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4.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tags/tag10.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tags/tag16.xml" ContentType="application/vnd.openxmlformats-officedocument.presentationml.tags+xml"/>
  <Override PartName="/ppt/notesSlides/notesSlide1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charts/chart11.xml" ContentType="application/vnd.openxmlformats-officedocument.drawingml.chart+xml"/>
  <Override PartName="/ppt/tags/tag28.xml" ContentType="application/vnd.openxmlformats-officedocument.presentationml.tags+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charts/chart12.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charts/chart13.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5.xml" ContentType="application/vnd.openxmlformats-officedocument.presentationml.notesSlide+xml"/>
  <Override PartName="/ppt/charts/chart14.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7.xml" ContentType="application/vnd.openxmlformats-officedocument.presentationml.notesSlide+xml"/>
  <Override PartName="/ppt/charts/chart15.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0.xml" ContentType="application/vnd.openxmlformats-officedocument.presentationml.notesSlide+xml"/>
  <Override PartName="/ppt/charts/chart16.xml" ContentType="application/vnd.openxmlformats-officedocument.drawingml.chart+xml"/>
  <Override PartName="/ppt/tags/tag47.xml" ContentType="application/vnd.openxmlformats-officedocument.presentationml.tags+xml"/>
  <Override PartName="/ppt/notesSlides/notesSlide31.xml" ContentType="application/vnd.openxmlformats-officedocument.presentationml.notesSlide+xml"/>
  <Override PartName="/ppt/charts/chart17.xml" ContentType="application/vnd.openxmlformats-officedocument.drawingml.chart+xml"/>
  <Override PartName="/ppt/theme/themeOverride11.xml" ContentType="application/vnd.openxmlformats-officedocument.themeOverride+xml"/>
  <Override PartName="/ppt/tags/tag48.xml" ContentType="application/vnd.openxmlformats-officedocument.presentationml.tags+xml"/>
  <Override PartName="/ppt/tags/tag49.xml" ContentType="application/vnd.openxmlformats-officedocument.presentationml.tags+xml"/>
  <Override PartName="/ppt/notesSlides/notesSlide3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33.xml" ContentType="application/vnd.openxmlformats-officedocument.presentationml.notesSlide+xml"/>
  <Override PartName="/ppt/charts/chart18.xml" ContentType="application/vnd.openxmlformats-officedocument.drawingml.chart+xml"/>
  <Override PartName="/ppt/tags/tag52.xml" ContentType="application/vnd.openxmlformats-officedocument.presentationml.tags+xml"/>
  <Override PartName="/ppt/notesSlides/notesSlide34.xml" ContentType="application/vnd.openxmlformats-officedocument.presentationml.notesSlide+xml"/>
  <Override PartName="/ppt/charts/chart19.xml" ContentType="application/vnd.openxmlformats-officedocument.drawingml.chart+xml"/>
  <Override PartName="/ppt/theme/themeOverride12.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notesSlides/notesSlide3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6.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heme/themeOverride13.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notesSlides/notesSlide3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8.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heme/themeOverride14.xml" ContentType="application/vnd.openxmlformats-officedocument.themeOverride+xml"/>
  <Override PartName="/ppt/tags/tag61.xml" ContentType="application/vnd.openxmlformats-officedocument.presentationml.tags+xml"/>
  <Override PartName="/ppt/tags/tag62.xml" ContentType="application/vnd.openxmlformats-officedocument.presentationml.tags+xml"/>
  <Override PartName="/ppt/notesSlides/notesSlide3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40.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theme/themeOverride15.xml" ContentType="application/vnd.openxmlformats-officedocument.themeOverride+xml"/>
  <Override PartName="/ppt/tags/tag65.xml" ContentType="application/vnd.openxmlformats-officedocument.presentationml.tags+xml"/>
  <Override PartName="/ppt/tags/tag66.xml" ContentType="application/vnd.openxmlformats-officedocument.presentationml.tags+xml"/>
  <Override PartName="/ppt/notesSlides/notesSlide4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42.xml" ContentType="application/vnd.openxmlformats-officedocument.presentationml.notesSlide+xml"/>
  <Override PartName="/ppt/charts/chart26.xml" ContentType="application/vnd.openxmlformats-officedocument.drawingml.chart+xml"/>
  <Override PartName="/ppt/tags/tag69.xml" ContentType="application/vnd.openxmlformats-officedocument.presentationml.tags+xml"/>
  <Override PartName="/ppt/notesSlides/notesSlide43.xml" ContentType="application/vnd.openxmlformats-officedocument.presentationml.notesSlide+xml"/>
  <Override PartName="/ppt/charts/chart27.xml" ContentType="application/vnd.openxmlformats-officedocument.drawingml.chart+xml"/>
  <Override PartName="/ppt/theme/themeOverride16.xml" ContentType="application/vnd.openxmlformats-officedocument.themeOverride+xml"/>
  <Override PartName="/ppt/tags/tag70.xml" ContentType="application/vnd.openxmlformats-officedocument.presentationml.tags+xml"/>
  <Override PartName="/ppt/notesSlides/notesSlide44.xml" ContentType="application/vnd.openxmlformats-officedocument.presentationml.notesSlide+xml"/>
  <Override PartName="/ppt/charts/chart28.xml" ContentType="application/vnd.openxmlformats-officedocument.drawingml.chart+xml"/>
  <Override PartName="/ppt/theme/themeOverride17.xml" ContentType="application/vnd.openxmlformats-officedocument.themeOverride+xml"/>
  <Override PartName="/ppt/tags/tag71.xml" ContentType="application/vnd.openxmlformats-officedocument.presentationml.tags+xml"/>
  <Override PartName="/ppt/tags/tag7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47.xml" ContentType="application/vnd.openxmlformats-officedocument.presentationml.notesSlide+xml"/>
  <Override PartName="/ppt/charts/chart29.xml" ContentType="application/vnd.openxmlformats-officedocument.drawingml.chart+xml"/>
  <Override PartName="/ppt/tags/tag75.xml" ContentType="application/vnd.openxmlformats-officedocument.presentationml.tags+xml"/>
  <Override PartName="/ppt/notesSlides/notesSlide48.xml" ContentType="application/vnd.openxmlformats-officedocument.presentationml.notesSlide+xml"/>
  <Override PartName="/ppt/charts/chart30.xml" ContentType="application/vnd.openxmlformats-officedocument.drawingml.chart+xml"/>
  <Override PartName="/ppt/theme/themeOverride18.xml" ContentType="application/vnd.openxmlformats-officedocument.themeOverride+xml"/>
  <Override PartName="/ppt/tags/tag76.xml" ContentType="application/vnd.openxmlformats-officedocument.presentationml.tags+xml"/>
  <Override PartName="/ppt/tags/tag77.xml" ContentType="application/vnd.openxmlformats-officedocument.presentationml.tags+xml"/>
  <Override PartName="/ppt/notesSlides/notesSlide4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5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theme/themeOverride19.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notesSlides/notesSlide51.xml" ContentType="application/vnd.openxmlformats-officedocument.presentationml.notesSlide+xml"/>
  <Override PartName="/ppt/tags/tag82.xml" ContentType="application/vnd.openxmlformats-officedocument.presentationml.tags+xml"/>
  <Override PartName="/ppt/notesSlides/notesSlide52.xml" ContentType="application/vnd.openxmlformats-officedocument.presentationml.notesSlide+xml"/>
  <Override PartName="/ppt/charts/chart33.xml" ContentType="application/vnd.openxmlformats-officedocument.drawingml.chart+xml"/>
  <Override PartName="/ppt/charts/style1.xml" ContentType="application/vnd.ms-office.chartstyle+xml"/>
  <Override PartName="/ppt/charts/colors1.xml" ContentType="application/vnd.ms-office.chartcolorstyle+xml"/>
  <Override PartName="/ppt/charts/chart34.xml" ContentType="application/vnd.openxmlformats-officedocument.drawingml.chart+xml"/>
  <Override PartName="/ppt/charts/style2.xml" ContentType="application/vnd.ms-office.chartstyle+xml"/>
  <Override PartName="/ppt/charts/colors2.xml" ContentType="application/vnd.ms-office.chartcolorstyle+xml"/>
  <Override PartName="/ppt/charts/chart35.xml" ContentType="application/vnd.openxmlformats-officedocument.drawingml.chart+xml"/>
  <Override PartName="/ppt/charts/style3.xml" ContentType="application/vnd.ms-office.chartstyle+xml"/>
  <Override PartName="/ppt/charts/colors3.xml" ContentType="application/vnd.ms-office.chartcolorstyle+xml"/>
  <Override PartName="/ppt/tags/tag83.xml" ContentType="application/vnd.openxmlformats-officedocument.presentationml.tags+xml"/>
  <Override PartName="/ppt/tags/tag84.xml" ContentType="application/vnd.openxmlformats-officedocument.presentationml.tags+xml"/>
  <Override PartName="/ppt/notesSlides/notesSlide53.xml" ContentType="application/vnd.openxmlformats-officedocument.presentationml.notesSlide+xml"/>
  <Override PartName="/ppt/tags/tag85.xml" ContentType="application/vnd.openxmlformats-officedocument.presentationml.tags+xml"/>
  <Override PartName="/ppt/notesSlides/notesSlide54.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theme/themeOverride20.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notesSlides/notesSlide5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56.xml" ContentType="application/vnd.openxmlformats-officedocument.presentationml.notesSlide+xml"/>
  <Override PartName="/ppt/charts/chart38.xml" ContentType="application/vnd.openxmlformats-officedocument.drawingml.chart+xml"/>
  <Override PartName="/ppt/tags/tag90.xml" ContentType="application/vnd.openxmlformats-officedocument.presentationml.tags+xml"/>
  <Override PartName="/ppt/tags/tag91.xml" ContentType="application/vnd.openxmlformats-officedocument.presentationml.tags+xml"/>
  <Override PartName="/ppt/notesSlides/notesSlide5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58.xml" ContentType="application/vnd.openxmlformats-officedocument.presentationml.notesSlide+xml"/>
  <Override PartName="/ppt/charts/chart39.xml" ContentType="application/vnd.openxmlformats-officedocument.drawingml.chart+xml"/>
  <Override PartName="/ppt/tags/tag94.xml" ContentType="application/vnd.openxmlformats-officedocument.presentationml.tags+xml"/>
  <Override PartName="/ppt/tags/tag95.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96.xml" ContentType="application/vnd.openxmlformats-officedocument.presentationml.tags+xml"/>
  <Override PartName="/ppt/notesSlides/notesSlide61.xml" ContentType="application/vnd.openxmlformats-officedocument.presentationml.notesSlide+xml"/>
  <Override PartName="/ppt/charts/chart40.xml" ContentType="application/vnd.openxmlformats-officedocument.drawingml.chart+xml"/>
  <Override PartName="/ppt/tags/tag97.xml" ContentType="application/vnd.openxmlformats-officedocument.presentationml.tags+xml"/>
  <Override PartName="/ppt/notesSlides/notesSlide62.xml" ContentType="application/vnd.openxmlformats-officedocument.presentationml.notesSlide+xml"/>
  <Override PartName="/ppt/charts/chart41.xml" ContentType="application/vnd.openxmlformats-officedocument.drawingml.chart+xml"/>
  <Override PartName="/ppt/theme/themeOverride21.xml" ContentType="application/vnd.openxmlformats-officedocument.themeOverride+xml"/>
  <Override PartName="/ppt/tags/tag98.xml" ContentType="application/vnd.openxmlformats-officedocument.presentationml.tags+xml"/>
  <Override PartName="/ppt/tags/tag99.xml" ContentType="application/vnd.openxmlformats-officedocument.presentationml.tags+xml"/>
  <Override PartName="/ppt/notesSlides/notesSlide6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64.xml" ContentType="application/vnd.openxmlformats-officedocument.presentationml.notesSlide+xml"/>
  <Override PartName="/ppt/charts/chart42.xml" ContentType="application/vnd.openxmlformats-officedocument.drawingml.chart+xml"/>
  <Override PartName="/ppt/tags/tag102.xml" ContentType="application/vnd.openxmlformats-officedocument.presentationml.tags+xml"/>
  <Override PartName="/ppt/notesSlides/notesSlide65.xml" ContentType="application/vnd.openxmlformats-officedocument.presentationml.notesSlide+xml"/>
  <Override PartName="/ppt/charts/chart43.xml" ContentType="application/vnd.openxmlformats-officedocument.drawingml.chart+xml"/>
  <Override PartName="/ppt/theme/themeOverride22.xml" ContentType="application/vnd.openxmlformats-officedocument.themeOverride+xml"/>
  <Override PartName="/ppt/tags/tag103.xml" ContentType="application/vnd.openxmlformats-officedocument.presentationml.tags+xml"/>
  <Override PartName="/ppt/tags/tag104.xml" ContentType="application/vnd.openxmlformats-officedocument.presentationml.tags+xml"/>
  <Override PartName="/ppt/notesSlides/notesSlide6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67.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theme/themeOverride23.xml" ContentType="application/vnd.openxmlformats-officedocument.themeOverride+xml"/>
  <Override PartName="/ppt/tags/tag107.xml" ContentType="application/vnd.openxmlformats-officedocument.presentationml.tags+xml"/>
  <Override PartName="/ppt/tags/tag108.xml" ContentType="application/vnd.openxmlformats-officedocument.presentationml.tags+xml"/>
  <Override PartName="/ppt/notesSlides/notesSlide6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69.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tags/tag112.xml" ContentType="application/vnd.openxmlformats-officedocument.presentationml.tags+xml"/>
  <Override PartName="/ppt/tags/tag113.xml" ContentType="application/vnd.openxmlformats-officedocument.presentationml.tags+xml"/>
  <Override PartName="/ppt/notesSlides/notesSlide70.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71.xml" ContentType="application/vnd.openxmlformats-officedocument.presentationml.notesSlide+xml"/>
  <Override PartName="/ppt/charts/chart48.xml" ContentType="application/vnd.openxmlformats-officedocument.drawingml.chart+xml"/>
  <Override PartName="/ppt/theme/themeOverride24.xml" ContentType="application/vnd.openxmlformats-officedocument.themeOverride+xml"/>
  <Override PartName="/ppt/charts/chart49.xml" ContentType="application/vnd.openxmlformats-officedocument.drawingml.chart+xml"/>
  <Override PartName="/ppt/theme/themeOverride25.xml" ContentType="application/vnd.openxmlformats-officedocument.themeOverride+xml"/>
  <Override PartName="/ppt/tags/tag116.xml" ContentType="application/vnd.openxmlformats-officedocument.presentationml.tags+xml"/>
  <Override PartName="/ppt/tags/tag117.xml" ContentType="application/vnd.openxmlformats-officedocument.presentationml.tags+xml"/>
  <Override PartName="/ppt/notesSlides/notesSlide7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73.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theme/themeOverride26.xml" ContentType="application/vnd.openxmlformats-officedocument.themeOverride+xml"/>
  <Override PartName="/ppt/tags/tag120.xml" ContentType="application/vnd.openxmlformats-officedocument.presentationml.tags+xml"/>
  <Override PartName="/ppt/tags/tag121.xml" ContentType="application/vnd.openxmlformats-officedocument.presentationml.tags+xml"/>
  <Override PartName="/ppt/notesSlides/notesSlide74.xml" ContentType="application/vnd.openxmlformats-officedocument.presentationml.notesSlide+xml"/>
  <Override PartName="/ppt/tags/tag122.xml" ContentType="application/vnd.openxmlformats-officedocument.presentationml.tags+xml"/>
  <Override PartName="/ppt/notesSlides/notesSlide75.xml" ContentType="application/vnd.openxmlformats-officedocument.presentationml.notesSlide+xml"/>
  <Override PartName="/ppt/charts/chart52.xml" ContentType="application/vnd.openxmlformats-officedocument.drawingml.chart+xml"/>
  <Override PartName="/ppt/tags/tag123.xml" ContentType="application/vnd.openxmlformats-officedocument.presentationml.tags+xml"/>
  <Override PartName="/ppt/tags/tag124.xml" ContentType="application/vnd.openxmlformats-officedocument.presentationml.tags+xml"/>
  <Override PartName="/ppt/notesSlides/notesSlide76.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77.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tags/tag128.xml" ContentType="application/vnd.openxmlformats-officedocument.presentationml.tags+xml"/>
  <Override PartName="/ppt/notesSlides/notesSlide78.xml" ContentType="application/vnd.openxmlformats-officedocument.presentationml.notesSlide+xml"/>
  <Override PartName="/ppt/charts/chart55.xml" ContentType="application/vnd.openxmlformats-officedocument.drawingml.chart+xml"/>
  <Override PartName="/ppt/theme/themeOverride27.xml" ContentType="application/vnd.openxmlformats-officedocument.themeOverride+xml"/>
  <Override PartName="/ppt/tags/tag129.xml" ContentType="application/vnd.openxmlformats-officedocument.presentationml.tags+xml"/>
  <Override PartName="/ppt/tags/tag130.xml" ContentType="application/vnd.openxmlformats-officedocument.presentationml.tags+xml"/>
  <Override PartName="/ppt/notesSlides/notesSlide79.xml" ContentType="application/vnd.openxmlformats-officedocument.presentationml.notesSlide+xml"/>
  <Override PartName="/ppt/tags/tag131.xml" ContentType="application/vnd.openxmlformats-officedocument.presentationml.tags+xml"/>
  <Override PartName="/ppt/notesSlides/notesSlide80.xml" ContentType="application/vnd.openxmlformats-officedocument.presentationml.notesSlide+xml"/>
  <Override PartName="/ppt/charts/chart56.xml" ContentType="application/vnd.openxmlformats-officedocument.drawingml.chart+xml"/>
  <Override PartName="/ppt/tags/tag132.xml" ContentType="application/vnd.openxmlformats-officedocument.presentationml.tags+xml"/>
  <Override PartName="/ppt/tags/tag133.xml" ContentType="application/vnd.openxmlformats-officedocument.presentationml.tags+xml"/>
  <Override PartName="/ppt/notesSlides/notesSlide8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82.xml" ContentType="application/vnd.openxmlformats-officedocument.presentationml.notesSlide+xml"/>
  <Override PartName="/ppt/charts/chart57.xml" ContentType="application/vnd.openxmlformats-officedocument.drawingml.chart+xml"/>
  <Override PartName="/ppt/tags/tag136.xml" ContentType="application/vnd.openxmlformats-officedocument.presentationml.tags+xml"/>
  <Override PartName="/ppt/tags/tag137.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8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theme/themeOverride28.xml" ContentType="application/vnd.openxmlformats-officedocument.themeOverride+xml"/>
  <Override PartName="/ppt/tags/tag140.xml" ContentType="application/vnd.openxmlformats-officedocument.presentationml.tags+xml"/>
  <Override PartName="/ppt/tags/tag141.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88.xml" ContentType="application/vnd.openxmlformats-officedocument.presentationml.notesSlide+xml"/>
  <Override PartName="/ppt/charts/chart60.xml" ContentType="application/vnd.openxmlformats-officedocument.drawingml.chart+xml"/>
  <Override PartName="/ppt/tags/tag144.xml" ContentType="application/vnd.openxmlformats-officedocument.presentationml.tags+xml"/>
  <Override PartName="/ppt/notesSlides/notesSlide89.xml" ContentType="application/vnd.openxmlformats-officedocument.presentationml.notesSlide+xml"/>
  <Override PartName="/ppt/charts/chart61.xml" ContentType="application/vnd.openxmlformats-officedocument.drawingml.chart+xml"/>
  <Override PartName="/ppt/theme/themeOverride29.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92.xml" ContentType="application/vnd.openxmlformats-officedocument.presentationml.notesSlide+xml"/>
  <Override PartName="/ppt/charts/chart62.xml" ContentType="application/vnd.openxmlformats-officedocument.drawingml.chart+xml"/>
  <Override PartName="/ppt/tags/tag149.xml" ContentType="application/vnd.openxmlformats-officedocument.presentationml.tags+xml"/>
  <Override PartName="/ppt/notesSlides/notesSlide93.xml" ContentType="application/vnd.openxmlformats-officedocument.presentationml.notesSlide+xml"/>
  <Override PartName="/ppt/charts/chart63.xml" ContentType="application/vnd.openxmlformats-officedocument.drawingml.chart+xml"/>
  <Override PartName="/ppt/theme/themeOverride30.xml" ContentType="application/vnd.openxmlformats-officedocument.themeOverride+xml"/>
  <Override PartName="/ppt/tags/tag150.xml" ContentType="application/vnd.openxmlformats-officedocument.presentationml.tags+xml"/>
  <Override PartName="/ppt/notesSlides/notesSlide94.xml" ContentType="application/vnd.openxmlformats-officedocument.presentationml.notesSlide+xml"/>
  <Override PartName="/ppt/charts/chart64.xml" ContentType="application/vnd.openxmlformats-officedocument.drawingml.chart+xml"/>
  <Override PartName="/ppt/theme/themeOverride31.xml" ContentType="application/vnd.openxmlformats-officedocument.themeOverride+xml"/>
  <Override PartName="/ppt/tags/tag151.xml" ContentType="application/vnd.openxmlformats-officedocument.presentationml.tags+xml"/>
  <Override PartName="/ppt/tags/tag152.xml" ContentType="application/vnd.openxmlformats-officedocument.presentationml.tags+xml"/>
  <Override PartName="/ppt/notesSlides/notesSlide95.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96.xml" ContentType="application/vnd.openxmlformats-officedocument.presentationml.notesSlide+xml"/>
  <Override PartName="/ppt/charts/chart65.xml" ContentType="application/vnd.openxmlformats-officedocument.drawingml.chart+xml"/>
  <Override PartName="/ppt/tags/tag155.xml" ContentType="application/vnd.openxmlformats-officedocument.presentationml.tags+xml"/>
  <Override PartName="/ppt/tags/tag156.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99.xml" ContentType="application/vnd.openxmlformats-officedocument.presentationml.notesSlide+xml"/>
  <Override PartName="/ppt/charts/chart66.xml" ContentType="application/vnd.openxmlformats-officedocument.drawingml.chart+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charts/chart67.xml" ContentType="application/vnd.openxmlformats-officedocument.drawingml.chart+xml"/>
  <Override PartName="/ppt/charts/chart68.xml" ContentType="application/vnd.openxmlformats-officedocument.drawingml.chart+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charts/chart69.xml" ContentType="application/vnd.openxmlformats-officedocument.drawingml.chart+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charts/chart70.xml" ContentType="application/vnd.openxmlformats-officedocument.drawingml.chart+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00.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01.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tags/tag178.xml" ContentType="application/vnd.openxmlformats-officedocument.presentationml.tags+xml"/>
  <Override PartName="/ppt/tags/tag179.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charts/chart78.xml" ContentType="application/vnd.openxmlformats-officedocument.drawingml.chart+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charts/chart79.xml" ContentType="application/vnd.openxmlformats-officedocument.drawingml.chart+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charts/chart80.xml" ContentType="application/vnd.openxmlformats-officedocument.drawingml.chart+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charts/chart81.xml" ContentType="application/vnd.openxmlformats-officedocument.drawingml.chart+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charts/chart82.xml" ContentType="application/vnd.openxmlformats-officedocument.drawingml.chart+xml"/>
  <Override PartName="/ppt/tags/tag202.xml" ContentType="application/vnd.openxmlformats-officedocument.presentationml.tags+xml"/>
  <Override PartName="/ppt/charts/chart83.xml" ContentType="application/vnd.openxmlformats-officedocument.drawingml.chart+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charts/chart89.xml" ContentType="application/vnd.openxmlformats-officedocument.drawingml.chart+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charts/chart90.xml" ContentType="application/vnd.openxmlformats-officedocument.drawingml.chart+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charts/chart91.xml" ContentType="application/vnd.openxmlformats-officedocument.drawingml.chart+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charts/chart92.xml" ContentType="application/vnd.openxmlformats-officedocument.drawingml.chart+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charts/chart93.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6"/>
    <p:sldMasterId id="2147483672" r:id="rId7"/>
    <p:sldMasterId id="2147485469" r:id="rId8"/>
    <p:sldMasterId id="2147485472" r:id="rId9"/>
    <p:sldMasterId id="2147485475" r:id="rId10"/>
    <p:sldMasterId id="2147485478" r:id="rId11"/>
    <p:sldMasterId id="2147485482" r:id="rId12"/>
  </p:sldMasterIdLst>
  <p:notesMasterIdLst>
    <p:notesMasterId r:id="rId148"/>
  </p:notesMasterIdLst>
  <p:handoutMasterIdLst>
    <p:handoutMasterId r:id="rId149"/>
  </p:handoutMasterIdLst>
  <p:sldIdLst>
    <p:sldId id="837" r:id="rId13"/>
    <p:sldId id="829" r:id="rId14"/>
    <p:sldId id="2377" r:id="rId15"/>
    <p:sldId id="1041" r:id="rId16"/>
    <p:sldId id="2035" r:id="rId17"/>
    <p:sldId id="2065" r:id="rId18"/>
    <p:sldId id="2446" r:id="rId19"/>
    <p:sldId id="2066" r:id="rId20"/>
    <p:sldId id="2332" r:id="rId21"/>
    <p:sldId id="2067" r:id="rId22"/>
    <p:sldId id="2073" r:id="rId23"/>
    <p:sldId id="2333" r:id="rId24"/>
    <p:sldId id="2068" r:id="rId25"/>
    <p:sldId id="2074" r:id="rId26"/>
    <p:sldId id="2334" r:id="rId27"/>
    <p:sldId id="2169" r:id="rId28"/>
    <p:sldId id="2335" r:id="rId29"/>
    <p:sldId id="2170" r:id="rId30"/>
    <p:sldId id="2336" r:id="rId31"/>
    <p:sldId id="2315" r:id="rId32"/>
    <p:sldId id="2338" r:id="rId33"/>
    <p:sldId id="2319" r:id="rId34"/>
    <p:sldId id="2339" r:id="rId35"/>
    <p:sldId id="2380" r:id="rId36"/>
    <p:sldId id="2383" r:id="rId37"/>
    <p:sldId id="2381" r:id="rId38"/>
    <p:sldId id="2382" r:id="rId39"/>
    <p:sldId id="2384" r:id="rId40"/>
    <p:sldId id="2385" r:id="rId41"/>
    <p:sldId id="2082" r:id="rId42"/>
    <p:sldId id="2198" r:id="rId43"/>
    <p:sldId id="2330" r:id="rId44"/>
    <p:sldId id="2341" r:id="rId45"/>
    <p:sldId id="2172" r:id="rId46"/>
    <p:sldId id="2088" r:id="rId47"/>
    <p:sldId id="2342" r:id="rId48"/>
    <p:sldId id="2090" r:id="rId49"/>
    <p:sldId id="2343" r:id="rId50"/>
    <p:sldId id="2091" r:id="rId51"/>
    <p:sldId id="2344" r:id="rId52"/>
    <p:sldId id="2130" r:id="rId53"/>
    <p:sldId id="2345" r:id="rId54"/>
    <p:sldId id="2173" r:id="rId55"/>
    <p:sldId id="2093" r:id="rId56"/>
    <p:sldId id="2214" r:id="rId57"/>
    <p:sldId id="2346" r:id="rId58"/>
    <p:sldId id="2094" r:id="rId59"/>
    <p:sldId id="2118" r:id="rId60"/>
    <p:sldId id="2119" r:id="rId61"/>
    <p:sldId id="2347" r:id="rId62"/>
    <p:sldId id="2089" r:id="rId63"/>
    <p:sldId id="2349" r:id="rId64"/>
    <p:sldId id="2300" r:id="rId65"/>
    <p:sldId id="2350" r:id="rId66"/>
    <p:sldId id="2199" r:id="rId67"/>
    <p:sldId id="2351" r:id="rId68"/>
    <p:sldId id="2386" r:id="rId69"/>
    <p:sldId id="2387" r:id="rId70"/>
    <p:sldId id="2390" r:id="rId71"/>
    <p:sldId id="2391" r:id="rId72"/>
    <p:sldId id="2104" r:id="rId73"/>
    <p:sldId id="2175" r:id="rId74"/>
    <p:sldId id="2275" r:id="rId75"/>
    <p:sldId id="2353" r:id="rId76"/>
    <p:sldId id="2224" r:id="rId77"/>
    <p:sldId id="2106" r:id="rId78"/>
    <p:sldId id="2355" r:id="rId79"/>
    <p:sldId id="2444" r:id="rId80"/>
    <p:sldId id="2356" r:id="rId81"/>
    <p:sldId id="2320" r:id="rId82"/>
    <p:sldId id="2357" r:id="rId83"/>
    <p:sldId id="2225" r:id="rId84"/>
    <p:sldId id="2358" r:id="rId85"/>
    <p:sldId id="2203" r:id="rId86"/>
    <p:sldId id="2360" r:id="rId87"/>
    <p:sldId id="2324" r:id="rId88"/>
    <p:sldId id="2361" r:id="rId89"/>
    <p:sldId id="2197" r:id="rId90"/>
    <p:sldId id="2222" r:id="rId91"/>
    <p:sldId id="2362" r:id="rId92"/>
    <p:sldId id="2422" r:id="rId93"/>
    <p:sldId id="2423" r:id="rId94"/>
    <p:sldId id="2424" r:id="rId95"/>
    <p:sldId id="2425" r:id="rId96"/>
    <p:sldId id="2311" r:id="rId97"/>
    <p:sldId id="2247" r:id="rId98"/>
    <p:sldId id="2365" r:id="rId99"/>
    <p:sldId id="2113" r:id="rId100"/>
    <p:sldId id="2178" r:id="rId101"/>
    <p:sldId id="2117" r:id="rId102"/>
    <p:sldId id="2445" r:id="rId103"/>
    <p:sldId id="2144" r:id="rId104"/>
    <p:sldId id="2181" r:id="rId105"/>
    <p:sldId id="2129" r:id="rId106"/>
    <p:sldId id="2216" r:id="rId107"/>
    <p:sldId id="2370" r:id="rId108"/>
    <p:sldId id="2182" r:id="rId109"/>
    <p:sldId id="2371" r:id="rId110"/>
    <p:sldId id="2435" r:id="rId111"/>
    <p:sldId id="2392" r:id="rId112"/>
    <p:sldId id="2393" r:id="rId113"/>
    <p:sldId id="2394" r:id="rId114"/>
    <p:sldId id="2395" r:id="rId115"/>
    <p:sldId id="2396" r:id="rId116"/>
    <p:sldId id="2397" r:id="rId117"/>
    <p:sldId id="2398" r:id="rId118"/>
    <p:sldId id="2400" r:id="rId119"/>
    <p:sldId id="2442" r:id="rId120"/>
    <p:sldId id="2407" r:id="rId121"/>
    <p:sldId id="2408" r:id="rId122"/>
    <p:sldId id="2436" r:id="rId123"/>
    <p:sldId id="2443" r:id="rId124"/>
    <p:sldId id="2440" r:id="rId125"/>
    <p:sldId id="2403" r:id="rId126"/>
    <p:sldId id="2405" r:id="rId127"/>
    <p:sldId id="2404" r:id="rId128"/>
    <p:sldId id="2406" r:id="rId129"/>
    <p:sldId id="2437" r:id="rId130"/>
    <p:sldId id="2438" r:id="rId131"/>
    <p:sldId id="2439" r:id="rId132"/>
    <p:sldId id="2411" r:id="rId133"/>
    <p:sldId id="2414" r:id="rId134"/>
    <p:sldId id="2415" r:id="rId135"/>
    <p:sldId id="2441" r:id="rId136"/>
    <p:sldId id="2417" r:id="rId137"/>
    <p:sldId id="2418" r:id="rId138"/>
    <p:sldId id="2419" r:id="rId139"/>
    <p:sldId id="2420" r:id="rId140"/>
    <p:sldId id="2421" r:id="rId141"/>
    <p:sldId id="2426" r:id="rId142"/>
    <p:sldId id="2427" r:id="rId143"/>
    <p:sldId id="2428" r:id="rId144"/>
    <p:sldId id="2432" r:id="rId145"/>
    <p:sldId id="2434" r:id="rId146"/>
    <p:sldId id="2431" r:id="rId147"/>
  </p:sldIdLst>
  <p:sldSz cx="9906000" cy="6858000" type="A4"/>
  <p:notesSz cx="6799263" cy="9929813"/>
  <p:defaultTextStyle>
    <a:defPPr>
      <a:defRPr lang="fr-FR"/>
    </a:defPPr>
    <a:lvl1pPr algn="l" rtl="0" fontAlgn="base">
      <a:spcBef>
        <a:spcPct val="0"/>
      </a:spcBef>
      <a:spcAft>
        <a:spcPct val="0"/>
      </a:spcAft>
      <a:defRPr sz="2000" b="1" kern="1200">
        <a:solidFill>
          <a:schemeClr val="tx1"/>
        </a:solidFill>
        <a:latin typeface="Tahoma" pitchFamily="34" charset="0"/>
        <a:ea typeface="+mn-ea"/>
        <a:cs typeface="Arial" charset="0"/>
      </a:defRPr>
    </a:lvl1pPr>
    <a:lvl2pPr marL="457200" algn="l" rtl="0" fontAlgn="base">
      <a:spcBef>
        <a:spcPct val="0"/>
      </a:spcBef>
      <a:spcAft>
        <a:spcPct val="0"/>
      </a:spcAft>
      <a:defRPr sz="2000" b="1" kern="1200">
        <a:solidFill>
          <a:schemeClr val="tx1"/>
        </a:solidFill>
        <a:latin typeface="Tahoma" pitchFamily="34" charset="0"/>
        <a:ea typeface="+mn-ea"/>
        <a:cs typeface="Arial" charset="0"/>
      </a:defRPr>
    </a:lvl2pPr>
    <a:lvl3pPr marL="914400" algn="l" rtl="0" fontAlgn="base">
      <a:spcBef>
        <a:spcPct val="0"/>
      </a:spcBef>
      <a:spcAft>
        <a:spcPct val="0"/>
      </a:spcAft>
      <a:defRPr sz="2000" b="1" kern="1200">
        <a:solidFill>
          <a:schemeClr val="tx1"/>
        </a:solidFill>
        <a:latin typeface="Tahoma" pitchFamily="34" charset="0"/>
        <a:ea typeface="+mn-ea"/>
        <a:cs typeface="Arial" charset="0"/>
      </a:defRPr>
    </a:lvl3pPr>
    <a:lvl4pPr marL="1371600" algn="l" rtl="0" fontAlgn="base">
      <a:spcBef>
        <a:spcPct val="0"/>
      </a:spcBef>
      <a:spcAft>
        <a:spcPct val="0"/>
      </a:spcAft>
      <a:defRPr sz="2000" b="1" kern="1200">
        <a:solidFill>
          <a:schemeClr val="tx1"/>
        </a:solidFill>
        <a:latin typeface="Tahoma" pitchFamily="34" charset="0"/>
        <a:ea typeface="+mn-ea"/>
        <a:cs typeface="Arial" charset="0"/>
      </a:defRPr>
    </a:lvl4pPr>
    <a:lvl5pPr marL="1828800" algn="l" rtl="0" fontAlgn="base">
      <a:spcBef>
        <a:spcPct val="0"/>
      </a:spcBef>
      <a:spcAft>
        <a:spcPct val="0"/>
      </a:spcAft>
      <a:defRPr sz="2000" b="1" kern="1200">
        <a:solidFill>
          <a:schemeClr val="tx1"/>
        </a:solidFill>
        <a:latin typeface="Tahoma" pitchFamily="34" charset="0"/>
        <a:ea typeface="+mn-ea"/>
        <a:cs typeface="Arial" charset="0"/>
      </a:defRPr>
    </a:lvl5pPr>
    <a:lvl6pPr marL="2286000" algn="l" defTabSz="914400" rtl="0" eaLnBrk="1" latinLnBrk="0" hangingPunct="1">
      <a:defRPr sz="2000" b="1" kern="1200">
        <a:solidFill>
          <a:schemeClr val="tx1"/>
        </a:solidFill>
        <a:latin typeface="Tahoma" pitchFamily="34" charset="0"/>
        <a:ea typeface="+mn-ea"/>
        <a:cs typeface="Arial" charset="0"/>
      </a:defRPr>
    </a:lvl6pPr>
    <a:lvl7pPr marL="2743200" algn="l" defTabSz="914400" rtl="0" eaLnBrk="1" latinLnBrk="0" hangingPunct="1">
      <a:defRPr sz="2000" b="1" kern="1200">
        <a:solidFill>
          <a:schemeClr val="tx1"/>
        </a:solidFill>
        <a:latin typeface="Tahoma" pitchFamily="34" charset="0"/>
        <a:ea typeface="+mn-ea"/>
        <a:cs typeface="Arial" charset="0"/>
      </a:defRPr>
    </a:lvl7pPr>
    <a:lvl8pPr marL="3200400" algn="l" defTabSz="914400" rtl="0" eaLnBrk="1" latinLnBrk="0" hangingPunct="1">
      <a:defRPr sz="2000" b="1" kern="1200">
        <a:solidFill>
          <a:schemeClr val="tx1"/>
        </a:solidFill>
        <a:latin typeface="Tahoma" pitchFamily="34" charset="0"/>
        <a:ea typeface="+mn-ea"/>
        <a:cs typeface="Arial" charset="0"/>
      </a:defRPr>
    </a:lvl8pPr>
    <a:lvl9pPr marL="3657600" algn="l" defTabSz="914400" rtl="0" eaLnBrk="1" latinLnBrk="0" hangingPunct="1">
      <a:defRPr sz="2000" b="1"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guide id="3" orient="horz" pos="3128">
          <p15:clr>
            <a:srgbClr val="A4A3A4"/>
          </p15:clr>
        </p15:guide>
        <p15:guide id="4"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oslav"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C000"/>
    <a:srgbClr val="EB4347"/>
    <a:srgbClr val="A3A3E0"/>
    <a:srgbClr val="00B0F0"/>
    <a:srgbClr val="6C3078"/>
    <a:srgbClr val="595959"/>
    <a:srgbClr val="616161"/>
    <a:srgbClr val="FCB711"/>
    <a:srgbClr val="CC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9F604-7588-478B-9C12-A414AB759A35}" v="1" dt="2021-02-22T16:17:10.82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5" autoAdjust="0"/>
    <p:restoredTop sz="92024" autoAdjust="0"/>
  </p:normalViewPr>
  <p:slideViewPr>
    <p:cSldViewPr snapToGrid="0" showGuides="1">
      <p:cViewPr varScale="1">
        <p:scale>
          <a:sx n="97" d="100"/>
          <a:sy n="97" d="100"/>
        </p:scale>
        <p:origin x="1304" y="184"/>
      </p:cViewPr>
      <p:guideLst>
        <p:guide orient="horz"/>
        <p:guide/>
      </p:guideLst>
    </p:cSldViewPr>
  </p:slideViewPr>
  <p:outlineViewPr>
    <p:cViewPr>
      <p:scale>
        <a:sx n="75" d="100"/>
        <a:sy n="75" d="100"/>
      </p:scale>
      <p:origin x="0" y="-4877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6" d="100"/>
          <a:sy n="56" d="100"/>
        </p:scale>
        <p:origin x="-2112" y="-102"/>
      </p:cViewPr>
      <p:guideLst>
        <p:guide orient="horz" pos="3224"/>
        <p:guide pos="2237"/>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38" Type="http://schemas.openxmlformats.org/officeDocument/2006/relationships/slide" Target="slides/slide126.xml"/><Relationship Id="rId107" Type="http://schemas.openxmlformats.org/officeDocument/2006/relationships/slide" Target="slides/slide95.xml"/><Relationship Id="rId11" Type="http://schemas.openxmlformats.org/officeDocument/2006/relationships/slideMaster" Target="slideMasters/slideMaster6.xml"/><Relationship Id="rId32" Type="http://schemas.openxmlformats.org/officeDocument/2006/relationships/slide" Target="slides/slide20.xml"/><Relationship Id="rId53" Type="http://schemas.openxmlformats.org/officeDocument/2006/relationships/slide" Target="slides/slide41.xml"/><Relationship Id="rId74" Type="http://schemas.openxmlformats.org/officeDocument/2006/relationships/slide" Target="slides/slide62.xml"/><Relationship Id="rId128" Type="http://schemas.openxmlformats.org/officeDocument/2006/relationships/slide" Target="slides/slide116.xml"/><Relationship Id="rId149" Type="http://schemas.openxmlformats.org/officeDocument/2006/relationships/handoutMaster" Target="handoutMasters/handoutMaster1.xml"/><Relationship Id="rId5" Type="http://schemas.openxmlformats.org/officeDocument/2006/relationships/customXml" Target="../customXml/item5.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commentAuthors" Target="commentAuthors.xml"/><Relationship Id="rId155" Type="http://schemas.microsoft.com/office/2015/10/relationships/revisionInfo" Target="revisionInfo.xml"/><Relationship Id="rId12" Type="http://schemas.openxmlformats.org/officeDocument/2006/relationships/slideMaster" Target="slideMasters/slideMaster7.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40" Type="http://schemas.openxmlformats.org/officeDocument/2006/relationships/slide" Target="slides/slide128.xml"/><Relationship Id="rId145" Type="http://schemas.openxmlformats.org/officeDocument/2006/relationships/slide" Target="slides/slide133.xml"/><Relationship Id="rId1" Type="http://schemas.openxmlformats.org/officeDocument/2006/relationships/customXml" Target="../customXml/item1.xml"/><Relationship Id="rId6" Type="http://schemas.openxmlformats.org/officeDocument/2006/relationships/slideMaster" Target="slideMasters/slideMaster1.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slide" Target="slides/slide107.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130" Type="http://schemas.openxmlformats.org/officeDocument/2006/relationships/slide" Target="slides/slide118.xml"/><Relationship Id="rId135" Type="http://schemas.openxmlformats.org/officeDocument/2006/relationships/slide" Target="slides/slide123.xml"/><Relationship Id="rId151" Type="http://schemas.openxmlformats.org/officeDocument/2006/relationships/presProps" Target="presProps.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7" Type="http://schemas.openxmlformats.org/officeDocument/2006/relationships/slideMaster" Target="slideMasters/slideMaster2.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8" Type="http://schemas.openxmlformats.org/officeDocument/2006/relationships/slideMaster" Target="slideMasters/slideMaster3.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3" Type="http://schemas.openxmlformats.org/officeDocument/2006/relationships/customXml" Target="../customXml/item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theme" Target="theme/theme1.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 Id="rId10" Type="http://schemas.openxmlformats.org/officeDocument/2006/relationships/slideMaster" Target="slideMasters/slideMaster5.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43" Type="http://schemas.openxmlformats.org/officeDocument/2006/relationships/slide" Target="slides/slide131.xml"/><Relationship Id="rId148"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26" Type="http://schemas.openxmlformats.org/officeDocument/2006/relationships/slide" Target="slides/slide14.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54" Type="http://schemas.openxmlformats.org/officeDocument/2006/relationships/tableStyles" Target="tableStyles.xml"/><Relationship Id="rId16" Type="http://schemas.openxmlformats.org/officeDocument/2006/relationships/slide" Target="slides/slide4.xml"/><Relationship Id="rId37" Type="http://schemas.openxmlformats.org/officeDocument/2006/relationships/slide" Target="slides/slide25.xml"/><Relationship Id="rId58" Type="http://schemas.openxmlformats.org/officeDocument/2006/relationships/slide" Target="slides/slide46.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44" Type="http://schemas.openxmlformats.org/officeDocument/2006/relationships/slide" Target="slides/slide132.xml"/><Relationship Id="rId90" Type="http://schemas.openxmlformats.org/officeDocument/2006/relationships/slide" Target="slides/slide78.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Feuille_de_calcul_Microsoft_Excel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de_calcul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de_calcul_Microsoft_Excel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Feuille_de_calcul_Microsoft_Excel16.xlsx"/><Relationship Id="rId1" Type="http://schemas.openxmlformats.org/officeDocument/2006/relationships/themeOverride" Target="../theme/themeOverride11.xml"/></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Feuille_de_calcul_Microsoft_Excel18.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Microsoft_Excel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Feuille_de_calcul_Microsoft_Excel20.xlsx"/><Relationship Id="rId1" Type="http://schemas.openxmlformats.org/officeDocument/2006/relationships/themeOverride" Target="../theme/themeOverride13.xml"/></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Feuille_de_calcul_Microsoft_Excel22.xlsx"/><Relationship Id="rId1" Type="http://schemas.openxmlformats.org/officeDocument/2006/relationships/themeOverride" Target="../theme/themeOverride14.xml"/></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Feuille_de_calcul_Microsoft_Excel24.xlsx"/><Relationship Id="rId1" Type="http://schemas.openxmlformats.org/officeDocument/2006/relationships/themeOverride" Target="../theme/themeOverride15.xml"/></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Microsoft_Excel25.xlsx"/></Relationships>
</file>

<file path=ppt/charts/_rels/chart27.xml.rels><?xml version="1.0" encoding="UTF-8" standalone="yes"?>
<Relationships xmlns="http://schemas.openxmlformats.org/package/2006/relationships"><Relationship Id="rId2" Type="http://schemas.openxmlformats.org/officeDocument/2006/relationships/package" Target="../embeddings/Feuille_de_calcul_Microsoft_Excel26.xlsx"/><Relationship Id="rId1" Type="http://schemas.openxmlformats.org/officeDocument/2006/relationships/themeOverride" Target="../theme/themeOverride16.xml"/></Relationships>
</file>

<file path=ppt/charts/_rels/chart28.xml.rels><?xml version="1.0" encoding="UTF-8" standalone="yes"?>
<Relationships xmlns="http://schemas.openxmlformats.org/package/2006/relationships"><Relationship Id="rId2" Type="http://schemas.openxmlformats.org/officeDocument/2006/relationships/package" Target="../embeddings/Feuille_de_calcul_Microsoft_Excel27.xlsx"/><Relationship Id="rId1" Type="http://schemas.openxmlformats.org/officeDocument/2006/relationships/themeOverride" Target="../theme/themeOverride17.xml"/></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de_calcul_Microsoft_Excel28.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Feuille_de_calcul_Microsoft_Excel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Feuille_de_calcul_Microsoft_Excel29.xlsx"/><Relationship Id="rId1" Type="http://schemas.openxmlformats.org/officeDocument/2006/relationships/themeOverride" Target="../theme/themeOverride18.xml"/></Relationships>
</file>

<file path=ppt/charts/_rels/chart31.xml.rels><?xml version="1.0" encoding="UTF-8" standalone="yes"?>
<Relationships xmlns="http://schemas.openxmlformats.org/package/2006/relationships"><Relationship Id="rId1" Type="http://schemas.openxmlformats.org/officeDocument/2006/relationships/package" Target="../embeddings/Feuille_de_calcul_Microsoft_Excel30.xlsx"/></Relationships>
</file>

<file path=ppt/charts/_rels/chart32.xml.rels><?xml version="1.0" encoding="UTF-8" standalone="yes"?>
<Relationships xmlns="http://schemas.openxmlformats.org/package/2006/relationships"><Relationship Id="rId2" Type="http://schemas.openxmlformats.org/officeDocument/2006/relationships/package" Target="../embeddings/Feuille_de_calcul_Microsoft_Excel31.xlsx"/><Relationship Id="rId1" Type="http://schemas.openxmlformats.org/officeDocument/2006/relationships/themeOverride" Target="../theme/themeOverride19.xml"/></Relationships>
</file>

<file path=ppt/charts/_rels/chart33.xml.rels><?xml version="1.0" encoding="UTF-8" standalone="yes"?>
<Relationships xmlns="http://schemas.openxmlformats.org/package/2006/relationships"><Relationship Id="rId3" Type="http://schemas.openxmlformats.org/officeDocument/2006/relationships/package" Target="../embeddings/Feuille_de_calcul_Microsoft_Excel32.xlsx"/><Relationship Id="rId2" Type="http://schemas.microsoft.com/office/2011/relationships/chartColorStyle" Target="colors1.xml"/><Relationship Id="rId1" Type="http://schemas.microsoft.com/office/2011/relationships/chartStyle" Target="style1.xml"/></Relationships>
</file>

<file path=ppt/charts/_rels/chart34.xml.rels><?xml version="1.0" encoding="UTF-8" standalone="yes"?>
<Relationships xmlns="http://schemas.openxmlformats.org/package/2006/relationships"><Relationship Id="rId3" Type="http://schemas.openxmlformats.org/officeDocument/2006/relationships/package" Target="../embeddings/Feuille_de_calcul_Microsoft_Excel33.xlsx"/><Relationship Id="rId2" Type="http://schemas.microsoft.com/office/2011/relationships/chartColorStyle" Target="colors2.xml"/><Relationship Id="rId1" Type="http://schemas.microsoft.com/office/2011/relationships/chartStyle" Target="style2.xml"/></Relationships>
</file>

<file path=ppt/charts/_rels/chart35.xml.rels><?xml version="1.0" encoding="UTF-8" standalone="yes"?>
<Relationships xmlns="http://schemas.openxmlformats.org/package/2006/relationships"><Relationship Id="rId3" Type="http://schemas.openxmlformats.org/officeDocument/2006/relationships/package" Target="../embeddings/Feuille_de_calcul_Microsoft_Excel34.xlsx"/><Relationship Id="rId2" Type="http://schemas.microsoft.com/office/2011/relationships/chartColorStyle" Target="colors3.xml"/><Relationship Id="rId1" Type="http://schemas.microsoft.com/office/2011/relationships/chartStyle" Target="style3.xml"/></Relationships>
</file>

<file path=ppt/charts/_rels/chart36.xml.rels><?xml version="1.0" encoding="UTF-8" standalone="yes"?>
<Relationships xmlns="http://schemas.openxmlformats.org/package/2006/relationships"><Relationship Id="rId1" Type="http://schemas.openxmlformats.org/officeDocument/2006/relationships/package" Target="../embeddings/Feuille_de_calcul_Microsoft_Excel35.xlsx"/></Relationships>
</file>

<file path=ppt/charts/_rels/chart37.xml.rels><?xml version="1.0" encoding="UTF-8" standalone="yes"?>
<Relationships xmlns="http://schemas.openxmlformats.org/package/2006/relationships"><Relationship Id="rId2" Type="http://schemas.openxmlformats.org/officeDocument/2006/relationships/package" Target="../embeddings/Feuille_de_calcul_Microsoft_Excel36.xlsx"/><Relationship Id="rId1" Type="http://schemas.openxmlformats.org/officeDocument/2006/relationships/themeOverride" Target="../theme/themeOverride20.xml"/></Relationships>
</file>

<file path=ppt/charts/_rels/chart38.xml.rels><?xml version="1.0" encoding="UTF-8" standalone="yes"?>
<Relationships xmlns="http://schemas.openxmlformats.org/package/2006/relationships"><Relationship Id="rId1" Type="http://schemas.openxmlformats.org/officeDocument/2006/relationships/package" Target="../embeddings/Feuille_de_calcul_Microsoft_Excel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Feuille_de_calcul_Microsoft_Excel38.xlsx"/></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Feuille_de_calcul_Microsoft_Excel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Feuille_de_calcul_Microsoft_Excel40.xlsx"/><Relationship Id="rId1" Type="http://schemas.openxmlformats.org/officeDocument/2006/relationships/themeOverride" Target="../theme/themeOverride21.xml"/></Relationships>
</file>

<file path=ppt/charts/_rels/chart42.xml.rels><?xml version="1.0" encoding="UTF-8" standalone="yes"?>
<Relationships xmlns="http://schemas.openxmlformats.org/package/2006/relationships"><Relationship Id="rId1" Type="http://schemas.openxmlformats.org/officeDocument/2006/relationships/package" Target="../embeddings/Feuille_de_calcul_Microsoft_Excel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Feuille_de_calcul_Microsoft_Excel42.xlsx"/><Relationship Id="rId1" Type="http://schemas.openxmlformats.org/officeDocument/2006/relationships/themeOverride" Target="../theme/themeOverride22.xml"/></Relationships>
</file>

<file path=ppt/charts/_rels/chart44.xml.rels><?xml version="1.0" encoding="UTF-8" standalone="yes"?>
<Relationships xmlns="http://schemas.openxmlformats.org/package/2006/relationships"><Relationship Id="rId1" Type="http://schemas.openxmlformats.org/officeDocument/2006/relationships/package" Target="../embeddings/Feuille_de_calcul_Microsoft_Excel43.xlsx"/></Relationships>
</file>

<file path=ppt/charts/_rels/chart45.xml.rels><?xml version="1.0" encoding="UTF-8" standalone="yes"?>
<Relationships xmlns="http://schemas.openxmlformats.org/package/2006/relationships"><Relationship Id="rId2" Type="http://schemas.openxmlformats.org/officeDocument/2006/relationships/package" Target="../embeddings/Feuille_de_calcul_Microsoft_Excel44.xlsx"/><Relationship Id="rId1" Type="http://schemas.openxmlformats.org/officeDocument/2006/relationships/themeOverride" Target="../theme/themeOverride23.xml"/></Relationships>
</file>

<file path=ppt/charts/_rels/chart46.xml.rels><?xml version="1.0" encoding="UTF-8" standalone="yes"?>
<Relationships xmlns="http://schemas.openxmlformats.org/package/2006/relationships"><Relationship Id="rId1" Type="http://schemas.openxmlformats.org/officeDocument/2006/relationships/package" Target="../embeddings/Feuille_de_calcul_Microsoft_Excel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Feuille_de_calcul_Microsoft_Excel46.xlsx"/></Relationships>
</file>

<file path=ppt/charts/_rels/chart48.xml.rels><?xml version="1.0" encoding="UTF-8" standalone="yes"?>
<Relationships xmlns="http://schemas.openxmlformats.org/package/2006/relationships"><Relationship Id="rId2" Type="http://schemas.openxmlformats.org/officeDocument/2006/relationships/package" Target="../embeddings/Feuille_de_calcul_Microsoft_Excel47.xlsx"/><Relationship Id="rId1" Type="http://schemas.openxmlformats.org/officeDocument/2006/relationships/themeOverride" Target="../theme/themeOverride24.xml"/></Relationships>
</file>

<file path=ppt/charts/_rels/chart49.xml.rels><?xml version="1.0" encoding="UTF-8" standalone="yes"?>
<Relationships xmlns="http://schemas.openxmlformats.org/package/2006/relationships"><Relationship Id="rId2" Type="http://schemas.openxmlformats.org/officeDocument/2006/relationships/package" Target="../embeddings/Feuille_de_calcul_Microsoft_Excel48.xlsx"/><Relationship Id="rId1" Type="http://schemas.openxmlformats.org/officeDocument/2006/relationships/themeOverride" Target="../theme/themeOverride25.xml"/></Relationships>
</file>

<file path=ppt/charts/_rels/chart5.xml.rels><?xml version="1.0" encoding="UTF-8" standalone="yes"?>
<Relationships xmlns="http://schemas.openxmlformats.org/package/2006/relationships"><Relationship Id="rId2" Type="http://schemas.openxmlformats.org/officeDocument/2006/relationships/package" Target="../embeddings/Feuille_de_calcul_Microsoft_Excel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Feuille_de_calcul_Microsoft_Excel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Feuille_de_calcul_Microsoft_Excel50.xlsx"/><Relationship Id="rId1" Type="http://schemas.openxmlformats.org/officeDocument/2006/relationships/themeOverride" Target="../theme/themeOverride26.xml"/></Relationships>
</file>

<file path=ppt/charts/_rels/chart52.xml.rels><?xml version="1.0" encoding="UTF-8" standalone="yes"?>
<Relationships xmlns="http://schemas.openxmlformats.org/package/2006/relationships"><Relationship Id="rId1" Type="http://schemas.openxmlformats.org/officeDocument/2006/relationships/package" Target="../embeddings/Feuille_de_calcul_Microsoft_Excel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Feuille_de_calcul_Microsoft_Excel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Feuille_de_calcul_Microsoft_Excel53.xlsx"/></Relationships>
</file>

<file path=ppt/charts/_rels/chart55.xml.rels><?xml version="1.0" encoding="UTF-8" standalone="yes"?>
<Relationships xmlns="http://schemas.openxmlformats.org/package/2006/relationships"><Relationship Id="rId2" Type="http://schemas.openxmlformats.org/officeDocument/2006/relationships/package" Target="../embeddings/Feuille_de_calcul_Microsoft_Excel54.xlsx"/><Relationship Id="rId1" Type="http://schemas.openxmlformats.org/officeDocument/2006/relationships/themeOverride" Target="../theme/themeOverride27.xml"/></Relationships>
</file>

<file path=ppt/charts/_rels/chart56.xml.rels><?xml version="1.0" encoding="UTF-8" standalone="yes"?>
<Relationships xmlns="http://schemas.openxmlformats.org/package/2006/relationships"><Relationship Id="rId1" Type="http://schemas.openxmlformats.org/officeDocument/2006/relationships/package" Target="../embeddings/Feuille_de_calcul_Microsoft_Excel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Feuille_de_calcul_Microsoft_Excel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Feuille_de_calcul_Microsoft_Excel57.xlsx"/></Relationships>
</file>

<file path=ppt/charts/_rels/chart59.xml.rels><?xml version="1.0" encoding="UTF-8" standalone="yes"?>
<Relationships xmlns="http://schemas.openxmlformats.org/package/2006/relationships"><Relationship Id="rId2" Type="http://schemas.openxmlformats.org/officeDocument/2006/relationships/package" Target="../embeddings/Feuille_de_calcul_Microsoft_Excel58.xlsx"/><Relationship Id="rId1" Type="http://schemas.openxmlformats.org/officeDocument/2006/relationships/themeOverride" Target="../theme/themeOverride28.xml"/></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Feuille_de_calcul_Microsoft_Excel59.xlsx"/></Relationships>
</file>

<file path=ppt/charts/_rels/chart61.xml.rels><?xml version="1.0" encoding="UTF-8" standalone="yes"?>
<Relationships xmlns="http://schemas.openxmlformats.org/package/2006/relationships"><Relationship Id="rId2" Type="http://schemas.openxmlformats.org/officeDocument/2006/relationships/package" Target="../embeddings/Feuille_de_calcul_Microsoft_Excel60.xlsx"/><Relationship Id="rId1" Type="http://schemas.openxmlformats.org/officeDocument/2006/relationships/themeOverride" Target="../theme/themeOverride29.xml"/></Relationships>
</file>

<file path=ppt/charts/_rels/chart62.xml.rels><?xml version="1.0" encoding="UTF-8" standalone="yes"?>
<Relationships xmlns="http://schemas.openxmlformats.org/package/2006/relationships"><Relationship Id="rId1" Type="http://schemas.openxmlformats.org/officeDocument/2006/relationships/package" Target="../embeddings/Feuille_de_calcul_Microsoft_Excel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Feuille_de_calcul_Microsoft_Excel62.xlsx"/><Relationship Id="rId1" Type="http://schemas.openxmlformats.org/officeDocument/2006/relationships/themeOverride" Target="../theme/themeOverride30.xml"/></Relationships>
</file>

<file path=ppt/charts/_rels/chart64.xml.rels><?xml version="1.0" encoding="UTF-8" standalone="yes"?>
<Relationships xmlns="http://schemas.openxmlformats.org/package/2006/relationships"><Relationship Id="rId2" Type="http://schemas.openxmlformats.org/officeDocument/2006/relationships/package" Target="../embeddings/Feuille_de_calcul_Microsoft_Excel63.xlsx"/><Relationship Id="rId1" Type="http://schemas.openxmlformats.org/officeDocument/2006/relationships/themeOverride" Target="../theme/themeOverride31.xml"/></Relationships>
</file>

<file path=ppt/charts/_rels/chart65.xml.rels><?xml version="1.0" encoding="UTF-8" standalone="yes"?>
<Relationships xmlns="http://schemas.openxmlformats.org/package/2006/relationships"><Relationship Id="rId1" Type="http://schemas.openxmlformats.org/officeDocument/2006/relationships/package" Target="../embeddings/Feuille_de_calcul_Microsoft_Excel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Feuille_de_calcul_Microsoft_Excel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Feuille_de_calcul_Microsoft_Excel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Feuille_de_calcul_Microsoft_Excel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Feuille_de_calcul_Microsoft_Excel68.xlsx"/></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de_calcul_Microsoft_Excel6.xlsx"/><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Feuille_de_calcul_Microsoft_Excel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Feuille_de_calcul_Microsoft_Excel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Feuille_de_calcul_Microsoft_Excel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Feuille_de_calcul_Microsoft_Excel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Feuille_de_calcul_Microsoft_Excel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Feuille_de_calcul_Microsoft_Excel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Feuille_de_calcul_Microsoft_Excel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Feuille_de_calcul_Microsoft_Excel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Feuille_de_calcul_Microsoft_Excel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Feuille_de_calcul_Microsoft_Excel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Feuille_de_calcul_Microsoft_Excel7.xlsx"/><Relationship Id="rId1" Type="http://schemas.openxmlformats.org/officeDocument/2006/relationships/themeOverride" Target="../theme/themeOverride8.xml"/></Relationships>
</file>

<file path=ppt/charts/_rels/chart80.xml.rels><?xml version="1.0" encoding="UTF-8" standalone="yes"?>
<Relationships xmlns="http://schemas.openxmlformats.org/package/2006/relationships"><Relationship Id="rId1" Type="http://schemas.openxmlformats.org/officeDocument/2006/relationships/package" Target="../embeddings/Feuille_de_calcul_Microsoft_Excel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Feuille_de_calcul_Microsoft_Excel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Feuille_de_calcul_Microsoft_Excel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Feuille_de_calcul_Microsoft_Excel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Feuille_de_calcul_Microsoft_Excel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Feuille_de_calcul_Microsoft_Excel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Feuille_de_calcul_Microsoft_Excel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Feuille_de_calcul_Microsoft_Excel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Feuille_de_calcul_Microsoft_Excel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Feuille_de_calcul_Microsoft_Excel88.xlsx"/></Relationships>
</file>

<file path=ppt/charts/_rels/chart9.xml.rels><?xml version="1.0" encoding="UTF-8" standalone="yes"?>
<Relationships xmlns="http://schemas.openxmlformats.org/package/2006/relationships"><Relationship Id="rId2" Type="http://schemas.openxmlformats.org/officeDocument/2006/relationships/package" Target="../embeddings/Feuille_de_calcul_Microsoft_Excel8.xlsx"/><Relationship Id="rId1" Type="http://schemas.openxmlformats.org/officeDocument/2006/relationships/themeOverride" Target="../theme/themeOverride9.xml"/></Relationships>
</file>

<file path=ppt/charts/_rels/chart90.xml.rels><?xml version="1.0" encoding="UTF-8" standalone="yes"?>
<Relationships xmlns="http://schemas.openxmlformats.org/package/2006/relationships"><Relationship Id="rId1" Type="http://schemas.openxmlformats.org/officeDocument/2006/relationships/package" Target="../embeddings/Feuille_de_calcul_Microsoft_Excel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Feuille_de_calcul_Microsoft_Excel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Feuille_de_calcul_Microsoft_Excel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Feuille_de_calcul_Microsoft_Excel9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825709065161601"/>
          <c:y val="4.4000000000000199E-2"/>
          <c:w val="0.54665733720065202"/>
          <c:h val="0.91200000000000003"/>
        </c:manualLayout>
      </c:layout>
      <c:barChart>
        <c:barDir val="bar"/>
        <c:grouping val="clustered"/>
        <c:varyColors val="0"/>
        <c:ser>
          <c:idx val="0"/>
          <c:order val="0"/>
          <c:tx>
            <c:strRef>
              <c:f>DATA!$B$1</c:f>
              <c:strCache>
                <c:ptCount val="1"/>
                <c:pt idx="0">
                  <c:v>SD + R36 + R37 (sd+premier tour+second tour)</c:v>
                </c:pt>
              </c:strCache>
            </c:strRef>
          </c:tx>
          <c:spPr>
            <a:solidFill>
              <a:srgbClr val="FF5050"/>
            </a:solidFill>
            <a:effectLst/>
          </c:spPr>
          <c:invertIfNegative val="0"/>
          <c:dPt>
            <c:idx val="3"/>
            <c:invertIfNegative val="0"/>
            <c:bubble3D val="0"/>
            <c:spPr>
              <a:solidFill>
                <a:srgbClr val="176FA5"/>
              </a:solidFill>
              <a:effectLst/>
            </c:spPr>
            <c:extLst>
              <c:ext xmlns:c16="http://schemas.microsoft.com/office/drawing/2014/chart" uri="{C3380CC4-5D6E-409C-BE32-E72D297353CC}">
                <c16:uniqueId val="{00000001-C6D0-4B62-AAA1-48D26F6F1067}"/>
              </c:ext>
            </c:extLst>
          </c:dPt>
          <c:dPt>
            <c:idx val="4"/>
            <c:invertIfNegative val="0"/>
            <c:bubble3D val="0"/>
            <c:spPr>
              <a:solidFill>
                <a:srgbClr val="176FA5"/>
              </a:solidFill>
              <a:effectLst/>
            </c:spPr>
            <c:extLst>
              <c:ext xmlns:c16="http://schemas.microsoft.com/office/drawing/2014/chart" uri="{C3380CC4-5D6E-409C-BE32-E72D297353CC}">
                <c16:uniqueId val="{00000003-C6D0-4B62-AAA1-48D26F6F1067}"/>
              </c:ext>
            </c:extLst>
          </c:dPt>
          <c:dPt>
            <c:idx val="5"/>
            <c:invertIfNegative val="0"/>
            <c:bubble3D val="0"/>
            <c:spPr>
              <a:solidFill>
                <a:srgbClr val="EB4347"/>
              </a:solidFill>
              <a:effectLst/>
            </c:spPr>
            <c:extLst>
              <c:ext xmlns:c16="http://schemas.microsoft.com/office/drawing/2014/chart" uri="{C3380CC4-5D6E-409C-BE32-E72D297353CC}">
                <c16:uniqueId val="{00000005-C6D0-4B62-AAA1-48D26F6F1067}"/>
              </c:ext>
            </c:extLst>
          </c:dPt>
          <c:dPt>
            <c:idx val="6"/>
            <c:invertIfNegative val="0"/>
            <c:bubble3D val="0"/>
            <c:spPr>
              <a:solidFill>
                <a:srgbClr val="176FA5"/>
              </a:solidFill>
              <a:effectLst/>
            </c:spPr>
            <c:extLst>
              <c:ext xmlns:c16="http://schemas.microsoft.com/office/drawing/2014/chart" uri="{C3380CC4-5D6E-409C-BE32-E72D297353CC}">
                <c16:uniqueId val="{00000007-C6D0-4B62-AAA1-48D26F6F1067}"/>
              </c:ext>
            </c:extLst>
          </c:dPt>
          <c:dPt>
            <c:idx val="7"/>
            <c:invertIfNegative val="0"/>
            <c:bubble3D val="0"/>
            <c:spPr>
              <a:solidFill>
                <a:srgbClr val="176FA5"/>
              </a:solidFill>
              <a:effectLst/>
            </c:spPr>
            <c:extLst>
              <c:ext xmlns:c16="http://schemas.microsoft.com/office/drawing/2014/chart" uri="{C3380CC4-5D6E-409C-BE32-E72D297353CC}">
                <c16:uniqueId val="{0000000D-C6D0-4B62-AAA1-48D26F6F1067}"/>
              </c:ext>
            </c:extLst>
          </c:dPt>
          <c:dPt>
            <c:idx val="8"/>
            <c:invertIfNegative val="0"/>
            <c:bubble3D val="0"/>
            <c:spPr>
              <a:solidFill>
                <a:srgbClr val="595959"/>
              </a:solidFill>
              <a:effectLst/>
            </c:spPr>
            <c:extLst>
              <c:ext xmlns:c16="http://schemas.microsoft.com/office/drawing/2014/chart" uri="{C3380CC4-5D6E-409C-BE32-E72D297353CC}">
                <c16:uniqueId val="{00000009-C6D0-4B62-AAA1-48D26F6F1067}"/>
              </c:ext>
            </c:extLst>
          </c:dPt>
          <c:dPt>
            <c:idx val="9"/>
            <c:invertIfNegative val="0"/>
            <c:bubble3D val="0"/>
            <c:spPr>
              <a:solidFill>
                <a:srgbClr val="595959"/>
              </a:solidFill>
              <a:effectLst/>
            </c:spPr>
            <c:extLst>
              <c:ext xmlns:c16="http://schemas.microsoft.com/office/drawing/2014/chart" uri="{C3380CC4-5D6E-409C-BE32-E72D297353CC}">
                <c16:uniqueId val="{0000000B-8B3D-451B-8346-A3368B6336CA}"/>
              </c:ext>
            </c:extLst>
          </c:dPt>
          <c:dLbls>
            <c:dLbl>
              <c:idx val="0"/>
              <c:layout>
                <c:manualLayout>
                  <c:x val="-3.06233958886524E-4"/>
                  <c:y val="2.37237398957626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6D0-4B62-AAA1-48D26F6F1067}"/>
                </c:ext>
              </c:extLst>
            </c:dLbl>
            <c:dLbl>
              <c:idx val="1"/>
              <c:layout>
                <c:manualLayout>
                  <c:x val="-3.06233958886524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D0-4B62-AAA1-48D26F6F1067}"/>
                </c:ext>
              </c:extLst>
            </c:dLbl>
            <c:dLbl>
              <c:idx val="2"/>
              <c:layout>
                <c:manualLayout>
                  <c:x val="1.22493583554608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6D0-4B62-AAA1-48D26F6F1067}"/>
                </c:ext>
              </c:extLst>
            </c:dLbl>
            <c:dLbl>
              <c:idx val="3"/>
              <c:layout>
                <c:manualLayout>
                  <c:x val="1.22493583554608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D0-4B62-AAA1-48D26F6F1067}"/>
                </c:ext>
              </c:extLst>
            </c:dLbl>
            <c:dLbl>
              <c:idx val="4"/>
              <c:layout>
                <c:manualLayout>
                  <c:x val="1.22493583554608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D0-4B62-AAA1-48D26F6F1067}"/>
                </c:ext>
              </c:extLst>
            </c:dLbl>
            <c:dLbl>
              <c:idx val="5"/>
              <c:layout>
                <c:manualLayout>
                  <c:x val="-3.06233958886524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D0-4B62-AAA1-48D26F6F1067}"/>
                </c:ext>
              </c:extLst>
            </c:dLbl>
            <c:dLbl>
              <c:idx val="6"/>
              <c:layout>
                <c:manualLayout>
                  <c:x val="-1.6918823405727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D0-4B62-AAA1-48D26F6F1067}"/>
                </c:ext>
              </c:extLst>
            </c:dLbl>
            <c:dLbl>
              <c:idx val="7"/>
              <c:layout>
                <c:manualLayout>
                  <c:x val="-7.7860586869652403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D0-4B62-AAA1-48D26F6F1067}"/>
                </c:ext>
              </c:extLst>
            </c:dLbl>
            <c:dLbl>
              <c:idx val="8"/>
              <c:layout>
                <c:manualLayout>
                  <c:x val="-2.32713695843613E-3"/>
                  <c:y val="2.7135577541726199E-3"/>
                </c:manualLayout>
              </c:layout>
              <c:spPr/>
              <c:txPr>
                <a:bodyPr/>
                <a:lstStyle/>
                <a:p>
                  <a:pPr>
                    <a:defRPr sz="1400" b="0">
                      <a:solidFill>
                        <a:schemeClr val="tx1"/>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D0-4B62-AAA1-48D26F6F1067}"/>
                </c:ext>
              </c:extLst>
            </c:dLbl>
            <c:spPr>
              <a:noFill/>
              <a:ln>
                <a:noFill/>
              </a:ln>
              <a:effectLst/>
            </c:spPr>
            <c:txPr>
              <a:bodyPr/>
              <a:lstStyle/>
              <a:p>
                <a:pPr>
                  <a:defRPr sz="1400" b="0">
                    <a:solidFill>
                      <a:schemeClr val="tx1"/>
                    </a:solidFill>
                    <a:latin typeface="Calibri" pitchFamily="34" charset="0"/>
                    <a:ea typeface="Tahoma" pitchFamily="34" charset="0"/>
                    <a:cs typeface="Tahoma"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DATA!$A$2:$A$10</c:f>
              <c:strCache>
                <c:ptCount val="9"/>
                <c:pt idx="0">
                  <c:v>Lassitude</c:v>
                </c:pt>
                <c:pt idx="1">
                  <c:v>Morosité</c:v>
                </c:pt>
                <c:pt idx="2">
                  <c:v>Méfiance</c:v>
                </c:pt>
                <c:pt idx="3">
                  <c:v>Sérénité</c:v>
                </c:pt>
                <c:pt idx="4">
                  <c:v>Confiance</c:v>
                </c:pt>
                <c:pt idx="5">
                  <c:v>Peur</c:v>
                </c:pt>
                <c:pt idx="6">
                  <c:v>Bien-être</c:v>
                </c:pt>
                <c:pt idx="7">
                  <c:v>Enthousiasme</c:v>
                </c:pt>
                <c:pt idx="8">
                  <c:v>NSP</c:v>
                </c:pt>
              </c:strCache>
            </c:strRef>
          </c:cat>
          <c:val>
            <c:numRef>
              <c:f>DATA!$B$2:$B$10</c:f>
              <c:numCache>
                <c:formatCode>0%</c:formatCode>
                <c:ptCount val="9"/>
                <c:pt idx="0">
                  <c:v>0.41</c:v>
                </c:pt>
                <c:pt idx="1">
                  <c:v>0.34014251781472699</c:v>
                </c:pt>
                <c:pt idx="2">
                  <c:v>0.277434679334917</c:v>
                </c:pt>
                <c:pt idx="3">
                  <c:v>0.14916864608076</c:v>
                </c:pt>
                <c:pt idx="4">
                  <c:v>0.146793349168646</c:v>
                </c:pt>
                <c:pt idx="5">
                  <c:v>0.13919239904988101</c:v>
                </c:pt>
                <c:pt idx="6">
                  <c:v>0.111163895486936</c:v>
                </c:pt>
                <c:pt idx="7">
                  <c:v>5.7482185273159098E-2</c:v>
                </c:pt>
                <c:pt idx="8">
                  <c:v>2.1852731591448901E-2</c:v>
                </c:pt>
              </c:numCache>
            </c:numRef>
          </c:val>
          <c:extLst>
            <c:ext xmlns:c16="http://schemas.microsoft.com/office/drawing/2014/chart" uri="{C3380CC4-5D6E-409C-BE32-E72D297353CC}">
              <c16:uniqueId val="{0000000E-C6D0-4B62-AAA1-48D26F6F1067}"/>
            </c:ext>
          </c:extLst>
        </c:ser>
        <c:dLbls>
          <c:showLegendKey val="0"/>
          <c:showVal val="0"/>
          <c:showCatName val="0"/>
          <c:showSerName val="0"/>
          <c:showPercent val="0"/>
          <c:showBubbleSize val="0"/>
        </c:dLbls>
        <c:gapWidth val="36"/>
        <c:axId val="2128964744"/>
        <c:axId val="-2143747960"/>
      </c:barChart>
      <c:catAx>
        <c:axId val="2128964744"/>
        <c:scaling>
          <c:orientation val="maxMin"/>
        </c:scaling>
        <c:delete val="0"/>
        <c:axPos val="l"/>
        <c:numFmt formatCode="General" sourceLinked="0"/>
        <c:majorTickMark val="out"/>
        <c:minorTickMark val="none"/>
        <c:tickLblPos val="nextTo"/>
        <c:spPr>
          <a:ln>
            <a:noFill/>
          </a:ln>
        </c:spPr>
        <c:txPr>
          <a:bodyPr/>
          <a:lstStyle/>
          <a:p>
            <a:pPr>
              <a:defRPr sz="1300">
                <a:solidFill>
                  <a:srgbClr val="404040"/>
                </a:solidFill>
                <a:latin typeface="Tahoma" pitchFamily="34" charset="0"/>
                <a:ea typeface="Tahoma" pitchFamily="34" charset="0"/>
                <a:cs typeface="Tahoma" pitchFamily="34" charset="0"/>
              </a:defRPr>
            </a:pPr>
            <a:endParaRPr lang="fr-FR"/>
          </a:p>
        </c:txPr>
        <c:crossAx val="-2143747960"/>
        <c:crosses val="autoZero"/>
        <c:auto val="1"/>
        <c:lblAlgn val="ctr"/>
        <c:lblOffset val="100"/>
        <c:noMultiLvlLbl val="0"/>
      </c:catAx>
      <c:valAx>
        <c:axId val="-2143747960"/>
        <c:scaling>
          <c:orientation val="minMax"/>
          <c:max val="1"/>
          <c:min val="0"/>
        </c:scaling>
        <c:delete val="0"/>
        <c:axPos val="t"/>
        <c:numFmt formatCode="0%" sourceLinked="1"/>
        <c:majorTickMark val="out"/>
        <c:minorTickMark val="none"/>
        <c:tickLblPos val="none"/>
        <c:spPr>
          <a:ln>
            <a:noFill/>
          </a:ln>
        </c:spPr>
        <c:crossAx val="21289647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104"/>
        </c:manualLayout>
      </c:layout>
      <c:lineChart>
        <c:grouping val="standard"/>
        <c:varyColors val="0"/>
        <c:ser>
          <c:idx val="0"/>
          <c:order val="0"/>
          <c:tx>
            <c:strRef>
              <c:f>Feuil1!$A$2</c:f>
              <c:strCache>
                <c:ptCount val="1"/>
              </c:strCache>
            </c:strRef>
          </c:tx>
          <c:spPr>
            <a:ln w="34925">
              <a:solidFill>
                <a:srgbClr val="421D49"/>
              </a:solidFill>
            </a:ln>
            <a:effectLst>
              <a:outerShdw blurRad="50800" dist="50800" dir="5400000" algn="ctr" rotWithShape="0">
                <a:srgbClr val="421D49">
                  <a:alpha val="28000"/>
                </a:srgbClr>
              </a:outerShdw>
            </a:effectLst>
          </c:spPr>
          <c:marker>
            <c:symbol val="circle"/>
            <c:size val="6"/>
            <c:spPr>
              <a:solidFill>
                <a:schemeClr val="bg1"/>
              </a:solidFill>
              <a:ln w="15875">
                <a:solidFill>
                  <a:srgbClr val="421D49"/>
                </a:solidFill>
              </a:ln>
              <a:effectLst>
                <a:outerShdw blurRad="50800" dist="50800" dir="5400000" algn="ctr" rotWithShape="0">
                  <a:srgbClr val="421D49">
                    <a:alpha val="28000"/>
                  </a:srgbClr>
                </a:outerShdw>
              </a:effectLst>
            </c:spPr>
          </c:marker>
          <c:dLbls>
            <c:dLbl>
              <c:idx val="0"/>
              <c:layout>
                <c:manualLayout>
                  <c:x val="-7.9375666139271994E-2"/>
                  <c:y val="1.644400418376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BF-4AF6-A619-E477277A4F84}"/>
                </c:ext>
              </c:extLst>
            </c:dLbl>
            <c:dLbl>
              <c:idx val="1"/>
              <c:layout>
                <c:manualLayout>
                  <c:x val="-2.8996918381802801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BF-4AF6-A619-E477277A4F84}"/>
                </c:ext>
              </c:extLst>
            </c:dLbl>
            <c:dLbl>
              <c:idx val="2"/>
              <c:layout>
                <c:manualLayout>
                  <c:x val="5.2022305045999002E-4"/>
                  <c:y val="-1.26312058415588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BF-4AF6-A619-E477277A4F84}"/>
                </c:ext>
              </c:extLst>
            </c:dLbl>
            <c:dLbl>
              <c:idx val="3"/>
              <c:layout>
                <c:manualLayout>
                  <c:x val="-3.4315259136724702E-2"/>
                  <c:y val="-3.9135892167163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BF-4AF6-A619-E477277A4F84}"/>
                </c:ext>
              </c:extLst>
            </c:dLbl>
            <c:dLbl>
              <c:idx val="4"/>
              <c:layout>
                <c:manualLayout>
                  <c:x val="-3.5375732160078402E-2"/>
                  <c:y val="-4.2040780002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BF-4AF6-A619-E477277A4F84}"/>
                </c:ext>
              </c:extLst>
            </c:dLbl>
            <c:dLbl>
              <c:idx val="5"/>
              <c:layout>
                <c:manualLayout>
                  <c:x val="-3.5986863606779398E-2"/>
                  <c:y val="-3.10701860068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BF-4AF6-A619-E477277A4F84}"/>
                </c:ext>
              </c:extLst>
            </c:dLbl>
            <c:dLbl>
              <c:idx val="6"/>
              <c:layout>
                <c:manualLayout>
                  <c:x val="-4.0908302975971297E-2"/>
                  <c:y val="-3.4220099487207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BF-4AF6-A619-E477277A4F84}"/>
                </c:ext>
              </c:extLst>
            </c:dLbl>
            <c:dLbl>
              <c:idx val="7"/>
              <c:layout>
                <c:manualLayout>
                  <c:x val="-3.2096327876232199E-2"/>
                  <c:y val="4.515204096983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BF-4AF6-A619-E477277A4F84}"/>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BF-4AF6-A619-E477277A4F84}"/>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BF-4AF6-A619-E477277A4F84}"/>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BF-4AF6-A619-E477277A4F84}"/>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9BF-4AF6-A619-E477277A4F84}"/>
                </c:ext>
              </c:extLst>
            </c:dLbl>
            <c:spPr>
              <a:noFill/>
              <a:ln>
                <a:noFill/>
              </a:ln>
              <a:effectLst/>
            </c:spPr>
            <c:txPr>
              <a:bodyPr/>
              <a:lstStyle/>
              <a:p>
                <a:pPr>
                  <a:defRPr sz="1100" b="1">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Colonne10</c:v>
                </c:pt>
                <c:pt idx="2">
                  <c:v>Colonne12</c:v>
                </c:pt>
                <c:pt idx="3">
                  <c:v>Colonne13</c:v>
                </c:pt>
                <c:pt idx="4">
                  <c:v>Colonne14</c:v>
                </c:pt>
                <c:pt idx="5">
                  <c:v>Colonne15</c:v>
                </c:pt>
                <c:pt idx="6">
                  <c:v>Colonne16</c:v>
                </c:pt>
                <c:pt idx="7">
                  <c:v>Colonne17</c:v>
                </c:pt>
                <c:pt idx="8">
                  <c:v>Colonne18</c:v>
                </c:pt>
                <c:pt idx="9">
                  <c:v>Colonne19</c:v>
                </c:pt>
              </c:strCache>
            </c:strRef>
          </c:cat>
          <c:val>
            <c:numRef>
              <c:f>Feuil1!$B$2:$O$2</c:f>
              <c:numCache>
                <c:formatCode>General</c:formatCode>
                <c:ptCount val="14"/>
              </c:numCache>
            </c:numRef>
          </c:val>
          <c:smooth val="1"/>
          <c:extLst>
            <c:ext xmlns:c16="http://schemas.microsoft.com/office/drawing/2014/chart" uri="{C3380CC4-5D6E-409C-BE32-E72D297353CC}">
              <c16:uniqueId val="{0000000C-A9BF-4AF6-A619-E477277A4F84}"/>
            </c:ext>
          </c:extLst>
        </c:ser>
        <c:ser>
          <c:idx val="1"/>
          <c:order val="1"/>
          <c:tx>
            <c:strRef>
              <c:f>Feuil1!$A$3</c:f>
              <c:strCache>
                <c:ptCount val="1"/>
              </c:strCache>
            </c:strRef>
          </c:tx>
          <c:spPr>
            <a:ln w="34925">
              <a:solidFill>
                <a:srgbClr val="AC0077"/>
              </a:solidFill>
            </a:ln>
            <a:effectLst>
              <a:outerShdw blurRad="50800" dist="50800" dir="5400000" algn="ctr" rotWithShape="0">
                <a:srgbClr val="B4007C">
                  <a:alpha val="26000"/>
                </a:srgbClr>
              </a:outerShdw>
            </a:effectLst>
          </c:spPr>
          <c:marker>
            <c:symbol val="circle"/>
            <c:size val="6"/>
            <c:spPr>
              <a:solidFill>
                <a:schemeClr val="bg1"/>
              </a:solidFill>
              <a:ln w="15875">
                <a:solidFill>
                  <a:srgbClr val="AC0077"/>
                </a:solidFill>
              </a:ln>
              <a:effectLst>
                <a:outerShdw blurRad="50800" dist="50800" dir="5400000" algn="ctr" rotWithShape="0">
                  <a:srgbClr val="B4007C">
                    <a:alpha val="26000"/>
                  </a:srgbClr>
                </a:outerShdw>
              </a:effectLst>
            </c:spPr>
          </c:marker>
          <c:dLbls>
            <c:dLbl>
              <c:idx val="0"/>
              <c:layout>
                <c:manualLayout>
                  <c:x val="-8.3905137354332193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BF-4AF6-A619-E477277A4F84}"/>
                </c:ext>
              </c:extLst>
            </c:dLbl>
            <c:dLbl>
              <c:idx val="1"/>
              <c:layout>
                <c:manualLayout>
                  <c:x val="-3.0217622045541299E-2"/>
                  <c:y val="4.16838720996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BF-4AF6-A619-E477277A4F84}"/>
                </c:ext>
              </c:extLst>
            </c:dLbl>
            <c:dLbl>
              <c:idx val="2"/>
              <c:layout>
                <c:manualLayout>
                  <c:x val="-2.5156066915137999E-4"/>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BF-4AF6-A619-E477277A4F84}"/>
                </c:ext>
              </c:extLst>
            </c:dLbl>
            <c:dLbl>
              <c:idx val="3"/>
              <c:layout>
                <c:manualLayout>
                  <c:x val="5.6186281338407402E-3"/>
                  <c:y val="1.5839306523220398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9BF-4AF6-A619-E477277A4F84}"/>
                </c:ext>
              </c:extLst>
            </c:dLbl>
            <c:dLbl>
              <c:idx val="4"/>
              <c:layout>
                <c:manualLayout>
                  <c:x val="4.1667153839001804E-3"/>
                  <c:y val="1.0928464306929099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BF-4AF6-A619-E477277A4F84}"/>
                </c:ext>
              </c:extLst>
            </c:dLbl>
            <c:dLbl>
              <c:idx val="5"/>
              <c:layout>
                <c:manualLayout>
                  <c:x val="1.1237673843968199E-2"/>
                  <c:y val="1.53121579049302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9BF-4AF6-A619-E477277A4F84}"/>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BF-4AF6-A619-E477277A4F84}"/>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9BF-4AF6-A619-E477277A4F84}"/>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9BF-4AF6-A619-E477277A4F84}"/>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9BF-4AF6-A619-E477277A4F84}"/>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9BF-4AF6-A619-E477277A4F84}"/>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9BF-4AF6-A619-E477277A4F84}"/>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9BF-4AF6-A619-E477277A4F84}"/>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9BF-4AF6-A619-E477277A4F84}"/>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9BF-4AF6-A619-E477277A4F84}"/>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BF-4AF6-A619-E477277A4F84}"/>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BF-4AF6-A619-E477277A4F84}"/>
                </c:ext>
              </c:extLst>
            </c:dLbl>
            <c:dLbl>
              <c:idx val="24"/>
              <c:layout>
                <c:manualLayout>
                  <c:x val="-3.46703734741961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BF-4AF6-A619-E477277A4F84}"/>
                </c:ext>
              </c:extLst>
            </c:dLbl>
            <c:spPr>
              <a:noFill/>
              <a:ln>
                <a:noFill/>
              </a:ln>
              <a:effectLst/>
            </c:spPr>
            <c:txPr>
              <a:bodyPr/>
              <a:lstStyle/>
              <a:p>
                <a:pPr>
                  <a:defRPr sz="1100" b="1">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Colonne10</c:v>
                </c:pt>
                <c:pt idx="2">
                  <c:v>Colonne12</c:v>
                </c:pt>
                <c:pt idx="3">
                  <c:v>Colonne13</c:v>
                </c:pt>
                <c:pt idx="4">
                  <c:v>Colonne14</c:v>
                </c:pt>
                <c:pt idx="5">
                  <c:v>Colonne15</c:v>
                </c:pt>
                <c:pt idx="6">
                  <c:v>Colonne16</c:v>
                </c:pt>
                <c:pt idx="7">
                  <c:v>Colonne17</c:v>
                </c:pt>
                <c:pt idx="8">
                  <c:v>Colonne18</c:v>
                </c:pt>
                <c:pt idx="9">
                  <c:v>Colonne19</c:v>
                </c:pt>
              </c:strCache>
            </c:strRef>
          </c:cat>
          <c:val>
            <c:numRef>
              <c:f>Feuil1!$B$3:$O$3</c:f>
              <c:numCache>
                <c:formatCode>General</c:formatCode>
                <c:ptCount val="14"/>
              </c:numCache>
            </c:numRef>
          </c:val>
          <c:smooth val="1"/>
          <c:extLst>
            <c:ext xmlns:c16="http://schemas.microsoft.com/office/drawing/2014/chart" uri="{C3380CC4-5D6E-409C-BE32-E72D297353CC}">
              <c16:uniqueId val="{0000001F-A9BF-4AF6-A619-E477277A4F84}"/>
            </c:ext>
          </c:extLst>
        </c:ser>
        <c:ser>
          <c:idx val="2"/>
          <c:order val="2"/>
          <c:tx>
            <c:strRef>
              <c:f>Feuil1!$A$4</c:f>
              <c:strCache>
                <c:ptCount val="1"/>
                <c:pt idx="0">
                  <c:v>Non</c:v>
                </c:pt>
              </c:strCache>
            </c:strRef>
          </c:tx>
          <c:spPr>
            <a:ln w="34925">
              <a:solidFill>
                <a:srgbClr val="FCB711"/>
              </a:solidFill>
            </a:ln>
            <a:effectLst/>
          </c:spPr>
          <c:marker>
            <c:symbol val="circle"/>
            <c:size val="6"/>
            <c:spPr>
              <a:solidFill>
                <a:schemeClr val="bg1"/>
              </a:solidFill>
              <a:ln w="15875">
                <a:solidFill>
                  <a:srgbClr val="FCB711"/>
                </a:solidFill>
              </a:ln>
              <a:effectLst/>
            </c:spPr>
          </c:marker>
          <c:dLbls>
            <c:dLbl>
              <c:idx val="6"/>
              <c:spPr>
                <a:noFill/>
                <a:ln>
                  <a:noFill/>
                </a:ln>
                <a:effectLst/>
              </c:spPr>
              <c:txPr>
                <a:bodyPr/>
                <a:lstStyle/>
                <a:p>
                  <a:pPr algn="ctr">
                    <a:defRPr lang="fr-FR" sz="1100" b="0" i="0" u="none" strike="noStrike" kern="1200" baseline="0">
                      <a:solidFill>
                        <a:srgbClr val="A6A6A6"/>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492C-45A7-B6DC-652856C6BCA9}"/>
                </c:ext>
              </c:extLst>
            </c:dLbl>
            <c:spPr>
              <a:noFill/>
              <a:ln>
                <a:noFill/>
              </a:ln>
              <a:effectLst/>
            </c:spPr>
            <c:txPr>
              <a:bodyPr/>
              <a:lstStyle/>
              <a:p>
                <a:pPr algn="ctr">
                  <a:defRPr lang="fr-FR" sz="1100" b="0" i="0" u="none" strike="noStrike" kern="1200" baseline="0">
                    <a:solidFill>
                      <a:srgbClr val="FCB711"/>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Colonne10</c:v>
                </c:pt>
                <c:pt idx="2">
                  <c:v>Colonne12</c:v>
                </c:pt>
                <c:pt idx="3">
                  <c:v>Colonne13</c:v>
                </c:pt>
                <c:pt idx="4">
                  <c:v>Colonne14</c:v>
                </c:pt>
                <c:pt idx="5">
                  <c:v>Colonne15</c:v>
                </c:pt>
                <c:pt idx="6">
                  <c:v>Colonne16</c:v>
                </c:pt>
                <c:pt idx="7">
                  <c:v>Colonne17</c:v>
                </c:pt>
                <c:pt idx="8">
                  <c:v>Colonne18</c:v>
                </c:pt>
                <c:pt idx="9">
                  <c:v>Colonne19</c:v>
                </c:pt>
              </c:strCache>
            </c:strRef>
          </c:cat>
          <c:val>
            <c:numRef>
              <c:f>Feuil1!$B$4:$O$4</c:f>
              <c:numCache>
                <c:formatCode>0%</c:formatCode>
                <c:ptCount val="14"/>
                <c:pt idx="0">
                  <c:v>0.26</c:v>
                </c:pt>
                <c:pt idx="1">
                  <c:v>0.38</c:v>
                </c:pt>
                <c:pt idx="2">
                  <c:v>0.38</c:v>
                </c:pt>
                <c:pt idx="3">
                  <c:v>0.36</c:v>
                </c:pt>
                <c:pt idx="4">
                  <c:v>0.37</c:v>
                </c:pt>
                <c:pt idx="5">
                  <c:v>0.39</c:v>
                </c:pt>
                <c:pt idx="6">
                  <c:v>0.36</c:v>
                </c:pt>
                <c:pt idx="7">
                  <c:v>0.37</c:v>
                </c:pt>
                <c:pt idx="8">
                  <c:v>0.38</c:v>
                </c:pt>
                <c:pt idx="9">
                  <c:v>0.4</c:v>
                </c:pt>
                <c:pt idx="10">
                  <c:v>0.37</c:v>
                </c:pt>
                <c:pt idx="11">
                  <c:v>0.35</c:v>
                </c:pt>
                <c:pt idx="12">
                  <c:v>0.33</c:v>
                </c:pt>
                <c:pt idx="13">
                  <c:v>0.32019002000000002</c:v>
                </c:pt>
              </c:numCache>
            </c:numRef>
          </c:val>
          <c:smooth val="1"/>
          <c:extLst>
            <c:ext xmlns:c16="http://schemas.microsoft.com/office/drawing/2014/chart" uri="{C3380CC4-5D6E-409C-BE32-E72D297353CC}">
              <c16:uniqueId val="{0000002E-A9BF-4AF6-A619-E477277A4F84}"/>
            </c:ext>
          </c:extLst>
        </c:ser>
        <c:ser>
          <c:idx val="3"/>
          <c:order val="3"/>
          <c:tx>
            <c:strRef>
              <c:f>Feuil1!$A$5</c:f>
              <c:strCache>
                <c:ptCount val="1"/>
                <c:pt idx="0">
                  <c:v>Oui</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dLbl>
              <c:idx val="6"/>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492C-45A7-B6DC-652856C6BCA9}"/>
                </c:ext>
              </c:extLst>
            </c:dLbl>
            <c:spPr>
              <a:noFill/>
              <a:ln>
                <a:noFill/>
              </a:ln>
              <a:effectLst/>
            </c:spPr>
            <c:txPr>
              <a:bodyPr/>
              <a:lstStyle/>
              <a:p>
                <a:pPr>
                  <a:defRPr sz="1100" b="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Colonne10</c:v>
                </c:pt>
                <c:pt idx="2">
                  <c:v>Colonne12</c:v>
                </c:pt>
                <c:pt idx="3">
                  <c:v>Colonne13</c:v>
                </c:pt>
                <c:pt idx="4">
                  <c:v>Colonne14</c:v>
                </c:pt>
                <c:pt idx="5">
                  <c:v>Colonne15</c:v>
                </c:pt>
                <c:pt idx="6">
                  <c:v>Colonne16</c:v>
                </c:pt>
                <c:pt idx="7">
                  <c:v>Colonne17</c:v>
                </c:pt>
                <c:pt idx="8">
                  <c:v>Colonne18</c:v>
                </c:pt>
                <c:pt idx="9">
                  <c:v>Colonne19</c:v>
                </c:pt>
              </c:strCache>
            </c:strRef>
          </c:cat>
          <c:val>
            <c:numRef>
              <c:f>Feuil1!$B$5:$O$5</c:f>
              <c:numCache>
                <c:formatCode>0%</c:formatCode>
                <c:ptCount val="14"/>
                <c:pt idx="0">
                  <c:v>0.7</c:v>
                </c:pt>
                <c:pt idx="1">
                  <c:v>0.61</c:v>
                </c:pt>
                <c:pt idx="2">
                  <c:v>0.62</c:v>
                </c:pt>
                <c:pt idx="3">
                  <c:v>0.61</c:v>
                </c:pt>
                <c:pt idx="4">
                  <c:v>0.61</c:v>
                </c:pt>
                <c:pt idx="5">
                  <c:v>0.57999999999999996</c:v>
                </c:pt>
                <c:pt idx="6">
                  <c:v>0.62</c:v>
                </c:pt>
                <c:pt idx="7">
                  <c:v>0.61</c:v>
                </c:pt>
                <c:pt idx="8">
                  <c:v>0.6</c:v>
                </c:pt>
                <c:pt idx="9">
                  <c:v>0.56000000000000005</c:v>
                </c:pt>
                <c:pt idx="10">
                  <c:v>0.6</c:v>
                </c:pt>
                <c:pt idx="11">
                  <c:v>0.62</c:v>
                </c:pt>
                <c:pt idx="12">
                  <c:v>0.65</c:v>
                </c:pt>
                <c:pt idx="13">
                  <c:v>0.64465558000000001</c:v>
                </c:pt>
              </c:numCache>
            </c:numRef>
          </c:val>
          <c:smooth val="1"/>
          <c:extLst>
            <c:ext xmlns:c16="http://schemas.microsoft.com/office/drawing/2014/chart" uri="{C3380CC4-5D6E-409C-BE32-E72D297353CC}">
              <c16:uniqueId val="{00000038-A9BF-4AF6-A619-E477277A4F84}"/>
            </c:ext>
          </c:extLst>
        </c:ser>
        <c:ser>
          <c:idx val="4"/>
          <c:order val="4"/>
          <c:tx>
            <c:strRef>
              <c:f>Feuil1!$A$6</c:f>
              <c:strCache>
                <c:ptCount val="1"/>
              </c:strCache>
            </c:strRef>
          </c:tx>
          <c:spPr>
            <a:ln w="34925">
              <a:solidFill>
                <a:srgbClr val="FF9933"/>
              </a:solidFill>
            </a:ln>
            <a:effectLst>
              <a:outerShdw blurRad="50800" dist="50800" dir="5400000" algn="ctr" rotWithShape="0">
                <a:srgbClr val="FF9933">
                  <a:alpha val="26000"/>
                </a:srgbClr>
              </a:outerShdw>
            </a:effectLst>
          </c:spPr>
          <c:marker>
            <c:symbol val="circle"/>
            <c:size val="6"/>
            <c:spPr>
              <a:solidFill>
                <a:srgbClr val="FFFFFF"/>
              </a:solidFill>
              <a:ln w="15875">
                <a:solidFill>
                  <a:srgbClr val="FF9933"/>
                </a:solidFill>
              </a:ln>
              <a:effectLst>
                <a:outerShdw blurRad="50800" dist="50800" dir="5400000" algn="ctr" rotWithShape="0">
                  <a:srgbClr val="FF9933">
                    <a:alpha val="26000"/>
                  </a:srgbClr>
                </a:outerShdw>
              </a:effectLst>
            </c:spPr>
          </c:marker>
          <c:dLbls>
            <c:dLbl>
              <c:idx val="0"/>
              <c:layout>
                <c:manualLayout>
                  <c:x val="-7.0061853031195706E-2"/>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A9BF-4AF6-A619-E477277A4F84}"/>
                </c:ext>
              </c:extLst>
            </c:dLbl>
            <c:dLbl>
              <c:idx val="1"/>
              <c:layout>
                <c:manualLayout>
                  <c:x val="-2.45216485609186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A9BF-4AF6-A619-E477277A4F84}"/>
                </c:ext>
              </c:extLst>
            </c:dLbl>
            <c:dLbl>
              <c:idx val="2"/>
              <c:layout>
                <c:manualLayout>
                  <c:x val="0"/>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A9BF-4AF6-A619-E477277A4F84}"/>
                </c:ext>
              </c:extLst>
            </c:dLbl>
            <c:spPr>
              <a:noFill/>
              <a:ln>
                <a:noFill/>
              </a:ln>
              <a:effectLst/>
            </c:spPr>
            <c:txPr>
              <a:bodyPr/>
              <a:lstStyle/>
              <a:p>
                <a:pPr>
                  <a:defRPr sz="1100" b="1">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Colonne10</c:v>
                </c:pt>
                <c:pt idx="2">
                  <c:v>Colonne12</c:v>
                </c:pt>
                <c:pt idx="3">
                  <c:v>Colonne13</c:v>
                </c:pt>
                <c:pt idx="4">
                  <c:v>Colonne14</c:v>
                </c:pt>
                <c:pt idx="5">
                  <c:v>Colonne15</c:v>
                </c:pt>
                <c:pt idx="6">
                  <c:v>Colonne16</c:v>
                </c:pt>
                <c:pt idx="7">
                  <c:v>Colonne17</c:v>
                </c:pt>
                <c:pt idx="8">
                  <c:v>Colonne18</c:v>
                </c:pt>
                <c:pt idx="9">
                  <c:v>Colonne19</c:v>
                </c:pt>
              </c:strCache>
            </c:strRef>
          </c:cat>
          <c:val>
            <c:numRef>
              <c:f>Feuil1!$B$6:$O$6</c:f>
              <c:numCache>
                <c:formatCode>General</c:formatCode>
                <c:ptCount val="14"/>
              </c:numCache>
            </c:numRef>
          </c:val>
          <c:smooth val="1"/>
          <c:extLst>
            <c:ext xmlns:c16="http://schemas.microsoft.com/office/drawing/2014/chart" uri="{C3380CC4-5D6E-409C-BE32-E72D297353CC}">
              <c16:uniqueId val="{0000003C-A9BF-4AF6-A619-E477277A4F84}"/>
            </c:ext>
          </c:extLst>
        </c:ser>
        <c:ser>
          <c:idx val="5"/>
          <c:order val="5"/>
          <c:tx>
            <c:strRef>
              <c:f>Feuil1!$A$7</c:f>
              <c:strCache>
                <c:ptCount val="1"/>
              </c:strCache>
            </c:strRef>
          </c:tx>
          <c:spPr>
            <a:ln w="34925">
              <a:solidFill>
                <a:srgbClr val="92D050"/>
              </a:solidFill>
            </a:ln>
            <a:effectLst>
              <a:outerShdw blurRad="50800" dist="50800" dir="5400000" algn="ctr" rotWithShape="0">
                <a:srgbClr val="92D050">
                  <a:alpha val="26000"/>
                </a:srgbClr>
              </a:outerShdw>
            </a:effectLst>
          </c:spPr>
          <c:marker>
            <c:symbol val="circle"/>
            <c:size val="6"/>
            <c:spPr>
              <a:solidFill>
                <a:srgbClr val="FFFFFF"/>
              </a:solidFill>
              <a:ln w="15875">
                <a:solidFill>
                  <a:srgbClr val="92D050"/>
                </a:solidFill>
              </a:ln>
              <a:effectLst>
                <a:outerShdw blurRad="50800" dist="50800" dir="5400000" algn="ctr" rotWithShape="0">
                  <a:srgbClr val="92D050">
                    <a:alpha val="26000"/>
                  </a:srgbClr>
                </a:outerShdw>
              </a:effectLst>
            </c:spPr>
          </c:marker>
          <c:dLbls>
            <c:dLbl>
              <c:idx val="0"/>
              <c:layout>
                <c:manualLayout>
                  <c:x val="-7.7068038334315594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A9BF-4AF6-A619-E477277A4F84}"/>
                </c:ext>
              </c:extLst>
            </c:dLbl>
            <c:dLbl>
              <c:idx val="1"/>
              <c:layout>
                <c:manualLayout>
                  <c:x val="-2.9776425455291699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A9BF-4AF6-A619-E477277A4F84}"/>
                </c:ext>
              </c:extLst>
            </c:dLbl>
            <c:dLbl>
              <c:idx val="2"/>
              <c:layout>
                <c:manualLayout>
                  <c:x val="5.2546389773396804E-3"/>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A9BF-4AF6-A619-E477277A4F84}"/>
                </c:ext>
              </c:extLst>
            </c:dLbl>
            <c:spPr>
              <a:noFill/>
              <a:ln>
                <a:noFill/>
              </a:ln>
              <a:effectLst/>
            </c:spPr>
            <c:txPr>
              <a:bodyPr/>
              <a:lstStyle/>
              <a:p>
                <a:pPr>
                  <a:defRPr sz="1100" b="1">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Colonne10</c:v>
                </c:pt>
                <c:pt idx="2">
                  <c:v>Colonne12</c:v>
                </c:pt>
                <c:pt idx="3">
                  <c:v>Colonne13</c:v>
                </c:pt>
                <c:pt idx="4">
                  <c:v>Colonne14</c:v>
                </c:pt>
                <c:pt idx="5">
                  <c:v>Colonne15</c:v>
                </c:pt>
                <c:pt idx="6">
                  <c:v>Colonne16</c:v>
                </c:pt>
                <c:pt idx="7">
                  <c:v>Colonne17</c:v>
                </c:pt>
                <c:pt idx="8">
                  <c:v>Colonne18</c:v>
                </c:pt>
                <c:pt idx="9">
                  <c:v>Colonne19</c:v>
                </c:pt>
              </c:strCache>
            </c:strRef>
          </c:cat>
          <c:val>
            <c:numRef>
              <c:f>Feuil1!$B$7:$O$7</c:f>
              <c:numCache>
                <c:formatCode>General</c:formatCode>
                <c:ptCount val="14"/>
              </c:numCache>
            </c:numRef>
          </c:val>
          <c:smooth val="1"/>
          <c:extLst>
            <c:ext xmlns:c16="http://schemas.microsoft.com/office/drawing/2014/chart" uri="{C3380CC4-5D6E-409C-BE32-E72D297353CC}">
              <c16:uniqueId val="{00000040-A9BF-4AF6-A619-E477277A4F84}"/>
            </c:ext>
          </c:extLst>
        </c:ser>
        <c:dLbls>
          <c:showLegendKey val="0"/>
          <c:showVal val="0"/>
          <c:showCatName val="0"/>
          <c:showSerName val="0"/>
          <c:showPercent val="0"/>
          <c:showBubbleSize val="0"/>
        </c:dLbls>
        <c:marker val="1"/>
        <c:smooth val="0"/>
        <c:axId val="-2142032200"/>
        <c:axId val="-2142035240"/>
      </c:lineChart>
      <c:catAx>
        <c:axId val="-2142032200"/>
        <c:scaling>
          <c:orientation val="minMax"/>
        </c:scaling>
        <c:delete val="1"/>
        <c:axPos val="b"/>
        <c:numFmt formatCode="General" sourceLinked="0"/>
        <c:majorTickMark val="out"/>
        <c:minorTickMark val="none"/>
        <c:tickLblPos val="none"/>
        <c:crossAx val="-2142035240"/>
        <c:crosses val="autoZero"/>
        <c:auto val="1"/>
        <c:lblAlgn val="ctr"/>
        <c:lblOffset val="100"/>
        <c:noMultiLvlLbl val="0"/>
      </c:catAx>
      <c:valAx>
        <c:axId val="-2142035240"/>
        <c:scaling>
          <c:orientation val="minMax"/>
          <c:max val="0.8"/>
          <c:min val="0.2"/>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42032200"/>
        <c:crosses val="autoZero"/>
        <c:crossBetween val="between"/>
        <c:majorUnit val="0.1"/>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214035041126E-2"/>
          <c:y val="9.5673079544359996E-2"/>
          <c:w val="0.96868269230769399"/>
          <c:h val="0.88886034861806196"/>
        </c:manualLayout>
      </c:layout>
      <c:barChart>
        <c:barDir val="col"/>
        <c:grouping val="clustered"/>
        <c:varyColors val="0"/>
        <c:ser>
          <c:idx val="0"/>
          <c:order val="0"/>
          <c:tx>
            <c:strRef>
              <c:f>Feuil1!$B$1</c:f>
              <c:strCache>
                <c:ptCount val="1"/>
                <c:pt idx="0">
                  <c:v>Série 1</c:v>
                </c:pt>
              </c:strCache>
            </c:strRef>
          </c:tx>
          <c:spPr>
            <a:solidFill>
              <a:srgbClr val="FF0066"/>
            </a:solidFill>
            <a:ln w="12700">
              <a:noFill/>
            </a:ln>
            <a:effectLst/>
          </c:spPr>
          <c:invertIfNegative val="0"/>
          <c:dPt>
            <c:idx val="0"/>
            <c:invertIfNegative val="0"/>
            <c:bubble3D val="0"/>
            <c:spPr>
              <a:solidFill>
                <a:srgbClr val="EB4347"/>
              </a:solidFill>
              <a:ln w="12700">
                <a:noFill/>
              </a:ln>
              <a:effectLst/>
            </c:spPr>
            <c:extLst>
              <c:ext xmlns:c16="http://schemas.microsoft.com/office/drawing/2014/chart" uri="{C3380CC4-5D6E-409C-BE32-E72D297353CC}">
                <c16:uniqueId val="{00000001-914A-44E5-9AC6-46586267DF0C}"/>
              </c:ext>
            </c:extLst>
          </c:dPt>
          <c:dPt>
            <c:idx val="1"/>
            <c:invertIfNegative val="0"/>
            <c:bubble3D val="0"/>
            <c:spPr>
              <a:solidFill>
                <a:srgbClr val="EB4347"/>
              </a:solidFill>
              <a:ln w="12700">
                <a:noFill/>
              </a:ln>
              <a:effectLst/>
            </c:spPr>
            <c:extLst>
              <c:ext xmlns:c16="http://schemas.microsoft.com/office/drawing/2014/chart" uri="{C3380CC4-5D6E-409C-BE32-E72D297353CC}">
                <c16:uniqueId val="{00000003-914A-44E5-9AC6-46586267DF0C}"/>
              </c:ext>
            </c:extLst>
          </c:dPt>
          <c:dPt>
            <c:idx val="2"/>
            <c:invertIfNegative val="0"/>
            <c:bubble3D val="0"/>
            <c:spPr>
              <a:solidFill>
                <a:srgbClr val="EB4347"/>
              </a:solidFill>
              <a:ln w="12700">
                <a:noFill/>
              </a:ln>
              <a:effectLst/>
            </c:spPr>
            <c:extLst>
              <c:ext xmlns:c16="http://schemas.microsoft.com/office/drawing/2014/chart" uri="{C3380CC4-5D6E-409C-BE32-E72D297353CC}">
                <c16:uniqueId val="{00000004-914A-44E5-9AC6-46586267DF0C}"/>
              </c:ext>
            </c:extLst>
          </c:dPt>
          <c:dPt>
            <c:idx val="3"/>
            <c:invertIfNegative val="0"/>
            <c:bubble3D val="0"/>
            <c:spPr>
              <a:solidFill>
                <a:srgbClr val="EB4347"/>
              </a:solidFill>
              <a:ln w="12700">
                <a:noFill/>
              </a:ln>
              <a:effectLst/>
            </c:spPr>
            <c:extLst>
              <c:ext xmlns:c16="http://schemas.microsoft.com/office/drawing/2014/chart" uri="{C3380CC4-5D6E-409C-BE32-E72D297353CC}">
                <c16:uniqueId val="{00000005-914A-44E5-9AC6-46586267DF0C}"/>
              </c:ext>
            </c:extLst>
          </c:dPt>
          <c:dPt>
            <c:idx val="4"/>
            <c:invertIfNegative val="0"/>
            <c:bubble3D val="0"/>
            <c:spPr>
              <a:solidFill>
                <a:srgbClr val="EB4347"/>
              </a:solidFill>
              <a:ln w="12700">
                <a:noFill/>
              </a:ln>
              <a:effectLst/>
            </c:spPr>
            <c:extLst>
              <c:ext xmlns:c16="http://schemas.microsoft.com/office/drawing/2014/chart" uri="{C3380CC4-5D6E-409C-BE32-E72D297353CC}">
                <c16:uniqueId val="{00000006-914A-44E5-9AC6-46586267DF0C}"/>
              </c:ext>
            </c:extLst>
          </c:dPt>
          <c:dPt>
            <c:idx val="5"/>
            <c:invertIfNegative val="0"/>
            <c:bubble3D val="0"/>
            <c:spPr>
              <a:solidFill>
                <a:srgbClr val="EB4347"/>
              </a:solidFill>
              <a:ln w="12700">
                <a:noFill/>
              </a:ln>
              <a:effectLst/>
            </c:spPr>
            <c:extLst>
              <c:ext xmlns:c16="http://schemas.microsoft.com/office/drawing/2014/chart" uri="{C3380CC4-5D6E-409C-BE32-E72D297353CC}">
                <c16:uniqueId val="{00000008-914A-44E5-9AC6-46586267DF0C}"/>
              </c:ext>
            </c:extLst>
          </c:dPt>
          <c:dPt>
            <c:idx val="6"/>
            <c:invertIfNegative val="0"/>
            <c:bubble3D val="0"/>
            <c:spPr>
              <a:solidFill>
                <a:srgbClr val="FFC000"/>
              </a:solidFill>
              <a:ln w="12700">
                <a:noFill/>
              </a:ln>
              <a:effectLst/>
            </c:spPr>
            <c:extLst>
              <c:ext xmlns:c16="http://schemas.microsoft.com/office/drawing/2014/chart" uri="{C3380CC4-5D6E-409C-BE32-E72D297353CC}">
                <c16:uniqueId val="{0000000A-914A-44E5-9AC6-46586267DF0C}"/>
              </c:ext>
            </c:extLst>
          </c:dPt>
          <c:dPt>
            <c:idx val="7"/>
            <c:invertIfNegative val="0"/>
            <c:bubble3D val="0"/>
            <c:spPr>
              <a:solidFill>
                <a:srgbClr val="FFC000"/>
              </a:solidFill>
              <a:ln w="12700">
                <a:noFill/>
              </a:ln>
              <a:effectLst/>
            </c:spPr>
            <c:extLst>
              <c:ext xmlns:c16="http://schemas.microsoft.com/office/drawing/2014/chart" uri="{C3380CC4-5D6E-409C-BE32-E72D297353CC}">
                <c16:uniqueId val="{0000000C-914A-44E5-9AC6-46586267DF0C}"/>
              </c:ext>
            </c:extLst>
          </c:dPt>
          <c:dPt>
            <c:idx val="8"/>
            <c:invertIfNegative val="0"/>
            <c:bubble3D val="0"/>
            <c:spPr>
              <a:solidFill>
                <a:srgbClr val="376092"/>
              </a:solidFill>
              <a:ln w="12700">
                <a:noFill/>
              </a:ln>
              <a:effectLst/>
            </c:spPr>
            <c:extLst>
              <c:ext xmlns:c16="http://schemas.microsoft.com/office/drawing/2014/chart" uri="{C3380CC4-5D6E-409C-BE32-E72D297353CC}">
                <c16:uniqueId val="{0000000E-914A-44E5-9AC6-46586267DF0C}"/>
              </c:ext>
            </c:extLst>
          </c:dPt>
          <c:dPt>
            <c:idx val="9"/>
            <c:invertIfNegative val="0"/>
            <c:bubble3D val="0"/>
            <c:spPr>
              <a:solidFill>
                <a:srgbClr val="376092"/>
              </a:solidFill>
              <a:ln w="12700">
                <a:noFill/>
              </a:ln>
              <a:effectLst/>
            </c:spPr>
            <c:extLst>
              <c:ext xmlns:c16="http://schemas.microsoft.com/office/drawing/2014/chart" uri="{C3380CC4-5D6E-409C-BE32-E72D297353CC}">
                <c16:uniqueId val="{00000010-914A-44E5-9AC6-46586267DF0C}"/>
              </c:ext>
            </c:extLst>
          </c:dPt>
          <c:dPt>
            <c:idx val="10"/>
            <c:invertIfNegative val="0"/>
            <c:bubble3D val="0"/>
            <c:spPr>
              <a:solidFill>
                <a:srgbClr val="376092"/>
              </a:solidFill>
              <a:ln w="12700">
                <a:noFill/>
              </a:ln>
              <a:effectLst/>
            </c:spPr>
            <c:extLst>
              <c:ext xmlns:c16="http://schemas.microsoft.com/office/drawing/2014/chart" uri="{C3380CC4-5D6E-409C-BE32-E72D297353CC}">
                <c16:uniqueId val="{00000012-914A-44E5-9AC6-46586267DF0C}"/>
              </c:ext>
            </c:extLst>
          </c:dPt>
          <c:dLbls>
            <c:spPr>
              <a:noFill/>
              <a:ln>
                <a:noFill/>
              </a:ln>
              <a:effectLst/>
            </c:spPr>
            <c:txPr>
              <a:bodyPr/>
              <a:lstStyle/>
              <a:p>
                <a:pPr algn="ctr">
                  <a:defRPr lang="fr-FR" sz="1200" b="0" i="0" u="none" strike="noStrike" kern="1200" baseline="0">
                    <a:solidFill>
                      <a:schemeClr val="tx1">
                        <a:lumMod val="85000"/>
                        <a:lumOff val="15000"/>
                      </a:schemeClr>
                    </a:solidFill>
                    <a:latin typeface="Tahoma"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Feuil1!$A$2:$A$13</c:f>
              <c:strCache>
                <c:ptCount val="11"/>
                <c:pt idx="0">
                  <c:v>0.</c:v>
                </c:pt>
                <c:pt idx="1">
                  <c:v>1.</c:v>
                </c:pt>
                <c:pt idx="2">
                  <c:v>2.</c:v>
                </c:pt>
                <c:pt idx="3">
                  <c:v>3.</c:v>
                </c:pt>
                <c:pt idx="4">
                  <c:v>4.</c:v>
                </c:pt>
                <c:pt idx="5">
                  <c:v>5.</c:v>
                </c:pt>
                <c:pt idx="6">
                  <c:v>6.</c:v>
                </c:pt>
                <c:pt idx="7">
                  <c:v>7.</c:v>
                </c:pt>
                <c:pt idx="8">
                  <c:v>8.</c:v>
                </c:pt>
                <c:pt idx="9">
                  <c:v>9.</c:v>
                </c:pt>
                <c:pt idx="10">
                  <c:v>10.</c:v>
                </c:pt>
              </c:strCache>
            </c:strRef>
          </c:cat>
          <c:val>
            <c:numRef>
              <c:f>Feuil1!$B$2:$B$12</c:f>
              <c:numCache>
                <c:formatCode>0%</c:formatCode>
                <c:ptCount val="11"/>
                <c:pt idx="0">
                  <c:v>7.1258900000000002E-3</c:v>
                </c:pt>
                <c:pt idx="1">
                  <c:v>1.1401430000000001E-2</c:v>
                </c:pt>
                <c:pt idx="2">
                  <c:v>2.3752970000000002E-2</c:v>
                </c:pt>
                <c:pt idx="3">
                  <c:v>4.1805229999999999E-2</c:v>
                </c:pt>
                <c:pt idx="4">
                  <c:v>4.085511E-2</c:v>
                </c:pt>
                <c:pt idx="5">
                  <c:v>8.7885989999999997E-2</c:v>
                </c:pt>
                <c:pt idx="6">
                  <c:v>0.13776722</c:v>
                </c:pt>
                <c:pt idx="7">
                  <c:v>0.25130640999999998</c:v>
                </c:pt>
                <c:pt idx="8">
                  <c:v>0.23</c:v>
                </c:pt>
                <c:pt idx="9">
                  <c:v>0.09</c:v>
                </c:pt>
                <c:pt idx="10">
                  <c:v>2.6128269999999999E-2</c:v>
                </c:pt>
              </c:numCache>
            </c:numRef>
          </c:val>
          <c:extLst>
            <c:ext xmlns:c16="http://schemas.microsoft.com/office/drawing/2014/chart" uri="{C3380CC4-5D6E-409C-BE32-E72D297353CC}">
              <c16:uniqueId val="{00000000-D85A-44F9-8DC5-4F20F841ACC9}"/>
            </c:ext>
          </c:extLst>
        </c:ser>
        <c:dLbls>
          <c:showLegendKey val="0"/>
          <c:showVal val="1"/>
          <c:showCatName val="0"/>
          <c:showSerName val="0"/>
          <c:showPercent val="0"/>
          <c:showBubbleSize val="0"/>
        </c:dLbls>
        <c:gapWidth val="30"/>
        <c:axId val="-2142298520"/>
        <c:axId val="-2142264440"/>
      </c:barChart>
      <c:catAx>
        <c:axId val="-2142298520"/>
        <c:scaling>
          <c:orientation val="minMax"/>
        </c:scaling>
        <c:delete val="1"/>
        <c:axPos val="b"/>
        <c:numFmt formatCode="General" sourceLinked="1"/>
        <c:majorTickMark val="none"/>
        <c:minorTickMark val="none"/>
        <c:tickLblPos val="none"/>
        <c:crossAx val="-2142264440"/>
        <c:crosses val="autoZero"/>
        <c:auto val="1"/>
        <c:lblAlgn val="ctr"/>
        <c:lblOffset val="100"/>
        <c:noMultiLvlLbl val="0"/>
      </c:catAx>
      <c:valAx>
        <c:axId val="-2142264440"/>
        <c:scaling>
          <c:orientation val="minMax"/>
          <c:max val="0.3"/>
          <c:min val="0"/>
        </c:scaling>
        <c:delete val="1"/>
        <c:axPos val="l"/>
        <c:numFmt formatCode="0%" sourceLinked="1"/>
        <c:majorTickMark val="out"/>
        <c:minorTickMark val="none"/>
        <c:tickLblPos val="none"/>
        <c:crossAx val="-214229852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5EF4-45F4-8757-87DFE48564F8}"/>
              </c:ext>
            </c:extLst>
          </c:dPt>
          <c:dPt>
            <c:idx val="1"/>
            <c:bubble3D val="0"/>
            <c:explosion val="2"/>
            <c:spPr>
              <a:solidFill>
                <a:srgbClr val="FFC000"/>
              </a:solidFill>
              <a:effectLst/>
            </c:spPr>
            <c:extLst>
              <c:ext xmlns:c16="http://schemas.microsoft.com/office/drawing/2014/chart" uri="{C3380CC4-5D6E-409C-BE32-E72D297353CC}">
                <c16:uniqueId val="{00000003-5EF4-45F4-8757-87DFE48564F8}"/>
              </c:ext>
            </c:extLst>
          </c:dPt>
          <c:dPt>
            <c:idx val="2"/>
            <c:bubble3D val="0"/>
            <c:spPr>
              <a:solidFill>
                <a:srgbClr val="EB4347"/>
              </a:solidFill>
              <a:effectLst/>
            </c:spPr>
            <c:extLst>
              <c:ext xmlns:c16="http://schemas.microsoft.com/office/drawing/2014/chart" uri="{C3380CC4-5D6E-409C-BE32-E72D297353CC}">
                <c16:uniqueId val="{00000005-5EF4-45F4-8757-87DFE48564F8}"/>
              </c:ext>
            </c:extLst>
          </c:dPt>
          <c:dPt>
            <c:idx val="3"/>
            <c:bubble3D val="0"/>
            <c:spPr>
              <a:solidFill>
                <a:srgbClr val="595959"/>
              </a:solidFill>
              <a:effectLst/>
            </c:spPr>
            <c:extLst>
              <c:ext xmlns:c16="http://schemas.microsoft.com/office/drawing/2014/chart" uri="{C3380CC4-5D6E-409C-BE32-E72D297353CC}">
                <c16:uniqueId val="{00000007-5EF4-45F4-8757-87DFE48564F8}"/>
              </c:ext>
            </c:extLst>
          </c:dPt>
          <c:dLbls>
            <c:dLbl>
              <c:idx val="0"/>
              <c:layout>
                <c:manualLayout>
                  <c:x val="-4.3252049743640201E-3"/>
                  <c:y val="-1.757016201893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F4-45F4-8757-87DFE48564F8}"/>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F4-45F4-8757-87DFE48564F8}"/>
                </c:ext>
              </c:extLst>
            </c:dLbl>
            <c:dLbl>
              <c:idx val="2"/>
              <c:layout>
                <c:manualLayout>
                  <c:x val="-1.12689186162187E-2"/>
                  <c:y val="-1.9995416170006001E-2"/>
                </c:manualLayout>
              </c:layout>
              <c:spPr/>
              <c:txPr>
                <a:bodyPr anchorCtr="0"/>
                <a:lstStyle/>
                <a:p>
                  <a:pPr algn="ctr" rtl="0">
                    <a:defRPr lang="en-US" sz="1800" b="0" i="0" u="none" strike="noStrike" kern="1200" baseline="0">
                      <a:solidFill>
                        <a:srgbClr val="FFFFFF"/>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F4-45F4-8757-87DFE48564F8}"/>
                </c:ext>
              </c:extLst>
            </c:dLbl>
            <c:dLbl>
              <c:idx val="3"/>
              <c:layout>
                <c:manualLayout>
                  <c:x val="-9.7887883075254006E-2"/>
                  <c:y val="9.4639244038173795E-2"/>
                </c:manualLayout>
              </c:layout>
              <c:spPr/>
              <c:txPr>
                <a:bodyPr/>
                <a:lstStyle/>
                <a:p>
                  <a:pPr>
                    <a:defRPr sz="11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F4-45F4-8757-87DFE48564F8}"/>
                </c:ext>
              </c:extLst>
            </c:dLbl>
            <c:spPr>
              <a:noFill/>
              <a:ln>
                <a:noFill/>
              </a:ln>
              <a:effectLst/>
            </c:spPr>
            <c:txPr>
              <a:bodyPr/>
              <a:lstStyle/>
              <a:p>
                <a:pPr>
                  <a:defRPr sz="22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Feuil1!$A$2:$A$5</c:f>
              <c:strCache>
                <c:ptCount val="3"/>
                <c:pt idx="0">
                  <c:v>A la compétitivité de l'économie française</c:v>
                </c:pt>
                <c:pt idx="1">
                  <c:v>Ou à l'amélioration de la situation des salariés</c:v>
                </c:pt>
                <c:pt idx="2">
                  <c:v>nsp</c:v>
                </c:pt>
              </c:strCache>
            </c:strRef>
          </c:cat>
          <c:val>
            <c:numRef>
              <c:f>Feuil1!$B$2:$B$5</c:f>
              <c:numCache>
                <c:formatCode>0%</c:formatCode>
                <c:ptCount val="4"/>
                <c:pt idx="0">
                  <c:v>0.09</c:v>
                </c:pt>
                <c:pt idx="1">
                  <c:v>0.52</c:v>
                </c:pt>
                <c:pt idx="2">
                  <c:v>0.37</c:v>
                </c:pt>
                <c:pt idx="3">
                  <c:v>1.7102139999999998E-2</c:v>
                </c:pt>
              </c:numCache>
            </c:numRef>
          </c:val>
          <c:extLst>
            <c:ext xmlns:c16="http://schemas.microsoft.com/office/drawing/2014/chart" uri="{C3380CC4-5D6E-409C-BE32-E72D297353CC}">
              <c16:uniqueId val="{00000008-5EF4-45F4-8757-87DFE48564F8}"/>
            </c:ext>
          </c:extLst>
        </c:ser>
        <c:dLbls>
          <c:showLegendKey val="0"/>
          <c:showVal val="0"/>
          <c:showCatName val="0"/>
          <c:showSerName val="0"/>
          <c:showPercent val="0"/>
          <c:showBubbleSize val="0"/>
          <c:showLeaderLines val="0"/>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214035041126E-2"/>
          <c:y val="9.5673079544359996E-2"/>
          <c:w val="0.96868269230769399"/>
          <c:h val="0.88886034861806196"/>
        </c:manualLayout>
      </c:layout>
      <c:barChart>
        <c:barDir val="col"/>
        <c:grouping val="clustered"/>
        <c:varyColors val="0"/>
        <c:ser>
          <c:idx val="0"/>
          <c:order val="0"/>
          <c:tx>
            <c:strRef>
              <c:f>Feuil1!$B$1</c:f>
              <c:strCache>
                <c:ptCount val="1"/>
                <c:pt idx="0">
                  <c:v>Série 1</c:v>
                </c:pt>
              </c:strCache>
            </c:strRef>
          </c:tx>
          <c:spPr>
            <a:solidFill>
              <a:srgbClr val="FF0066"/>
            </a:solidFill>
            <a:ln w="12700">
              <a:noFill/>
            </a:ln>
            <a:effectLst/>
          </c:spPr>
          <c:invertIfNegative val="0"/>
          <c:dPt>
            <c:idx val="0"/>
            <c:invertIfNegative val="0"/>
            <c:bubble3D val="0"/>
            <c:spPr>
              <a:solidFill>
                <a:srgbClr val="EB4347"/>
              </a:solidFill>
              <a:ln w="12700">
                <a:noFill/>
              </a:ln>
              <a:effectLst/>
            </c:spPr>
            <c:extLst>
              <c:ext xmlns:c16="http://schemas.microsoft.com/office/drawing/2014/chart" uri="{C3380CC4-5D6E-409C-BE32-E72D297353CC}">
                <c16:uniqueId val="{00000001-FCD2-4CF2-8C9C-6B2B88BCCD2D}"/>
              </c:ext>
            </c:extLst>
          </c:dPt>
          <c:dPt>
            <c:idx val="1"/>
            <c:invertIfNegative val="0"/>
            <c:bubble3D val="0"/>
            <c:spPr>
              <a:solidFill>
                <a:srgbClr val="EB4347"/>
              </a:solidFill>
              <a:ln w="12700">
                <a:noFill/>
              </a:ln>
              <a:effectLst/>
            </c:spPr>
            <c:extLst>
              <c:ext xmlns:c16="http://schemas.microsoft.com/office/drawing/2014/chart" uri="{C3380CC4-5D6E-409C-BE32-E72D297353CC}">
                <c16:uniqueId val="{00000003-FCD2-4CF2-8C9C-6B2B88BCCD2D}"/>
              </c:ext>
            </c:extLst>
          </c:dPt>
          <c:dPt>
            <c:idx val="2"/>
            <c:invertIfNegative val="0"/>
            <c:bubble3D val="0"/>
            <c:spPr>
              <a:solidFill>
                <a:srgbClr val="FFC000"/>
              </a:solidFill>
              <a:ln w="12700">
                <a:noFill/>
              </a:ln>
              <a:effectLst/>
            </c:spPr>
            <c:extLst>
              <c:ext xmlns:c16="http://schemas.microsoft.com/office/drawing/2014/chart" uri="{C3380CC4-5D6E-409C-BE32-E72D297353CC}">
                <c16:uniqueId val="{00000005-FCD2-4CF2-8C9C-6B2B88BCCD2D}"/>
              </c:ext>
            </c:extLst>
          </c:dPt>
          <c:dPt>
            <c:idx val="3"/>
            <c:invertIfNegative val="0"/>
            <c:bubble3D val="0"/>
            <c:spPr>
              <a:solidFill>
                <a:srgbClr val="FFC000"/>
              </a:solidFill>
              <a:ln w="12700">
                <a:noFill/>
              </a:ln>
              <a:effectLst/>
            </c:spPr>
            <c:extLst>
              <c:ext xmlns:c16="http://schemas.microsoft.com/office/drawing/2014/chart" uri="{C3380CC4-5D6E-409C-BE32-E72D297353CC}">
                <c16:uniqueId val="{00000007-FCD2-4CF2-8C9C-6B2B88BCCD2D}"/>
              </c:ext>
            </c:extLst>
          </c:dPt>
          <c:dPt>
            <c:idx val="4"/>
            <c:invertIfNegative val="0"/>
            <c:bubble3D val="0"/>
            <c:spPr>
              <a:solidFill>
                <a:srgbClr val="FFC000"/>
              </a:solidFill>
              <a:ln w="12700">
                <a:noFill/>
              </a:ln>
              <a:effectLst/>
            </c:spPr>
            <c:extLst>
              <c:ext xmlns:c16="http://schemas.microsoft.com/office/drawing/2014/chart" uri="{C3380CC4-5D6E-409C-BE32-E72D297353CC}">
                <c16:uniqueId val="{00000009-FCD2-4CF2-8C9C-6B2B88BCCD2D}"/>
              </c:ext>
            </c:extLst>
          </c:dPt>
          <c:dPt>
            <c:idx val="5"/>
            <c:invertIfNegative val="0"/>
            <c:bubble3D val="0"/>
            <c:spPr>
              <a:solidFill>
                <a:schemeClr val="bg1">
                  <a:lumMod val="50000"/>
                </a:schemeClr>
              </a:solidFill>
              <a:ln w="12700">
                <a:noFill/>
              </a:ln>
              <a:effectLst/>
            </c:spPr>
            <c:extLst>
              <c:ext xmlns:c16="http://schemas.microsoft.com/office/drawing/2014/chart" uri="{C3380CC4-5D6E-409C-BE32-E72D297353CC}">
                <c16:uniqueId val="{0000000B-FCD2-4CF2-8C9C-6B2B88BCCD2D}"/>
              </c:ext>
            </c:extLst>
          </c:dPt>
          <c:dPt>
            <c:idx val="6"/>
            <c:invertIfNegative val="0"/>
            <c:bubble3D val="0"/>
            <c:spPr>
              <a:solidFill>
                <a:srgbClr val="00B0F0"/>
              </a:solidFill>
              <a:ln w="12700">
                <a:noFill/>
              </a:ln>
              <a:effectLst/>
            </c:spPr>
            <c:extLst>
              <c:ext xmlns:c16="http://schemas.microsoft.com/office/drawing/2014/chart" uri="{C3380CC4-5D6E-409C-BE32-E72D297353CC}">
                <c16:uniqueId val="{0000000D-FCD2-4CF2-8C9C-6B2B88BCCD2D}"/>
              </c:ext>
            </c:extLst>
          </c:dPt>
          <c:dPt>
            <c:idx val="7"/>
            <c:invertIfNegative val="0"/>
            <c:bubble3D val="0"/>
            <c:spPr>
              <a:solidFill>
                <a:srgbClr val="00B0F0"/>
              </a:solidFill>
              <a:ln w="12700">
                <a:noFill/>
              </a:ln>
              <a:effectLst/>
            </c:spPr>
            <c:extLst>
              <c:ext xmlns:c16="http://schemas.microsoft.com/office/drawing/2014/chart" uri="{C3380CC4-5D6E-409C-BE32-E72D297353CC}">
                <c16:uniqueId val="{0000000F-FCD2-4CF2-8C9C-6B2B88BCCD2D}"/>
              </c:ext>
            </c:extLst>
          </c:dPt>
          <c:dPt>
            <c:idx val="8"/>
            <c:invertIfNegative val="0"/>
            <c:bubble3D val="0"/>
            <c:spPr>
              <a:solidFill>
                <a:srgbClr val="00B0F0"/>
              </a:solidFill>
              <a:ln w="12700">
                <a:noFill/>
              </a:ln>
              <a:effectLst/>
            </c:spPr>
            <c:extLst>
              <c:ext xmlns:c16="http://schemas.microsoft.com/office/drawing/2014/chart" uri="{C3380CC4-5D6E-409C-BE32-E72D297353CC}">
                <c16:uniqueId val="{00000011-FCD2-4CF2-8C9C-6B2B88BCCD2D}"/>
              </c:ext>
            </c:extLst>
          </c:dPt>
          <c:dPt>
            <c:idx val="9"/>
            <c:invertIfNegative val="0"/>
            <c:bubble3D val="0"/>
            <c:spPr>
              <a:solidFill>
                <a:srgbClr val="376092"/>
              </a:solidFill>
              <a:ln w="12700">
                <a:noFill/>
              </a:ln>
              <a:effectLst/>
            </c:spPr>
            <c:extLst>
              <c:ext xmlns:c16="http://schemas.microsoft.com/office/drawing/2014/chart" uri="{C3380CC4-5D6E-409C-BE32-E72D297353CC}">
                <c16:uniqueId val="{00000013-FCD2-4CF2-8C9C-6B2B88BCCD2D}"/>
              </c:ext>
            </c:extLst>
          </c:dPt>
          <c:dPt>
            <c:idx val="10"/>
            <c:invertIfNegative val="0"/>
            <c:bubble3D val="0"/>
            <c:spPr>
              <a:solidFill>
                <a:srgbClr val="376092"/>
              </a:solidFill>
              <a:ln w="12700">
                <a:noFill/>
              </a:ln>
              <a:effectLst/>
            </c:spPr>
            <c:extLst>
              <c:ext xmlns:c16="http://schemas.microsoft.com/office/drawing/2014/chart" uri="{C3380CC4-5D6E-409C-BE32-E72D297353CC}">
                <c16:uniqueId val="{00000015-FCD2-4CF2-8C9C-6B2B88BCCD2D}"/>
              </c:ext>
            </c:extLst>
          </c:dPt>
          <c:dLbls>
            <c:spPr>
              <a:noFill/>
              <a:ln>
                <a:noFill/>
              </a:ln>
              <a:effectLst/>
            </c:spPr>
            <c:txPr>
              <a:bodyPr/>
              <a:lstStyle/>
              <a:p>
                <a:pPr algn="ctr">
                  <a:defRPr lang="fr-FR" sz="1200" b="0" i="0" u="none" strike="noStrike" kern="1200" baseline="0">
                    <a:solidFill>
                      <a:schemeClr val="tx1">
                        <a:lumMod val="85000"/>
                        <a:lumOff val="15000"/>
                      </a:schemeClr>
                    </a:solidFill>
                    <a:latin typeface="Tahoma"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Feuil1!$A$2:$A$13</c:f>
              <c:strCache>
                <c:ptCount val="11"/>
                <c:pt idx="0">
                  <c:v>0.</c:v>
                </c:pt>
                <c:pt idx="1">
                  <c:v>1.</c:v>
                </c:pt>
                <c:pt idx="2">
                  <c:v>2.</c:v>
                </c:pt>
                <c:pt idx="3">
                  <c:v>3.</c:v>
                </c:pt>
                <c:pt idx="4">
                  <c:v>4.</c:v>
                </c:pt>
                <c:pt idx="5">
                  <c:v>5.</c:v>
                </c:pt>
                <c:pt idx="6">
                  <c:v>6.</c:v>
                </c:pt>
                <c:pt idx="7">
                  <c:v>7.</c:v>
                </c:pt>
                <c:pt idx="8">
                  <c:v>8.</c:v>
                </c:pt>
                <c:pt idx="9">
                  <c:v>9.</c:v>
                </c:pt>
                <c:pt idx="10">
                  <c:v>10.</c:v>
                </c:pt>
              </c:strCache>
            </c:strRef>
          </c:cat>
          <c:val>
            <c:numRef>
              <c:f>Feuil1!$B$2:$B$12</c:f>
              <c:numCache>
                <c:formatCode>0%</c:formatCode>
                <c:ptCount val="11"/>
                <c:pt idx="0">
                  <c:v>1.2764360000000001E-2</c:v>
                </c:pt>
                <c:pt idx="1">
                  <c:v>1.578456E-2</c:v>
                </c:pt>
                <c:pt idx="2">
                  <c:v>3.9282150000000002E-2</c:v>
                </c:pt>
                <c:pt idx="3">
                  <c:v>7.4632030000000002E-2</c:v>
                </c:pt>
                <c:pt idx="4">
                  <c:v>0.1164056</c:v>
                </c:pt>
                <c:pt idx="5">
                  <c:v>0.25994666999999999</c:v>
                </c:pt>
                <c:pt idx="6">
                  <c:v>0.18678036000000001</c:v>
                </c:pt>
                <c:pt idx="7">
                  <c:v>0.15412523</c:v>
                </c:pt>
                <c:pt idx="8">
                  <c:v>6.0992499999999998E-2</c:v>
                </c:pt>
                <c:pt idx="9">
                  <c:v>1.010523E-2</c:v>
                </c:pt>
                <c:pt idx="10">
                  <c:v>5.3116999999999999E-3</c:v>
                </c:pt>
              </c:numCache>
            </c:numRef>
          </c:val>
          <c:extLst>
            <c:ext xmlns:c16="http://schemas.microsoft.com/office/drawing/2014/chart" uri="{C3380CC4-5D6E-409C-BE32-E72D297353CC}">
              <c16:uniqueId val="{00000016-FCD2-4CF2-8C9C-6B2B88BCCD2D}"/>
            </c:ext>
          </c:extLst>
        </c:ser>
        <c:dLbls>
          <c:showLegendKey val="0"/>
          <c:showVal val="1"/>
          <c:showCatName val="0"/>
          <c:showSerName val="0"/>
          <c:showPercent val="0"/>
          <c:showBubbleSize val="0"/>
        </c:dLbls>
        <c:gapWidth val="30"/>
        <c:axId val="-2113573400"/>
        <c:axId val="-2113606248"/>
      </c:barChart>
      <c:catAx>
        <c:axId val="-2113573400"/>
        <c:scaling>
          <c:orientation val="minMax"/>
        </c:scaling>
        <c:delete val="1"/>
        <c:axPos val="b"/>
        <c:numFmt formatCode="General" sourceLinked="1"/>
        <c:majorTickMark val="none"/>
        <c:minorTickMark val="none"/>
        <c:tickLblPos val="none"/>
        <c:crossAx val="-2113606248"/>
        <c:crosses val="autoZero"/>
        <c:auto val="1"/>
        <c:lblAlgn val="ctr"/>
        <c:lblOffset val="100"/>
        <c:noMultiLvlLbl val="0"/>
      </c:catAx>
      <c:valAx>
        <c:axId val="-2113606248"/>
        <c:scaling>
          <c:orientation val="minMax"/>
          <c:max val="0.3"/>
          <c:min val="0"/>
        </c:scaling>
        <c:delete val="1"/>
        <c:axPos val="l"/>
        <c:numFmt formatCode="0%" sourceLinked="1"/>
        <c:majorTickMark val="out"/>
        <c:minorTickMark val="none"/>
        <c:tickLblPos val="none"/>
        <c:crossAx val="-211357340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96384059599204E-3"/>
          <c:y val="3.5555766044046699E-2"/>
          <c:w val="0.98512195149968196"/>
          <c:h val="0.96444427867493498"/>
        </c:manualLayout>
      </c:layout>
      <c:barChart>
        <c:barDir val="col"/>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B016-47B6-B89F-D3052BF3419D}"/>
              </c:ext>
            </c:extLst>
          </c:dPt>
          <c:dPt>
            <c:idx val="1"/>
            <c:invertIfNegative val="0"/>
            <c:bubble3D val="0"/>
            <c:spPr>
              <a:solidFill>
                <a:srgbClr val="00B0F0"/>
              </a:solidFill>
              <a:effectLst/>
            </c:spPr>
            <c:extLst>
              <c:ext xmlns:c16="http://schemas.microsoft.com/office/drawing/2014/chart" uri="{C3380CC4-5D6E-409C-BE32-E72D297353CC}">
                <c16:uniqueId val="{00000003-B016-47B6-B89F-D3052BF3419D}"/>
              </c:ext>
            </c:extLst>
          </c:dPt>
          <c:dPt>
            <c:idx val="2"/>
            <c:invertIfNegative val="0"/>
            <c:bubble3D val="0"/>
            <c:spPr>
              <a:solidFill>
                <a:srgbClr val="FFC000"/>
              </a:solidFill>
              <a:effectLst/>
            </c:spPr>
            <c:extLst>
              <c:ext xmlns:c16="http://schemas.microsoft.com/office/drawing/2014/chart" uri="{C3380CC4-5D6E-409C-BE32-E72D297353CC}">
                <c16:uniqueId val="{00000005-B016-47B6-B89F-D3052BF3419D}"/>
              </c:ext>
            </c:extLst>
          </c:dPt>
          <c:dPt>
            <c:idx val="3"/>
            <c:invertIfNegative val="0"/>
            <c:bubble3D val="0"/>
            <c:spPr>
              <a:solidFill>
                <a:srgbClr val="FF5050"/>
              </a:solidFill>
              <a:effectLst/>
            </c:spPr>
            <c:extLst>
              <c:ext xmlns:c16="http://schemas.microsoft.com/office/drawing/2014/chart" uri="{C3380CC4-5D6E-409C-BE32-E72D297353CC}">
                <c16:uniqueId val="{00000007-B016-47B6-B89F-D3052BF3419D}"/>
              </c:ext>
            </c:extLst>
          </c:dPt>
          <c:dPt>
            <c:idx val="4"/>
            <c:invertIfNegative val="0"/>
            <c:bubble3D val="0"/>
            <c:spPr>
              <a:solidFill>
                <a:srgbClr val="CC0000"/>
              </a:solidFill>
              <a:ln>
                <a:noFill/>
              </a:ln>
              <a:effectLst/>
            </c:spPr>
            <c:extLst>
              <c:ext xmlns:c16="http://schemas.microsoft.com/office/drawing/2014/chart" uri="{C3380CC4-5D6E-409C-BE32-E72D297353CC}">
                <c16:uniqueId val="{00000009-B016-47B6-B89F-D3052BF3419D}"/>
              </c:ext>
            </c:extLst>
          </c:dPt>
          <c:dPt>
            <c:idx val="5"/>
            <c:invertIfNegative val="0"/>
            <c:bubble3D val="0"/>
            <c:spPr>
              <a:solidFill>
                <a:srgbClr val="595959"/>
              </a:solidFill>
              <a:effectLst/>
            </c:spPr>
            <c:extLst>
              <c:ext xmlns:c16="http://schemas.microsoft.com/office/drawing/2014/chart" uri="{C3380CC4-5D6E-409C-BE32-E72D297353CC}">
                <c16:uniqueId val="{0000000B-B016-47B6-B89F-D3052BF3419D}"/>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B016-47B6-B89F-D3052BF3419D}"/>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B016-47B6-B89F-D3052BF3419D}"/>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B016-47B6-B89F-D3052BF3419D}"/>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B016-47B6-B89F-D3052BF3419D}"/>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B016-47B6-B89F-D3052BF3419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016-47B6-B89F-D3052BF3419D}"/>
                </c:ext>
              </c:extLst>
            </c:dLbl>
            <c:dLbl>
              <c:idx val="7"/>
              <c:delete val="1"/>
              <c:extLst>
                <c:ext xmlns:c15="http://schemas.microsoft.com/office/drawing/2012/chart" uri="{CE6537A1-D6FC-4f65-9D91-7224C49458BB}"/>
                <c:ext xmlns:c16="http://schemas.microsoft.com/office/drawing/2014/chart" uri="{C3380CC4-5D6E-409C-BE32-E72D297353CC}">
                  <c16:uniqueId val="{0000000C-B016-47B6-B89F-D3052BF3419D}"/>
                </c:ext>
              </c:extLst>
            </c:dLbl>
            <c:dLbl>
              <c:idx val="14"/>
              <c:delete val="1"/>
              <c:extLst>
                <c:ext xmlns:c15="http://schemas.microsoft.com/office/drawing/2012/chart" uri="{CE6537A1-D6FC-4f65-9D91-7224C49458BB}"/>
                <c:ext xmlns:c16="http://schemas.microsoft.com/office/drawing/2014/chart" uri="{C3380CC4-5D6E-409C-BE32-E72D297353CC}">
                  <c16:uniqueId val="{0000000D-B016-47B6-B89F-D3052BF3419D}"/>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DATA!$A$2:$A$7</c:f>
              <c:strCache>
                <c:ptCount val="6"/>
                <c:pt idx="0">
                  <c:v>Soutient tout à fait</c:v>
                </c:pt>
                <c:pt idx="1">
                  <c:v>Soutient plutôt</c:v>
                </c:pt>
                <c:pt idx="2">
                  <c:v>Ne soutient plutôt pas</c:v>
                </c:pt>
                <c:pt idx="3">
                  <c:v>Ne soutient pas du tout</c:v>
                </c:pt>
                <c:pt idx="4">
                  <c:v>Vous êtes indifférent à ce mouvement</c:v>
                </c:pt>
                <c:pt idx="5">
                  <c:v>NSP</c:v>
                </c:pt>
              </c:strCache>
            </c:strRef>
          </c:cat>
          <c:val>
            <c:numRef>
              <c:f>DATA!$B$2:$B$7</c:f>
              <c:numCache>
                <c:formatCode>0%</c:formatCode>
                <c:ptCount val="6"/>
                <c:pt idx="0">
                  <c:v>7.8228870000000006E-2</c:v>
                </c:pt>
                <c:pt idx="1">
                  <c:v>0.27952281000000001</c:v>
                </c:pt>
                <c:pt idx="2">
                  <c:v>0.30678085999999999</c:v>
                </c:pt>
                <c:pt idx="3">
                  <c:v>0.22224019</c:v>
                </c:pt>
                <c:pt idx="4">
                  <c:v>9.2921669999999998E-2</c:v>
                </c:pt>
                <c:pt idx="5">
                  <c:v>1.6627079999999999E-2</c:v>
                </c:pt>
              </c:numCache>
            </c:numRef>
          </c:val>
          <c:extLst>
            <c:ext xmlns:c16="http://schemas.microsoft.com/office/drawing/2014/chart" uri="{C3380CC4-5D6E-409C-BE32-E72D297353CC}">
              <c16:uniqueId val="{0000000E-B016-47B6-B89F-D3052BF3419D}"/>
            </c:ext>
          </c:extLst>
        </c:ser>
        <c:dLbls>
          <c:showLegendKey val="0"/>
          <c:showVal val="0"/>
          <c:showCatName val="0"/>
          <c:showSerName val="0"/>
          <c:showPercent val="0"/>
          <c:showBubbleSize val="0"/>
        </c:dLbls>
        <c:gapWidth val="12"/>
        <c:axId val="-2112111496"/>
        <c:axId val="-2112108456"/>
      </c:barChart>
      <c:catAx>
        <c:axId val="-2112111496"/>
        <c:scaling>
          <c:orientation val="minMax"/>
        </c:scaling>
        <c:delete val="1"/>
        <c:axPos val="b"/>
        <c:numFmt formatCode="General" sourceLinked="1"/>
        <c:majorTickMark val="out"/>
        <c:minorTickMark val="none"/>
        <c:tickLblPos val="nextTo"/>
        <c:crossAx val="-2112108456"/>
        <c:crosses val="autoZero"/>
        <c:auto val="1"/>
        <c:lblAlgn val="ctr"/>
        <c:lblOffset val="100"/>
        <c:noMultiLvlLbl val="0"/>
      </c:catAx>
      <c:valAx>
        <c:axId val="-2112108456"/>
        <c:scaling>
          <c:orientation val="minMax"/>
          <c:max val="1"/>
          <c:min val="0"/>
        </c:scaling>
        <c:delete val="0"/>
        <c:axPos val="l"/>
        <c:numFmt formatCode="0%" sourceLinked="1"/>
        <c:majorTickMark val="none"/>
        <c:minorTickMark val="none"/>
        <c:tickLblPos val="none"/>
        <c:spPr>
          <a:ln>
            <a:noFill/>
          </a:ln>
        </c:spPr>
        <c:crossAx val="-2112111496"/>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35925637894407E-2"/>
          <c:y val="3.66049570500964E-2"/>
          <c:w val="0.83832814872421602"/>
          <c:h val="0.94342870274075996"/>
        </c:manualLayout>
      </c:layout>
      <c:barChart>
        <c:barDir val="bar"/>
        <c:grouping val="stacked"/>
        <c:varyColors val="0"/>
        <c:ser>
          <c:idx val="0"/>
          <c:order val="0"/>
          <c:tx>
            <c:strRef>
              <c:f>Feuil1!$B$1</c:f>
              <c:strCache>
                <c:ptCount val="1"/>
                <c:pt idx="0">
                  <c:v>Série 1</c:v>
                </c:pt>
              </c:strCache>
            </c:strRef>
          </c:tx>
          <c:spPr>
            <a:solidFill>
              <a:srgbClr val="376092"/>
            </a:solidFill>
            <a:ln>
              <a:noFill/>
            </a:ln>
          </c:spPr>
          <c:invertIfNegative val="0"/>
          <c:dPt>
            <c:idx val="3"/>
            <c:invertIfNegative val="0"/>
            <c:bubble3D val="0"/>
            <c:spPr>
              <a:solidFill>
                <a:srgbClr val="376092"/>
              </a:solidFill>
              <a:ln w="28575">
                <a:noFill/>
              </a:ln>
            </c:spPr>
            <c:extLst>
              <c:ext xmlns:c16="http://schemas.microsoft.com/office/drawing/2014/chart" uri="{C3380CC4-5D6E-409C-BE32-E72D297353CC}">
                <c16:uniqueId val="{00000001-46F8-45BA-9977-8009253CB530}"/>
              </c:ext>
            </c:extLst>
          </c:dPt>
          <c:dLbls>
            <c:dLbl>
              <c:idx val="1"/>
              <c:layout>
                <c:manualLayout>
                  <c:x val="1.021711366538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F8-45BA-9977-8009253CB530}"/>
                </c:ext>
              </c:extLst>
            </c:dLbl>
            <c:dLbl>
              <c:idx val="2"/>
              <c:layout>
                <c:manualLayout>
                  <c:x val="4.1680659422866501E-3"/>
                  <c:y val="3.4545034202330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F8-45BA-9977-8009253CB530}"/>
                </c:ext>
              </c:extLst>
            </c:dLbl>
            <c:dLbl>
              <c:idx val="3"/>
              <c:layout>
                <c:manualLayout>
                  <c:x val="1.277139208173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F8-45BA-9977-8009253CB530}"/>
                </c:ext>
              </c:extLst>
            </c:dLbl>
            <c:dLbl>
              <c:idx val="4"/>
              <c:layout>
                <c:manualLayout>
                  <c:x val="1.18310080648792E-2"/>
                  <c:y val="8.159601811431700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F8-45BA-9977-8009253CB530}"/>
                </c:ext>
              </c:extLst>
            </c:dLbl>
            <c:dLbl>
              <c:idx val="5"/>
              <c:layout>
                <c:manualLayout>
                  <c:x val="1.277139208173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F8-45BA-9977-8009253CB530}"/>
                </c:ext>
              </c:extLst>
            </c:dLbl>
            <c:dLbl>
              <c:idx val="6"/>
              <c:layout>
                <c:manualLayout>
                  <c:x val="1.5325670498084301E-2"/>
                  <c:y val="3.23624595469255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F8-45BA-9977-8009253CB530}"/>
                </c:ext>
              </c:extLst>
            </c:dLbl>
            <c:dLbl>
              <c:idx val="7"/>
              <c:layout>
                <c:manualLayout>
                  <c:x val="1.53256704980843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F8-45BA-9977-8009253CB530}"/>
                </c:ext>
              </c:extLst>
            </c:dLbl>
            <c:dLbl>
              <c:idx val="8"/>
              <c:layout>
                <c:manualLayout>
                  <c:x val="2.29885057471263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F8-45BA-9977-8009253CB530}"/>
                </c:ext>
              </c:extLst>
            </c:dLbl>
            <c:dLbl>
              <c:idx val="9"/>
              <c:layout>
                <c:manualLayout>
                  <c:x val="2.5542784163473799E-2"/>
                  <c:y val="-1.186609808902870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F8-45BA-9977-8009253CB530}"/>
                </c:ext>
              </c:extLst>
            </c:dLbl>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numCache>
            </c:numRef>
          </c:cat>
          <c:val>
            <c:numRef>
              <c:f>Feuil1!$B$2:$B$4</c:f>
              <c:numCache>
                <c:formatCode>0%</c:formatCode>
                <c:ptCount val="3"/>
                <c:pt idx="0">
                  <c:v>0.14497529000000001</c:v>
                </c:pt>
                <c:pt idx="1">
                  <c:v>0.14647573999999999</c:v>
                </c:pt>
                <c:pt idx="2">
                  <c:v>6.3788650000000002E-2</c:v>
                </c:pt>
              </c:numCache>
            </c:numRef>
          </c:val>
          <c:extLst>
            <c:ext xmlns:c16="http://schemas.microsoft.com/office/drawing/2014/chart" uri="{C3380CC4-5D6E-409C-BE32-E72D297353CC}">
              <c16:uniqueId val="{0000000A-46F8-45BA-9977-8009253CB530}"/>
            </c:ext>
          </c:extLst>
        </c:ser>
        <c:ser>
          <c:idx val="1"/>
          <c:order val="1"/>
          <c:tx>
            <c:strRef>
              <c:f>Feuil1!$C$1</c:f>
              <c:strCache>
                <c:ptCount val="1"/>
                <c:pt idx="0">
                  <c:v>Série 2</c:v>
                </c:pt>
              </c:strCache>
            </c:strRef>
          </c:tx>
          <c:spPr>
            <a:solidFill>
              <a:srgbClr val="00B0F0"/>
            </a:solidFill>
          </c:spPr>
          <c:invertIfNegative val="0"/>
          <c:dLbls>
            <c:dLbl>
              <c:idx val="4"/>
              <c:layout>
                <c:manualLayout>
                  <c:x val="5.5787993325647697E-3"/>
                  <c:y val="1.2665368944766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6F8-45BA-9977-8009253CB530}"/>
                </c:ext>
              </c:extLst>
            </c:dLbl>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numCache>
            </c:numRef>
          </c:cat>
          <c:val>
            <c:numRef>
              <c:f>Feuil1!$C$2:$C$4</c:f>
              <c:numCache>
                <c:formatCode>0%</c:formatCode>
                <c:ptCount val="3"/>
                <c:pt idx="0">
                  <c:v>0.53833503000000005</c:v>
                </c:pt>
                <c:pt idx="1">
                  <c:v>0.42434369</c:v>
                </c:pt>
                <c:pt idx="2">
                  <c:v>0.19014379000000001</c:v>
                </c:pt>
              </c:numCache>
            </c:numRef>
          </c:val>
          <c:extLst>
            <c:ext xmlns:c16="http://schemas.microsoft.com/office/drawing/2014/chart" uri="{C3380CC4-5D6E-409C-BE32-E72D297353CC}">
              <c16:uniqueId val="{0000000C-46F8-45BA-9977-8009253CB530}"/>
            </c:ext>
          </c:extLst>
        </c:ser>
        <c:ser>
          <c:idx val="2"/>
          <c:order val="2"/>
          <c:tx>
            <c:strRef>
              <c:f>Feuil1!$D$1</c:f>
              <c:strCache>
                <c:ptCount val="1"/>
                <c:pt idx="0">
                  <c:v>Série 3</c:v>
                </c:pt>
              </c:strCache>
            </c:strRef>
          </c:tx>
          <c:spPr>
            <a:solidFill>
              <a:srgbClr val="FFC000"/>
            </a:solidFill>
          </c:spPr>
          <c:invertIfNegative val="0"/>
          <c:dLbls>
            <c:dLbl>
              <c:idx val="0"/>
              <c:layout>
                <c:manualLayout>
                  <c:x val="-8.36819899884711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6F8-45BA-9977-8009253CB530}"/>
                </c:ext>
              </c:extLst>
            </c:dLbl>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numCache>
            </c:numRef>
          </c:cat>
          <c:val>
            <c:numRef>
              <c:f>Feuil1!$D$2:$D$4</c:f>
              <c:numCache>
                <c:formatCode>0%</c:formatCode>
                <c:ptCount val="3"/>
                <c:pt idx="0">
                  <c:v>0.24869933999999999</c:v>
                </c:pt>
                <c:pt idx="1">
                  <c:v>0.31638685999999999</c:v>
                </c:pt>
                <c:pt idx="2">
                  <c:v>0.40203156000000001</c:v>
                </c:pt>
              </c:numCache>
            </c:numRef>
          </c:val>
          <c:extLst>
            <c:ext xmlns:c16="http://schemas.microsoft.com/office/drawing/2014/chart" uri="{C3380CC4-5D6E-409C-BE32-E72D297353CC}">
              <c16:uniqueId val="{0000000E-46F8-45BA-9977-8009253CB530}"/>
            </c:ext>
          </c:extLst>
        </c:ser>
        <c:ser>
          <c:idx val="3"/>
          <c:order val="3"/>
          <c:tx>
            <c:strRef>
              <c:f>Feuil1!$E$1</c:f>
              <c:strCache>
                <c:ptCount val="1"/>
                <c:pt idx="0">
                  <c:v>Série 4</c:v>
                </c:pt>
              </c:strCache>
            </c:strRef>
          </c:tx>
          <c:spPr>
            <a:solidFill>
              <a:srgbClr val="EB4347"/>
            </a:solidFill>
          </c:spPr>
          <c:invertIfNegative val="0"/>
          <c:dLbls>
            <c:dLbl>
              <c:idx val="0"/>
              <c:layout>
                <c:manualLayout>
                  <c:x val="1.39469983314119E-2"/>
                  <c:y val="2.719867270477229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6F8-45BA-9977-8009253CB530}"/>
                </c:ext>
              </c:extLst>
            </c:dLbl>
            <c:spPr>
              <a:noFill/>
              <a:ln>
                <a:noFill/>
              </a:ln>
              <a:effectLst/>
            </c:spPr>
            <c:txPr>
              <a:bodyPr/>
              <a:lstStyle/>
              <a:p>
                <a:pPr algn="ctr">
                  <a:defRPr lang="fr-FR" sz="1400" b="0" i="0" u="none" strike="noStrike" kern="1200" baseline="0">
                    <a:solidFill>
                      <a:prstClr val="white"/>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numCache>
            </c:numRef>
          </c:cat>
          <c:val>
            <c:numRef>
              <c:f>Feuil1!$E$2:$E$4</c:f>
              <c:numCache>
                <c:formatCode>0%</c:formatCode>
                <c:ptCount val="3"/>
                <c:pt idx="0">
                  <c:v>4.2005180000000003E-2</c:v>
                </c:pt>
                <c:pt idx="1">
                  <c:v>8.2996940000000005E-2</c:v>
                </c:pt>
                <c:pt idx="2">
                  <c:v>0.31903599999999999</c:v>
                </c:pt>
              </c:numCache>
            </c:numRef>
          </c:val>
          <c:extLst>
            <c:ext xmlns:c16="http://schemas.microsoft.com/office/drawing/2014/chart" uri="{C3380CC4-5D6E-409C-BE32-E72D297353CC}">
              <c16:uniqueId val="{00000010-46F8-45BA-9977-8009253CB530}"/>
            </c:ext>
          </c:extLst>
        </c:ser>
        <c:ser>
          <c:idx val="4"/>
          <c:order val="4"/>
          <c:tx>
            <c:strRef>
              <c:f>Feuil1!$F$1</c:f>
              <c:strCache>
                <c:ptCount val="1"/>
                <c:pt idx="0">
                  <c:v>Série 5</c:v>
                </c:pt>
              </c:strCache>
            </c:strRef>
          </c:tx>
          <c:spPr>
            <a:solidFill>
              <a:srgbClr val="595959"/>
            </a:solidFill>
          </c:spPr>
          <c:invertIfNegative val="0"/>
          <c:dLbls>
            <c:dLbl>
              <c:idx val="0"/>
              <c:layout>
                <c:manualLayout>
                  <c:x val="3.0416316802003799E-2"/>
                  <c:y val="6.91036623261340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6F8-45BA-9977-8009253CB530}"/>
                </c:ext>
              </c:extLst>
            </c:dLbl>
            <c:dLbl>
              <c:idx val="1"/>
              <c:layout>
                <c:manualLayout>
                  <c:x val="3.5995116134568399E-2"/>
                  <c:y val="5.693870748088729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6F8-45BA-9977-8009253CB530}"/>
                </c:ext>
              </c:extLst>
            </c:dLbl>
            <c:dLbl>
              <c:idx val="2"/>
              <c:layout>
                <c:manualLayout>
                  <c:x val="3.3440728881114698E-2"/>
                  <c:y val="3.2372502134491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6F8-45BA-9977-8009253CB530}"/>
                </c:ext>
              </c:extLst>
            </c:dLbl>
            <c:dLbl>
              <c:idx val="3"/>
              <c:layout>
                <c:manualLayout>
                  <c:x val="7.8656677833782995E-3"/>
                  <c:y val="2.719867270477200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6F8-45BA-9977-8009253CB530}"/>
                </c:ext>
              </c:extLst>
            </c:dLbl>
            <c:dLbl>
              <c:idx val="4"/>
              <c:layout>
                <c:manualLayout>
                  <c:x val="2.9925646026060901E-3"/>
                  <c:y val="2.719867270477200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6F8-45BA-9977-8009253CB530}"/>
                </c:ext>
              </c:extLst>
            </c:dLbl>
            <c:dLbl>
              <c:idx val="5"/>
              <c:layout>
                <c:manualLayout>
                  <c:x val="2.8097062579821402E-2"/>
                  <c:y val="5.933049044514489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6F8-45BA-9977-8009253CB530}"/>
                </c:ext>
              </c:extLst>
            </c:dLbl>
            <c:dLbl>
              <c:idx val="6"/>
              <c:layout>
                <c:manualLayout>
                  <c:x val="3.8314176245210697E-2"/>
                  <c:y val="-3.23624595469255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6F8-45BA-9977-8009253CB530}"/>
                </c:ext>
              </c:extLst>
            </c:dLbl>
            <c:dLbl>
              <c:idx val="7"/>
              <c:layout>
                <c:manualLayout>
                  <c:x val="3.320561941251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6F8-45BA-9977-8009253CB530}"/>
                </c:ext>
              </c:extLst>
            </c:dLbl>
            <c:dLbl>
              <c:idx val="8"/>
              <c:layout>
                <c:manualLayout>
                  <c:x val="3.83141762452106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6F8-45BA-9977-8009253CB530}"/>
                </c:ext>
              </c:extLst>
            </c:dLbl>
            <c:dLbl>
              <c:idx val="9"/>
              <c:layout>
                <c:manualLayout>
                  <c:x val="3.57598978288636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6F8-45BA-9977-8009253CB530}"/>
                </c:ext>
              </c:extLst>
            </c:dLbl>
            <c:spPr>
              <a:noFill/>
              <a:ln>
                <a:noFill/>
              </a:ln>
              <a:effectLst/>
            </c:spPr>
            <c:txPr>
              <a:bodyPr/>
              <a:lstStyle/>
              <a:p>
                <a:pPr algn="ctr">
                  <a:defRPr lang="fr-FR" sz="1100" b="0" i="0" u="none" strike="noStrike" kern="1200" baseline="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numCache>
            </c:numRef>
          </c:cat>
          <c:val>
            <c:numRef>
              <c:f>Feuil1!$F$2:$F$4</c:f>
              <c:numCache>
                <c:formatCode>0%</c:formatCode>
                <c:ptCount val="3"/>
                <c:pt idx="0">
                  <c:v>2.5984159999999999E-2</c:v>
                </c:pt>
                <c:pt idx="1">
                  <c:v>2.979569E-2</c:v>
                </c:pt>
                <c:pt idx="2">
                  <c:v>2.5000000000000001E-2</c:v>
                </c:pt>
              </c:numCache>
            </c:numRef>
          </c:val>
          <c:extLst>
            <c:ext xmlns:c16="http://schemas.microsoft.com/office/drawing/2014/chart" uri="{C3380CC4-5D6E-409C-BE32-E72D297353CC}">
              <c16:uniqueId val="{0000001B-46F8-45BA-9977-8009253CB530}"/>
            </c:ext>
          </c:extLst>
        </c:ser>
        <c:dLbls>
          <c:showLegendKey val="0"/>
          <c:showVal val="0"/>
          <c:showCatName val="0"/>
          <c:showSerName val="0"/>
          <c:showPercent val="0"/>
          <c:showBubbleSize val="0"/>
        </c:dLbls>
        <c:gapWidth val="35"/>
        <c:overlap val="100"/>
        <c:axId val="-2111873704"/>
        <c:axId val="-2111870664"/>
      </c:barChart>
      <c:catAx>
        <c:axId val="-2111873704"/>
        <c:scaling>
          <c:orientation val="maxMin"/>
        </c:scaling>
        <c:delete val="1"/>
        <c:axPos val="l"/>
        <c:numFmt formatCode="General" sourceLinked="0"/>
        <c:majorTickMark val="out"/>
        <c:minorTickMark val="none"/>
        <c:tickLblPos val="none"/>
        <c:crossAx val="-2111870664"/>
        <c:crosses val="autoZero"/>
        <c:auto val="1"/>
        <c:lblAlgn val="ctr"/>
        <c:lblOffset val="100"/>
        <c:noMultiLvlLbl val="0"/>
      </c:catAx>
      <c:valAx>
        <c:axId val="-2111870664"/>
        <c:scaling>
          <c:orientation val="minMax"/>
          <c:max val="1"/>
          <c:min val="0"/>
        </c:scaling>
        <c:delete val="1"/>
        <c:axPos val="t"/>
        <c:numFmt formatCode="0%" sourceLinked="1"/>
        <c:majorTickMark val="out"/>
        <c:minorTickMark val="none"/>
        <c:tickLblPos val="none"/>
        <c:crossAx val="-211187370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35925637894199E-2"/>
          <c:y val="3.66049570500964E-2"/>
          <c:w val="0.83832814872421602"/>
          <c:h val="0.94342870274075996"/>
        </c:manualLayout>
      </c:layout>
      <c:barChart>
        <c:barDir val="bar"/>
        <c:grouping val="stacked"/>
        <c:varyColors val="0"/>
        <c:ser>
          <c:idx val="0"/>
          <c:order val="0"/>
          <c:tx>
            <c:strRef>
              <c:f>Feuil1!$B$1</c:f>
              <c:strCache>
                <c:ptCount val="1"/>
                <c:pt idx="0">
                  <c:v>Série 1</c:v>
                </c:pt>
              </c:strCache>
            </c:strRef>
          </c:tx>
          <c:spPr>
            <a:solidFill>
              <a:srgbClr val="376092"/>
            </a:solidFill>
            <a:ln>
              <a:noFill/>
            </a:ln>
          </c:spPr>
          <c:invertIfNegative val="0"/>
          <c:dPt>
            <c:idx val="3"/>
            <c:invertIfNegative val="0"/>
            <c:bubble3D val="0"/>
            <c:spPr>
              <a:solidFill>
                <a:srgbClr val="376092"/>
              </a:solidFill>
              <a:ln w="28575">
                <a:noFill/>
              </a:ln>
            </c:spPr>
            <c:extLst>
              <c:ext xmlns:c16="http://schemas.microsoft.com/office/drawing/2014/chart" uri="{C3380CC4-5D6E-409C-BE32-E72D297353CC}">
                <c16:uniqueId val="{00000001-D8FA-4FEC-9F52-088880ED6819}"/>
              </c:ext>
            </c:extLst>
          </c:dPt>
          <c:dPt>
            <c:idx val="5"/>
            <c:invertIfNegative val="0"/>
            <c:bubble3D val="0"/>
            <c:spPr>
              <a:solidFill>
                <a:srgbClr val="376092"/>
              </a:solidFill>
              <a:ln w="28575">
                <a:noFill/>
              </a:ln>
            </c:spPr>
            <c:extLst>
              <c:ext xmlns:c16="http://schemas.microsoft.com/office/drawing/2014/chart" uri="{C3380CC4-5D6E-409C-BE32-E72D297353CC}">
                <c16:uniqueId val="{00000003-D8FA-4FEC-9F52-088880ED6819}"/>
              </c:ext>
            </c:extLst>
          </c:dPt>
          <c:dPt>
            <c:idx val="7"/>
            <c:invertIfNegative val="0"/>
            <c:bubble3D val="0"/>
            <c:spPr>
              <a:solidFill>
                <a:srgbClr val="376092"/>
              </a:solidFill>
              <a:ln w="28575">
                <a:noFill/>
              </a:ln>
            </c:spPr>
            <c:extLst>
              <c:ext xmlns:c16="http://schemas.microsoft.com/office/drawing/2014/chart" uri="{C3380CC4-5D6E-409C-BE32-E72D297353CC}">
                <c16:uniqueId val="{00000005-D8FA-4FEC-9F52-088880ED6819}"/>
              </c:ext>
            </c:extLst>
          </c:dPt>
          <c:dPt>
            <c:idx val="9"/>
            <c:invertIfNegative val="0"/>
            <c:bubble3D val="0"/>
            <c:spPr>
              <a:solidFill>
                <a:srgbClr val="376092"/>
              </a:solidFill>
              <a:ln w="28575">
                <a:noFill/>
              </a:ln>
            </c:spPr>
            <c:extLst>
              <c:ext xmlns:c16="http://schemas.microsoft.com/office/drawing/2014/chart" uri="{C3380CC4-5D6E-409C-BE32-E72D297353CC}">
                <c16:uniqueId val="{00000007-D8FA-4FEC-9F52-088880ED6819}"/>
              </c:ext>
            </c:extLst>
          </c:dPt>
          <c:dLbls>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Le conseil municipal</c:v>
                </c:pt>
                <c:pt idx="1">
                  <c:v>Le conseil régional</c:v>
                </c:pt>
                <c:pt idx="2">
                  <c:v>Le conseil départemental (conseil général)</c:v>
                </c:pt>
                <c:pt idx="3">
                  <c:v>Le Conseil Constitutionnel</c:v>
                </c:pt>
                <c:pt idx="4">
                  <c:v>L'Union européenne</c:v>
                </c:pt>
                <c:pt idx="5">
                  <c:v>Le Conseil économique, social et environnemental</c:v>
                </c:pt>
                <c:pt idx="6">
                  <c:v>Le Sénat</c:v>
                </c:pt>
                <c:pt idx="7">
                  <c:v>L'Assemblée nationale</c:v>
                </c:pt>
                <c:pt idx="8">
                  <c:v>L'institution présidentielle</c:v>
                </c:pt>
                <c:pt idx="9">
                  <c:v>Le gouvernement</c:v>
                </c:pt>
              </c:strCache>
            </c:strRef>
          </c:cat>
          <c:val>
            <c:numRef>
              <c:f>Feuil1!$B$2:$B$11</c:f>
              <c:numCache>
                <c:formatCode>0%</c:formatCode>
                <c:ptCount val="10"/>
                <c:pt idx="0">
                  <c:v>0.10451306</c:v>
                </c:pt>
                <c:pt idx="1">
                  <c:v>6.4999899999999999E-2</c:v>
                </c:pt>
                <c:pt idx="2">
                  <c:v>6.4608079999999998E-2</c:v>
                </c:pt>
                <c:pt idx="3">
                  <c:v>7.2209029999999993E-2</c:v>
                </c:pt>
                <c:pt idx="4">
                  <c:v>6.4133019999999999E-2</c:v>
                </c:pt>
                <c:pt idx="5">
                  <c:v>4.3230400000000002E-2</c:v>
                </c:pt>
                <c:pt idx="6">
                  <c:v>5.1781470000000003E-2</c:v>
                </c:pt>
                <c:pt idx="7">
                  <c:v>4.988124E-2</c:v>
                </c:pt>
                <c:pt idx="8">
                  <c:v>0.06</c:v>
                </c:pt>
                <c:pt idx="9">
                  <c:v>5.2731590000000002E-2</c:v>
                </c:pt>
              </c:numCache>
            </c:numRef>
          </c:val>
          <c:extLst>
            <c:ext xmlns:c16="http://schemas.microsoft.com/office/drawing/2014/chart" uri="{C3380CC4-5D6E-409C-BE32-E72D297353CC}">
              <c16:uniqueId val="{00000008-D8FA-4FEC-9F52-088880ED6819}"/>
            </c:ext>
          </c:extLst>
        </c:ser>
        <c:ser>
          <c:idx val="1"/>
          <c:order val="1"/>
          <c:tx>
            <c:strRef>
              <c:f>Feuil1!$C$1</c:f>
              <c:strCache>
                <c:ptCount val="1"/>
                <c:pt idx="0">
                  <c:v>Série 2</c:v>
                </c:pt>
              </c:strCache>
            </c:strRef>
          </c:tx>
          <c:spPr>
            <a:solidFill>
              <a:srgbClr val="00B0F0"/>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Le conseil municipal</c:v>
                </c:pt>
                <c:pt idx="1">
                  <c:v>Le conseil régional</c:v>
                </c:pt>
                <c:pt idx="2">
                  <c:v>Le conseil départemental (conseil général)</c:v>
                </c:pt>
                <c:pt idx="3">
                  <c:v>Le Conseil Constitutionnel</c:v>
                </c:pt>
                <c:pt idx="4">
                  <c:v>L'Union européenne</c:v>
                </c:pt>
                <c:pt idx="5">
                  <c:v>Le Conseil économique, social et environnemental</c:v>
                </c:pt>
                <c:pt idx="6">
                  <c:v>Le Sénat</c:v>
                </c:pt>
                <c:pt idx="7">
                  <c:v>L'Assemblée nationale</c:v>
                </c:pt>
                <c:pt idx="8">
                  <c:v>L'institution présidentielle</c:v>
                </c:pt>
                <c:pt idx="9">
                  <c:v>Le gouvernement</c:v>
                </c:pt>
              </c:strCache>
            </c:strRef>
          </c:cat>
          <c:val>
            <c:numRef>
              <c:f>Feuil1!$C$2:$C$11</c:f>
              <c:numCache>
                <c:formatCode>0%</c:formatCode>
                <c:ptCount val="10"/>
                <c:pt idx="0">
                  <c:v>0.54</c:v>
                </c:pt>
                <c:pt idx="1">
                  <c:v>0.5</c:v>
                </c:pt>
                <c:pt idx="2">
                  <c:v>0.5</c:v>
                </c:pt>
                <c:pt idx="3">
                  <c:v>0.4</c:v>
                </c:pt>
                <c:pt idx="4">
                  <c:v>0.36</c:v>
                </c:pt>
                <c:pt idx="5">
                  <c:v>0.38</c:v>
                </c:pt>
                <c:pt idx="6">
                  <c:v>0.34</c:v>
                </c:pt>
                <c:pt idx="7">
                  <c:v>0.33</c:v>
                </c:pt>
                <c:pt idx="8">
                  <c:v>0.31</c:v>
                </c:pt>
                <c:pt idx="9">
                  <c:v>0.3</c:v>
                </c:pt>
              </c:numCache>
            </c:numRef>
          </c:val>
          <c:extLst>
            <c:ext xmlns:c16="http://schemas.microsoft.com/office/drawing/2014/chart" uri="{C3380CC4-5D6E-409C-BE32-E72D297353CC}">
              <c16:uniqueId val="{00000009-D8FA-4FEC-9F52-088880ED6819}"/>
            </c:ext>
          </c:extLst>
        </c:ser>
        <c:ser>
          <c:idx val="2"/>
          <c:order val="2"/>
          <c:tx>
            <c:strRef>
              <c:f>Feuil1!$D$1</c:f>
              <c:strCache>
                <c:ptCount val="1"/>
                <c:pt idx="0">
                  <c:v>Série 3</c:v>
                </c:pt>
              </c:strCache>
            </c:strRef>
          </c:tx>
          <c:spPr>
            <a:solidFill>
              <a:srgbClr val="FFC000"/>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Le conseil municipal</c:v>
                </c:pt>
                <c:pt idx="1">
                  <c:v>Le conseil régional</c:v>
                </c:pt>
                <c:pt idx="2">
                  <c:v>Le conseil départemental (conseil général)</c:v>
                </c:pt>
                <c:pt idx="3">
                  <c:v>Le Conseil Constitutionnel</c:v>
                </c:pt>
                <c:pt idx="4">
                  <c:v>L'Union européenne</c:v>
                </c:pt>
                <c:pt idx="5">
                  <c:v>Le Conseil économique, social et environnemental</c:v>
                </c:pt>
                <c:pt idx="6">
                  <c:v>Le Sénat</c:v>
                </c:pt>
                <c:pt idx="7">
                  <c:v>L'Assemblée nationale</c:v>
                </c:pt>
                <c:pt idx="8">
                  <c:v>L'institution présidentielle</c:v>
                </c:pt>
                <c:pt idx="9">
                  <c:v>Le gouvernement</c:v>
                </c:pt>
              </c:strCache>
            </c:strRef>
          </c:cat>
          <c:val>
            <c:numRef>
              <c:f>Feuil1!$D$2:$D$11</c:f>
              <c:numCache>
                <c:formatCode>0%</c:formatCode>
                <c:ptCount val="10"/>
                <c:pt idx="0">
                  <c:v>0.21140143</c:v>
                </c:pt>
                <c:pt idx="1">
                  <c:v>0.27</c:v>
                </c:pt>
                <c:pt idx="2">
                  <c:v>0.26080759999999997</c:v>
                </c:pt>
                <c:pt idx="3">
                  <c:v>0.3</c:v>
                </c:pt>
                <c:pt idx="4">
                  <c:v>0.31</c:v>
                </c:pt>
                <c:pt idx="5">
                  <c:v>0.33</c:v>
                </c:pt>
                <c:pt idx="6">
                  <c:v>0.34</c:v>
                </c:pt>
                <c:pt idx="7">
                  <c:v>0.34346792999999998</c:v>
                </c:pt>
                <c:pt idx="8">
                  <c:v>0.28999999999999998</c:v>
                </c:pt>
                <c:pt idx="9">
                  <c:v>0.28000000000000003</c:v>
                </c:pt>
              </c:numCache>
            </c:numRef>
          </c:val>
          <c:extLst>
            <c:ext xmlns:c16="http://schemas.microsoft.com/office/drawing/2014/chart" uri="{C3380CC4-5D6E-409C-BE32-E72D297353CC}">
              <c16:uniqueId val="{0000000A-D8FA-4FEC-9F52-088880ED6819}"/>
            </c:ext>
          </c:extLst>
        </c:ser>
        <c:ser>
          <c:idx val="3"/>
          <c:order val="3"/>
          <c:tx>
            <c:strRef>
              <c:f>Feuil1!$E$1</c:f>
              <c:strCache>
                <c:ptCount val="1"/>
                <c:pt idx="0">
                  <c:v>Série 4</c:v>
                </c:pt>
              </c:strCache>
            </c:strRef>
          </c:tx>
          <c:spPr>
            <a:solidFill>
              <a:srgbClr val="EB4347"/>
            </a:solidFill>
          </c:spPr>
          <c:invertIfNegative val="0"/>
          <c:dLbls>
            <c:spPr>
              <a:noFill/>
              <a:ln>
                <a:noFill/>
              </a:ln>
              <a:effectLst/>
            </c:spPr>
            <c:txPr>
              <a:bodyPr/>
              <a:lstStyle/>
              <a:p>
                <a:pPr algn="ctr">
                  <a:defRPr lang="fr-FR" sz="1400" b="0" i="0" u="none" strike="noStrike" kern="1200" baseline="0">
                    <a:solidFill>
                      <a:prstClr val="white"/>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Le conseil municipal</c:v>
                </c:pt>
                <c:pt idx="1">
                  <c:v>Le conseil régional</c:v>
                </c:pt>
                <c:pt idx="2">
                  <c:v>Le conseil départemental (conseil général)</c:v>
                </c:pt>
                <c:pt idx="3">
                  <c:v>Le Conseil Constitutionnel</c:v>
                </c:pt>
                <c:pt idx="4">
                  <c:v>L'Union européenne</c:v>
                </c:pt>
                <c:pt idx="5">
                  <c:v>Le Conseil économique, social et environnemental</c:v>
                </c:pt>
                <c:pt idx="6">
                  <c:v>Le Sénat</c:v>
                </c:pt>
                <c:pt idx="7">
                  <c:v>L'Assemblée nationale</c:v>
                </c:pt>
                <c:pt idx="8">
                  <c:v>L'institution présidentielle</c:v>
                </c:pt>
                <c:pt idx="9">
                  <c:v>Le gouvernement</c:v>
                </c:pt>
              </c:strCache>
            </c:strRef>
          </c:cat>
          <c:val>
            <c:numRef>
              <c:f>Feuil1!$E$2:$E$11</c:f>
              <c:numCache>
                <c:formatCode>0%</c:formatCode>
                <c:ptCount val="10"/>
                <c:pt idx="0">
                  <c:v>0.11</c:v>
                </c:pt>
                <c:pt idx="1">
                  <c:v>0.12</c:v>
                </c:pt>
                <c:pt idx="2">
                  <c:v>0.12</c:v>
                </c:pt>
                <c:pt idx="3">
                  <c:v>0.17</c:v>
                </c:pt>
                <c:pt idx="4">
                  <c:v>0.23</c:v>
                </c:pt>
                <c:pt idx="5">
                  <c:v>0.18</c:v>
                </c:pt>
                <c:pt idx="6">
                  <c:v>0.22</c:v>
                </c:pt>
                <c:pt idx="7">
                  <c:v>0.23</c:v>
                </c:pt>
                <c:pt idx="8">
                  <c:v>0.3</c:v>
                </c:pt>
                <c:pt idx="9">
                  <c:v>0.33</c:v>
                </c:pt>
              </c:numCache>
            </c:numRef>
          </c:val>
          <c:extLst>
            <c:ext xmlns:c16="http://schemas.microsoft.com/office/drawing/2014/chart" uri="{C3380CC4-5D6E-409C-BE32-E72D297353CC}">
              <c16:uniqueId val="{0000000B-D8FA-4FEC-9F52-088880ED6819}"/>
            </c:ext>
          </c:extLst>
        </c:ser>
        <c:ser>
          <c:idx val="4"/>
          <c:order val="4"/>
          <c:tx>
            <c:strRef>
              <c:f>Feuil1!$F$1</c:f>
              <c:strCache>
                <c:ptCount val="1"/>
                <c:pt idx="0">
                  <c:v>Série 5</c:v>
                </c:pt>
              </c:strCache>
            </c:strRef>
          </c:tx>
          <c:spPr>
            <a:solidFill>
              <a:srgbClr val="595959"/>
            </a:solidFill>
          </c:spPr>
          <c:invertIfNegative val="0"/>
          <c:dLbls>
            <c:spPr>
              <a:noFill/>
              <a:ln>
                <a:noFill/>
              </a:ln>
              <a:effectLst/>
            </c:spPr>
            <c:txPr>
              <a:bodyPr/>
              <a:lstStyle/>
              <a:p>
                <a:pPr algn="ctr">
                  <a:defRPr lang="fr-FR" sz="11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Le conseil municipal</c:v>
                </c:pt>
                <c:pt idx="1">
                  <c:v>Le conseil régional</c:v>
                </c:pt>
                <c:pt idx="2">
                  <c:v>Le conseil départemental (conseil général)</c:v>
                </c:pt>
                <c:pt idx="3">
                  <c:v>Le Conseil Constitutionnel</c:v>
                </c:pt>
                <c:pt idx="4">
                  <c:v>L'Union européenne</c:v>
                </c:pt>
                <c:pt idx="5">
                  <c:v>Le Conseil économique, social et environnemental</c:v>
                </c:pt>
                <c:pt idx="6">
                  <c:v>Le Sénat</c:v>
                </c:pt>
                <c:pt idx="7">
                  <c:v>L'Assemblée nationale</c:v>
                </c:pt>
                <c:pt idx="8">
                  <c:v>L'institution présidentielle</c:v>
                </c:pt>
                <c:pt idx="9">
                  <c:v>Le gouvernement</c:v>
                </c:pt>
              </c:strCache>
            </c:strRef>
          </c:cat>
          <c:val>
            <c:numRef>
              <c:f>Feuil1!$F$2:$F$11</c:f>
              <c:numCache>
                <c:formatCode>0%</c:formatCode>
                <c:ptCount val="10"/>
                <c:pt idx="0">
                  <c:v>3.8004749999999997E-2</c:v>
                </c:pt>
                <c:pt idx="1">
                  <c:v>4.7981000000000003E-2</c:v>
                </c:pt>
                <c:pt idx="2">
                  <c:v>0.06</c:v>
                </c:pt>
                <c:pt idx="3">
                  <c:v>5.9382419999999998E-2</c:v>
                </c:pt>
                <c:pt idx="4">
                  <c:v>4.085511E-2</c:v>
                </c:pt>
                <c:pt idx="5">
                  <c:v>6.6508310000000001E-2</c:v>
                </c:pt>
                <c:pt idx="6">
                  <c:v>4.8931120000000002E-2</c:v>
                </c:pt>
                <c:pt idx="7">
                  <c:v>0.05</c:v>
                </c:pt>
                <c:pt idx="8">
                  <c:v>3.8954870000000003E-2</c:v>
                </c:pt>
                <c:pt idx="9">
                  <c:v>0.04</c:v>
                </c:pt>
              </c:numCache>
            </c:numRef>
          </c:val>
          <c:extLst>
            <c:ext xmlns:c16="http://schemas.microsoft.com/office/drawing/2014/chart" uri="{C3380CC4-5D6E-409C-BE32-E72D297353CC}">
              <c16:uniqueId val="{00000016-D8FA-4FEC-9F52-088880ED6819}"/>
            </c:ext>
          </c:extLst>
        </c:ser>
        <c:dLbls>
          <c:showLegendKey val="0"/>
          <c:showVal val="0"/>
          <c:showCatName val="0"/>
          <c:showSerName val="0"/>
          <c:showPercent val="0"/>
          <c:showBubbleSize val="0"/>
        </c:dLbls>
        <c:gapWidth val="35"/>
        <c:overlap val="100"/>
        <c:axId val="-2135248664"/>
        <c:axId val="-2135259784"/>
      </c:barChart>
      <c:catAx>
        <c:axId val="-2135248664"/>
        <c:scaling>
          <c:orientation val="maxMin"/>
        </c:scaling>
        <c:delete val="1"/>
        <c:axPos val="l"/>
        <c:numFmt formatCode="General" sourceLinked="0"/>
        <c:majorTickMark val="out"/>
        <c:minorTickMark val="none"/>
        <c:tickLblPos val="none"/>
        <c:crossAx val="-2135259784"/>
        <c:crosses val="autoZero"/>
        <c:auto val="1"/>
        <c:lblAlgn val="ctr"/>
        <c:lblOffset val="100"/>
        <c:noMultiLvlLbl val="0"/>
      </c:catAx>
      <c:valAx>
        <c:axId val="-2135259784"/>
        <c:scaling>
          <c:orientation val="minMax"/>
          <c:max val="1"/>
          <c:min val="0"/>
        </c:scaling>
        <c:delete val="1"/>
        <c:axPos val="t"/>
        <c:numFmt formatCode="0%" sourceLinked="1"/>
        <c:majorTickMark val="out"/>
        <c:minorTickMark val="none"/>
        <c:tickLblPos val="none"/>
        <c:crossAx val="-213524866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104"/>
        </c:manualLayout>
      </c:layout>
      <c:lineChart>
        <c:grouping val="standard"/>
        <c:varyColors val="0"/>
        <c:ser>
          <c:idx val="0"/>
          <c:order val="0"/>
          <c:tx>
            <c:strRef>
              <c:f>Feuil1!$A$2</c:f>
              <c:strCache>
                <c:ptCount val="1"/>
                <c:pt idx="0">
                  <c:v>Le conseil municipal</c:v>
                </c:pt>
              </c:strCache>
            </c:strRef>
          </c:tx>
          <c:spPr>
            <a:ln w="34925">
              <a:solidFill>
                <a:srgbClr val="421D49"/>
              </a:solidFill>
            </a:ln>
            <a:effectLst/>
          </c:spPr>
          <c:marker>
            <c:symbol val="circle"/>
            <c:size val="6"/>
            <c:spPr>
              <a:solidFill>
                <a:schemeClr val="bg1"/>
              </a:solidFill>
              <a:ln w="15875">
                <a:solidFill>
                  <a:srgbClr val="421D49"/>
                </a:solidFill>
              </a:ln>
              <a:effectLst/>
            </c:spPr>
          </c:marker>
          <c:dPt>
            <c:idx val="10"/>
            <c:marker>
              <c:spPr>
                <a:noFill/>
                <a:ln w="15875">
                  <a:noFill/>
                </a:ln>
                <a:effectLst/>
              </c:spPr>
            </c:marker>
            <c:bubble3D val="0"/>
            <c:extLst>
              <c:ext xmlns:c16="http://schemas.microsoft.com/office/drawing/2014/chart" uri="{C3380CC4-5D6E-409C-BE32-E72D297353CC}">
                <c16:uniqueId val="{00000001-7391-4452-85F4-F035F0F88B45}"/>
              </c:ext>
            </c:extLst>
          </c:dPt>
          <c:dLbls>
            <c:dLbl>
              <c:idx val="4"/>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908A-4007-90BB-934B25AA1746}"/>
                </c:ext>
              </c:extLst>
            </c:dLbl>
            <c:dLbl>
              <c:idx val="9"/>
              <c:layout>
                <c:manualLayout>
                  <c:x val="-3.9190917997841898E-2"/>
                  <c:y val="-3.2654045192337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8C-46EA-B059-449287F3B4D0}"/>
                </c:ext>
              </c:extLst>
            </c:dLbl>
            <c:dLbl>
              <c:idx val="10"/>
              <c:delete val="1"/>
              <c:extLst>
                <c:ext xmlns:c15="http://schemas.microsoft.com/office/drawing/2012/chart" uri="{CE6537A1-D6FC-4f65-9D91-7224C49458BB}"/>
                <c:ext xmlns:c16="http://schemas.microsoft.com/office/drawing/2014/chart" uri="{C3380CC4-5D6E-409C-BE32-E72D297353CC}">
                  <c16:uniqueId val="{00000001-7391-4452-85F4-F035F0F88B45}"/>
                </c:ext>
              </c:extLst>
            </c:dLbl>
            <c:spPr>
              <a:noFill/>
              <a:ln>
                <a:noFill/>
              </a:ln>
              <a:effectLst/>
            </c:spPr>
            <c:txPr>
              <a:bodyPr/>
              <a:lstStyle/>
              <a:p>
                <a:pPr>
                  <a:defRPr sz="1100" b="0">
                    <a:solidFill>
                      <a:schemeClr val="tx1"/>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Colonne8</c:v>
                </c:pt>
                <c:pt idx="2">
                  <c:v>Colonne10</c:v>
                </c:pt>
                <c:pt idx="3">
                  <c:v>Colonne11</c:v>
                </c:pt>
                <c:pt idx="4">
                  <c:v>Colonne12</c:v>
                </c:pt>
                <c:pt idx="5">
                  <c:v>Colonne13</c:v>
                </c:pt>
                <c:pt idx="6">
                  <c:v>Colonne14</c:v>
                </c:pt>
                <c:pt idx="7">
                  <c:v>Colonne15</c:v>
                </c:pt>
              </c:strCache>
            </c:strRef>
          </c:cat>
          <c:val>
            <c:numRef>
              <c:f>Feuil1!$B$2:$M$2</c:f>
              <c:numCache>
                <c:formatCode>0%</c:formatCode>
                <c:ptCount val="12"/>
                <c:pt idx="0">
                  <c:v>0.66</c:v>
                </c:pt>
                <c:pt idx="1">
                  <c:v>0.56000000000000005</c:v>
                </c:pt>
                <c:pt idx="2">
                  <c:v>0.62</c:v>
                </c:pt>
                <c:pt idx="3">
                  <c:v>0.66</c:v>
                </c:pt>
                <c:pt idx="4">
                  <c:v>0.68</c:v>
                </c:pt>
                <c:pt idx="5">
                  <c:v>0.65</c:v>
                </c:pt>
                <c:pt idx="6">
                  <c:v>0.64</c:v>
                </c:pt>
                <c:pt idx="7">
                  <c:v>0.53</c:v>
                </c:pt>
                <c:pt idx="8">
                  <c:v>0.54</c:v>
                </c:pt>
                <c:pt idx="9">
                  <c:v>0.6</c:v>
                </c:pt>
                <c:pt idx="10">
                  <c:v>0.6</c:v>
                </c:pt>
                <c:pt idx="11">
                  <c:v>0.64</c:v>
                </c:pt>
              </c:numCache>
            </c:numRef>
          </c:val>
          <c:smooth val="1"/>
          <c:extLst>
            <c:ext xmlns:c16="http://schemas.microsoft.com/office/drawing/2014/chart" uri="{C3380CC4-5D6E-409C-BE32-E72D297353CC}">
              <c16:uniqueId val="{00000001-548C-46EA-B059-449287F3B4D0}"/>
            </c:ext>
          </c:extLst>
        </c:ser>
        <c:ser>
          <c:idx val="1"/>
          <c:order val="1"/>
          <c:tx>
            <c:strRef>
              <c:f>Feuil1!$A$3</c:f>
              <c:strCache>
                <c:ptCount val="1"/>
                <c:pt idx="0">
                  <c:v>Le conseil général</c:v>
                </c:pt>
              </c:strCache>
            </c:strRef>
          </c:tx>
          <c:spPr>
            <a:ln w="34925">
              <a:solidFill>
                <a:srgbClr val="C00000"/>
              </a:solidFill>
            </a:ln>
            <a:effectLst/>
          </c:spPr>
          <c:marker>
            <c:symbol val="circle"/>
            <c:size val="6"/>
            <c:spPr>
              <a:solidFill>
                <a:schemeClr val="bg1"/>
              </a:solidFill>
              <a:ln w="15875">
                <a:solidFill>
                  <a:srgbClr val="C00000"/>
                </a:solidFill>
              </a:ln>
              <a:effectLst/>
            </c:spPr>
          </c:marker>
          <c:dPt>
            <c:idx val="10"/>
            <c:marker>
              <c:spPr>
                <a:noFill/>
                <a:ln w="15875">
                  <a:noFill/>
                </a:ln>
                <a:effectLst/>
              </c:spPr>
            </c:marker>
            <c:bubble3D val="0"/>
            <c:extLst>
              <c:ext xmlns:c16="http://schemas.microsoft.com/office/drawing/2014/chart" uri="{C3380CC4-5D6E-409C-BE32-E72D297353CC}">
                <c16:uniqueId val="{00000002-7391-4452-85F4-F035F0F88B45}"/>
              </c:ext>
            </c:extLst>
          </c:dPt>
          <c:dLbls>
            <c:dLbl>
              <c:idx val="1"/>
              <c:layout>
                <c:manualLayout>
                  <c:x val="-3.56878253462821E-2"/>
                  <c:y val="2.65336095423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548C-46EA-B059-449287F3B4D0}"/>
                </c:ext>
              </c:extLst>
            </c:dLbl>
            <c:dLbl>
              <c:idx val="2"/>
              <c:layout>
                <c:manualLayout>
                  <c:x val="-3.3936279020502197E-2"/>
                  <c:y val="3.1914305427363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548C-46EA-B059-449287F3B4D0}"/>
                </c:ext>
              </c:extLst>
            </c:dLbl>
            <c:dLbl>
              <c:idx val="3"/>
              <c:layout>
                <c:manualLayout>
                  <c:x val="-3.3936279020502301E-2"/>
                  <c:y val="2.9223957484876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548C-46EA-B059-449287F3B4D0}"/>
                </c:ext>
              </c:extLst>
            </c:dLbl>
            <c:dLbl>
              <c:idx val="4"/>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908A-4007-90BB-934B25AA1746}"/>
                </c:ext>
              </c:extLst>
            </c:dLbl>
            <c:dLbl>
              <c:idx val="5"/>
              <c:layout>
                <c:manualLayout>
                  <c:x val="-3.7439371672062002E-2"/>
                  <c:y val="2.65336095423888E-2"/>
                </c:manualLayout>
              </c:layout>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48C-46EA-B059-449287F3B4D0}"/>
                </c:ext>
              </c:extLst>
            </c:dLbl>
            <c:dLbl>
              <c:idx val="7"/>
              <c:layout>
                <c:manualLayout>
                  <c:x val="-2.3427001065822801E-2"/>
                  <c:y val="-2.7273349307362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548C-46EA-B059-449287F3B4D0}"/>
                </c:ext>
              </c:extLst>
            </c:dLbl>
            <c:dLbl>
              <c:idx val="9"/>
              <c:layout>
                <c:manualLayout>
                  <c:x val="-4.9700195952521398E-2"/>
                  <c:y val="-2.7273349307362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8C-46EA-B059-449287F3B4D0}"/>
                </c:ext>
              </c:extLst>
            </c:dLbl>
            <c:dLbl>
              <c:idx val="10"/>
              <c:delete val="1"/>
              <c:extLst>
                <c:ext xmlns:c15="http://schemas.microsoft.com/office/drawing/2012/chart" uri="{CE6537A1-D6FC-4f65-9D91-7224C49458BB}"/>
                <c:ext xmlns:c16="http://schemas.microsoft.com/office/drawing/2014/chart" uri="{C3380CC4-5D6E-409C-BE32-E72D297353CC}">
                  <c16:uniqueId val="{00000002-7391-4452-85F4-F035F0F88B45}"/>
                </c:ext>
              </c:extLst>
            </c:dLbl>
            <c:spPr>
              <a:noFill/>
              <a:ln>
                <a:noFill/>
              </a:ln>
              <a:effectLst/>
            </c:spPr>
            <c:txPr>
              <a:bodyPr/>
              <a:lstStyle/>
              <a:p>
                <a:pPr>
                  <a:defRPr sz="1100" b="0">
                    <a:solidFill>
                      <a:srgbClr val="C0000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Feuil1!$B$1:$M$1</c:f>
              <c:strCache>
                <c:ptCount val="8"/>
                <c:pt idx="0">
                  <c:v>Colonne2</c:v>
                </c:pt>
                <c:pt idx="1">
                  <c:v>Colonne8</c:v>
                </c:pt>
                <c:pt idx="2">
                  <c:v>Colonne10</c:v>
                </c:pt>
                <c:pt idx="3">
                  <c:v>Colonne11</c:v>
                </c:pt>
                <c:pt idx="4">
                  <c:v>Colonne12</c:v>
                </c:pt>
                <c:pt idx="5">
                  <c:v>Colonne13</c:v>
                </c:pt>
                <c:pt idx="6">
                  <c:v>Colonne14</c:v>
                </c:pt>
                <c:pt idx="7">
                  <c:v>Colonne15</c:v>
                </c:pt>
              </c:strCache>
            </c:strRef>
          </c:cat>
          <c:val>
            <c:numRef>
              <c:f>Feuil1!$B$3:$M$3</c:f>
              <c:numCache>
                <c:formatCode>0%</c:formatCode>
                <c:ptCount val="12"/>
                <c:pt idx="0">
                  <c:v>0.56000000000000005</c:v>
                </c:pt>
                <c:pt idx="1">
                  <c:v>0.44</c:v>
                </c:pt>
                <c:pt idx="2">
                  <c:v>0.48</c:v>
                </c:pt>
                <c:pt idx="3">
                  <c:v>0.53</c:v>
                </c:pt>
                <c:pt idx="4">
                  <c:v>0.57999999999999996</c:v>
                </c:pt>
                <c:pt idx="5">
                  <c:v>0.55000000000000004</c:v>
                </c:pt>
                <c:pt idx="6">
                  <c:v>0.56000000000000005</c:v>
                </c:pt>
                <c:pt idx="7">
                  <c:v>0.43</c:v>
                </c:pt>
                <c:pt idx="8">
                  <c:v>0.43</c:v>
                </c:pt>
                <c:pt idx="9">
                  <c:v>0.5</c:v>
                </c:pt>
                <c:pt idx="10">
                  <c:v>0.5</c:v>
                </c:pt>
                <c:pt idx="11">
                  <c:v>0.56000000000000005</c:v>
                </c:pt>
              </c:numCache>
            </c:numRef>
          </c:val>
          <c:smooth val="1"/>
          <c:extLst>
            <c:ext xmlns:c16="http://schemas.microsoft.com/office/drawing/2014/chart" uri="{C3380CC4-5D6E-409C-BE32-E72D297353CC}">
              <c16:uniqueId val="{00000003-548C-46EA-B059-449287F3B4D0}"/>
            </c:ext>
          </c:extLst>
        </c:ser>
        <c:ser>
          <c:idx val="2"/>
          <c:order val="2"/>
          <c:tx>
            <c:strRef>
              <c:f>Feuil1!$A$4</c:f>
              <c:strCache>
                <c:ptCount val="1"/>
                <c:pt idx="0">
                  <c:v>Le conseil régional</c:v>
                </c:pt>
              </c:strCache>
            </c:strRef>
          </c:tx>
          <c:spPr>
            <a:ln w="34925">
              <a:solidFill>
                <a:srgbClr val="D60093"/>
              </a:solidFill>
            </a:ln>
            <a:effectLst/>
          </c:spPr>
          <c:marker>
            <c:symbol val="circle"/>
            <c:size val="6"/>
            <c:spPr>
              <a:solidFill>
                <a:schemeClr val="bg1"/>
              </a:solidFill>
              <a:ln w="15875">
                <a:solidFill>
                  <a:srgbClr val="D60093"/>
                </a:solidFill>
              </a:ln>
              <a:effectLst/>
            </c:spPr>
          </c:marker>
          <c:dPt>
            <c:idx val="10"/>
            <c:marker>
              <c:spPr>
                <a:noFill/>
                <a:ln w="15875">
                  <a:noFill/>
                </a:ln>
                <a:effectLst/>
              </c:spPr>
            </c:marker>
            <c:bubble3D val="0"/>
            <c:extLst>
              <c:ext xmlns:c16="http://schemas.microsoft.com/office/drawing/2014/chart" uri="{C3380CC4-5D6E-409C-BE32-E72D297353CC}">
                <c16:uniqueId val="{00000002-523A-430D-9CCB-BF64B97EDEF8}"/>
              </c:ext>
            </c:extLst>
          </c:dPt>
          <c:dLbls>
            <c:dLbl>
              <c:idx val="3"/>
              <c:layout>
                <c:manualLayout>
                  <c:x val="-3.56878253462821E-2"/>
                  <c:y val="-4.8796132847263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8C-46EA-B059-449287F3B4D0}"/>
                </c:ext>
              </c:extLst>
            </c:dLbl>
            <c:dLbl>
              <c:idx val="4"/>
              <c:layout>
                <c:manualLayout>
                  <c:x val="-3.56878253462821E-2"/>
                  <c:y val="3.4604653369851399E-2"/>
                </c:manualLayout>
              </c:layout>
              <c:spPr>
                <a:noFill/>
                <a:ln>
                  <a:noFill/>
                </a:ln>
                <a:effectLst/>
              </c:spPr>
              <c:txPr>
                <a:bodyPr/>
                <a:lstStyle/>
                <a:p>
                  <a:pPr algn="ctr">
                    <a:defRPr lang="fr-FR" sz="1100" b="0" i="0" u="none" strike="noStrike" kern="1200" baseline="0">
                      <a:solidFill>
                        <a:srgbClr val="A6A6A6"/>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8C-46EA-B059-449287F3B4D0}"/>
                </c:ext>
              </c:extLst>
            </c:dLbl>
            <c:dLbl>
              <c:idx val="5"/>
              <c:layout>
                <c:manualLayout>
                  <c:x val="-3.3936279020502301E-2"/>
                  <c:y val="-3.5344393134825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8C-46EA-B059-449287F3B4D0}"/>
                </c:ext>
              </c:extLst>
            </c:dLbl>
            <c:dLbl>
              <c:idx val="6"/>
              <c:layout>
                <c:manualLayout>
                  <c:x val="-3.56878253462821E-2"/>
                  <c:y val="2.9223957484876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8C-46EA-B059-449287F3B4D0}"/>
                </c:ext>
              </c:extLst>
            </c:dLbl>
            <c:dLbl>
              <c:idx val="7"/>
              <c:layout>
                <c:manualLayout>
                  <c:x val="-3.5687825346282197E-2"/>
                  <c:y val="2.3843261599901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8C-46EA-B059-449287F3B4D0}"/>
                </c:ext>
              </c:extLst>
            </c:dLbl>
            <c:dLbl>
              <c:idx val="8"/>
              <c:layout>
                <c:manualLayout>
                  <c:x val="-3.5687825346282197E-2"/>
                  <c:y val="-1.6511957537412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8C-46EA-B059-449287F3B4D0}"/>
                </c:ext>
              </c:extLst>
            </c:dLbl>
            <c:dLbl>
              <c:idx val="9"/>
              <c:layout>
                <c:manualLayout>
                  <c:x val="-1.46692694369235E-2"/>
                  <c:y val="2.3843261599901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48C-46EA-B059-449287F3B4D0}"/>
                </c:ext>
              </c:extLst>
            </c:dLbl>
            <c:dLbl>
              <c:idx val="10"/>
              <c:delete val="1"/>
              <c:extLst>
                <c:ext xmlns:c15="http://schemas.microsoft.com/office/drawing/2012/chart" uri="{CE6537A1-D6FC-4f65-9D91-7224C49458BB}"/>
                <c:ext xmlns:c16="http://schemas.microsoft.com/office/drawing/2014/chart" uri="{C3380CC4-5D6E-409C-BE32-E72D297353CC}">
                  <c16:uniqueId val="{00000002-523A-430D-9CCB-BF64B97EDEF8}"/>
                </c:ext>
              </c:extLst>
            </c:dLbl>
            <c:spPr>
              <a:noFill/>
              <a:ln>
                <a:noFill/>
              </a:ln>
              <a:effectLst/>
            </c:spPr>
            <c:txPr>
              <a:bodyPr/>
              <a:lstStyle/>
              <a:p>
                <a:pPr algn="ctr">
                  <a:defRPr lang="fr-FR" sz="1100" b="0" i="0" u="none" strike="noStrike" kern="1200" baseline="0">
                    <a:solidFill>
                      <a:srgbClr val="D60093"/>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Colonne8</c:v>
                </c:pt>
                <c:pt idx="2">
                  <c:v>Colonne10</c:v>
                </c:pt>
                <c:pt idx="3">
                  <c:v>Colonne11</c:v>
                </c:pt>
                <c:pt idx="4">
                  <c:v>Colonne12</c:v>
                </c:pt>
                <c:pt idx="5">
                  <c:v>Colonne13</c:v>
                </c:pt>
                <c:pt idx="6">
                  <c:v>Colonne14</c:v>
                </c:pt>
                <c:pt idx="7">
                  <c:v>Colonne15</c:v>
                </c:pt>
              </c:strCache>
            </c:strRef>
          </c:cat>
          <c:val>
            <c:numRef>
              <c:f>Feuil1!$B$4:$M$4</c:f>
              <c:numCache>
                <c:formatCode>0%</c:formatCode>
                <c:ptCount val="12"/>
                <c:pt idx="0">
                  <c:v>0.57999999999999996</c:v>
                </c:pt>
                <c:pt idx="1">
                  <c:v>0.45</c:v>
                </c:pt>
                <c:pt idx="2">
                  <c:v>0.5</c:v>
                </c:pt>
                <c:pt idx="3">
                  <c:v>0.54</c:v>
                </c:pt>
                <c:pt idx="4">
                  <c:v>0.56999999999999995</c:v>
                </c:pt>
                <c:pt idx="5">
                  <c:v>0.55000000000000004</c:v>
                </c:pt>
                <c:pt idx="6">
                  <c:v>0.54</c:v>
                </c:pt>
                <c:pt idx="7">
                  <c:v>0.41</c:v>
                </c:pt>
                <c:pt idx="8">
                  <c:v>0.41</c:v>
                </c:pt>
                <c:pt idx="9">
                  <c:v>0.49</c:v>
                </c:pt>
                <c:pt idx="10">
                  <c:v>0.49</c:v>
                </c:pt>
                <c:pt idx="11">
                  <c:v>0.56000000000000005</c:v>
                </c:pt>
              </c:numCache>
            </c:numRef>
          </c:val>
          <c:smooth val="1"/>
          <c:extLst>
            <c:ext xmlns:c16="http://schemas.microsoft.com/office/drawing/2014/chart" uri="{C3380CC4-5D6E-409C-BE32-E72D297353CC}">
              <c16:uniqueId val="{0000000B-548C-46EA-B059-449287F3B4D0}"/>
            </c:ext>
          </c:extLst>
        </c:ser>
        <c:ser>
          <c:idx val="3"/>
          <c:order val="3"/>
          <c:tx>
            <c:strRef>
              <c:f>Feuil1!$A$5</c:f>
              <c:strCache>
                <c:ptCount val="1"/>
                <c:pt idx="0">
                  <c:v>Le Conseil Constitutionnel</c:v>
                </c:pt>
              </c:strCache>
            </c:strRef>
          </c:tx>
          <c:spPr>
            <a:ln w="34925">
              <a:solidFill>
                <a:srgbClr val="FCB711"/>
              </a:solidFill>
            </a:ln>
            <a:effectLst/>
          </c:spPr>
          <c:marker>
            <c:symbol val="circle"/>
            <c:size val="6"/>
            <c:spPr>
              <a:solidFill>
                <a:schemeClr val="bg1"/>
              </a:solidFill>
              <a:ln w="15875">
                <a:solidFill>
                  <a:srgbClr val="FCB711"/>
                </a:solidFill>
              </a:ln>
              <a:effectLst/>
            </c:spPr>
          </c:marker>
          <c:dPt>
            <c:idx val="10"/>
            <c:marker>
              <c:spPr>
                <a:noFill/>
                <a:ln w="15875">
                  <a:noFill/>
                </a:ln>
                <a:effectLst/>
              </c:spPr>
            </c:marker>
            <c:bubble3D val="0"/>
            <c:extLst>
              <c:ext xmlns:c16="http://schemas.microsoft.com/office/drawing/2014/chart" uri="{C3380CC4-5D6E-409C-BE32-E72D297353CC}">
                <c16:uniqueId val="{00000003-7391-4452-85F4-F035F0F88B45}"/>
              </c:ext>
            </c:extLst>
          </c:dPt>
          <c:dLbls>
            <c:dLbl>
              <c:idx val="9"/>
              <c:layout>
                <c:manualLayout>
                  <c:x val="-3.2184732694722301E-2"/>
                  <c:y val="-2.4583001364874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48C-46EA-B059-449287F3B4D0}"/>
                </c:ext>
              </c:extLst>
            </c:dLbl>
            <c:dLbl>
              <c:idx val="10"/>
              <c:delete val="1"/>
              <c:extLst>
                <c:ext xmlns:c15="http://schemas.microsoft.com/office/drawing/2012/chart" uri="{CE6537A1-D6FC-4f65-9D91-7224C49458BB}"/>
                <c:ext xmlns:c16="http://schemas.microsoft.com/office/drawing/2014/chart" uri="{C3380CC4-5D6E-409C-BE32-E72D297353CC}">
                  <c16:uniqueId val="{00000003-7391-4452-85F4-F035F0F88B45}"/>
                </c:ext>
              </c:extLst>
            </c:dLbl>
            <c:spPr>
              <a:noFill/>
              <a:ln>
                <a:noFill/>
              </a:ln>
              <a:effectLst/>
            </c:spPr>
            <c:txPr>
              <a:bodyPr/>
              <a:lstStyle/>
              <a:p>
                <a:pPr>
                  <a:defRPr sz="1100" b="0">
                    <a:solidFill>
                      <a:srgbClr val="FCB711"/>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Colonne8</c:v>
                </c:pt>
                <c:pt idx="2">
                  <c:v>Colonne10</c:v>
                </c:pt>
                <c:pt idx="3">
                  <c:v>Colonne11</c:v>
                </c:pt>
                <c:pt idx="4">
                  <c:v>Colonne12</c:v>
                </c:pt>
                <c:pt idx="5">
                  <c:v>Colonne13</c:v>
                </c:pt>
                <c:pt idx="6">
                  <c:v>Colonne14</c:v>
                </c:pt>
                <c:pt idx="7">
                  <c:v>Colonne15</c:v>
                </c:pt>
              </c:strCache>
            </c:strRef>
          </c:cat>
          <c:val>
            <c:numRef>
              <c:f>Feuil1!$B$5:$M$5</c:f>
              <c:numCache>
                <c:formatCode>General</c:formatCode>
                <c:ptCount val="12"/>
                <c:pt idx="8" formatCode="0%">
                  <c:v>0.36</c:v>
                </c:pt>
                <c:pt idx="9" formatCode="0%">
                  <c:v>0.43</c:v>
                </c:pt>
                <c:pt idx="10" formatCode="0%">
                  <c:v>0.43</c:v>
                </c:pt>
                <c:pt idx="11" formatCode="0%">
                  <c:v>0.47</c:v>
                </c:pt>
              </c:numCache>
            </c:numRef>
          </c:val>
          <c:smooth val="1"/>
          <c:extLst>
            <c:ext xmlns:c16="http://schemas.microsoft.com/office/drawing/2014/chart" uri="{C3380CC4-5D6E-409C-BE32-E72D297353CC}">
              <c16:uniqueId val="{0000000D-548C-46EA-B059-449287F3B4D0}"/>
            </c:ext>
          </c:extLst>
        </c:ser>
        <c:ser>
          <c:idx val="4"/>
          <c:order val="4"/>
          <c:tx>
            <c:strRef>
              <c:f>Feuil1!$A$6</c:f>
              <c:strCache>
                <c:ptCount val="1"/>
                <c:pt idx="0">
                  <c:v>L'Union Européenne</c:v>
                </c:pt>
              </c:strCache>
            </c:strRef>
          </c:tx>
          <c:spPr>
            <a:ln w="34925">
              <a:solidFill>
                <a:srgbClr val="2C8458"/>
              </a:solidFill>
            </a:ln>
            <a:effectLst/>
          </c:spPr>
          <c:marker>
            <c:symbol val="circle"/>
            <c:size val="6"/>
            <c:spPr>
              <a:solidFill>
                <a:srgbClr val="FFFFFF"/>
              </a:solidFill>
              <a:ln w="15875">
                <a:solidFill>
                  <a:srgbClr val="2C8458"/>
                </a:solidFill>
              </a:ln>
              <a:effectLst/>
            </c:spPr>
          </c:marker>
          <c:dLbls>
            <c:dLbl>
              <c:idx val="2"/>
              <c:layout>
                <c:manualLayout>
                  <c:x val="-3.56878253462821E-2"/>
                  <c:y val="-2.4583001364874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548C-46EA-B059-449287F3B4D0}"/>
                </c:ext>
              </c:extLst>
            </c:dLbl>
            <c:dLbl>
              <c:idx val="4"/>
              <c:spPr>
                <a:noFill/>
                <a:ln>
                  <a:noFill/>
                </a:ln>
                <a:effectLst/>
              </c:spPr>
              <c:txPr>
                <a:bodyPr/>
                <a:lstStyle/>
                <a:p>
                  <a:pPr>
                    <a:defRPr sz="1100" b="0">
                      <a:solidFill>
                        <a:srgbClr val="A6A6A6"/>
                      </a:solidFill>
                      <a:latin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2-908A-4007-90BB-934B25AA1746}"/>
                </c:ext>
              </c:extLst>
            </c:dLbl>
            <c:dLbl>
              <c:idx val="8"/>
              <c:layout>
                <c:manualLayout>
                  <c:x val="-3.5687825346282197E-2"/>
                  <c:y val="-5.6867176674725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48C-46EA-B059-449287F3B4D0}"/>
                </c:ext>
              </c:extLst>
            </c:dLbl>
            <c:dLbl>
              <c:idx val="9"/>
              <c:layout>
                <c:manualLayout>
                  <c:x val="-5.84579275814208E-2"/>
                  <c:y val="-8.440913709949659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48C-46EA-B059-449287F3B4D0}"/>
                </c:ext>
              </c:extLst>
            </c:dLbl>
            <c:dLbl>
              <c:idx val="10"/>
              <c:layout>
                <c:manualLayout>
                  <c:x val="-3.9190917997841877E-2"/>
                  <c:y val="-2.7273349307362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B7-4B57-AE4F-5CFB660253D2}"/>
                </c:ext>
              </c:extLst>
            </c:dLbl>
            <c:dLbl>
              <c:idx val="11"/>
              <c:layout>
                <c:manualLayout>
                  <c:x val="1.0946474950956702E-3"/>
                  <c:y val="2.32047806000069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91-4452-85F4-F035F0F88B45}"/>
                </c:ext>
              </c:extLst>
            </c:dLbl>
            <c:spPr>
              <a:noFill/>
              <a:ln>
                <a:noFill/>
              </a:ln>
              <a:effectLst/>
            </c:spPr>
            <c:txPr>
              <a:bodyPr/>
              <a:lstStyle/>
              <a:p>
                <a:pPr>
                  <a:defRPr sz="1100" b="0">
                    <a:solidFill>
                      <a:srgbClr val="2C8458"/>
                    </a:solidFill>
                    <a:latin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Colonne8</c:v>
                </c:pt>
                <c:pt idx="2">
                  <c:v>Colonne10</c:v>
                </c:pt>
                <c:pt idx="3">
                  <c:v>Colonne11</c:v>
                </c:pt>
                <c:pt idx="4">
                  <c:v>Colonne12</c:v>
                </c:pt>
                <c:pt idx="5">
                  <c:v>Colonne13</c:v>
                </c:pt>
                <c:pt idx="6">
                  <c:v>Colonne14</c:v>
                </c:pt>
                <c:pt idx="7">
                  <c:v>Colonne15</c:v>
                </c:pt>
              </c:strCache>
            </c:strRef>
          </c:cat>
          <c:val>
            <c:numRef>
              <c:f>Feuil1!$B$6:$M$6</c:f>
              <c:numCache>
                <c:formatCode>0%</c:formatCode>
                <c:ptCount val="12"/>
                <c:pt idx="0">
                  <c:v>0.42</c:v>
                </c:pt>
                <c:pt idx="1">
                  <c:v>0.33</c:v>
                </c:pt>
                <c:pt idx="2">
                  <c:v>0.32</c:v>
                </c:pt>
                <c:pt idx="3">
                  <c:v>0.37</c:v>
                </c:pt>
                <c:pt idx="4">
                  <c:v>0.44</c:v>
                </c:pt>
                <c:pt idx="5">
                  <c:v>0.38</c:v>
                </c:pt>
                <c:pt idx="6">
                  <c:v>0.38</c:v>
                </c:pt>
                <c:pt idx="7">
                  <c:v>0.32</c:v>
                </c:pt>
                <c:pt idx="8">
                  <c:v>0.28000000000000003</c:v>
                </c:pt>
                <c:pt idx="9">
                  <c:v>0.36</c:v>
                </c:pt>
                <c:pt idx="10">
                  <c:v>0.36</c:v>
                </c:pt>
                <c:pt idx="11">
                  <c:v>0.42</c:v>
                </c:pt>
              </c:numCache>
            </c:numRef>
          </c:val>
          <c:smooth val="1"/>
          <c:extLst>
            <c:ext xmlns:c16="http://schemas.microsoft.com/office/drawing/2014/chart" uri="{C3380CC4-5D6E-409C-BE32-E72D297353CC}">
              <c16:uniqueId val="{00000010-548C-46EA-B059-449287F3B4D0}"/>
            </c:ext>
          </c:extLst>
        </c:ser>
        <c:ser>
          <c:idx val="5"/>
          <c:order val="5"/>
          <c:tx>
            <c:strRef>
              <c:f>Feuil1!$A$7</c:f>
              <c:strCache>
                <c:ptCount val="1"/>
                <c:pt idx="0">
                  <c:v>Le sénat</c:v>
                </c:pt>
              </c:strCache>
            </c:strRef>
          </c:tx>
          <c:spPr>
            <a:ln w="34925">
              <a:solidFill>
                <a:srgbClr val="FF0066"/>
              </a:solidFill>
            </a:ln>
            <a:effectLst/>
          </c:spPr>
          <c:marker>
            <c:symbol val="circle"/>
            <c:size val="6"/>
            <c:spPr>
              <a:solidFill>
                <a:srgbClr val="FFFFFF"/>
              </a:solidFill>
              <a:ln w="15875">
                <a:solidFill>
                  <a:srgbClr val="FF0066"/>
                </a:solidFill>
              </a:ln>
              <a:effectLst/>
            </c:spPr>
          </c:marker>
          <c:dLbls>
            <c:dLbl>
              <c:idx val="2"/>
              <c:layout>
                <c:manualLayout>
                  <c:x val="-3.56878253462821E-2"/>
                  <c:y val="-6.2247872559700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48C-46EA-B059-449287F3B4D0}"/>
                </c:ext>
              </c:extLst>
            </c:dLbl>
            <c:dLbl>
              <c:idx val="4"/>
              <c:layout>
                <c:manualLayout>
                  <c:x val="-3.56878253462821E-2"/>
                  <c:y val="2.65336095423887E-2"/>
                </c:manualLayout>
              </c:layout>
              <c:spPr>
                <a:noFill/>
                <a:ln>
                  <a:noFill/>
                </a:ln>
                <a:effectLst/>
              </c:spPr>
              <c:txPr>
                <a:bodyPr/>
                <a:lstStyle/>
                <a:p>
                  <a:pPr>
                    <a:defRPr sz="1100" b="0">
                      <a:solidFill>
                        <a:srgbClr val="ABABAB"/>
                      </a:solidFill>
                      <a:latin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48C-46EA-B059-449287F3B4D0}"/>
                </c:ext>
              </c:extLst>
            </c:dLbl>
            <c:dLbl>
              <c:idx val="7"/>
              <c:layout>
                <c:manualLayout>
                  <c:x val="-3.5687825346282197E-2"/>
                  <c:y val="3.4604653369851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548C-46EA-B059-449287F3B4D0}"/>
                </c:ext>
              </c:extLst>
            </c:dLbl>
            <c:dLbl>
              <c:idx val="8"/>
              <c:layout>
                <c:manualLayout>
                  <c:x val="-3.5687825346282197E-2"/>
                  <c:y val="-6.76285684446758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48C-46EA-B059-449287F3B4D0}"/>
                </c:ext>
              </c:extLst>
            </c:dLbl>
            <c:dLbl>
              <c:idx val="9"/>
              <c:layout>
                <c:manualLayout>
                  <c:x val="-7.6630841338037898E-3"/>
                  <c:y val="-3.5344393134825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48C-46EA-B059-449287F3B4D0}"/>
                </c:ext>
              </c:extLst>
            </c:dLbl>
            <c:dLbl>
              <c:idx val="10"/>
              <c:delete val="1"/>
              <c:extLst>
                <c:ext xmlns:c15="http://schemas.microsoft.com/office/drawing/2012/chart" uri="{CE6537A1-D6FC-4f65-9D91-7224C49458BB}"/>
                <c:ext xmlns:c16="http://schemas.microsoft.com/office/drawing/2014/chart" uri="{C3380CC4-5D6E-409C-BE32-E72D297353CC}">
                  <c16:uniqueId val="{00000005-8CB7-4B57-AE4F-5CFB660253D2}"/>
                </c:ext>
              </c:extLst>
            </c:dLbl>
            <c:spPr>
              <a:noFill/>
              <a:ln>
                <a:noFill/>
              </a:ln>
              <a:effectLst/>
            </c:spPr>
            <c:txPr>
              <a:bodyPr/>
              <a:lstStyle/>
              <a:p>
                <a:pPr>
                  <a:defRPr sz="1100" b="0">
                    <a:solidFill>
                      <a:srgbClr val="FF0066"/>
                    </a:solidFill>
                    <a:latin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Colonne8</c:v>
                </c:pt>
                <c:pt idx="2">
                  <c:v>Colonne10</c:v>
                </c:pt>
                <c:pt idx="3">
                  <c:v>Colonne11</c:v>
                </c:pt>
                <c:pt idx="4">
                  <c:v>Colonne12</c:v>
                </c:pt>
                <c:pt idx="5">
                  <c:v>Colonne13</c:v>
                </c:pt>
                <c:pt idx="6">
                  <c:v>Colonne14</c:v>
                </c:pt>
                <c:pt idx="7">
                  <c:v>Colonne15</c:v>
                </c:pt>
              </c:strCache>
            </c:strRef>
          </c:cat>
          <c:val>
            <c:numRef>
              <c:f>Feuil1!$B$7:$M$7</c:f>
              <c:numCache>
                <c:formatCode>General</c:formatCode>
                <c:ptCount val="12"/>
                <c:pt idx="2" formatCode="0%">
                  <c:v>0.38</c:v>
                </c:pt>
                <c:pt idx="3" formatCode="0%">
                  <c:v>0.42</c:v>
                </c:pt>
                <c:pt idx="4" formatCode="0%">
                  <c:v>0.38</c:v>
                </c:pt>
                <c:pt idx="5" formatCode="0%">
                  <c:v>0.44</c:v>
                </c:pt>
                <c:pt idx="6" formatCode="0%">
                  <c:v>0.44</c:v>
                </c:pt>
                <c:pt idx="7" formatCode="0%">
                  <c:v>0.28999999999999998</c:v>
                </c:pt>
                <c:pt idx="8" formatCode="0%">
                  <c:v>0.26</c:v>
                </c:pt>
                <c:pt idx="9" formatCode="0%">
                  <c:v>0.33</c:v>
                </c:pt>
                <c:pt idx="10" formatCode="0%">
                  <c:v>0.33</c:v>
                </c:pt>
                <c:pt idx="11" formatCode="0%">
                  <c:v>0.39</c:v>
                </c:pt>
              </c:numCache>
            </c:numRef>
          </c:val>
          <c:smooth val="1"/>
          <c:extLst>
            <c:ext xmlns:c16="http://schemas.microsoft.com/office/drawing/2014/chart" uri="{C3380CC4-5D6E-409C-BE32-E72D297353CC}">
              <c16:uniqueId val="{00000015-548C-46EA-B059-449287F3B4D0}"/>
            </c:ext>
          </c:extLst>
        </c:ser>
        <c:ser>
          <c:idx val="6"/>
          <c:order val="6"/>
          <c:tx>
            <c:strRef>
              <c:f>Feuil1!$A$8</c:f>
              <c:strCache>
                <c:ptCount val="1"/>
                <c:pt idx="0">
                  <c:v>Le Parlement européen</c:v>
                </c:pt>
              </c:strCache>
            </c:strRef>
          </c:tx>
          <c:spPr>
            <a:ln w="34925">
              <a:solidFill>
                <a:srgbClr val="92D050"/>
              </a:solidFill>
            </a:ln>
            <a:effectLst/>
          </c:spPr>
          <c:marker>
            <c:symbol val="circle"/>
            <c:size val="6"/>
            <c:spPr>
              <a:solidFill>
                <a:srgbClr val="FFFFFF"/>
              </a:solidFill>
              <a:ln w="15875">
                <a:solidFill>
                  <a:srgbClr val="92D050"/>
                </a:solidFill>
              </a:ln>
              <a:effectLst/>
            </c:spPr>
          </c:marker>
          <c:dLbls>
            <c:dLbl>
              <c:idx val="8"/>
              <c:layout>
                <c:manualLayout>
                  <c:x val="-3.7439371672062002E-2"/>
                  <c:y val="-4.8796132847262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548C-46EA-B059-449287F3B4D0}"/>
                </c:ext>
              </c:extLst>
            </c:dLbl>
            <c:dLbl>
              <c:idx val="9"/>
              <c:layout>
                <c:manualLayout>
                  <c:x val="-7.6630841338037898E-3"/>
                  <c:y val="1.03915218874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48C-46EA-B059-449287F3B4D0}"/>
                </c:ext>
              </c:extLst>
            </c:dLbl>
            <c:spPr>
              <a:noFill/>
              <a:ln>
                <a:noFill/>
              </a:ln>
              <a:effectLst/>
            </c:spPr>
            <c:txPr>
              <a:bodyPr/>
              <a:lstStyle/>
              <a:p>
                <a:pPr>
                  <a:defRPr sz="1100" b="0">
                    <a:solidFill>
                      <a:srgbClr val="92D050"/>
                    </a:solidFill>
                    <a:latin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Colonne8</c:v>
                </c:pt>
                <c:pt idx="2">
                  <c:v>Colonne10</c:v>
                </c:pt>
                <c:pt idx="3">
                  <c:v>Colonne11</c:v>
                </c:pt>
                <c:pt idx="4">
                  <c:v>Colonne12</c:v>
                </c:pt>
                <c:pt idx="5">
                  <c:v>Colonne13</c:v>
                </c:pt>
                <c:pt idx="6">
                  <c:v>Colonne14</c:v>
                </c:pt>
                <c:pt idx="7">
                  <c:v>Colonne15</c:v>
                </c:pt>
              </c:strCache>
            </c:strRef>
          </c:cat>
          <c:val>
            <c:numRef>
              <c:f>Feuil1!$B$8:$M$8</c:f>
              <c:numCache>
                <c:formatCode>General</c:formatCode>
                <c:ptCount val="12"/>
                <c:pt idx="8" formatCode="0%">
                  <c:v>0.24</c:v>
                </c:pt>
                <c:pt idx="9" formatCode="0%">
                  <c:v>0.33</c:v>
                </c:pt>
                <c:pt idx="10" formatCode="0%">
                  <c:v>0.33</c:v>
                </c:pt>
              </c:numCache>
            </c:numRef>
          </c:val>
          <c:smooth val="1"/>
          <c:extLst>
            <c:ext xmlns:c16="http://schemas.microsoft.com/office/drawing/2014/chart" uri="{C3380CC4-5D6E-409C-BE32-E72D297353CC}">
              <c16:uniqueId val="{00000017-548C-46EA-B059-449287F3B4D0}"/>
            </c:ext>
          </c:extLst>
        </c:ser>
        <c:ser>
          <c:idx val="7"/>
          <c:order val="7"/>
          <c:tx>
            <c:strRef>
              <c:f>Feuil1!$A$9</c:f>
              <c:strCache>
                <c:ptCount val="1"/>
                <c:pt idx="0">
                  <c:v>L'Assemblée Nationale</c:v>
                </c:pt>
              </c:strCache>
            </c:strRef>
          </c:tx>
          <c:spPr>
            <a:ln w="34925">
              <a:solidFill>
                <a:srgbClr val="00B0F0"/>
              </a:solidFill>
            </a:ln>
            <a:effectLst/>
          </c:spPr>
          <c:marker>
            <c:symbol val="circle"/>
            <c:size val="6"/>
            <c:spPr>
              <a:solidFill>
                <a:srgbClr val="FFFFFF"/>
              </a:solidFill>
              <a:ln w="15875">
                <a:solidFill>
                  <a:srgbClr val="00B0F0"/>
                </a:solidFill>
              </a:ln>
              <a:effectLst/>
            </c:spPr>
          </c:marker>
          <c:dLbls>
            <c:dLbl>
              <c:idx val="1"/>
              <c:layout>
                <c:manualLayout>
                  <c:x val="-3.56878253462821E-2"/>
                  <c:y val="-2.7273349307362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548C-46EA-B059-449287F3B4D0}"/>
                </c:ext>
              </c:extLst>
            </c:dLbl>
            <c:dLbl>
              <c:idx val="2"/>
              <c:layout>
                <c:manualLayout>
                  <c:x val="-3.56878253462821E-2"/>
                  <c:y val="-7.3009264329651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48C-46EA-B059-449287F3B4D0}"/>
                </c:ext>
              </c:extLst>
            </c:dLbl>
            <c:dLbl>
              <c:idx val="3"/>
              <c:layout>
                <c:manualLayout>
                  <c:x val="-3.56878253462821E-2"/>
                  <c:y val="-2.7273349307362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48C-46EA-B059-449287F3B4D0}"/>
                </c:ext>
              </c:extLst>
            </c:dLbl>
            <c:dLbl>
              <c:idx val="4"/>
              <c:spPr>
                <a:noFill/>
                <a:ln>
                  <a:noFill/>
                </a:ln>
                <a:effectLst/>
              </c:spPr>
              <c:txPr>
                <a:bodyPr/>
                <a:lstStyle/>
                <a:p>
                  <a:pPr algn="ctr">
                    <a:defRPr lang="fr-FR" sz="1100" b="0" i="0" u="none" strike="noStrike" kern="1200" baseline="0">
                      <a:solidFill>
                        <a:srgbClr val="ABABAB"/>
                      </a:solidFill>
                      <a:latin typeface="Tahoma" pitchFamily="34" charset="0"/>
                      <a:ea typeface="+mn-ea"/>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3-908A-4007-90BB-934B25AA1746}"/>
                </c:ext>
              </c:extLst>
            </c:dLbl>
            <c:dLbl>
              <c:idx val="5"/>
              <c:layout>
                <c:manualLayout>
                  <c:x val="-3.56878253462821E-2"/>
                  <c:y val="-2.7273349307362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48C-46EA-B059-449287F3B4D0}"/>
                </c:ext>
              </c:extLst>
            </c:dLbl>
            <c:dLbl>
              <c:idx val="7"/>
              <c:layout>
                <c:manualLayout>
                  <c:x val="-4.7948649626741502E-2"/>
                  <c:y val="5.01082600248825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548C-46EA-B059-449287F3B4D0}"/>
                </c:ext>
              </c:extLst>
            </c:dLbl>
            <c:dLbl>
              <c:idx val="9"/>
              <c:layout>
                <c:manualLayout>
                  <c:x val="-7.6630841338037898E-3"/>
                  <c:y val="-3.69869882486972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48C-46EA-B059-449287F3B4D0}"/>
                </c:ext>
              </c:extLst>
            </c:dLbl>
            <c:dLbl>
              <c:idx val="10"/>
              <c:layout>
                <c:manualLayout>
                  <c:x val="-4.1599914822441396E-3"/>
                  <c:y val="-1.3821609594924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B7-4B57-AE4F-5CFB660253D2}"/>
                </c:ext>
              </c:extLst>
            </c:dLbl>
            <c:spPr>
              <a:noFill/>
              <a:ln>
                <a:noFill/>
              </a:ln>
              <a:effectLst/>
            </c:spPr>
            <c:txPr>
              <a:bodyPr/>
              <a:lstStyle/>
              <a:p>
                <a:pPr algn="ctr">
                  <a:defRPr lang="fr-FR" sz="1100" b="0" i="0" u="none" strike="noStrike" kern="1200" baseline="0">
                    <a:solidFill>
                      <a:srgbClr val="00B0F0"/>
                    </a:solidFill>
                    <a:latin typeface="Tahoma" pitchFamily="34" charset="0"/>
                    <a:ea typeface="+mn-ea"/>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Colonne8</c:v>
                </c:pt>
                <c:pt idx="2">
                  <c:v>Colonne10</c:v>
                </c:pt>
                <c:pt idx="3">
                  <c:v>Colonne11</c:v>
                </c:pt>
                <c:pt idx="4">
                  <c:v>Colonne12</c:v>
                </c:pt>
                <c:pt idx="5">
                  <c:v>Colonne13</c:v>
                </c:pt>
                <c:pt idx="6">
                  <c:v>Colonne14</c:v>
                </c:pt>
                <c:pt idx="7">
                  <c:v>Colonne15</c:v>
                </c:pt>
              </c:strCache>
            </c:strRef>
          </c:cat>
          <c:val>
            <c:numRef>
              <c:f>Feuil1!$B$9:$M$9</c:f>
              <c:numCache>
                <c:formatCode>0%</c:formatCode>
                <c:ptCount val="12"/>
                <c:pt idx="0">
                  <c:v>0.38</c:v>
                </c:pt>
                <c:pt idx="1">
                  <c:v>0.28000000000000003</c:v>
                </c:pt>
                <c:pt idx="2">
                  <c:v>0.36</c:v>
                </c:pt>
                <c:pt idx="3">
                  <c:v>0.39</c:v>
                </c:pt>
                <c:pt idx="4">
                  <c:v>0.41</c:v>
                </c:pt>
                <c:pt idx="5">
                  <c:v>0.41</c:v>
                </c:pt>
                <c:pt idx="6">
                  <c:v>0.42</c:v>
                </c:pt>
                <c:pt idx="7">
                  <c:v>0.28999999999999998</c:v>
                </c:pt>
                <c:pt idx="8">
                  <c:v>0.23</c:v>
                </c:pt>
                <c:pt idx="9">
                  <c:v>0.31</c:v>
                </c:pt>
                <c:pt idx="10">
                  <c:v>0.33</c:v>
                </c:pt>
                <c:pt idx="11">
                  <c:v>0.38</c:v>
                </c:pt>
              </c:numCache>
            </c:numRef>
          </c:val>
          <c:smooth val="1"/>
          <c:extLst>
            <c:ext xmlns:c16="http://schemas.microsoft.com/office/drawing/2014/chart" uri="{C3380CC4-5D6E-409C-BE32-E72D297353CC}">
              <c16:uniqueId val="{0000001C-548C-46EA-B059-449287F3B4D0}"/>
            </c:ext>
          </c:extLst>
        </c:ser>
        <c:ser>
          <c:idx val="8"/>
          <c:order val="8"/>
          <c:tx>
            <c:strRef>
              <c:f>Feuil1!$A$10</c:f>
              <c:strCache>
                <c:ptCount val="1"/>
                <c:pt idx="0">
                  <c:v>L'institution présidentielle</c:v>
                </c:pt>
              </c:strCache>
            </c:strRef>
          </c:tx>
          <c:spPr>
            <a:ln w="34925">
              <a:solidFill>
                <a:srgbClr val="3C8C93"/>
              </a:solidFill>
            </a:ln>
            <a:effectLst/>
          </c:spPr>
          <c:marker>
            <c:symbol val="circle"/>
            <c:size val="6"/>
            <c:spPr>
              <a:solidFill>
                <a:sysClr val="window" lastClr="FFFFFF"/>
              </a:solidFill>
              <a:ln w="15875">
                <a:solidFill>
                  <a:srgbClr val="3C8C93"/>
                </a:solidFill>
              </a:ln>
              <a:effectLst/>
            </c:spPr>
          </c:marker>
          <c:dLbls>
            <c:dLbl>
              <c:idx val="1"/>
              <c:layout>
                <c:manualLayout>
                  <c:x val="-3.56878253462821E-2"/>
                  <c:y val="-2.7273349307362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548C-46EA-B059-449287F3B4D0}"/>
                </c:ext>
              </c:extLst>
            </c:dLbl>
            <c:dLbl>
              <c:idx val="2"/>
              <c:layout>
                <c:manualLayout>
                  <c:x val="-3.9190917997841898E-2"/>
                  <c:y val="3.4604653369851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548C-46EA-B059-449287F3B4D0}"/>
                </c:ext>
              </c:extLst>
            </c:dLbl>
            <c:dLbl>
              <c:idx val="4"/>
              <c:spPr>
                <a:noFill/>
                <a:ln>
                  <a:noFill/>
                </a:ln>
                <a:effectLst/>
              </c:spPr>
              <c:txPr>
                <a:bodyPr/>
                <a:lstStyle/>
                <a:p>
                  <a:pPr algn="ctr">
                    <a:defRPr lang="fr-FR" sz="1100" b="0" i="0" u="none" strike="noStrike" kern="1200" baseline="0">
                      <a:solidFill>
                        <a:srgbClr val="A6A6A6"/>
                      </a:solidFill>
                      <a:latin typeface="Tahoma" pitchFamily="34" charset="0"/>
                      <a:ea typeface="+mn-ea"/>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4-908A-4007-90BB-934B25AA1746}"/>
                </c:ext>
              </c:extLst>
            </c:dLbl>
            <c:dLbl>
              <c:idx val="8"/>
              <c:layout>
                <c:manualLayout>
                  <c:x val="-1.29177231111436E-2"/>
                  <c:y val="1.57722177724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548C-46EA-B059-449287F3B4D0}"/>
                </c:ext>
              </c:extLst>
            </c:dLbl>
            <c:dLbl>
              <c:idx val="9"/>
              <c:layout>
                <c:manualLayout>
                  <c:x val="-7.6630841338037898E-3"/>
                  <c:y val="1.8462565714926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48C-46EA-B059-449287F3B4D0}"/>
                </c:ext>
              </c:extLst>
            </c:dLbl>
            <c:dLbl>
              <c:idx val="10"/>
              <c:layout>
                <c:manualLayout>
                  <c:x val="-5.9115378080240302E-3"/>
                  <c:y val="1.3081869829950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B7-4B57-AE4F-5CFB660253D2}"/>
                </c:ext>
              </c:extLst>
            </c:dLbl>
            <c:spPr>
              <a:noFill/>
              <a:ln>
                <a:noFill/>
              </a:ln>
              <a:effectLst/>
            </c:spPr>
            <c:txPr>
              <a:bodyPr/>
              <a:lstStyle/>
              <a:p>
                <a:pPr algn="ctr">
                  <a:defRPr lang="fr-FR" sz="1100" b="0" i="0" u="none" strike="noStrike" kern="1200" baseline="0">
                    <a:solidFill>
                      <a:srgbClr val="3C8C93"/>
                    </a:solidFill>
                    <a:latin typeface="Tahoma" pitchFamily="34" charset="0"/>
                    <a:ea typeface="+mn-ea"/>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Colonne8</c:v>
                </c:pt>
                <c:pt idx="2">
                  <c:v>Colonne10</c:v>
                </c:pt>
                <c:pt idx="3">
                  <c:v>Colonne11</c:v>
                </c:pt>
                <c:pt idx="4">
                  <c:v>Colonne12</c:v>
                </c:pt>
                <c:pt idx="5">
                  <c:v>Colonne13</c:v>
                </c:pt>
                <c:pt idx="6">
                  <c:v>Colonne14</c:v>
                </c:pt>
                <c:pt idx="7">
                  <c:v>Colonne15</c:v>
                </c:pt>
              </c:strCache>
            </c:strRef>
          </c:cat>
          <c:val>
            <c:numRef>
              <c:f>Feuil1!$B$10:$M$10</c:f>
              <c:numCache>
                <c:formatCode>0%</c:formatCode>
                <c:ptCount val="12"/>
                <c:pt idx="0">
                  <c:v>0.33</c:v>
                </c:pt>
                <c:pt idx="1">
                  <c:v>0.31</c:v>
                </c:pt>
                <c:pt idx="2">
                  <c:v>0.31</c:v>
                </c:pt>
                <c:pt idx="3">
                  <c:v>0.28999999999999998</c:v>
                </c:pt>
                <c:pt idx="4">
                  <c:v>0.4</c:v>
                </c:pt>
                <c:pt idx="5">
                  <c:v>0.35</c:v>
                </c:pt>
                <c:pt idx="6">
                  <c:v>0.34</c:v>
                </c:pt>
                <c:pt idx="7">
                  <c:v>0.33</c:v>
                </c:pt>
                <c:pt idx="8">
                  <c:v>0.23</c:v>
                </c:pt>
                <c:pt idx="9">
                  <c:v>0.3</c:v>
                </c:pt>
                <c:pt idx="10">
                  <c:v>0.34</c:v>
                </c:pt>
                <c:pt idx="11">
                  <c:v>0.37</c:v>
                </c:pt>
              </c:numCache>
            </c:numRef>
          </c:val>
          <c:smooth val="1"/>
          <c:extLst>
            <c:ext xmlns:c16="http://schemas.microsoft.com/office/drawing/2014/chart" uri="{C3380CC4-5D6E-409C-BE32-E72D297353CC}">
              <c16:uniqueId val="{0000001E-548C-46EA-B059-449287F3B4D0}"/>
            </c:ext>
          </c:extLst>
        </c:ser>
        <c:ser>
          <c:idx val="9"/>
          <c:order val="9"/>
          <c:tx>
            <c:strRef>
              <c:f>Feuil1!$A$11</c:f>
              <c:strCache>
                <c:ptCount val="1"/>
                <c:pt idx="0">
                  <c:v>Le gouvernement</c:v>
                </c:pt>
              </c:strCache>
            </c:strRef>
          </c:tx>
          <c:spPr>
            <a:ln w="34925">
              <a:solidFill>
                <a:srgbClr val="FFFFFF">
                  <a:lumMod val="65000"/>
                </a:srgbClr>
              </a:solidFill>
            </a:ln>
            <a:effectLst/>
          </c:spPr>
          <c:marker>
            <c:symbol val="circle"/>
            <c:size val="6"/>
            <c:spPr>
              <a:solidFill>
                <a:srgbClr val="FFFFFF"/>
              </a:solidFill>
              <a:ln w="15875">
                <a:solidFill>
                  <a:srgbClr val="FFFFFF">
                    <a:lumMod val="65000"/>
                  </a:srgbClr>
                </a:solidFill>
              </a:ln>
              <a:effectLst/>
            </c:spPr>
          </c:marker>
          <c:dLbls>
            <c:dLbl>
              <c:idx val="5"/>
              <c:spPr>
                <a:noFill/>
                <a:ln>
                  <a:noFill/>
                </a:ln>
                <a:effectLst/>
              </c:spPr>
              <c:txPr>
                <a:bodyPr/>
                <a:lstStyle/>
                <a:p>
                  <a:pPr algn="ctr">
                    <a:defRPr lang="fr-FR" sz="1100" b="0" i="0" u="none" strike="noStrike" kern="1200" baseline="0">
                      <a:solidFill>
                        <a:srgbClr val="A6A6A6"/>
                      </a:solidFill>
                      <a:latin typeface="Tahoma" pitchFamily="34" charset="0"/>
                      <a:ea typeface="+mn-ea"/>
                      <a:cs typeface="Tahoma" pitchFamily="34" charset="0"/>
                    </a:defRPr>
                  </a:pPr>
                  <a:endParaRPr lang="fr-FR"/>
                </a:p>
              </c:txPr>
              <c:dLblPos val="b"/>
              <c:showLegendKey val="0"/>
              <c:showVal val="1"/>
              <c:showCatName val="0"/>
              <c:showSerName val="0"/>
              <c:showPercent val="0"/>
              <c:showBubbleSize val="0"/>
              <c:extLst>
                <c:ext xmlns:c16="http://schemas.microsoft.com/office/drawing/2014/chart" uri="{C3380CC4-5D6E-409C-BE32-E72D297353CC}">
                  <c16:uniqueId val="{00000005-908A-4007-90BB-934B25AA1746}"/>
                </c:ext>
              </c:extLst>
            </c:dLbl>
            <c:dLbl>
              <c:idx val="6"/>
              <c:spPr>
                <a:noFill/>
                <a:ln>
                  <a:noFill/>
                </a:ln>
                <a:effectLst/>
              </c:spPr>
              <c:txPr>
                <a:bodyPr/>
                <a:lstStyle/>
                <a:p>
                  <a:pPr algn="ctr">
                    <a:defRPr lang="fr-FR" sz="1100" b="0" i="0" u="none" strike="noStrike" kern="1200" baseline="0">
                      <a:solidFill>
                        <a:srgbClr val="A6A6A6"/>
                      </a:solidFill>
                      <a:latin typeface="Tahoma" pitchFamily="34" charset="0"/>
                      <a:ea typeface="+mn-ea"/>
                      <a:cs typeface="Tahoma" pitchFamily="34" charset="0"/>
                    </a:defRPr>
                  </a:pPr>
                  <a:endParaRPr lang="fr-FR"/>
                </a:p>
              </c:txPr>
              <c:dLblPos val="b"/>
              <c:showLegendKey val="0"/>
              <c:showVal val="1"/>
              <c:showCatName val="0"/>
              <c:showSerName val="0"/>
              <c:showPercent val="0"/>
              <c:showBubbleSize val="0"/>
              <c:extLst>
                <c:ext xmlns:c16="http://schemas.microsoft.com/office/drawing/2014/chart" uri="{C3380CC4-5D6E-409C-BE32-E72D297353CC}">
                  <c16:uniqueId val="{00000006-908A-4007-90BB-934B25AA1746}"/>
                </c:ext>
              </c:extLst>
            </c:dLbl>
            <c:dLbl>
              <c:idx val="7"/>
              <c:layout>
                <c:manualLayout>
                  <c:x val="-2.3427001065822801E-2"/>
                  <c:y val="-1.84623538765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548C-46EA-B059-449287F3B4D0}"/>
                </c:ext>
              </c:extLst>
            </c:dLbl>
            <c:dLbl>
              <c:idx val="8"/>
              <c:layout>
                <c:manualLayout>
                  <c:x val="-3.5687825346282197E-2"/>
                  <c:y val="2.996390908827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548C-46EA-B059-449287F3B4D0}"/>
                </c:ext>
              </c:extLst>
            </c:dLbl>
            <c:dLbl>
              <c:idx val="9"/>
              <c:layout>
                <c:manualLayout>
                  <c:x val="-1.1166176785363699E-2"/>
                  <c:y val="2.99639090882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48C-46EA-B059-449287F3B4D0}"/>
                </c:ext>
              </c:extLst>
            </c:dLbl>
            <c:dLbl>
              <c:idx val="10"/>
              <c:layout>
                <c:manualLayout>
                  <c:x val="-9.4146304595838191E-3"/>
                  <c:y val="3.8034952915733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3A-430D-9CCB-BF64B97EDEF8}"/>
                </c:ext>
              </c:extLst>
            </c:dLbl>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mn-ea"/>
                    <a:cs typeface="Tahoma" pitchFamily="34" charset="0"/>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Colonne8</c:v>
                </c:pt>
                <c:pt idx="2">
                  <c:v>Colonne10</c:v>
                </c:pt>
                <c:pt idx="3">
                  <c:v>Colonne11</c:v>
                </c:pt>
                <c:pt idx="4">
                  <c:v>Colonne12</c:v>
                </c:pt>
                <c:pt idx="5">
                  <c:v>Colonne13</c:v>
                </c:pt>
                <c:pt idx="6">
                  <c:v>Colonne14</c:v>
                </c:pt>
                <c:pt idx="7">
                  <c:v>Colonne15</c:v>
                </c:pt>
              </c:strCache>
            </c:strRef>
          </c:cat>
          <c:val>
            <c:numRef>
              <c:f>Feuil1!$B$11:$M$11</c:f>
              <c:numCache>
                <c:formatCode>0%</c:formatCode>
                <c:ptCount val="12"/>
                <c:pt idx="0">
                  <c:v>0.32</c:v>
                </c:pt>
                <c:pt idx="1">
                  <c:v>0.26</c:v>
                </c:pt>
                <c:pt idx="2">
                  <c:v>0.25</c:v>
                </c:pt>
                <c:pt idx="3">
                  <c:v>0.23</c:v>
                </c:pt>
                <c:pt idx="4">
                  <c:v>0.33</c:v>
                </c:pt>
                <c:pt idx="5">
                  <c:v>0.28999999999999998</c:v>
                </c:pt>
                <c:pt idx="6">
                  <c:v>0.28000000000000003</c:v>
                </c:pt>
                <c:pt idx="7">
                  <c:v>0.3</c:v>
                </c:pt>
                <c:pt idx="8">
                  <c:v>0.22</c:v>
                </c:pt>
                <c:pt idx="9">
                  <c:v>0.27</c:v>
                </c:pt>
                <c:pt idx="10">
                  <c:v>0.32</c:v>
                </c:pt>
                <c:pt idx="11">
                  <c:v>0.35</c:v>
                </c:pt>
              </c:numCache>
            </c:numRef>
          </c:val>
          <c:smooth val="1"/>
          <c:extLst>
            <c:ext xmlns:c16="http://schemas.microsoft.com/office/drawing/2014/chart" uri="{C3380CC4-5D6E-409C-BE32-E72D297353CC}">
              <c16:uniqueId val="{00000020-548C-46EA-B059-449287F3B4D0}"/>
            </c:ext>
          </c:extLst>
        </c:ser>
        <c:ser>
          <c:idx val="10"/>
          <c:order val="10"/>
          <c:tx>
            <c:strRef>
              <c:f>Feuil1!$A$12</c:f>
              <c:strCache>
                <c:ptCount val="1"/>
                <c:pt idx="0">
                  <c:v>Le Conseil économique, social et environnemental</c:v>
                </c:pt>
              </c:strCache>
            </c:strRef>
          </c:tx>
          <c:spPr>
            <a:ln>
              <a:solidFill>
                <a:srgbClr val="A3A3E0"/>
              </a:solidFill>
            </a:ln>
          </c:spPr>
          <c:marker>
            <c:symbol val="circle"/>
            <c:size val="6"/>
            <c:spPr>
              <a:solidFill>
                <a:srgbClr val="FFFFFF"/>
              </a:solidFill>
              <a:ln w="15875">
                <a:solidFill>
                  <a:srgbClr val="A3A3E0"/>
                </a:solidFill>
              </a:ln>
            </c:spPr>
          </c:marker>
          <c:dPt>
            <c:idx val="10"/>
            <c:marker>
              <c:spPr>
                <a:noFill/>
                <a:ln w="15875">
                  <a:noFill/>
                </a:ln>
              </c:spPr>
            </c:marker>
            <c:bubble3D val="0"/>
            <c:extLst>
              <c:ext xmlns:c16="http://schemas.microsoft.com/office/drawing/2014/chart" uri="{C3380CC4-5D6E-409C-BE32-E72D297353CC}">
                <c16:uniqueId val="{00000002-8CB7-4B57-AE4F-5CFB660253D2}"/>
              </c:ext>
            </c:extLst>
          </c:dPt>
          <c:dLbls>
            <c:dLbl>
              <c:idx val="9"/>
              <c:layout>
                <c:manualLayout>
                  <c:x val="-2.4521648560918499E-2"/>
                  <c:y val="-2.4213131482388201E-2"/>
                </c:manualLayout>
              </c:layout>
              <c:spPr>
                <a:noFill/>
                <a:ln>
                  <a:noFill/>
                </a:ln>
                <a:effectLst/>
              </c:spPr>
              <c:txPr>
                <a:bodyPr wrap="square" lIns="38100" tIns="19050" rIns="38100" bIns="19050" anchor="ctr">
                  <a:spAutoFit/>
                </a:bodyPr>
                <a:lstStyle/>
                <a:p>
                  <a:pPr>
                    <a:defRPr sz="1100" b="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48C-46EA-B059-449287F3B4D0}"/>
                </c:ext>
              </c:extLst>
            </c:dLbl>
            <c:dLbl>
              <c:idx val="10"/>
              <c:delete val="1"/>
              <c:extLst>
                <c:ext xmlns:c15="http://schemas.microsoft.com/office/drawing/2012/chart" uri="{CE6537A1-D6FC-4f65-9D91-7224C49458BB}"/>
                <c:ext xmlns:c16="http://schemas.microsoft.com/office/drawing/2014/chart" uri="{C3380CC4-5D6E-409C-BE32-E72D297353CC}">
                  <c16:uniqueId val="{00000002-8CB7-4B57-AE4F-5CFB660253D2}"/>
                </c:ext>
              </c:extLst>
            </c:dLbl>
            <c:dLbl>
              <c:idx val="11"/>
              <c:layout>
                <c:manualLayout>
                  <c:x val="-1.9267009583578826E-2"/>
                  <c:y val="-2.1522783539900506E-2"/>
                </c:manualLayout>
              </c:layout>
              <c:spPr>
                <a:noFill/>
                <a:ln>
                  <a:noFill/>
                </a:ln>
                <a:effectLst/>
              </c:spPr>
              <c:txPr>
                <a:bodyPr wrap="square" lIns="38100" tIns="19050" rIns="38100" bIns="19050" anchor="ctr">
                  <a:spAutoFit/>
                </a:bodyPr>
                <a:lstStyle/>
                <a:p>
                  <a:pPr>
                    <a:defRPr sz="1100" b="0">
                      <a:solidFill>
                        <a:srgbClr val="A3A3E0"/>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91-4452-85F4-F035F0F88B45}"/>
                </c:ext>
              </c:extLst>
            </c:dLbl>
            <c:spPr>
              <a:noFill/>
              <a:ln>
                <a:noFill/>
              </a:ln>
              <a:effectLst/>
            </c:spPr>
            <c:txPr>
              <a:bodyPr wrap="square" lIns="38100" tIns="19050" rIns="38100" bIns="19050" anchor="ctr">
                <a:spAutoFit/>
              </a:bodyPr>
              <a:lstStyle/>
              <a:p>
                <a:pPr>
                  <a:defRPr sz="1100" b="0">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Colonne8</c:v>
                </c:pt>
                <c:pt idx="2">
                  <c:v>Colonne10</c:v>
                </c:pt>
                <c:pt idx="3">
                  <c:v>Colonne11</c:v>
                </c:pt>
                <c:pt idx="4">
                  <c:v>Colonne12</c:v>
                </c:pt>
                <c:pt idx="5">
                  <c:v>Colonne13</c:v>
                </c:pt>
                <c:pt idx="6">
                  <c:v>Colonne14</c:v>
                </c:pt>
                <c:pt idx="7">
                  <c:v>Colonne15</c:v>
                </c:pt>
              </c:strCache>
            </c:strRef>
          </c:cat>
          <c:val>
            <c:numRef>
              <c:f>Feuil1!$B$12:$M$12</c:f>
              <c:numCache>
                <c:formatCode>General</c:formatCode>
                <c:ptCount val="12"/>
                <c:pt idx="9" formatCode="0%">
                  <c:v>0.37835594258541205</c:v>
                </c:pt>
                <c:pt idx="10" formatCode="0%">
                  <c:v>0.41</c:v>
                </c:pt>
                <c:pt idx="11" formatCode="0%">
                  <c:v>0.43800475059382421</c:v>
                </c:pt>
              </c:numCache>
            </c:numRef>
          </c:val>
          <c:smooth val="0"/>
          <c:extLst>
            <c:ext xmlns:c16="http://schemas.microsoft.com/office/drawing/2014/chart" uri="{C3380CC4-5D6E-409C-BE32-E72D297353CC}">
              <c16:uniqueId val="{00000022-548C-46EA-B059-449287F3B4D0}"/>
            </c:ext>
          </c:extLst>
        </c:ser>
        <c:ser>
          <c:idx val="11"/>
          <c:order val="11"/>
          <c:tx>
            <c:strRef>
              <c:f>Feuil1!$A$13</c:f>
              <c:strCache>
                <c:ptCount val="1"/>
                <c:pt idx="0">
                  <c:v>La Commission européenne</c:v>
                </c:pt>
              </c:strCache>
            </c:strRef>
          </c:tx>
          <c:marker>
            <c:symbol val="circle"/>
            <c:size val="6"/>
            <c:spPr>
              <a:solidFill>
                <a:srgbClr val="FFFFFF"/>
              </a:solidFill>
              <a:ln w="15875">
                <a:solidFill>
                  <a:srgbClr val="376092"/>
                </a:solidFill>
              </a:ln>
            </c:spPr>
          </c:marker>
          <c:dLbls>
            <c:dLbl>
              <c:idx val="9"/>
              <c:layout>
                <c:manualLayout>
                  <c:x val="-7.0061853031195701E-3"/>
                  <c:y val="-2.69034794248755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48C-46EA-B059-449287F3B4D0}"/>
                </c:ext>
              </c:extLst>
            </c:dLbl>
            <c:spPr>
              <a:noFill/>
              <a:ln>
                <a:noFill/>
              </a:ln>
              <a:effectLst/>
            </c:spPr>
            <c:txPr>
              <a:bodyPr wrap="square" lIns="38100" tIns="19050" rIns="38100" bIns="19050" anchor="ctr">
                <a:spAutoFit/>
              </a:bodyPr>
              <a:lstStyle/>
              <a:p>
                <a:pPr>
                  <a:defRPr sz="1100">
                    <a:solidFill>
                      <a:srgbClr val="376092"/>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Feuil1!$B$1:$M$1</c:f>
              <c:strCache>
                <c:ptCount val="8"/>
                <c:pt idx="0">
                  <c:v>Colonne2</c:v>
                </c:pt>
                <c:pt idx="1">
                  <c:v>Colonne8</c:v>
                </c:pt>
                <c:pt idx="2">
                  <c:v>Colonne10</c:v>
                </c:pt>
                <c:pt idx="3">
                  <c:v>Colonne11</c:v>
                </c:pt>
                <c:pt idx="4">
                  <c:v>Colonne12</c:v>
                </c:pt>
                <c:pt idx="5">
                  <c:v>Colonne13</c:v>
                </c:pt>
                <c:pt idx="6">
                  <c:v>Colonne14</c:v>
                </c:pt>
                <c:pt idx="7">
                  <c:v>Colonne15</c:v>
                </c:pt>
              </c:strCache>
            </c:strRef>
          </c:cat>
          <c:val>
            <c:numRef>
              <c:f>Feuil1!$B$13:$M$13</c:f>
              <c:numCache>
                <c:formatCode>General</c:formatCode>
                <c:ptCount val="12"/>
                <c:pt idx="9" formatCode="0%">
                  <c:v>0.33442862104234727</c:v>
                </c:pt>
              </c:numCache>
            </c:numRef>
          </c:val>
          <c:smooth val="0"/>
          <c:extLst>
            <c:ext xmlns:c16="http://schemas.microsoft.com/office/drawing/2014/chart" uri="{C3380CC4-5D6E-409C-BE32-E72D297353CC}">
              <c16:uniqueId val="{00000024-548C-46EA-B059-449287F3B4D0}"/>
            </c:ext>
          </c:extLst>
        </c:ser>
        <c:dLbls>
          <c:showLegendKey val="0"/>
          <c:showVal val="0"/>
          <c:showCatName val="0"/>
          <c:showSerName val="0"/>
          <c:showPercent val="0"/>
          <c:showBubbleSize val="0"/>
        </c:dLbls>
        <c:marker val="1"/>
        <c:smooth val="0"/>
        <c:axId val="-2134502712"/>
        <c:axId val="-2134499928"/>
      </c:lineChart>
      <c:catAx>
        <c:axId val="-2134502712"/>
        <c:scaling>
          <c:orientation val="minMax"/>
        </c:scaling>
        <c:delete val="1"/>
        <c:axPos val="b"/>
        <c:numFmt formatCode="General" sourceLinked="0"/>
        <c:majorTickMark val="out"/>
        <c:minorTickMark val="none"/>
        <c:tickLblPos val="none"/>
        <c:crossAx val="-2134499928"/>
        <c:crosses val="autoZero"/>
        <c:auto val="1"/>
        <c:lblAlgn val="ctr"/>
        <c:lblOffset val="100"/>
        <c:noMultiLvlLbl val="0"/>
      </c:catAx>
      <c:valAx>
        <c:axId val="-2134499928"/>
        <c:scaling>
          <c:orientation val="minMax"/>
          <c:max val="0.70000000000000095"/>
          <c:min val="0.2"/>
        </c:scaling>
        <c:delete val="0"/>
        <c:axPos val="l"/>
        <c:numFmt formatCode="0%" sourceLinked="1"/>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34502712"/>
        <c:crosses val="autoZero"/>
        <c:crossBetween val="between"/>
        <c:majorUnit val="0.05"/>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35925637894199E-2"/>
          <c:y val="3.66049570500964E-2"/>
          <c:w val="0.83832814872421602"/>
          <c:h val="0.94342870274075996"/>
        </c:manualLayout>
      </c:layout>
      <c:barChart>
        <c:barDir val="bar"/>
        <c:grouping val="stacked"/>
        <c:varyColors val="0"/>
        <c:ser>
          <c:idx val="0"/>
          <c:order val="0"/>
          <c:tx>
            <c:strRef>
              <c:f>Feuil1!$B$1</c:f>
              <c:strCache>
                <c:ptCount val="1"/>
                <c:pt idx="0">
                  <c:v>Série 1</c:v>
                </c:pt>
              </c:strCache>
            </c:strRef>
          </c:tx>
          <c:spPr>
            <a:solidFill>
              <a:srgbClr val="376092"/>
            </a:solidFill>
            <a:ln>
              <a:noFill/>
            </a:ln>
          </c:spPr>
          <c:invertIfNegative val="0"/>
          <c:dPt>
            <c:idx val="3"/>
            <c:invertIfNegative val="0"/>
            <c:bubble3D val="0"/>
            <c:spPr>
              <a:solidFill>
                <a:srgbClr val="376092"/>
              </a:solidFill>
              <a:ln w="28575">
                <a:noFill/>
              </a:ln>
            </c:spPr>
            <c:extLst>
              <c:ext xmlns:c16="http://schemas.microsoft.com/office/drawing/2014/chart" uri="{C3380CC4-5D6E-409C-BE32-E72D297353CC}">
                <c16:uniqueId val="{00000001-DA67-4637-9E77-9590C5A045DB}"/>
              </c:ext>
            </c:extLst>
          </c:dPt>
          <c:dPt>
            <c:idx val="5"/>
            <c:invertIfNegative val="0"/>
            <c:bubble3D val="0"/>
            <c:spPr>
              <a:solidFill>
                <a:srgbClr val="376092"/>
              </a:solidFill>
              <a:ln w="28575">
                <a:noFill/>
              </a:ln>
            </c:spPr>
            <c:extLst>
              <c:ext xmlns:c16="http://schemas.microsoft.com/office/drawing/2014/chart" uri="{C3380CC4-5D6E-409C-BE32-E72D297353CC}">
                <c16:uniqueId val="{00000003-DA67-4637-9E77-9590C5A045DB}"/>
              </c:ext>
            </c:extLst>
          </c:dPt>
          <c:dPt>
            <c:idx val="7"/>
            <c:invertIfNegative val="0"/>
            <c:bubble3D val="0"/>
            <c:spPr>
              <a:solidFill>
                <a:srgbClr val="376092"/>
              </a:solidFill>
              <a:ln w="28575">
                <a:noFill/>
              </a:ln>
            </c:spPr>
            <c:extLst>
              <c:ext xmlns:c16="http://schemas.microsoft.com/office/drawing/2014/chart" uri="{C3380CC4-5D6E-409C-BE32-E72D297353CC}">
                <c16:uniqueId val="{00000005-DA67-4637-9E77-9590C5A045DB}"/>
              </c:ext>
            </c:extLst>
          </c:dPt>
          <c:dPt>
            <c:idx val="9"/>
            <c:invertIfNegative val="0"/>
            <c:bubble3D val="0"/>
            <c:spPr>
              <a:solidFill>
                <a:srgbClr val="376092"/>
              </a:solidFill>
              <a:ln w="28575">
                <a:noFill/>
              </a:ln>
            </c:spPr>
            <c:extLst>
              <c:ext xmlns:c16="http://schemas.microsoft.com/office/drawing/2014/chart" uri="{C3380CC4-5D6E-409C-BE32-E72D297353CC}">
                <c16:uniqueId val="{00000007-DA67-4637-9E77-9590C5A045DB}"/>
              </c:ext>
            </c:extLst>
          </c:dPt>
          <c:dLbls>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7"/>
                <c:pt idx="0">
                  <c:v>Le ou la maire de votre commune</c:v>
                </c:pt>
                <c:pt idx="1">
                  <c:v>Vos conseillers régionaux</c:v>
                </c:pt>
                <c:pt idx="2">
                  <c:v>Votre conseiller ou conseillère départemental(e) (ex conseiller général)</c:v>
                </c:pt>
                <c:pt idx="3">
                  <c:v>Votre député(e)</c:v>
                </c:pt>
                <c:pt idx="4">
                  <c:v>Le président de la République actuel</c:v>
                </c:pt>
                <c:pt idx="5">
                  <c:v>Vos député(e)s européens(enes)</c:v>
                </c:pt>
                <c:pt idx="6">
                  <c:v>Le premier ministre actuel</c:v>
                </c:pt>
              </c:strCache>
            </c:strRef>
          </c:cat>
          <c:val>
            <c:numRef>
              <c:f>Feuil1!$B$2:$B$9</c:f>
              <c:numCache>
                <c:formatCode>0%</c:formatCode>
                <c:ptCount val="8"/>
                <c:pt idx="0">
                  <c:v>0.15439430000000001</c:v>
                </c:pt>
                <c:pt idx="1">
                  <c:v>4.8931120000000002E-2</c:v>
                </c:pt>
                <c:pt idx="2">
                  <c:v>5.9857479999999998E-2</c:v>
                </c:pt>
                <c:pt idx="3">
                  <c:v>4.7505940000000003E-2</c:v>
                </c:pt>
                <c:pt idx="4">
                  <c:v>0.08</c:v>
                </c:pt>
                <c:pt idx="5">
                  <c:v>3.9429930000000002E-2</c:v>
                </c:pt>
                <c:pt idx="6">
                  <c:v>5.3206650000000001E-2</c:v>
                </c:pt>
              </c:numCache>
            </c:numRef>
          </c:val>
          <c:extLst>
            <c:ext xmlns:c16="http://schemas.microsoft.com/office/drawing/2014/chart" uri="{C3380CC4-5D6E-409C-BE32-E72D297353CC}">
              <c16:uniqueId val="{00000008-DA67-4637-9E77-9590C5A045DB}"/>
            </c:ext>
          </c:extLst>
        </c:ser>
        <c:ser>
          <c:idx val="1"/>
          <c:order val="1"/>
          <c:tx>
            <c:strRef>
              <c:f>Feuil1!$C$1</c:f>
              <c:strCache>
                <c:ptCount val="1"/>
                <c:pt idx="0">
                  <c:v>Série 2</c:v>
                </c:pt>
              </c:strCache>
            </c:strRef>
          </c:tx>
          <c:spPr>
            <a:solidFill>
              <a:srgbClr val="00B0F0"/>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7"/>
                <c:pt idx="0">
                  <c:v>Le ou la maire de votre commune</c:v>
                </c:pt>
                <c:pt idx="1">
                  <c:v>Vos conseillers régionaux</c:v>
                </c:pt>
                <c:pt idx="2">
                  <c:v>Votre conseiller ou conseillère départemental(e) (ex conseiller général)</c:v>
                </c:pt>
                <c:pt idx="3">
                  <c:v>Votre député(e)</c:v>
                </c:pt>
                <c:pt idx="4">
                  <c:v>Le président de la République actuel</c:v>
                </c:pt>
                <c:pt idx="5">
                  <c:v>Vos député(e)s européens(enes)</c:v>
                </c:pt>
                <c:pt idx="6">
                  <c:v>Le premier ministre actuel</c:v>
                </c:pt>
              </c:strCache>
            </c:strRef>
          </c:cat>
          <c:val>
            <c:numRef>
              <c:f>Feuil1!$C$2:$C$9</c:f>
              <c:numCache>
                <c:formatCode>0%</c:formatCode>
                <c:ptCount val="8"/>
                <c:pt idx="0">
                  <c:v>0.50213777000000004</c:v>
                </c:pt>
                <c:pt idx="1">
                  <c:v>0.46</c:v>
                </c:pt>
                <c:pt idx="2">
                  <c:v>0.44</c:v>
                </c:pt>
                <c:pt idx="3">
                  <c:v>0.39</c:v>
                </c:pt>
                <c:pt idx="4">
                  <c:v>0.28999999999999998</c:v>
                </c:pt>
                <c:pt idx="5">
                  <c:v>0.33</c:v>
                </c:pt>
                <c:pt idx="6">
                  <c:v>0.28999999999999998</c:v>
                </c:pt>
              </c:numCache>
            </c:numRef>
          </c:val>
          <c:extLst>
            <c:ext xmlns:c16="http://schemas.microsoft.com/office/drawing/2014/chart" uri="{C3380CC4-5D6E-409C-BE32-E72D297353CC}">
              <c16:uniqueId val="{00000009-DA67-4637-9E77-9590C5A045DB}"/>
            </c:ext>
          </c:extLst>
        </c:ser>
        <c:ser>
          <c:idx val="2"/>
          <c:order val="2"/>
          <c:tx>
            <c:strRef>
              <c:f>Feuil1!$D$1</c:f>
              <c:strCache>
                <c:ptCount val="1"/>
                <c:pt idx="0">
                  <c:v>Série 3</c:v>
                </c:pt>
              </c:strCache>
            </c:strRef>
          </c:tx>
          <c:spPr>
            <a:solidFill>
              <a:srgbClr val="FFC000"/>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7"/>
                <c:pt idx="0">
                  <c:v>Le ou la maire de votre commune</c:v>
                </c:pt>
                <c:pt idx="1">
                  <c:v>Vos conseillers régionaux</c:v>
                </c:pt>
                <c:pt idx="2">
                  <c:v>Votre conseiller ou conseillère départemental(e) (ex conseiller général)</c:v>
                </c:pt>
                <c:pt idx="3">
                  <c:v>Votre député(e)</c:v>
                </c:pt>
                <c:pt idx="4">
                  <c:v>Le président de la République actuel</c:v>
                </c:pt>
                <c:pt idx="5">
                  <c:v>Vos député(e)s européens(enes)</c:v>
                </c:pt>
                <c:pt idx="6">
                  <c:v>Le premier ministre actuel</c:v>
                </c:pt>
              </c:strCache>
            </c:strRef>
          </c:cat>
          <c:val>
            <c:numRef>
              <c:f>Feuil1!$D$2:$D$9</c:f>
              <c:numCache>
                <c:formatCode>0%</c:formatCode>
                <c:ptCount val="8"/>
                <c:pt idx="0">
                  <c:v>0.19619951999999999</c:v>
                </c:pt>
                <c:pt idx="1">
                  <c:v>0.27505938000000002</c:v>
                </c:pt>
                <c:pt idx="2">
                  <c:v>0.28000000000000003</c:v>
                </c:pt>
                <c:pt idx="3">
                  <c:v>0.31021377999999999</c:v>
                </c:pt>
                <c:pt idx="4">
                  <c:v>0.24</c:v>
                </c:pt>
                <c:pt idx="5">
                  <c:v>0.34014252</c:v>
                </c:pt>
                <c:pt idx="6">
                  <c:v>0.29643704999999998</c:v>
                </c:pt>
              </c:numCache>
            </c:numRef>
          </c:val>
          <c:extLst>
            <c:ext xmlns:c16="http://schemas.microsoft.com/office/drawing/2014/chart" uri="{C3380CC4-5D6E-409C-BE32-E72D297353CC}">
              <c16:uniqueId val="{0000000A-DA67-4637-9E77-9590C5A045DB}"/>
            </c:ext>
          </c:extLst>
        </c:ser>
        <c:ser>
          <c:idx val="3"/>
          <c:order val="3"/>
          <c:tx>
            <c:strRef>
              <c:f>Feuil1!$E$1</c:f>
              <c:strCache>
                <c:ptCount val="1"/>
                <c:pt idx="0">
                  <c:v>Série 4</c:v>
                </c:pt>
              </c:strCache>
            </c:strRef>
          </c:tx>
          <c:spPr>
            <a:solidFill>
              <a:srgbClr val="EB4347"/>
            </a:solidFill>
          </c:spPr>
          <c:invertIfNegative val="0"/>
          <c:dLbls>
            <c:spPr>
              <a:noFill/>
              <a:ln>
                <a:noFill/>
              </a:ln>
              <a:effectLst/>
            </c:spPr>
            <c:txPr>
              <a:bodyPr/>
              <a:lstStyle/>
              <a:p>
                <a:pPr algn="ctr">
                  <a:defRPr lang="fr-FR" sz="1400" b="0" i="0" u="none" strike="noStrike" kern="1200" baseline="0">
                    <a:solidFill>
                      <a:prstClr val="white"/>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7"/>
                <c:pt idx="0">
                  <c:v>Le ou la maire de votre commune</c:v>
                </c:pt>
                <c:pt idx="1">
                  <c:v>Vos conseillers régionaux</c:v>
                </c:pt>
                <c:pt idx="2">
                  <c:v>Votre conseiller ou conseillère départemental(e) (ex conseiller général)</c:v>
                </c:pt>
                <c:pt idx="3">
                  <c:v>Votre député(e)</c:v>
                </c:pt>
                <c:pt idx="4">
                  <c:v>Le président de la République actuel</c:v>
                </c:pt>
                <c:pt idx="5">
                  <c:v>Vos député(e)s européens(enes)</c:v>
                </c:pt>
                <c:pt idx="6">
                  <c:v>Le premier ministre actuel</c:v>
                </c:pt>
              </c:strCache>
            </c:strRef>
          </c:cat>
          <c:val>
            <c:numRef>
              <c:f>Feuil1!$E$2:$E$9</c:f>
              <c:numCache>
                <c:formatCode>0%</c:formatCode>
                <c:ptCount val="8"/>
                <c:pt idx="0">
                  <c:v>0.1087886</c:v>
                </c:pt>
                <c:pt idx="1">
                  <c:v>0.13</c:v>
                </c:pt>
                <c:pt idx="2">
                  <c:v>0.12</c:v>
                </c:pt>
                <c:pt idx="3">
                  <c:v>0.17</c:v>
                </c:pt>
                <c:pt idx="4">
                  <c:v>0.35</c:v>
                </c:pt>
                <c:pt idx="5">
                  <c:v>0.21</c:v>
                </c:pt>
                <c:pt idx="6">
                  <c:v>0.32</c:v>
                </c:pt>
              </c:numCache>
            </c:numRef>
          </c:val>
          <c:extLst>
            <c:ext xmlns:c16="http://schemas.microsoft.com/office/drawing/2014/chart" uri="{C3380CC4-5D6E-409C-BE32-E72D297353CC}">
              <c16:uniqueId val="{0000000B-DA67-4637-9E77-9590C5A045DB}"/>
            </c:ext>
          </c:extLst>
        </c:ser>
        <c:ser>
          <c:idx val="4"/>
          <c:order val="4"/>
          <c:tx>
            <c:strRef>
              <c:f>Feuil1!$F$1</c:f>
              <c:strCache>
                <c:ptCount val="1"/>
                <c:pt idx="0">
                  <c:v>Série 5</c:v>
                </c:pt>
              </c:strCache>
            </c:strRef>
          </c:tx>
          <c:spPr>
            <a:solidFill>
              <a:srgbClr val="595959"/>
            </a:solidFill>
          </c:spPr>
          <c:invertIfNegative val="0"/>
          <c:dLbls>
            <c:dLbl>
              <c:idx val="0"/>
              <c:layout>
                <c:manualLayout>
                  <c:x val="4.1769089208676502E-2"/>
                  <c:y val="-3.23548148714420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A67-4637-9E77-9590C5A045DB}"/>
                </c:ext>
              </c:extLst>
            </c:dLbl>
            <c:dLbl>
              <c:idx val="1"/>
              <c:layout>
                <c:manualLayout>
                  <c:x val="6.2667310264377898E-2"/>
                  <c:y val="2.96652452225709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35-F048-80F9-D3C86D603AA5}"/>
                </c:ext>
              </c:extLst>
            </c:dLbl>
            <c:dLbl>
              <c:idx val="2"/>
              <c:layout>
                <c:manualLayout>
                  <c:x val="5.8700535996218703E-2"/>
                  <c:y val="2.548225161175239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35-F048-80F9-D3C86D603AA5}"/>
                </c:ext>
              </c:extLst>
            </c:dLbl>
            <c:dLbl>
              <c:idx val="3"/>
              <c:layout>
                <c:manualLayout>
                  <c:x val="5.8334087549400997E-2"/>
                  <c:y val="1.7837576128226699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67-4637-9E77-9590C5A045DB}"/>
                </c:ext>
              </c:extLst>
            </c:dLbl>
            <c:dLbl>
              <c:idx val="4"/>
              <c:layout>
                <c:manualLayout>
                  <c:x val="4.1383936203376902E-2"/>
                  <c:y val="5.096450323537090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65-4B24-B354-7D6D5D7B4966}"/>
                </c:ext>
              </c:extLst>
            </c:dLbl>
            <c:dLbl>
              <c:idx val="5"/>
              <c:layout>
                <c:manualLayout>
                  <c:x val="5.5573455616898602E-2"/>
                  <c:y val="5.096450322350479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65-4B24-B354-7D6D5D7B4966}"/>
                </c:ext>
              </c:extLst>
            </c:dLbl>
            <c:dLbl>
              <c:idx val="6"/>
              <c:layout>
                <c:manualLayout>
                  <c:x val="3.84788970344224E-2"/>
                  <c:y val="2.548225161175239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035-F048-80F9-D3C86D603AA5}"/>
                </c:ext>
              </c:extLst>
            </c:dLbl>
            <c:spPr>
              <a:noFill/>
              <a:ln>
                <a:noFill/>
              </a:ln>
              <a:effectLst/>
            </c:spPr>
            <c:txPr>
              <a:bodyPr/>
              <a:lstStyle/>
              <a:p>
                <a:pPr algn="ctr">
                  <a:defRPr lang="fr-FR" sz="1100" b="0" i="0" u="none" strike="noStrike" kern="1200" baseline="0">
                    <a:solidFill>
                      <a:schemeClr val="tx1"/>
                    </a:solidFill>
                    <a:latin typeface="Calibri" pitchFamily="34" charset="0"/>
                    <a:ea typeface="Tahoma" pitchFamily="34" charset="0"/>
                    <a:cs typeface="Tahoma" pitchFamily="34"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7"/>
                <c:pt idx="0">
                  <c:v>Le ou la maire de votre commune</c:v>
                </c:pt>
                <c:pt idx="1">
                  <c:v>Vos conseillers régionaux</c:v>
                </c:pt>
                <c:pt idx="2">
                  <c:v>Votre conseiller ou conseillère départemental(e) (ex conseiller général)</c:v>
                </c:pt>
                <c:pt idx="3">
                  <c:v>Votre député(e)</c:v>
                </c:pt>
                <c:pt idx="4">
                  <c:v>Le président de la République actuel</c:v>
                </c:pt>
                <c:pt idx="5">
                  <c:v>Vos député(e)s européens(enes)</c:v>
                </c:pt>
                <c:pt idx="6">
                  <c:v>Le premier ministre actuel</c:v>
                </c:pt>
              </c:strCache>
            </c:strRef>
          </c:cat>
          <c:val>
            <c:numRef>
              <c:f>Feuil1!$F$2:$F$9</c:f>
              <c:numCache>
                <c:formatCode>0%</c:formatCode>
                <c:ptCount val="8"/>
                <c:pt idx="0">
                  <c:v>3.8479810000000003E-2</c:v>
                </c:pt>
                <c:pt idx="1">
                  <c:v>0.08</c:v>
                </c:pt>
                <c:pt idx="2">
                  <c:v>0.1</c:v>
                </c:pt>
                <c:pt idx="3">
                  <c:v>7.7909740000000005E-2</c:v>
                </c:pt>
                <c:pt idx="4">
                  <c:v>0.04</c:v>
                </c:pt>
                <c:pt idx="5">
                  <c:v>7.8859860000000004E-2</c:v>
                </c:pt>
                <c:pt idx="6">
                  <c:v>4.2755340000000003E-2</c:v>
                </c:pt>
              </c:numCache>
            </c:numRef>
          </c:val>
          <c:extLst>
            <c:ext xmlns:c16="http://schemas.microsoft.com/office/drawing/2014/chart" uri="{C3380CC4-5D6E-409C-BE32-E72D297353CC}">
              <c16:uniqueId val="{0000000E-DA67-4637-9E77-9590C5A045DB}"/>
            </c:ext>
          </c:extLst>
        </c:ser>
        <c:dLbls>
          <c:showLegendKey val="0"/>
          <c:showVal val="0"/>
          <c:showCatName val="0"/>
          <c:showSerName val="0"/>
          <c:showPercent val="0"/>
          <c:showBubbleSize val="0"/>
        </c:dLbls>
        <c:gapWidth val="35"/>
        <c:overlap val="100"/>
        <c:axId val="-2137700472"/>
        <c:axId val="-2137862568"/>
      </c:barChart>
      <c:catAx>
        <c:axId val="-2137700472"/>
        <c:scaling>
          <c:orientation val="maxMin"/>
        </c:scaling>
        <c:delete val="1"/>
        <c:axPos val="l"/>
        <c:numFmt formatCode="General" sourceLinked="0"/>
        <c:majorTickMark val="out"/>
        <c:minorTickMark val="none"/>
        <c:tickLblPos val="none"/>
        <c:crossAx val="-2137862568"/>
        <c:crosses val="autoZero"/>
        <c:auto val="1"/>
        <c:lblAlgn val="ctr"/>
        <c:lblOffset val="100"/>
        <c:noMultiLvlLbl val="0"/>
      </c:catAx>
      <c:valAx>
        <c:axId val="-2137862568"/>
        <c:scaling>
          <c:orientation val="minMax"/>
          <c:max val="1"/>
          <c:min val="0"/>
        </c:scaling>
        <c:delete val="1"/>
        <c:axPos val="t"/>
        <c:numFmt formatCode="0%" sourceLinked="1"/>
        <c:majorTickMark val="out"/>
        <c:minorTickMark val="none"/>
        <c:tickLblPos val="none"/>
        <c:crossAx val="-213770047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104"/>
        </c:manualLayout>
      </c:layout>
      <c:lineChart>
        <c:grouping val="standard"/>
        <c:varyColors val="0"/>
        <c:ser>
          <c:idx val="0"/>
          <c:order val="0"/>
          <c:tx>
            <c:strRef>
              <c:f>Feuil1!$A$2</c:f>
              <c:strCache>
                <c:ptCount val="1"/>
                <c:pt idx="0">
                  <c:v>régional</c:v>
                </c:pt>
              </c:strCache>
            </c:strRef>
          </c:tx>
          <c:spPr>
            <a:ln w="34925">
              <a:solidFill>
                <a:srgbClr val="421D49"/>
              </a:solidFill>
            </a:ln>
            <a:effectLst/>
          </c:spPr>
          <c:marker>
            <c:symbol val="circle"/>
            <c:size val="6"/>
            <c:spPr>
              <a:solidFill>
                <a:schemeClr val="bg1"/>
              </a:solidFill>
              <a:ln w="15875">
                <a:solidFill>
                  <a:srgbClr val="421D49"/>
                </a:solidFill>
              </a:ln>
              <a:effectLst/>
            </c:spPr>
          </c:marker>
          <c:dPt>
            <c:idx val="12"/>
            <c:marker>
              <c:spPr>
                <a:noFill/>
                <a:ln w="15875">
                  <a:noFill/>
                </a:ln>
                <a:effectLst/>
              </c:spPr>
            </c:marker>
            <c:bubble3D val="0"/>
            <c:extLst>
              <c:ext xmlns:c16="http://schemas.microsoft.com/office/drawing/2014/chart" uri="{C3380CC4-5D6E-409C-BE32-E72D297353CC}">
                <c16:uniqueId val="{00000006-5D7B-4B80-8772-29513C3D68DD}"/>
              </c:ext>
            </c:extLst>
          </c:dPt>
          <c:dLbls>
            <c:dLbl>
              <c:idx val="0"/>
              <c:layout>
                <c:manualLayout>
                  <c:x val="-6.3611749207252904E-2"/>
                  <c:y val="-5.6426379868281895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A9-42D8-9C8D-72C4933738BF}"/>
                </c:ext>
              </c:extLst>
            </c:dLbl>
            <c:dLbl>
              <c:idx val="1"/>
              <c:layout>
                <c:manualLayout>
                  <c:x val="-6.0524752245841001E-2"/>
                  <c:y val="8.86974479116215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A9-42D8-9C8D-72C4933738BF}"/>
                </c:ext>
              </c:extLst>
            </c:dLbl>
            <c:dLbl>
              <c:idx val="2"/>
              <c:layout>
                <c:manualLayout>
                  <c:x val="-1.23132327531991E-3"/>
                  <c:y val="-2.1106099897012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A9-42D8-9C8D-72C4933738BF}"/>
                </c:ext>
              </c:extLst>
            </c:dLbl>
            <c:dLbl>
              <c:idx val="3"/>
              <c:layout>
                <c:manualLayout>
                  <c:x val="-1.50482654450528E-2"/>
                  <c:y val="-1.9293000673634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A9-42D8-9C8D-72C4933738BF}"/>
                </c:ext>
              </c:extLst>
            </c:dLbl>
            <c:dLbl>
              <c:idx val="4"/>
              <c:layout>
                <c:manualLayout>
                  <c:x val="-1.08540705384943E-2"/>
                  <c:y val="2.599229404929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A9-42D8-9C8D-72C4933738BF}"/>
                </c:ext>
              </c:extLst>
            </c:dLbl>
            <c:dLbl>
              <c:idx val="5"/>
              <c:layout>
                <c:manualLayout>
                  <c:x val="-2.5477551520286999E-2"/>
                  <c:y val="3.9797561433997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A9-42D8-9C8D-72C4933738BF}"/>
                </c:ext>
              </c:extLst>
            </c:dLbl>
            <c:dLbl>
              <c:idx val="6"/>
              <c:layout>
                <c:manualLayout>
                  <c:x val="-2.5144343967288301E-2"/>
                  <c:y val="3.0978261112180001E-2"/>
                </c:manualLayout>
              </c:layout>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EA9-42D8-9C8D-72C4933738BF}"/>
                </c:ext>
              </c:extLst>
            </c:dLbl>
            <c:dLbl>
              <c:idx val="7"/>
              <c:layout>
                <c:manualLayout>
                  <c:x val="-3.0344919467485802E-2"/>
                  <c:y val="2.8143549781772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A9-42D8-9C8D-72C4933738BF}"/>
                </c:ext>
              </c:extLst>
            </c:dLbl>
            <c:dLbl>
              <c:idx val="8"/>
              <c:layout>
                <c:manualLayout>
                  <c:x val="-4.9700195952521203E-2"/>
                  <c:y val="1.6618550975921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EA9-42D8-9C8D-72C4933738BF}"/>
                </c:ext>
              </c:extLst>
            </c:dLbl>
            <c:dLbl>
              <c:idx val="9"/>
              <c:layout>
                <c:manualLayout>
                  <c:x val="-1.9793962462368801E-2"/>
                  <c:y val="-4.2910386962649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A9-42D8-9C8D-72C4933738BF}"/>
                </c:ext>
              </c:extLst>
            </c:dLbl>
            <c:dLbl>
              <c:idx val="10"/>
              <c:layout>
                <c:manualLayout>
                  <c:x val="-3.0656307316342099E-2"/>
                  <c:y val="2.5853013744555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EA9-42D8-9C8D-72C4933738BF}"/>
                </c:ext>
              </c:extLst>
            </c:dLbl>
            <c:dLbl>
              <c:idx val="11"/>
              <c:layout>
                <c:manualLayout>
                  <c:x val="-9.2749636850721594E-3"/>
                  <c:y val="2.2287973636738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C9-4551-9F0E-7C5584F5690E}"/>
                </c:ext>
              </c:extLst>
            </c:dLbl>
            <c:dLbl>
              <c:idx val="12"/>
              <c:delete val="1"/>
              <c:extLst>
                <c:ext xmlns:c15="http://schemas.microsoft.com/office/drawing/2012/chart" uri="{CE6537A1-D6FC-4f65-9D91-7224C49458BB}"/>
                <c:ext xmlns:c16="http://schemas.microsoft.com/office/drawing/2014/chart" uri="{C3380CC4-5D6E-409C-BE32-E72D297353CC}">
                  <c16:uniqueId val="{00000006-5D7B-4B80-8772-29513C3D68DD}"/>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EA9-42D8-9C8D-72C4933738BF}"/>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EA9-42D8-9C8D-72C4933738BF}"/>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EA9-42D8-9C8D-72C4933738BF}"/>
                </c:ext>
              </c:extLst>
            </c:dLbl>
            <c:spPr>
              <a:noFill/>
              <a:ln>
                <a:noFill/>
              </a:ln>
              <a:effectLst/>
            </c:spPr>
            <c:txPr>
              <a:bodyPr/>
              <a:lstStyle/>
              <a:p>
                <a:pPr>
                  <a:defRPr sz="1100" b="0">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Feuil1!$B$2:$O$2</c:f>
              <c:numCache>
                <c:formatCode>0%</c:formatCode>
                <c:ptCount val="14"/>
                <c:pt idx="0">
                  <c:v>0.53</c:v>
                </c:pt>
                <c:pt idx="1">
                  <c:v>0.42</c:v>
                </c:pt>
                <c:pt idx="2">
                  <c:v>0.42</c:v>
                </c:pt>
                <c:pt idx="3">
                  <c:v>0.41</c:v>
                </c:pt>
                <c:pt idx="4">
                  <c:v>0.44</c:v>
                </c:pt>
                <c:pt idx="5">
                  <c:v>0.49</c:v>
                </c:pt>
                <c:pt idx="6">
                  <c:v>0.52</c:v>
                </c:pt>
                <c:pt idx="7">
                  <c:v>0.49</c:v>
                </c:pt>
                <c:pt idx="8">
                  <c:v>0.48</c:v>
                </c:pt>
                <c:pt idx="9">
                  <c:v>0.39</c:v>
                </c:pt>
                <c:pt idx="10">
                  <c:v>0.36</c:v>
                </c:pt>
                <c:pt idx="11">
                  <c:v>0.43737372339938324</c:v>
                </c:pt>
                <c:pt idx="12">
                  <c:v>0.44</c:v>
                </c:pt>
                <c:pt idx="13">
                  <c:v>0.51</c:v>
                </c:pt>
              </c:numCache>
            </c:numRef>
          </c:val>
          <c:smooth val="1"/>
          <c:extLst>
            <c:ext xmlns:c16="http://schemas.microsoft.com/office/drawing/2014/chart" uri="{C3380CC4-5D6E-409C-BE32-E72D297353CC}">
              <c16:uniqueId val="{0000000E-DEA9-42D8-9C8D-72C4933738BF}"/>
            </c:ext>
          </c:extLst>
        </c:ser>
        <c:ser>
          <c:idx val="1"/>
          <c:order val="1"/>
          <c:tx>
            <c:strRef>
              <c:f>Feuil1!$A$3</c:f>
              <c:strCache>
                <c:ptCount val="1"/>
                <c:pt idx="0">
                  <c:v>le maire</c:v>
                </c:pt>
              </c:strCache>
            </c:strRef>
          </c:tx>
          <c:spPr>
            <a:ln w="34925">
              <a:solidFill>
                <a:srgbClr val="AC0077"/>
              </a:solidFill>
            </a:ln>
            <a:effectLst/>
          </c:spPr>
          <c:marker>
            <c:symbol val="circle"/>
            <c:size val="6"/>
            <c:spPr>
              <a:solidFill>
                <a:srgbClr val="FFFFFF"/>
              </a:solidFill>
              <a:ln w="15875">
                <a:solidFill>
                  <a:srgbClr val="AC0077"/>
                </a:solidFill>
              </a:ln>
              <a:effectLst/>
            </c:spPr>
          </c:marker>
          <c:dLbls>
            <c:dLbl>
              <c:idx val="0"/>
              <c:layout>
                <c:manualLayout>
                  <c:x val="-6.6389674096533097E-2"/>
                  <c:y val="-1.530342348310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EA9-42D8-9C8D-72C4933738BF}"/>
                </c:ext>
              </c:extLst>
            </c:dLbl>
            <c:dLbl>
              <c:idx val="1"/>
              <c:layout>
                <c:manualLayout>
                  <c:x val="-3.0217624016574799E-2"/>
                  <c:y val="-4.05228532453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EA9-42D8-9C8D-72C4933738BF}"/>
                </c:ext>
              </c:extLst>
            </c:dLbl>
            <c:dLbl>
              <c:idx val="2"/>
              <c:layout>
                <c:manualLayout>
                  <c:x val="-1.4264069192423999E-2"/>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EA9-42D8-9C8D-72C4933738BF}"/>
                </c:ext>
              </c:extLst>
            </c:dLbl>
            <c:dLbl>
              <c:idx val="3"/>
              <c:layout>
                <c:manualLayout>
                  <c:x val="-1.8198152573752499E-2"/>
                  <c:y val="-3.27406926605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EA9-42D8-9C8D-72C4933738BF}"/>
                </c:ext>
              </c:extLst>
            </c:dLbl>
            <c:dLbl>
              <c:idx val="4"/>
              <c:layout>
                <c:manualLayout>
                  <c:x val="-1.4395228291307301E-2"/>
                  <c:y val="-3.8982860933526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EA9-42D8-9C8D-72C4933738BF}"/>
                </c:ext>
              </c:extLst>
            </c:dLbl>
            <c:dLbl>
              <c:idx val="5"/>
              <c:layout>
                <c:manualLayout>
                  <c:x val="-3.71006474377224E-2"/>
                  <c:y val="-2.3986791584434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EA9-42D8-9C8D-72C4933738BF}"/>
                </c:ext>
              </c:extLst>
            </c:dLbl>
            <c:dLbl>
              <c:idx val="6"/>
              <c:layout>
                <c:manualLayout>
                  <c:x val="-2.3816616685533799E-2"/>
                  <c:y val="-2.7960074764953401E-2"/>
                </c:manualLayout>
              </c:layout>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EA9-42D8-9C8D-72C4933738BF}"/>
                </c:ext>
              </c:extLst>
            </c:dLbl>
            <c:dLbl>
              <c:idx val="7"/>
              <c:layout>
                <c:manualLayout>
                  <c:x val="-3.4144116492554701E-2"/>
                  <c:y val="-3.5603304693076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EA9-42D8-9C8D-72C4933738BF}"/>
                </c:ext>
              </c:extLst>
            </c:dLbl>
            <c:dLbl>
              <c:idx val="8"/>
              <c:layout>
                <c:manualLayout>
                  <c:x val="-4.1599914822440303E-3"/>
                  <c:y val="-2.0232696319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EA9-42D8-9C8D-72C4933738BF}"/>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EA9-42D8-9C8D-72C4933738BF}"/>
                </c:ext>
              </c:extLst>
            </c:dLbl>
            <c:dLbl>
              <c:idx val="10"/>
              <c:layout>
                <c:manualLayout>
                  <c:x val="-3.2240563451700101E-2"/>
                  <c:y val="-4.2867085073035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EA9-42D8-9C8D-72C4933738BF}"/>
                </c:ext>
              </c:extLst>
            </c:dLbl>
            <c:dLbl>
              <c:idx val="11"/>
              <c:layout>
                <c:manualLayout>
                  <c:x val="-2.74856211092483E-2"/>
                  <c:y val="-2.81210060144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EA9-42D8-9C8D-72C4933738BF}"/>
                </c:ext>
              </c:extLst>
            </c:dLbl>
            <c:dLbl>
              <c:idx val="12"/>
              <c:layout>
                <c:manualLayout>
                  <c:x val="-3.3168698414018427E-2"/>
                  <c:y val="-3.9459851336131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EA9-42D8-9C8D-72C4933738BF}"/>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EA9-42D8-9C8D-72C4933738BF}"/>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EA9-42D8-9C8D-72C4933738BF}"/>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EA9-42D8-9C8D-72C4933738BF}"/>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EA9-42D8-9C8D-72C4933738BF}"/>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EA9-42D8-9C8D-72C4933738BF}"/>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EA9-42D8-9C8D-72C4933738BF}"/>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EA9-42D8-9C8D-72C4933738BF}"/>
                </c:ext>
              </c:extLst>
            </c:dLbl>
            <c:dLbl>
              <c:idx val="24"/>
              <c:layout>
                <c:manualLayout>
                  <c:x val="-3.46703734741960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EA9-42D8-9C8D-72C4933738BF}"/>
                </c:ext>
              </c:extLst>
            </c:dLbl>
            <c:spPr>
              <a:noFill/>
              <a:ln>
                <a:noFill/>
              </a:ln>
              <a:effectLst/>
            </c:spPr>
            <c:txPr>
              <a:bodyPr/>
              <a:lstStyle/>
              <a:p>
                <a:pPr>
                  <a:defRPr sz="1100" b="0">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Feuil1!$B$3:$O$3</c:f>
              <c:numCache>
                <c:formatCode>0%</c:formatCode>
                <c:ptCount val="14"/>
                <c:pt idx="0">
                  <c:v>0.65</c:v>
                </c:pt>
                <c:pt idx="1">
                  <c:v>0.52</c:v>
                </c:pt>
                <c:pt idx="2">
                  <c:v>0.54</c:v>
                </c:pt>
                <c:pt idx="3">
                  <c:v>0.56999999999999995</c:v>
                </c:pt>
                <c:pt idx="4">
                  <c:v>0.61</c:v>
                </c:pt>
                <c:pt idx="5">
                  <c:v>0.66</c:v>
                </c:pt>
                <c:pt idx="6">
                  <c:v>0.67</c:v>
                </c:pt>
                <c:pt idx="7">
                  <c:v>0.63</c:v>
                </c:pt>
                <c:pt idx="8">
                  <c:v>0.64</c:v>
                </c:pt>
                <c:pt idx="9">
                  <c:v>0.55000000000000004</c:v>
                </c:pt>
                <c:pt idx="10">
                  <c:v>0.57999999999999996</c:v>
                </c:pt>
                <c:pt idx="11">
                  <c:v>0.62810324626751746</c:v>
                </c:pt>
                <c:pt idx="12">
                  <c:v>0.63</c:v>
                </c:pt>
                <c:pt idx="13">
                  <c:v>0.65499989999999997</c:v>
                </c:pt>
              </c:numCache>
            </c:numRef>
          </c:val>
          <c:smooth val="1"/>
          <c:extLst>
            <c:ext xmlns:c16="http://schemas.microsoft.com/office/drawing/2014/chart" uri="{C3380CC4-5D6E-409C-BE32-E72D297353CC}">
              <c16:uniqueId val="{00000024-DEA9-42D8-9C8D-72C4933738BF}"/>
            </c:ext>
          </c:extLst>
        </c:ser>
        <c:ser>
          <c:idx val="2"/>
          <c:order val="2"/>
          <c:tx>
            <c:strRef>
              <c:f>Feuil1!$A$4</c:f>
              <c:strCache>
                <c:ptCount val="1"/>
                <c:pt idx="0">
                  <c:v>général</c:v>
                </c:pt>
              </c:strCache>
            </c:strRef>
          </c:tx>
          <c:spPr>
            <a:ln w="34925">
              <a:solidFill>
                <a:srgbClr val="C00000"/>
              </a:solidFill>
            </a:ln>
            <a:effectLst/>
          </c:spPr>
          <c:marker>
            <c:symbol val="circle"/>
            <c:size val="6"/>
            <c:spPr>
              <a:solidFill>
                <a:schemeClr val="bg1"/>
              </a:solidFill>
              <a:ln w="15875">
                <a:solidFill>
                  <a:srgbClr val="C00000"/>
                </a:solidFill>
              </a:ln>
              <a:effectLst/>
            </c:spPr>
          </c:marker>
          <c:dPt>
            <c:idx val="12"/>
            <c:marker>
              <c:spPr>
                <a:noFill/>
                <a:ln w="15875">
                  <a:noFill/>
                </a:ln>
                <a:effectLst/>
              </c:spPr>
            </c:marker>
            <c:bubble3D val="0"/>
            <c:extLst>
              <c:ext xmlns:c16="http://schemas.microsoft.com/office/drawing/2014/chart" uri="{C3380CC4-5D6E-409C-BE32-E72D297353CC}">
                <c16:uniqueId val="{00000005-5D7B-4B80-8772-29513C3D68DD}"/>
              </c:ext>
            </c:extLst>
          </c:dPt>
          <c:dLbls>
            <c:dLbl>
              <c:idx val="0"/>
              <c:layout>
                <c:manualLayout>
                  <c:x val="-6.3931578807999601E-2"/>
                  <c:y val="-3.1458376393416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EA9-42D8-9C8D-72C4933738BF}"/>
                </c:ext>
              </c:extLst>
            </c:dLbl>
            <c:dLbl>
              <c:idx val="1"/>
              <c:layout>
                <c:manualLayout>
                  <c:x val="-1.8823606320792802E-2"/>
                  <c:y val="-5.4574666073237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EA9-42D8-9C8D-72C4933738BF}"/>
                </c:ext>
              </c:extLst>
            </c:dLbl>
            <c:dLbl>
              <c:idx val="2"/>
              <c:layout>
                <c:manualLayout>
                  <c:x val="-2.9635612164062102E-3"/>
                  <c:y val="-4.2523794834754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DEA9-42D8-9C8D-72C4933738BF}"/>
                </c:ext>
              </c:extLst>
            </c:dLbl>
            <c:dLbl>
              <c:idx val="3"/>
              <c:layout>
                <c:manualLayout>
                  <c:x val="-9.7299087982240708E-3"/>
                  <c:y val="-3.1070221826206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EA9-42D8-9C8D-72C4933738BF}"/>
                </c:ext>
              </c:extLst>
            </c:dLbl>
            <c:dLbl>
              <c:idx val="4"/>
              <c:layout>
                <c:manualLayout>
                  <c:x val="-1.5112121031575301E-2"/>
                  <c:y val="-3.2388474197653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DEA9-42D8-9C8D-72C4933738BF}"/>
                </c:ext>
              </c:extLst>
            </c:dLbl>
            <c:dLbl>
              <c:idx val="5"/>
              <c:layout>
                <c:manualLayout>
                  <c:x val="-1.53519587528769E-2"/>
                  <c:y val="-3.7512605537195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DEA9-42D8-9C8D-72C4933738BF}"/>
                </c:ext>
              </c:extLst>
            </c:dLbl>
            <c:dLbl>
              <c:idx val="6"/>
              <c:layout>
                <c:manualLayout>
                  <c:x val="-2.54938257302432E-2"/>
                  <c:y val="-3.0955717344906802E-2"/>
                </c:manualLayout>
              </c:layout>
              <c:spPr>
                <a:noFill/>
                <a:ln>
                  <a:noFill/>
                </a:ln>
                <a:effectLst/>
              </c:spPr>
              <c:txPr>
                <a:bodyPr/>
                <a:lstStyle/>
                <a:p>
                  <a:pPr algn="ctr">
                    <a:defRPr lang="fr-FR" sz="1100" b="0" i="0" u="none" strike="noStrike" kern="1200" baseline="0">
                      <a:solidFill>
                        <a:srgbClr val="A6A6A6"/>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DEA9-42D8-9C8D-72C4933738BF}"/>
                </c:ext>
              </c:extLst>
            </c:dLbl>
            <c:dLbl>
              <c:idx val="7"/>
              <c:layout>
                <c:manualLayout>
                  <c:x val="-2.7826554435301298E-2"/>
                  <c:y val="-3.3244914148423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DEA9-42D8-9C8D-72C4933738BF}"/>
                </c:ext>
              </c:extLst>
            </c:dLbl>
            <c:dLbl>
              <c:idx val="8"/>
              <c:layout>
                <c:manualLayout>
                  <c:x val="-6.2414353522180404E-3"/>
                  <c:y val="-1.6122141684675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DEA9-42D8-9C8D-72C4933738BF}"/>
                </c:ext>
              </c:extLst>
            </c:dLbl>
            <c:dLbl>
              <c:idx val="9"/>
              <c:layout>
                <c:manualLayout>
                  <c:x val="-2.0450627119503101E-2"/>
                  <c:y val="-5.1342648745339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DEA9-42D8-9C8D-72C4933738BF}"/>
                </c:ext>
              </c:extLst>
            </c:dLbl>
            <c:dLbl>
              <c:idx val="10"/>
              <c:layout>
                <c:manualLayout>
                  <c:x val="-4.4813524492994E-2"/>
                  <c:y val="-3.4619191129630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DEA9-42D8-9C8D-72C4933738BF}"/>
                </c:ext>
              </c:extLst>
            </c:dLbl>
            <c:dLbl>
              <c:idx val="11"/>
              <c:layout>
                <c:manualLayout>
                  <c:x val="-5.4139575682945501E-2"/>
                  <c:y val="-4.0075675632241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C9-4551-9F0E-7C5584F5690E}"/>
                </c:ext>
              </c:extLst>
            </c:dLbl>
            <c:dLbl>
              <c:idx val="12"/>
              <c:delete val="1"/>
              <c:extLst>
                <c:ext xmlns:c15="http://schemas.microsoft.com/office/drawing/2012/chart" uri="{CE6537A1-D6FC-4f65-9D91-7224C49458BB}"/>
                <c:ext xmlns:c16="http://schemas.microsoft.com/office/drawing/2014/chart" uri="{C3380CC4-5D6E-409C-BE32-E72D297353CC}">
                  <c16:uniqueId val="{00000005-5D7B-4B80-8772-29513C3D68DD}"/>
                </c:ext>
              </c:extLst>
            </c:dLbl>
            <c:dLbl>
              <c:idx val="14"/>
              <c:layout>
                <c:manualLayout>
                  <c:x val="-3.2466115425573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DEA9-42D8-9C8D-72C4933738BF}"/>
                </c:ext>
              </c:extLst>
            </c:dLbl>
            <c:dLbl>
              <c:idx val="16"/>
              <c:layout>
                <c:manualLayout>
                  <c:x val="-2.7038047645078299E-2"/>
                  <c:y val="3.3813216614425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DEA9-42D8-9C8D-72C4933738BF}"/>
                </c:ext>
              </c:extLst>
            </c:dLbl>
            <c:dLbl>
              <c:idx val="24"/>
              <c:layout>
                <c:manualLayout>
                  <c:x val="-1.4942442652259301E-2"/>
                  <c:y val="-3.2242685290417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DEA9-42D8-9C8D-72C4933738BF}"/>
                </c:ext>
              </c:extLst>
            </c:dLbl>
            <c:spPr>
              <a:noFill/>
              <a:ln>
                <a:noFill/>
              </a:ln>
              <a:effectLst/>
            </c:spPr>
            <c:txPr>
              <a:bodyPr/>
              <a:lstStyle/>
              <a:p>
                <a:pPr algn="ctr">
                  <a:defRPr lang="fr-FR" sz="1100" b="0" i="0" u="none" strike="noStrike" kern="1200" baseline="0">
                    <a:solidFill>
                      <a:srgbClr val="C0000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Feuil1!$B$4:$O$4</c:f>
              <c:numCache>
                <c:formatCode>0%</c:formatCode>
                <c:ptCount val="14"/>
                <c:pt idx="0">
                  <c:v>0.54</c:v>
                </c:pt>
                <c:pt idx="1">
                  <c:v>0.43</c:v>
                </c:pt>
                <c:pt idx="2">
                  <c:v>0.44</c:v>
                </c:pt>
                <c:pt idx="3">
                  <c:v>0.43</c:v>
                </c:pt>
                <c:pt idx="4">
                  <c:v>0.45</c:v>
                </c:pt>
                <c:pt idx="5">
                  <c:v>0.51</c:v>
                </c:pt>
                <c:pt idx="6">
                  <c:v>0.54</c:v>
                </c:pt>
                <c:pt idx="7">
                  <c:v>0.49</c:v>
                </c:pt>
                <c:pt idx="8">
                  <c:v>0.49</c:v>
                </c:pt>
                <c:pt idx="9">
                  <c:v>0.4</c:v>
                </c:pt>
                <c:pt idx="10">
                  <c:v>0.38</c:v>
                </c:pt>
                <c:pt idx="11">
                  <c:v>0.44848033958721339</c:v>
                </c:pt>
                <c:pt idx="12">
                  <c:v>0.45</c:v>
                </c:pt>
                <c:pt idx="13">
                  <c:v>0.5</c:v>
                </c:pt>
              </c:numCache>
            </c:numRef>
          </c:val>
          <c:smooth val="1"/>
          <c:extLst>
            <c:ext xmlns:c16="http://schemas.microsoft.com/office/drawing/2014/chart" uri="{C3380CC4-5D6E-409C-BE32-E72D297353CC}">
              <c16:uniqueId val="{00000033-DEA9-42D8-9C8D-72C4933738BF}"/>
            </c:ext>
          </c:extLst>
        </c:ser>
        <c:ser>
          <c:idx val="3"/>
          <c:order val="3"/>
          <c:tx>
            <c:strRef>
              <c:f>Feuil1!$A$5</c:f>
              <c:strCache>
                <c:ptCount val="1"/>
                <c:pt idx="0">
                  <c:v>député</c:v>
                </c:pt>
              </c:strCache>
            </c:strRef>
          </c:tx>
          <c:spPr>
            <a:ln w="34925">
              <a:solidFill>
                <a:srgbClr val="2C8458"/>
              </a:solidFill>
            </a:ln>
            <a:effectLst/>
          </c:spPr>
          <c:marker>
            <c:symbol val="circle"/>
            <c:size val="6"/>
            <c:spPr>
              <a:solidFill>
                <a:schemeClr val="bg1"/>
              </a:solidFill>
              <a:ln w="15875">
                <a:solidFill>
                  <a:srgbClr val="2C8458"/>
                </a:solidFill>
              </a:ln>
              <a:effectLst/>
            </c:spPr>
          </c:marker>
          <c:dLbls>
            <c:dLbl>
              <c:idx val="0"/>
              <c:layout>
                <c:manualLayout>
                  <c:x val="-6.3402804901461093E-2"/>
                  <c:y val="-1.8745254090577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DEA9-42D8-9C8D-72C4933738BF}"/>
                </c:ext>
              </c:extLst>
            </c:dLbl>
            <c:dLbl>
              <c:idx val="1"/>
              <c:layout>
                <c:manualLayout>
                  <c:x val="-3.0523248735480998E-2"/>
                  <c:y val="-3.0187190600224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DEA9-42D8-9C8D-72C4933738BF}"/>
                </c:ext>
              </c:extLst>
            </c:dLbl>
            <c:dLbl>
              <c:idx val="2"/>
              <c:layout>
                <c:manualLayout>
                  <c:x val="-1.3087774813481E-2"/>
                  <c:y val="-3.0611980695392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DEA9-42D8-9C8D-72C4933738BF}"/>
                </c:ext>
              </c:extLst>
            </c:dLbl>
            <c:dLbl>
              <c:idx val="3"/>
              <c:layout>
                <c:manualLayout>
                  <c:x val="-2.03135240339739E-2"/>
                  <c:y val="3.0792107627962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DEA9-42D8-9C8D-72C4933738BF}"/>
                </c:ext>
              </c:extLst>
            </c:dLbl>
            <c:dLbl>
              <c:idx val="4"/>
              <c:layout>
                <c:manualLayout>
                  <c:x val="-9.8042460792946394E-3"/>
                  <c:y val="2.2287973636738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DEA9-42D8-9C8D-72C4933738BF}"/>
                </c:ext>
              </c:extLst>
            </c:dLbl>
            <c:dLbl>
              <c:idx val="5"/>
              <c:layout>
                <c:manualLayout>
                  <c:x val="-3.0822801988653399E-2"/>
                  <c:y val="2.7957396297554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DEA9-42D8-9C8D-72C4933738BF}"/>
                </c:ext>
              </c:extLst>
            </c:dLbl>
            <c:dLbl>
              <c:idx val="6"/>
              <c:layout>
                <c:manualLayout>
                  <c:x val="-2.6232647278841899E-2"/>
                  <c:y val="2.51226849671463E-2"/>
                </c:manualLayout>
              </c:layout>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DEA9-42D8-9C8D-72C4933738BF}"/>
                </c:ext>
              </c:extLst>
            </c:dLbl>
            <c:dLbl>
              <c:idx val="7"/>
              <c:layout>
                <c:manualLayout>
                  <c:x val="-2.8941614998313301E-2"/>
                  <c:y val="-3.1571764846633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DEA9-42D8-9C8D-72C4933738BF}"/>
                </c:ext>
              </c:extLst>
            </c:dLbl>
            <c:dLbl>
              <c:idx val="8"/>
              <c:layout>
                <c:manualLayout>
                  <c:x val="-4.6933927687538998E-2"/>
                  <c:y val="2.4965548213082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DEA9-42D8-9C8D-72C4933738BF}"/>
                </c:ext>
              </c:extLst>
            </c:dLbl>
            <c:dLbl>
              <c:idx val="9"/>
              <c:layout>
                <c:manualLayout>
                  <c:x val="-3.1782134618020999E-2"/>
                  <c:y val="8.0170770153123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DEA9-42D8-9C8D-72C4933738BF}"/>
                </c:ext>
              </c:extLst>
            </c:dLbl>
            <c:dLbl>
              <c:idx val="10"/>
              <c:layout>
                <c:manualLayout>
                  <c:x val="-2.99817076840906E-2"/>
                  <c:y val="2.7957396297554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38-4E39-8F4C-1409774A57D5}"/>
                </c:ext>
              </c:extLst>
            </c:dLbl>
            <c:dLbl>
              <c:idx val="11"/>
              <c:layout>
                <c:manualLayout>
                  <c:x val="-3.17072696840087E-2"/>
                  <c:y val="-3.44062529714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C9-4551-9F0E-7C5584F5690E}"/>
                </c:ext>
              </c:extLst>
            </c:dLbl>
            <c:dLbl>
              <c:idx val="12"/>
              <c:layout>
                <c:manualLayout>
                  <c:x val="-4.7237327683272559E-2"/>
                  <c:y val="-3.1571541641016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7B-4B80-8772-29513C3D68DD}"/>
                </c:ext>
              </c:extLst>
            </c:dLbl>
            <c:dLbl>
              <c:idx val="22"/>
              <c:layout>
                <c:manualLayout>
                  <c:x val="-2.3028598813328301E-2"/>
                  <c:y val="-5.7613396170067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DEA9-42D8-9C8D-72C4933738BF}"/>
                </c:ext>
              </c:extLst>
            </c:dLbl>
            <c:dLbl>
              <c:idx val="23"/>
              <c:layout>
                <c:manualLayout>
                  <c:x val="-4.0990697926031897E-2"/>
                  <c:y val="2.6742226183448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DEA9-42D8-9C8D-72C4933738BF}"/>
                </c:ext>
              </c:extLst>
            </c:dLbl>
            <c:dLbl>
              <c:idx val="24"/>
              <c:layout>
                <c:manualLayout>
                  <c:x val="-1.3496582386460501E-2"/>
                  <c:y val="2.379298060975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DEA9-42D8-9C8D-72C4933738BF}"/>
                </c:ext>
              </c:extLst>
            </c:dLbl>
            <c:spPr>
              <a:noFill/>
              <a:ln>
                <a:noFill/>
              </a:ln>
              <a:effectLst/>
            </c:spPr>
            <c:txPr>
              <a:bodyPr/>
              <a:lstStyle/>
              <a:p>
                <a:pPr>
                  <a:defRPr sz="1100" b="0">
                    <a:solidFill>
                      <a:srgbClr val="2C8458"/>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Feuil1!$B$5:$O$5</c:f>
              <c:numCache>
                <c:formatCode>0%</c:formatCode>
                <c:ptCount val="14"/>
                <c:pt idx="0">
                  <c:v>0.47</c:v>
                </c:pt>
                <c:pt idx="1">
                  <c:v>0.38</c:v>
                </c:pt>
                <c:pt idx="2">
                  <c:v>0.37</c:v>
                </c:pt>
                <c:pt idx="3">
                  <c:v>0.4</c:v>
                </c:pt>
                <c:pt idx="4">
                  <c:v>0.41</c:v>
                </c:pt>
                <c:pt idx="5">
                  <c:v>0.42</c:v>
                </c:pt>
                <c:pt idx="6">
                  <c:v>0.48</c:v>
                </c:pt>
                <c:pt idx="7">
                  <c:v>0.42</c:v>
                </c:pt>
                <c:pt idx="8">
                  <c:v>0.45</c:v>
                </c:pt>
                <c:pt idx="9">
                  <c:v>0.35</c:v>
                </c:pt>
                <c:pt idx="10">
                  <c:v>0.31</c:v>
                </c:pt>
                <c:pt idx="11">
                  <c:v>0.36854248084144964</c:v>
                </c:pt>
                <c:pt idx="12">
                  <c:v>0.38</c:v>
                </c:pt>
                <c:pt idx="13">
                  <c:v>0.44</c:v>
                </c:pt>
              </c:numCache>
            </c:numRef>
          </c:val>
          <c:smooth val="1"/>
          <c:extLst>
            <c:ext xmlns:c16="http://schemas.microsoft.com/office/drawing/2014/chart" uri="{C3380CC4-5D6E-409C-BE32-E72D297353CC}">
              <c16:uniqueId val="{00000041-DEA9-42D8-9C8D-72C4933738BF}"/>
            </c:ext>
          </c:extLst>
        </c:ser>
        <c:ser>
          <c:idx val="4"/>
          <c:order val="4"/>
          <c:tx>
            <c:strRef>
              <c:f>Feuil1!$A$6</c:f>
              <c:strCache>
                <c:ptCount val="1"/>
                <c:pt idx="0">
                  <c:v>premier min</c:v>
                </c:pt>
              </c:strCache>
            </c:strRef>
          </c:tx>
          <c:spPr>
            <a:ln w="34925">
              <a:solidFill>
                <a:srgbClr val="FF5050"/>
              </a:solidFill>
            </a:ln>
            <a:effectLst/>
          </c:spPr>
          <c:marker>
            <c:symbol val="circle"/>
            <c:size val="6"/>
            <c:spPr>
              <a:solidFill>
                <a:srgbClr val="FFFFFF"/>
              </a:solidFill>
              <a:ln w="15875">
                <a:solidFill>
                  <a:srgbClr val="FF5050"/>
                </a:solidFill>
              </a:ln>
              <a:effectLst/>
            </c:spPr>
          </c:marker>
          <c:dLbls>
            <c:dLbl>
              <c:idx val="0"/>
              <c:layout>
                <c:manualLayout>
                  <c:x val="-6.4807214053856504E-2"/>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DEA9-42D8-9C8D-72C4933738BF}"/>
                </c:ext>
              </c:extLst>
            </c:dLbl>
            <c:dLbl>
              <c:idx val="1"/>
              <c:layout>
                <c:manualLayout>
                  <c:x val="-3.1527971781071598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DEA9-42D8-9C8D-72C4933738BF}"/>
                </c:ext>
              </c:extLst>
            </c:dLbl>
            <c:dLbl>
              <c:idx val="2"/>
              <c:layout>
                <c:manualLayout>
                  <c:x val="-7.0061853031195796E-3"/>
                  <c:y val="-2.26776906432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DEA9-42D8-9C8D-72C4933738BF}"/>
                </c:ext>
              </c:extLst>
            </c:dLbl>
            <c:dLbl>
              <c:idx val="3"/>
              <c:layout>
                <c:manualLayout>
                  <c:x val="-2.97762875382582E-2"/>
                  <c:y val="3.6851247295306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DEA9-42D8-9C8D-72C4933738BF}"/>
                </c:ext>
              </c:extLst>
            </c:dLbl>
            <c:dLbl>
              <c:idx val="4"/>
              <c:layout>
                <c:manualLayout>
                  <c:x val="-4.0285565492937297E-2"/>
                  <c:y val="3.4016535964897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DEA9-42D8-9C8D-72C4933738BF}"/>
                </c:ext>
              </c:extLst>
            </c:dLbl>
            <c:dLbl>
              <c:idx val="5"/>
              <c:layout>
                <c:manualLayout>
                  <c:x val="-3.5030926515597999E-2"/>
                  <c:y val="-3.4016535964897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DEA9-42D8-9C8D-72C4933738BF}"/>
                </c:ext>
              </c:extLst>
            </c:dLbl>
            <c:dLbl>
              <c:idx val="6"/>
              <c:layout>
                <c:manualLayout>
                  <c:x val="-2.27701022351386E-2"/>
                  <c:y val="-2.83471133040815E-2"/>
                </c:manualLayout>
              </c:layout>
              <c:spPr>
                <a:noFill/>
                <a:ln>
                  <a:noFill/>
                </a:ln>
                <a:effectLst/>
              </c:spPr>
              <c:txPr>
                <a:bodyPr/>
                <a:lstStyle/>
                <a:p>
                  <a:pPr>
                    <a:defRPr sz="1100" b="0">
                      <a:solidFill>
                        <a:srgbClr val="A6A6A6"/>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DEA9-42D8-9C8D-72C4933738BF}"/>
                </c:ext>
              </c:extLst>
            </c:dLbl>
            <c:dLbl>
              <c:idx val="7"/>
              <c:layout>
                <c:manualLayout>
                  <c:x val="-2.07586467300396E-2"/>
                  <c:y val="-3.4016759170514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DEA9-42D8-9C8D-72C4933738BF}"/>
                </c:ext>
              </c:extLst>
            </c:dLbl>
            <c:dLbl>
              <c:idx val="8"/>
              <c:layout>
                <c:manualLayout>
                  <c:x val="-2.4521648560918499E-2"/>
                  <c:y val="-3.9685958625714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DEA9-42D8-9C8D-72C4933738BF}"/>
                </c:ext>
              </c:extLst>
            </c:dLbl>
            <c:dLbl>
              <c:idx val="9"/>
              <c:layout>
                <c:manualLayout>
                  <c:x val="-3.1138105966083102E-2"/>
                  <c:y val="7.0867783260203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DEA9-42D8-9C8D-72C4933738BF}"/>
                </c:ext>
              </c:extLst>
            </c:dLbl>
            <c:dLbl>
              <c:idx val="10"/>
              <c:layout>
                <c:manualLayout>
                  <c:x val="-2.93345539986095E-2"/>
                  <c:y val="-3.4016535964897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C9-4551-9F0E-7C5584F5690E}"/>
                </c:ext>
              </c:extLst>
            </c:dLbl>
            <c:dLbl>
              <c:idx val="11"/>
              <c:layout>
                <c:manualLayout>
                  <c:x val="-5.1766859997546197E-3"/>
                  <c:y val="1.4173556652040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7B-4B80-8772-29513C3D68DD}"/>
                </c:ext>
              </c:extLst>
            </c:dLbl>
            <c:dLbl>
              <c:idx val="12"/>
              <c:layout>
                <c:manualLayout>
                  <c:x val="-3.9687925998118857E-2"/>
                  <c:y val="-2.26776906432651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66-4BDB-9E08-B06FF0E9CB24}"/>
                </c:ext>
              </c:extLst>
            </c:dLbl>
            <c:spPr>
              <a:noFill/>
              <a:ln>
                <a:noFill/>
              </a:ln>
              <a:effectLst/>
            </c:spPr>
            <c:txPr>
              <a:bodyPr/>
              <a:lstStyle/>
              <a:p>
                <a:pPr>
                  <a:defRPr sz="1100" b="0">
                    <a:solidFill>
                      <a:srgbClr val="FF5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Feuil1!$B$6:$O$6</c:f>
              <c:numCache>
                <c:formatCode>0%</c:formatCode>
                <c:ptCount val="14"/>
                <c:pt idx="0">
                  <c:v>0.38</c:v>
                </c:pt>
                <c:pt idx="1">
                  <c:v>0.38</c:v>
                </c:pt>
                <c:pt idx="2">
                  <c:v>0.33</c:v>
                </c:pt>
                <c:pt idx="3">
                  <c:v>0.28000000000000003</c:v>
                </c:pt>
                <c:pt idx="4">
                  <c:v>0.25</c:v>
                </c:pt>
                <c:pt idx="5">
                  <c:v>0.34</c:v>
                </c:pt>
                <c:pt idx="6">
                  <c:v>0.43</c:v>
                </c:pt>
                <c:pt idx="7">
                  <c:v>0.33</c:v>
                </c:pt>
                <c:pt idx="8">
                  <c:v>0.35</c:v>
                </c:pt>
                <c:pt idx="9">
                  <c:v>0.36</c:v>
                </c:pt>
                <c:pt idx="10">
                  <c:v>0.25</c:v>
                </c:pt>
                <c:pt idx="11">
                  <c:v>0.30499999999999999</c:v>
                </c:pt>
                <c:pt idx="12">
                  <c:v>0.35</c:v>
                </c:pt>
                <c:pt idx="13">
                  <c:v>0.34</c:v>
                </c:pt>
              </c:numCache>
            </c:numRef>
          </c:val>
          <c:smooth val="1"/>
          <c:extLst>
            <c:ext xmlns:c16="http://schemas.microsoft.com/office/drawing/2014/chart" uri="{C3380CC4-5D6E-409C-BE32-E72D297353CC}">
              <c16:uniqueId val="{0000004C-DEA9-42D8-9C8D-72C4933738BF}"/>
            </c:ext>
          </c:extLst>
        </c:ser>
        <c:ser>
          <c:idx val="5"/>
          <c:order val="5"/>
          <c:tx>
            <c:strRef>
              <c:f>Feuil1!$A$7</c:f>
              <c:strCache>
                <c:ptCount val="1"/>
                <c:pt idx="0">
                  <c:v>députés europénes</c:v>
                </c:pt>
              </c:strCache>
            </c:strRef>
          </c:tx>
          <c:spPr>
            <a:ln w="34925">
              <a:solidFill>
                <a:srgbClr val="92D050"/>
              </a:solidFill>
            </a:ln>
            <a:effectLst/>
          </c:spPr>
          <c:marker>
            <c:symbol val="circle"/>
            <c:size val="6"/>
            <c:spPr>
              <a:solidFill>
                <a:srgbClr val="FFFFFF"/>
              </a:solidFill>
              <a:ln w="15875">
                <a:solidFill>
                  <a:srgbClr val="92D050"/>
                </a:solidFill>
              </a:ln>
              <a:effectLst/>
            </c:spPr>
          </c:marker>
          <c:dPt>
            <c:idx val="12"/>
            <c:marker>
              <c:spPr>
                <a:noFill/>
                <a:ln w="15875">
                  <a:noFill/>
                </a:ln>
                <a:effectLst/>
              </c:spPr>
            </c:marker>
            <c:bubble3D val="0"/>
            <c:extLst>
              <c:ext xmlns:c16="http://schemas.microsoft.com/office/drawing/2014/chart" uri="{C3380CC4-5D6E-409C-BE32-E72D297353CC}">
                <c16:uniqueId val="{00000003-5D7B-4B80-8772-29513C3D68DD}"/>
              </c:ext>
            </c:extLst>
          </c:dPt>
          <c:dLbls>
            <c:dLbl>
              <c:idx val="0"/>
              <c:layout>
                <c:manualLayout>
                  <c:x val="-6.6558760379635901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DEA9-42D8-9C8D-72C4933738BF}"/>
                </c:ext>
              </c:extLst>
            </c:dLbl>
            <c:dLbl>
              <c:idx val="1"/>
              <c:layout>
                <c:manualLayout>
                  <c:x val="-2.9776425455291699E-2"/>
                  <c:y val="-3.9685958625714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DEA9-42D8-9C8D-72C4933738BF}"/>
                </c:ext>
              </c:extLst>
            </c:dLbl>
            <c:dLbl>
              <c:idx val="2"/>
              <c:layout>
                <c:manualLayout>
                  <c:x val="-1.9267147500612401E-2"/>
                  <c:y val="-2.2677690643265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DEA9-42D8-9C8D-72C4933738BF}"/>
                </c:ext>
              </c:extLst>
            </c:dLbl>
            <c:dLbl>
              <c:idx val="3"/>
              <c:layout>
                <c:manualLayout>
                  <c:x val="-1.7515601174832501E-2"/>
                  <c:y val="-3.11818246344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DEA9-42D8-9C8D-72C4933738BF}"/>
                </c:ext>
              </c:extLst>
            </c:dLbl>
            <c:dLbl>
              <c:idx val="4"/>
              <c:layout>
                <c:manualLayout>
                  <c:x val="-1.22608242804593E-2"/>
                  <c:y val="-3.11818246344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DEA9-42D8-9C8D-72C4933738BF}"/>
                </c:ext>
              </c:extLst>
            </c:dLbl>
            <c:dLbl>
              <c:idx val="5"/>
              <c:layout>
                <c:manualLayout>
                  <c:x val="-3.6782610758411299E-2"/>
                  <c:y val="-3.11818246344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DEA9-42D8-9C8D-72C4933738BF}"/>
                </c:ext>
              </c:extLst>
            </c:dLbl>
            <c:dLbl>
              <c:idx val="6"/>
              <c:layout>
                <c:manualLayout>
                  <c:x val="-3.1527833864038103E-2"/>
                  <c:y val="-2.83471133040815E-2"/>
                </c:manualLayout>
              </c:layout>
              <c:spPr>
                <a:noFill/>
                <a:ln>
                  <a:noFill/>
                </a:ln>
                <a:effectLst/>
              </c:spPr>
              <c:txPr>
                <a:bodyPr/>
                <a:lstStyle/>
                <a:p>
                  <a:pPr>
                    <a:defRPr sz="1100" b="0">
                      <a:solidFill>
                        <a:srgbClr val="A6A6A6"/>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DEA9-42D8-9C8D-72C4933738BF}"/>
                </c:ext>
              </c:extLst>
            </c:dLbl>
            <c:dLbl>
              <c:idx val="7"/>
              <c:layout>
                <c:manualLayout>
                  <c:x val="-2.7764836062778499E-2"/>
                  <c:y val="-2.5512401973673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DEA9-42D8-9C8D-72C4933738BF}"/>
                </c:ext>
              </c:extLst>
            </c:dLbl>
            <c:dLbl>
              <c:idx val="8"/>
              <c:layout>
                <c:manualLayout>
                  <c:x val="-3.5030926515597898E-3"/>
                  <c:y val="-5.66942266081629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DEA9-42D8-9C8D-72C4933738BF}"/>
                </c:ext>
              </c:extLst>
            </c:dLbl>
            <c:dLbl>
              <c:idx val="9"/>
              <c:layout>
                <c:manualLayout>
                  <c:x val="-3.11640573315938E-2"/>
                  <c:y val="-3.6851470500922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6-DEA9-42D8-9C8D-72C4933738BF}"/>
                </c:ext>
              </c:extLst>
            </c:dLbl>
            <c:dLbl>
              <c:idx val="10"/>
              <c:layout>
                <c:manualLayout>
                  <c:x val="-3.2785677998445902E-2"/>
                  <c:y val="4.5355381286530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BF-402D-B94A-74B37F241963}"/>
                </c:ext>
              </c:extLst>
            </c:dLbl>
            <c:dLbl>
              <c:idx val="11"/>
              <c:layout>
                <c:manualLayout>
                  <c:x val="-1.20789339994276E-2"/>
                  <c:y val="-3.1181824634489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C9-4551-9F0E-7C5584F5690E}"/>
                </c:ext>
              </c:extLst>
            </c:dLbl>
            <c:dLbl>
              <c:idx val="12"/>
              <c:delete val="1"/>
              <c:extLst>
                <c:ext xmlns:c15="http://schemas.microsoft.com/office/drawing/2012/chart" uri="{CE6537A1-D6FC-4f65-9D91-7224C49458BB}"/>
                <c:ext xmlns:c16="http://schemas.microsoft.com/office/drawing/2014/chart" uri="{C3380CC4-5D6E-409C-BE32-E72D297353CC}">
                  <c16:uniqueId val="{00000003-5D7B-4B80-8772-29513C3D68DD}"/>
                </c:ext>
              </c:extLst>
            </c:dLbl>
            <c:spPr>
              <a:noFill/>
              <a:ln>
                <a:noFill/>
              </a:ln>
              <a:effectLst/>
            </c:spPr>
            <c:txPr>
              <a:bodyPr/>
              <a:lstStyle/>
              <a:p>
                <a:pPr>
                  <a:defRPr sz="1100" b="0">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Feuil1!$B$7:$O$7</c:f>
              <c:numCache>
                <c:formatCode>0%</c:formatCode>
                <c:ptCount val="14"/>
                <c:pt idx="0">
                  <c:v>0.35</c:v>
                </c:pt>
                <c:pt idx="1">
                  <c:v>0.31</c:v>
                </c:pt>
                <c:pt idx="2">
                  <c:v>0.3</c:v>
                </c:pt>
                <c:pt idx="3">
                  <c:v>0.3</c:v>
                </c:pt>
                <c:pt idx="4">
                  <c:v>0.27</c:v>
                </c:pt>
                <c:pt idx="5">
                  <c:v>0.27</c:v>
                </c:pt>
                <c:pt idx="6">
                  <c:v>0.33</c:v>
                </c:pt>
                <c:pt idx="7">
                  <c:v>0.3</c:v>
                </c:pt>
                <c:pt idx="8">
                  <c:v>0.3</c:v>
                </c:pt>
                <c:pt idx="9">
                  <c:v>0.25</c:v>
                </c:pt>
                <c:pt idx="10">
                  <c:v>0.23</c:v>
                </c:pt>
                <c:pt idx="11">
                  <c:v>0.30873851250267154</c:v>
                </c:pt>
                <c:pt idx="12">
                  <c:v>0.31</c:v>
                </c:pt>
                <c:pt idx="13">
                  <c:v>0.37</c:v>
                </c:pt>
              </c:numCache>
            </c:numRef>
          </c:val>
          <c:smooth val="1"/>
          <c:extLst>
            <c:ext xmlns:c16="http://schemas.microsoft.com/office/drawing/2014/chart" uri="{C3380CC4-5D6E-409C-BE32-E72D297353CC}">
              <c16:uniqueId val="{00000057-DEA9-42D8-9C8D-72C4933738BF}"/>
            </c:ext>
          </c:extLst>
        </c:ser>
        <c:ser>
          <c:idx val="6"/>
          <c:order val="6"/>
          <c:tx>
            <c:strRef>
              <c:f>Feuil1!$A$8</c:f>
              <c:strCache>
                <c:ptCount val="1"/>
                <c:pt idx="0">
                  <c:v>président actuel</c:v>
                </c:pt>
              </c:strCache>
            </c:strRef>
          </c:tx>
          <c:spPr>
            <a:ln w="34925">
              <a:solidFill>
                <a:srgbClr val="0070C0"/>
              </a:solidFill>
            </a:ln>
          </c:spPr>
          <c:marker>
            <c:symbol val="circle"/>
            <c:size val="6"/>
            <c:spPr>
              <a:solidFill>
                <a:srgbClr val="FFFFFF"/>
              </a:solidFill>
              <a:ln w="15875">
                <a:solidFill>
                  <a:srgbClr val="0070C0"/>
                </a:solidFill>
              </a:ln>
            </c:spPr>
          </c:marker>
          <c:dLbls>
            <c:dLbl>
              <c:idx val="4"/>
              <c:layout>
                <c:manualLayout>
                  <c:x val="-6.1485986058817797E-2"/>
                  <c:y val="-8.50458040245758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8-DEA9-42D8-9C8D-72C4933738BF}"/>
                </c:ext>
              </c:extLst>
            </c:dLbl>
            <c:dLbl>
              <c:idx val="5"/>
              <c:layout>
                <c:manualLayout>
                  <c:x val="-4.3788933978564398E-2"/>
                  <c:y val="3.4016535964897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DEA9-42D8-9C8D-72C4933738BF}"/>
                </c:ext>
              </c:extLst>
            </c:dLbl>
            <c:dLbl>
              <c:idx val="6"/>
              <c:layout>
                <c:manualLayout>
                  <c:x val="-2.4521648560918499E-2"/>
                  <c:y val="3.6851024089689398E-2"/>
                </c:manualLayout>
              </c:layout>
              <c:spPr>
                <a:noFill/>
                <a:ln>
                  <a:noFill/>
                </a:ln>
                <a:effectLst/>
              </c:spPr>
              <c:txPr>
                <a:bodyPr/>
                <a:lstStyle/>
                <a:p>
                  <a:pPr algn="ctr">
                    <a:defRPr lang="fr-FR" sz="1100" b="0" i="0" u="none" strike="noStrike" kern="1200" baseline="0">
                      <a:solidFill>
                        <a:srgbClr val="A6A6A6"/>
                      </a:solidFill>
                      <a:latin typeface="Tahoma" pitchFamily="34" charset="0"/>
                      <a:ea typeface="+mn-ea"/>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A-DEA9-42D8-9C8D-72C4933738BF}"/>
                </c:ext>
              </c:extLst>
            </c:dLbl>
            <c:dLbl>
              <c:idx val="7"/>
              <c:layout>
                <c:manualLayout>
                  <c:x val="-3.6782460029122603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B-DEA9-42D8-9C8D-72C4933738BF}"/>
                </c:ext>
              </c:extLst>
            </c:dLbl>
            <c:dLbl>
              <c:idx val="8"/>
              <c:layout>
                <c:manualLayout>
                  <c:x val="-5.2546389773396804E-3"/>
                  <c:y val="5.66919945519973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C-DEA9-42D8-9C8D-72C4933738BF}"/>
                </c:ext>
              </c:extLst>
            </c:dLbl>
            <c:dLbl>
              <c:idx val="9"/>
              <c:layout>
                <c:manualLayout>
                  <c:x val="-3.1190008697104199E-2"/>
                  <c:y val="4.2520669956122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D-DEA9-42D8-9C8D-72C4933738BF}"/>
                </c:ext>
              </c:extLst>
            </c:dLbl>
            <c:dLbl>
              <c:idx val="10"/>
              <c:layout>
                <c:manualLayout>
                  <c:x val="-3.4511239998364099E-2"/>
                  <c:y val="1.7008267982448901E-2"/>
                </c:manualLayout>
              </c:layout>
              <c:tx>
                <c:rich>
                  <a:bodyPr/>
                  <a:lstStyle/>
                  <a:p>
                    <a:r>
                      <a:rPr lang="en-US" dirty="0"/>
                      <a:t>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BF-402D-B94A-74B37F241963}"/>
                </c:ext>
              </c:extLst>
            </c:dLbl>
            <c:dLbl>
              <c:idx val="11"/>
              <c:layout>
                <c:manualLayout>
                  <c:x val="-1.8981181999100299E-2"/>
                  <c:y val="4.53553812865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C9-4551-9F0E-7C5584F5690E}"/>
                </c:ext>
              </c:extLst>
            </c:dLbl>
            <c:dLbl>
              <c:idx val="12"/>
              <c:layout>
                <c:manualLayout>
                  <c:x val="-3.2785677998446033E-2"/>
                  <c:y val="2.8347113304081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7B-4B80-8772-29513C3D68DD}"/>
                </c:ext>
              </c:extLst>
            </c:dLbl>
            <c:spPr>
              <a:noFill/>
              <a:ln>
                <a:noFill/>
              </a:ln>
              <a:effectLst/>
            </c:spPr>
            <c:txPr>
              <a:bodyPr/>
              <a:lstStyle/>
              <a:p>
                <a:pPr algn="ctr">
                  <a:defRPr lang="fr-FR" sz="1100" b="0" i="0" u="none" strike="noStrike" kern="1200" baseline="0">
                    <a:solidFill>
                      <a:srgbClr val="0070C0"/>
                    </a:solidFill>
                    <a:latin typeface="Tahoma" pitchFamily="34" charset="0"/>
                    <a:ea typeface="+mn-ea"/>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Feuil1!$B$8:$O$8</c:f>
              <c:numCache>
                <c:formatCode>General</c:formatCode>
                <c:ptCount val="14"/>
                <c:pt idx="4" formatCode="0%">
                  <c:v>0.26</c:v>
                </c:pt>
                <c:pt idx="5" formatCode="0%">
                  <c:v>0.23</c:v>
                </c:pt>
                <c:pt idx="6" formatCode="0%">
                  <c:v>0.31</c:v>
                </c:pt>
                <c:pt idx="7" formatCode="0%">
                  <c:v>0.28999999999999998</c:v>
                </c:pt>
                <c:pt idx="8" formatCode="0%">
                  <c:v>0.25</c:v>
                </c:pt>
                <c:pt idx="9" formatCode="0%">
                  <c:v>0.36</c:v>
                </c:pt>
                <c:pt idx="10" formatCode="0%">
                  <c:v>0.23</c:v>
                </c:pt>
                <c:pt idx="11" formatCode="0%">
                  <c:v>0.30107060803590513</c:v>
                </c:pt>
                <c:pt idx="12" formatCode="0%">
                  <c:v>0.34</c:v>
                </c:pt>
                <c:pt idx="13" formatCode="0%">
                  <c:v>0.37</c:v>
                </c:pt>
              </c:numCache>
            </c:numRef>
          </c:val>
          <c:smooth val="1"/>
          <c:extLst>
            <c:ext xmlns:c16="http://schemas.microsoft.com/office/drawing/2014/chart" uri="{C3380CC4-5D6E-409C-BE32-E72D297353CC}">
              <c16:uniqueId val="{0000005E-DEA9-42D8-9C8D-72C4933738BF}"/>
            </c:ext>
          </c:extLst>
        </c:ser>
        <c:dLbls>
          <c:showLegendKey val="0"/>
          <c:showVal val="0"/>
          <c:showCatName val="0"/>
          <c:showSerName val="0"/>
          <c:showPercent val="0"/>
          <c:showBubbleSize val="0"/>
        </c:dLbls>
        <c:marker val="1"/>
        <c:smooth val="0"/>
        <c:axId val="-2134639640"/>
        <c:axId val="-2134643320"/>
      </c:lineChart>
      <c:catAx>
        <c:axId val="-2134639640"/>
        <c:scaling>
          <c:orientation val="minMax"/>
        </c:scaling>
        <c:delete val="1"/>
        <c:axPos val="b"/>
        <c:numFmt formatCode="General" sourceLinked="0"/>
        <c:majorTickMark val="out"/>
        <c:minorTickMark val="none"/>
        <c:tickLblPos val="none"/>
        <c:crossAx val="-2134643320"/>
        <c:crosses val="autoZero"/>
        <c:auto val="1"/>
        <c:lblAlgn val="ctr"/>
        <c:lblOffset val="100"/>
        <c:noMultiLvlLbl val="0"/>
      </c:catAx>
      <c:valAx>
        <c:axId val="-2134643320"/>
        <c:scaling>
          <c:orientation val="minMax"/>
          <c:max val="0.70000000000000095"/>
          <c:min val="0.2"/>
        </c:scaling>
        <c:delete val="0"/>
        <c:axPos val="l"/>
        <c:numFmt formatCode="0%" sourceLinked="1"/>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34639640"/>
        <c:crosses val="autoZero"/>
        <c:crossBetween val="between"/>
        <c:majorUnit val="0.05"/>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800739676634207E-2"/>
          <c:y val="1.9070464673916699E-2"/>
          <c:w val="0.89852952755906002"/>
          <c:h val="0.93060925196855104"/>
        </c:manualLayout>
      </c:layout>
      <c:lineChart>
        <c:grouping val="standard"/>
        <c:varyColors val="0"/>
        <c:ser>
          <c:idx val="0"/>
          <c:order val="0"/>
          <c:tx>
            <c:strRef>
              <c:f>Feuil1!$A$2</c:f>
              <c:strCache>
                <c:ptCount val="1"/>
                <c:pt idx="0">
                  <c:v>méfiance</c:v>
                </c:pt>
              </c:strCache>
            </c:strRef>
          </c:tx>
          <c:spPr>
            <a:ln w="34925">
              <a:solidFill>
                <a:srgbClr val="FF0066"/>
              </a:solidFill>
            </a:ln>
            <a:effectLst/>
          </c:spPr>
          <c:marker>
            <c:symbol val="circle"/>
            <c:size val="6"/>
            <c:spPr>
              <a:solidFill>
                <a:schemeClr val="bg1"/>
              </a:solidFill>
              <a:ln w="15875">
                <a:solidFill>
                  <a:srgbClr val="FF0066"/>
                </a:solidFill>
              </a:ln>
              <a:effectLst/>
            </c:spPr>
          </c:marker>
          <c:dLbls>
            <c:dLbl>
              <c:idx val="0"/>
              <c:layout>
                <c:manualLayout>
                  <c:x val="-6.3611747149440706E-2"/>
                  <c:y val="-2.20472086007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D8-402A-9C7C-673685D5FF3A}"/>
                </c:ext>
              </c:extLst>
            </c:dLbl>
            <c:dLbl>
              <c:idx val="1"/>
              <c:layout>
                <c:manualLayout>
                  <c:x val="-3.6003103684923099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D8-402A-9C7C-673685D5FF3A}"/>
                </c:ext>
              </c:extLst>
            </c:dLbl>
            <c:dLbl>
              <c:idx val="2"/>
              <c:layout>
                <c:manualLayout>
                  <c:x val="-9.9890549042194708E-3"/>
                  <c:y val="-2.96102338882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D8-402A-9C7C-673685D5FF3A}"/>
                </c:ext>
              </c:extLst>
            </c:dLbl>
            <c:dLbl>
              <c:idx val="3"/>
              <c:layout>
                <c:manualLayout>
                  <c:x val="-1.26199467211713E-2"/>
                  <c:y val="3.1622872119492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D8-402A-9C7C-673685D5FF3A}"/>
                </c:ext>
              </c:extLst>
            </c:dLbl>
            <c:dLbl>
              <c:idx val="4"/>
              <c:layout>
                <c:manualLayout>
                  <c:x val="-3.7750934056965398E-2"/>
                  <c:y val="3.4615562116777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D8-402A-9C7C-673685D5FF3A}"/>
                </c:ext>
              </c:extLst>
            </c:dLbl>
            <c:dLbl>
              <c:idx val="5"/>
              <c:layout>
                <c:manualLayout>
                  <c:x val="-2.0222912542947401E-2"/>
                  <c:y val="2.5624004781957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D8-402A-9C7C-673685D5FF3A}"/>
                </c:ext>
              </c:extLst>
            </c:dLbl>
            <c:dLbl>
              <c:idx val="6"/>
              <c:layout>
                <c:manualLayout>
                  <c:x val="-2.5767907409163699E-2"/>
                  <c:y val="-3.1276851729618999E-2"/>
                </c:manualLayout>
              </c:layout>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8-402A-9C7C-673685D5FF3A}"/>
                </c:ext>
              </c:extLst>
            </c:dLbl>
            <c:dLbl>
              <c:idx val="7"/>
              <c:layout>
                <c:manualLayout>
                  <c:x val="-2.9442585255480901E-2"/>
                  <c:y val="5.0614712091502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8-402A-9C7C-673685D5FF3A}"/>
                </c:ext>
              </c:extLst>
            </c:dLbl>
            <c:dLbl>
              <c:idx val="8"/>
              <c:layout>
                <c:manualLayout>
                  <c:x val="-2.9720657127059499E-2"/>
                  <c:y val="-3.7019459353873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D8-402A-9C7C-673685D5FF3A}"/>
                </c:ext>
              </c:extLst>
            </c:dLbl>
            <c:dLbl>
              <c:idx val="9"/>
              <c:layout>
                <c:manualLayout>
                  <c:x val="-2.68346453035209E-2"/>
                  <c:y val="2.7413744436466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D8-402A-9C7C-673685D5FF3A}"/>
                </c:ext>
              </c:extLst>
            </c:dLbl>
            <c:dLbl>
              <c:idx val="10"/>
              <c:layout>
                <c:manualLayout>
                  <c:x val="-2.6347664680162499E-2"/>
                  <c:y val="3.2076218933025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D8-402A-9C7C-673685D5FF3A}"/>
                </c:ext>
              </c:extLst>
            </c:dLbl>
            <c:dLbl>
              <c:idx val="11"/>
              <c:layout>
                <c:manualLayout>
                  <c:x val="-2.5195892278441E-2"/>
                  <c:y val="-3.0361786641509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FA-44D7-8B69-19D53A7BD883}"/>
                </c:ext>
              </c:extLst>
            </c:dLbl>
            <c:dLbl>
              <c:idx val="12"/>
              <c:layout>
                <c:manualLayout>
                  <c:x val="-3.0112151353681088E-2"/>
                  <c:y val="-2.2183513158756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C9-4D3F-979F-D4146B6AE428}"/>
                </c:ext>
              </c:extLst>
            </c:dLbl>
            <c:dLbl>
              <c:idx val="13"/>
              <c:layout>
                <c:manualLayout>
                  <c:x val="-1.4102437548348053E-2"/>
                  <c:y val="-1.4490569763785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D8-402A-9C7C-673685D5FF3A}"/>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D8-402A-9C7C-673685D5FF3A}"/>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D8-402A-9C7C-673685D5FF3A}"/>
                </c:ext>
              </c:extLst>
            </c:dLbl>
            <c:spPr>
              <a:noFill/>
              <a:ln>
                <a:noFill/>
              </a:ln>
              <a:effectLst/>
            </c:spPr>
            <c:txPr>
              <a:bodyPr/>
              <a:lstStyle/>
              <a:p>
                <a:pPr>
                  <a:defRPr sz="1100" b="0">
                    <a:solidFill>
                      <a:srgbClr val="FF0066"/>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Feuil1!$B$2:$O$2</c:f>
              <c:numCache>
                <c:formatCode>0%</c:formatCode>
                <c:ptCount val="14"/>
                <c:pt idx="0">
                  <c:v>0.27</c:v>
                </c:pt>
                <c:pt idx="1">
                  <c:v>0.28000000000000003</c:v>
                </c:pt>
                <c:pt idx="2">
                  <c:v>0.34</c:v>
                </c:pt>
                <c:pt idx="3">
                  <c:v>0.32</c:v>
                </c:pt>
                <c:pt idx="4">
                  <c:v>0.3</c:v>
                </c:pt>
                <c:pt idx="5">
                  <c:v>0.26</c:v>
                </c:pt>
                <c:pt idx="6">
                  <c:v>0.32</c:v>
                </c:pt>
                <c:pt idx="7">
                  <c:v>0.28000000000000003</c:v>
                </c:pt>
                <c:pt idx="8">
                  <c:v>0.31</c:v>
                </c:pt>
                <c:pt idx="9">
                  <c:v>0.25369564122615396</c:v>
                </c:pt>
                <c:pt idx="10">
                  <c:v>0.28975223468941191</c:v>
                </c:pt>
                <c:pt idx="11">
                  <c:v>0.29856377660061673</c:v>
                </c:pt>
                <c:pt idx="12">
                  <c:v>0.32</c:v>
                </c:pt>
                <c:pt idx="13">
                  <c:v>0.27743467933491689</c:v>
                </c:pt>
              </c:numCache>
            </c:numRef>
          </c:val>
          <c:smooth val="1"/>
          <c:extLst>
            <c:ext xmlns:c16="http://schemas.microsoft.com/office/drawing/2014/chart" uri="{C3380CC4-5D6E-409C-BE32-E72D297353CC}">
              <c16:uniqueId val="{0000000E-FFD8-402A-9C7C-673685D5FF3A}"/>
            </c:ext>
          </c:extLst>
        </c:ser>
        <c:ser>
          <c:idx val="1"/>
          <c:order val="1"/>
          <c:tx>
            <c:strRef>
              <c:f>Feuil1!$A$3</c:f>
              <c:strCache>
                <c:ptCount val="1"/>
                <c:pt idx="0">
                  <c:v>lassitude</c:v>
                </c:pt>
              </c:strCache>
            </c:strRef>
          </c:tx>
          <c:spPr>
            <a:ln w="34925">
              <a:solidFill>
                <a:srgbClr val="EB4347"/>
              </a:solidFill>
            </a:ln>
            <a:effectLst/>
          </c:spPr>
          <c:marker>
            <c:symbol val="circle"/>
            <c:size val="6"/>
            <c:spPr>
              <a:solidFill>
                <a:schemeClr val="bg1"/>
              </a:solidFill>
              <a:ln w="15875">
                <a:solidFill>
                  <a:srgbClr val="EB4347"/>
                </a:solidFill>
              </a:ln>
              <a:effectLst/>
            </c:spPr>
          </c:marker>
          <c:dLbls>
            <c:dLbl>
              <c:idx val="0"/>
              <c:layout>
                <c:manualLayout>
                  <c:x val="-6.2886581444973805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FD8-402A-9C7C-673685D5FF3A}"/>
                </c:ext>
              </c:extLst>
            </c:dLbl>
            <c:dLbl>
              <c:idx val="1"/>
              <c:layout>
                <c:manualLayout>
                  <c:x val="-3.0217624016574799E-2"/>
                  <c:y val="-4.05228532453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D8-402A-9C7C-673685D5FF3A}"/>
                </c:ext>
              </c:extLst>
            </c:dLbl>
            <c:dLbl>
              <c:idx val="2"/>
              <c:layout>
                <c:manualLayout>
                  <c:x val="-7.2578838893044796E-3"/>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D8-402A-9C7C-673685D5FF3A}"/>
                </c:ext>
              </c:extLst>
            </c:dLbl>
            <c:dLbl>
              <c:idx val="3"/>
              <c:layout>
                <c:manualLayout>
                  <c:x val="-9.44028302781952E-3"/>
                  <c:y val="4.3796513260422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FD8-402A-9C7C-673685D5FF3A}"/>
                </c:ext>
              </c:extLst>
            </c:dLbl>
            <c:dLbl>
              <c:idx val="4"/>
              <c:layout>
                <c:manualLayout>
                  <c:x val="-2.0724677233397801E-2"/>
                  <c:y val="-2.502680477430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FD8-402A-9C7C-673685D5FF3A}"/>
                </c:ext>
              </c:extLst>
            </c:dLbl>
            <c:dLbl>
              <c:idx val="5"/>
              <c:layout>
                <c:manualLayout>
                  <c:x val="-9.0759062252440698E-3"/>
                  <c:y val="-2.7598258460497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FD8-402A-9C7C-673685D5FF3A}"/>
                </c:ext>
              </c:extLst>
            </c:dLbl>
            <c:dLbl>
              <c:idx val="6"/>
              <c:layout>
                <c:manualLayout>
                  <c:x val="-3.1220825841199801E-2"/>
                  <c:y val="2.2831120799109601E-2"/>
                </c:manualLayout>
              </c:layout>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FD8-402A-9C7C-673685D5FF3A}"/>
                </c:ext>
              </c:extLst>
            </c:dLbl>
            <c:dLbl>
              <c:idx val="7"/>
              <c:layout>
                <c:manualLayout>
                  <c:x val="-2.2065070359753799E-2"/>
                  <c:y val="-4.0075675632241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FD8-402A-9C7C-673685D5FF3A}"/>
                </c:ext>
              </c:extLst>
            </c:dLbl>
            <c:dLbl>
              <c:idx val="8"/>
              <c:layout>
                <c:manualLayout>
                  <c:x val="-4.9385693428019697E-2"/>
                  <c:y val="1.7502363864481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FD8-402A-9C7C-673685D5FF3A}"/>
                </c:ext>
              </c:extLst>
            </c:dLbl>
            <c:dLbl>
              <c:idx val="9"/>
              <c:layout>
                <c:manualLayout>
                  <c:x val="-3.2578152067248199E-2"/>
                  <c:y val="-3.4043297625832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FD8-402A-9C7C-673685D5FF3A}"/>
                </c:ext>
              </c:extLst>
            </c:dLbl>
            <c:dLbl>
              <c:idx val="10"/>
              <c:layout>
                <c:manualLayout>
                  <c:x val="-3.01676366923255E-2"/>
                  <c:y val="-4.0141155712395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FD8-402A-9C7C-673685D5FF3A}"/>
                </c:ext>
              </c:extLst>
            </c:dLbl>
            <c:dLbl>
              <c:idx val="11"/>
              <c:layout>
                <c:manualLayout>
                  <c:x val="-2.8180100247813099E-2"/>
                  <c:y val="2.3674706489062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FD8-402A-9C7C-673685D5FF3A}"/>
                </c:ext>
              </c:extLst>
            </c:dLbl>
            <c:dLbl>
              <c:idx val="12"/>
              <c:layout>
                <c:manualLayout>
                  <c:x val="-2.2927058070568301E-3"/>
                  <c:y val="-8.6011395919668998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FD8-402A-9C7C-673685D5FF3A}"/>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FD8-402A-9C7C-673685D5FF3A}"/>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FD8-402A-9C7C-673685D5FF3A}"/>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FD8-402A-9C7C-673685D5FF3A}"/>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FD8-402A-9C7C-673685D5FF3A}"/>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FD8-402A-9C7C-673685D5FF3A}"/>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FD8-402A-9C7C-673685D5FF3A}"/>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FD8-402A-9C7C-673685D5FF3A}"/>
                </c:ext>
              </c:extLst>
            </c:dLbl>
            <c:dLbl>
              <c:idx val="24"/>
              <c:layout>
                <c:manualLayout>
                  <c:x val="-3.46703734741960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FD8-402A-9C7C-673685D5FF3A}"/>
                </c:ext>
              </c:extLst>
            </c:dLbl>
            <c:spPr>
              <a:noFill/>
              <a:ln>
                <a:noFill/>
              </a:ln>
              <a:effectLst/>
            </c:spPr>
            <c:txPr>
              <a:bodyPr/>
              <a:lstStyle/>
              <a:p>
                <a:pPr>
                  <a:defRPr sz="1100" b="0">
                    <a:solidFill>
                      <a:srgbClr val="EB434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Feuil1!$B$3:$O$3</c:f>
              <c:numCache>
                <c:formatCode>0%</c:formatCode>
                <c:ptCount val="14"/>
                <c:pt idx="0">
                  <c:v>0.26</c:v>
                </c:pt>
                <c:pt idx="1">
                  <c:v>0.34</c:v>
                </c:pt>
                <c:pt idx="2">
                  <c:v>0.35</c:v>
                </c:pt>
                <c:pt idx="3">
                  <c:v>0.28999999999999998</c:v>
                </c:pt>
                <c:pt idx="4">
                  <c:v>0.31</c:v>
                </c:pt>
                <c:pt idx="5">
                  <c:v>0.31</c:v>
                </c:pt>
                <c:pt idx="6">
                  <c:v>0.28999999999999998</c:v>
                </c:pt>
                <c:pt idx="7">
                  <c:v>0.31</c:v>
                </c:pt>
                <c:pt idx="8">
                  <c:v>0.28999999999999998</c:v>
                </c:pt>
                <c:pt idx="9">
                  <c:v>0.25337267407112496</c:v>
                </c:pt>
                <c:pt idx="10">
                  <c:v>0.31677957082242808</c:v>
                </c:pt>
                <c:pt idx="11">
                  <c:v>0.2822208080175862</c:v>
                </c:pt>
                <c:pt idx="12">
                  <c:v>0.28000000000000003</c:v>
                </c:pt>
                <c:pt idx="13">
                  <c:v>0.41</c:v>
                </c:pt>
              </c:numCache>
            </c:numRef>
          </c:val>
          <c:smooth val="1"/>
          <c:extLst>
            <c:ext xmlns:c16="http://schemas.microsoft.com/office/drawing/2014/chart" uri="{C3380CC4-5D6E-409C-BE32-E72D297353CC}">
              <c16:uniqueId val="{00000024-FFD8-402A-9C7C-673685D5FF3A}"/>
            </c:ext>
          </c:extLst>
        </c:ser>
        <c:ser>
          <c:idx val="2"/>
          <c:order val="2"/>
          <c:tx>
            <c:strRef>
              <c:f>Feuil1!$A$4</c:f>
              <c:strCache>
                <c:ptCount val="1"/>
                <c:pt idx="0">
                  <c:v>morosité</c:v>
                </c:pt>
              </c:strCache>
            </c:strRef>
          </c:tx>
          <c:spPr>
            <a:ln w="34925">
              <a:solidFill>
                <a:srgbClr val="FFCC05"/>
              </a:solidFill>
            </a:ln>
            <a:effectLst/>
          </c:spPr>
          <c:marker>
            <c:symbol val="circle"/>
            <c:size val="6"/>
            <c:spPr>
              <a:solidFill>
                <a:schemeClr val="bg1"/>
              </a:solidFill>
              <a:ln w="15875">
                <a:solidFill>
                  <a:srgbClr val="FFCC05"/>
                </a:solidFill>
              </a:ln>
              <a:effectLst/>
            </c:spPr>
          </c:marker>
          <c:dLbls>
            <c:dLbl>
              <c:idx val="0"/>
              <c:layout>
                <c:manualLayout>
                  <c:x val="-6.3931755614180796E-2"/>
                  <c:y val="9.43291937531723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FD8-402A-9C7C-673685D5FF3A}"/>
                </c:ext>
              </c:extLst>
            </c:dLbl>
            <c:dLbl>
              <c:idx val="1"/>
              <c:layout>
                <c:manualLayout>
                  <c:x val="-3.2835976927032502E-2"/>
                  <c:y val="-8.00870680469106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FD8-402A-9C7C-673685D5FF3A}"/>
                </c:ext>
              </c:extLst>
            </c:dLbl>
            <c:dLbl>
              <c:idx val="2"/>
              <c:layout>
                <c:manualLayout>
                  <c:x val="-9.9698844365594397E-3"/>
                  <c:y val="2.26745657646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FD8-402A-9C7C-673685D5FF3A}"/>
                </c:ext>
              </c:extLst>
            </c:dLbl>
            <c:dLbl>
              <c:idx val="3"/>
              <c:layout>
                <c:manualLayout>
                  <c:x val="-1.93368985889305E-2"/>
                  <c:y val="-5.5604961485912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FD8-402A-9C7C-673685D5FF3A}"/>
                </c:ext>
              </c:extLst>
            </c:dLbl>
            <c:dLbl>
              <c:idx val="4"/>
              <c:layout>
                <c:manualLayout>
                  <c:x val="-1.3247834297552399E-2"/>
                  <c:y val="-2.9564351313729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FD8-402A-9C7C-673685D5FF3A}"/>
                </c:ext>
              </c:extLst>
            </c:dLbl>
            <c:dLbl>
              <c:idx val="5"/>
              <c:layout>
                <c:manualLayout>
                  <c:x val="-1.36004124270971E-2"/>
                  <c:y val="3.3354954517391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FD8-402A-9C7C-673685D5FF3A}"/>
                </c:ext>
              </c:extLst>
            </c:dLbl>
            <c:dLbl>
              <c:idx val="6"/>
              <c:layout>
                <c:manualLayout>
                  <c:x val="-2.7530663714330599E-2"/>
                  <c:y val="2.85730844648222E-2"/>
                </c:manualLayout>
              </c:layout>
              <c:spPr>
                <a:noFill/>
                <a:ln>
                  <a:noFill/>
                </a:ln>
                <a:effectLst/>
              </c:spPr>
              <c:txPr>
                <a:bodyPr/>
                <a:lstStyle/>
                <a:p>
                  <a:pPr algn="ctr">
                    <a:defRPr lang="fr-FR" sz="1100" b="0" i="0" u="none" strike="noStrike" kern="1200" baseline="0">
                      <a:solidFill>
                        <a:srgbClr val="A6A6A6"/>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FFD8-402A-9C7C-673685D5FF3A}"/>
                </c:ext>
              </c:extLst>
            </c:dLbl>
            <c:dLbl>
              <c:idx val="7"/>
              <c:layout>
                <c:manualLayout>
                  <c:x val="-2.7149750412752902E-2"/>
                  <c:y val="4.2640573466546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FD8-402A-9C7C-673685D5FF3A}"/>
                </c:ext>
              </c:extLst>
            </c:dLbl>
            <c:dLbl>
              <c:idx val="8"/>
              <c:layout>
                <c:manualLayout>
                  <c:x val="-2.5793714543417001E-2"/>
                  <c:y val="-3.4661712478950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FFD8-402A-9C7C-673685D5FF3A}"/>
                </c:ext>
              </c:extLst>
            </c:dLbl>
            <c:dLbl>
              <c:idx val="9"/>
              <c:layout>
                <c:manualLayout>
                  <c:x val="-2.58613292351604E-2"/>
                  <c:y val="3.0864074304229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FD8-402A-9C7C-673685D5FF3A}"/>
                </c:ext>
              </c:extLst>
            </c:dLbl>
            <c:dLbl>
              <c:idx val="10"/>
              <c:layout>
                <c:manualLayout>
                  <c:x val="-2.8589014290055399E-2"/>
                  <c:y val="2.3171774867800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FFD8-402A-9C7C-673685D5FF3A}"/>
                </c:ext>
              </c:extLst>
            </c:dLbl>
            <c:dLbl>
              <c:idx val="11"/>
              <c:layout>
                <c:manualLayout>
                  <c:x val="-1.7002127153040902E-2"/>
                  <c:y val="-3.3087877802427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FA-44D7-8B69-19D53A7BD883}"/>
                </c:ext>
              </c:extLst>
            </c:dLbl>
            <c:dLbl>
              <c:idx val="12"/>
              <c:layout>
                <c:manualLayout>
                  <c:x val="-5.3054693704801342E-2"/>
                  <c:y val="-1.94574219978384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C9-4D3F-979F-D4146B6AE428}"/>
                </c:ext>
              </c:extLst>
            </c:dLbl>
            <c:dLbl>
              <c:idx val="13"/>
              <c:layout>
                <c:manualLayout>
                  <c:x val="-1.3724621102880906E-2"/>
                  <c:y val="-3.03617866415093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D0-014A-9972-0290A6104C6B}"/>
                </c:ext>
              </c:extLst>
            </c:dLbl>
            <c:dLbl>
              <c:idx val="14"/>
              <c:layout>
                <c:manualLayout>
                  <c:x val="-3.2466115425573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FFD8-402A-9C7C-673685D5FF3A}"/>
                </c:ext>
              </c:extLst>
            </c:dLbl>
            <c:dLbl>
              <c:idx val="16"/>
              <c:layout>
                <c:manualLayout>
                  <c:x val="-2.7038047645078299E-2"/>
                  <c:y val="3.3813216614425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FFD8-402A-9C7C-673685D5FF3A}"/>
                </c:ext>
              </c:extLst>
            </c:dLbl>
            <c:dLbl>
              <c:idx val="24"/>
              <c:layout>
                <c:manualLayout>
                  <c:x val="-1.4942442652259301E-2"/>
                  <c:y val="-3.2242685290417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FFD8-402A-9C7C-673685D5FF3A}"/>
                </c:ext>
              </c:extLst>
            </c:dLbl>
            <c:spPr>
              <a:noFill/>
              <a:ln>
                <a:noFill/>
              </a:ln>
              <a:effectLst/>
            </c:spPr>
            <c:txPr>
              <a:bodyPr/>
              <a:lstStyle/>
              <a:p>
                <a:pPr algn="ctr">
                  <a:defRPr lang="fr-FR" sz="1100" b="0" i="0" u="none" strike="noStrike" kern="1200" baseline="0">
                    <a:solidFill>
                      <a:srgbClr val="FFCC05"/>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Feuil1!$B$4:$O$4</c:f>
              <c:numCache>
                <c:formatCode>0%</c:formatCode>
                <c:ptCount val="14"/>
                <c:pt idx="0">
                  <c:v>0.25</c:v>
                </c:pt>
                <c:pt idx="1">
                  <c:v>0.28000000000000003</c:v>
                </c:pt>
                <c:pt idx="2">
                  <c:v>0.3</c:v>
                </c:pt>
                <c:pt idx="3">
                  <c:v>0.31</c:v>
                </c:pt>
                <c:pt idx="4">
                  <c:v>0.34</c:v>
                </c:pt>
                <c:pt idx="5">
                  <c:v>0.3</c:v>
                </c:pt>
                <c:pt idx="6">
                  <c:v>0.32</c:v>
                </c:pt>
                <c:pt idx="7">
                  <c:v>0.28999999999999998</c:v>
                </c:pt>
                <c:pt idx="8">
                  <c:v>0.25</c:v>
                </c:pt>
                <c:pt idx="9">
                  <c:v>0.22998943396656685</c:v>
                </c:pt>
                <c:pt idx="10">
                  <c:v>0.30985782299615205</c:v>
                </c:pt>
                <c:pt idx="11">
                  <c:v>0.22358987153848503</c:v>
                </c:pt>
                <c:pt idx="12">
                  <c:v>0.28000000000000003</c:v>
                </c:pt>
                <c:pt idx="13">
                  <c:v>0.34014251781472682</c:v>
                </c:pt>
              </c:numCache>
            </c:numRef>
          </c:val>
          <c:smooth val="1"/>
          <c:extLst>
            <c:ext xmlns:c16="http://schemas.microsoft.com/office/drawing/2014/chart" uri="{C3380CC4-5D6E-409C-BE32-E72D297353CC}">
              <c16:uniqueId val="{00000033-FFD8-402A-9C7C-673685D5FF3A}"/>
            </c:ext>
          </c:extLst>
        </c:ser>
        <c:ser>
          <c:idx val="3"/>
          <c:order val="3"/>
          <c:tx>
            <c:strRef>
              <c:f>Feuil1!$A$5</c:f>
              <c:strCache>
                <c:ptCount val="1"/>
                <c:pt idx="0">
                  <c:v>Sérenité</c:v>
                </c:pt>
              </c:strCache>
            </c:strRef>
          </c:tx>
          <c:spPr>
            <a:ln w="34925">
              <a:solidFill>
                <a:srgbClr val="176FA5"/>
              </a:solidFill>
            </a:ln>
            <a:effectLst/>
          </c:spPr>
          <c:marker>
            <c:symbol val="circle"/>
            <c:size val="6"/>
            <c:spPr>
              <a:solidFill>
                <a:schemeClr val="bg1"/>
              </a:solidFill>
              <a:ln w="15875">
                <a:solidFill>
                  <a:srgbClr val="176FA5"/>
                </a:solidFill>
              </a:ln>
              <a:effectLst/>
            </c:spPr>
          </c:marker>
          <c:dLbls>
            <c:dLbl>
              <c:idx val="0"/>
              <c:layout>
                <c:manualLayout>
                  <c:x val="-6.6905897553020802E-2"/>
                  <c:y val="-1.02411200993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FD8-402A-9C7C-673685D5FF3A}"/>
                </c:ext>
              </c:extLst>
            </c:dLbl>
            <c:dLbl>
              <c:idx val="1"/>
              <c:layout>
                <c:manualLayout>
                  <c:x val="-3.0523248735480998E-2"/>
                  <c:y val="-3.0187190600224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FD8-402A-9C7C-673685D5FF3A}"/>
                </c:ext>
              </c:extLst>
            </c:dLbl>
            <c:dLbl>
              <c:idx val="2"/>
              <c:layout>
                <c:manualLayout>
                  <c:x val="-2.57849685880167E-3"/>
                  <c:y val="-2.7777269364984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FD8-402A-9C7C-673685D5FF3A}"/>
                </c:ext>
              </c:extLst>
            </c:dLbl>
            <c:dLbl>
              <c:idx val="3"/>
              <c:layout>
                <c:manualLayout>
                  <c:x val="-8.0526997535147696E-3"/>
                  <c:y val="-2.8736830310608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FD8-402A-9C7C-673685D5FF3A}"/>
                </c:ext>
              </c:extLst>
            </c:dLbl>
            <c:dLbl>
              <c:idx val="4"/>
              <c:layout>
                <c:manualLayout>
                  <c:x val="-2.5289443140108898E-2"/>
                  <c:y val="-3.3863203886933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FFD8-402A-9C7C-673685D5FF3A}"/>
                </c:ext>
              </c:extLst>
            </c:dLbl>
            <c:dLbl>
              <c:idx val="5"/>
              <c:layout>
                <c:manualLayout>
                  <c:x val="-2.79433197910397E-2"/>
                  <c:y val="-5.5997776196501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FD8-402A-9C7C-673685D5FF3A}"/>
                </c:ext>
              </c:extLst>
            </c:dLbl>
            <c:dLbl>
              <c:idx val="6"/>
              <c:layout>
                <c:manualLayout>
                  <c:x val="-2.5555901801273501E-2"/>
                  <c:y val="-4.2910392095623598E-2"/>
                </c:manualLayout>
              </c:layout>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FFD8-402A-9C7C-673685D5FF3A}"/>
                </c:ext>
              </c:extLst>
            </c:dLbl>
            <c:dLbl>
              <c:idx val="7"/>
              <c:layout>
                <c:manualLayout>
                  <c:x val="-1.33073387308542E-2"/>
                  <c:y val="-3.1571541641016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FFD8-402A-9C7C-673685D5FF3A}"/>
                </c:ext>
              </c:extLst>
            </c:dLbl>
            <c:dLbl>
              <c:idx val="8"/>
              <c:layout>
                <c:manualLayout>
                  <c:x val="-3.01016994643084E-2"/>
                  <c:y val="3.3035287854834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FFD8-402A-9C7C-673685D5FF3A}"/>
                </c:ext>
              </c:extLst>
            </c:dLbl>
            <c:dLbl>
              <c:idx val="9"/>
              <c:layout>
                <c:manualLayout>
                  <c:x val="-2.9467102033021501E-2"/>
                  <c:y val="-3.3217742775053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FFD8-402A-9C7C-673685D5FF3A}"/>
                </c:ext>
              </c:extLst>
            </c:dLbl>
            <c:dLbl>
              <c:idx val="10"/>
              <c:layout>
                <c:manualLayout>
                  <c:x val="-3.0112151353681001E-2"/>
                  <c:y val="-3.3087877802427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E1-44EF-8C0E-66ACB45BCCC8}"/>
                </c:ext>
              </c:extLst>
            </c:dLbl>
            <c:dLbl>
              <c:idx val="11"/>
              <c:layout>
                <c:manualLayout>
                  <c:x val="-5.6332199754961301E-2"/>
                  <c:y val="-1.4005239676002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FA-44D7-8B69-19D53A7BD883}"/>
                </c:ext>
              </c:extLst>
            </c:dLbl>
            <c:dLbl>
              <c:idx val="12"/>
              <c:layout>
                <c:manualLayout>
                  <c:x val="0"/>
                  <c:y val="-5.4896607089768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C9-4D3F-979F-D4146B6AE428}"/>
                </c:ext>
              </c:extLst>
            </c:dLbl>
            <c:dLbl>
              <c:idx val="13"/>
              <c:layout>
                <c:manualLayout>
                  <c:x val="-1.3724621102880906E-2"/>
                  <c:y val="-3.30878778024270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D0-014A-9972-0290A6104C6B}"/>
                </c:ext>
              </c:extLst>
            </c:dLbl>
            <c:dLbl>
              <c:idx val="22"/>
              <c:layout>
                <c:manualLayout>
                  <c:x val="-2.3028598813328301E-2"/>
                  <c:y val="-5.7613396170067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FFD8-402A-9C7C-673685D5FF3A}"/>
                </c:ext>
              </c:extLst>
            </c:dLbl>
            <c:dLbl>
              <c:idx val="23"/>
              <c:layout>
                <c:manualLayout>
                  <c:x val="-4.0990697926031799E-2"/>
                  <c:y val="2.6742226183448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FFD8-402A-9C7C-673685D5FF3A}"/>
                </c:ext>
              </c:extLst>
            </c:dLbl>
            <c:dLbl>
              <c:idx val="24"/>
              <c:layout>
                <c:manualLayout>
                  <c:x val="-1.3496582386460501E-2"/>
                  <c:y val="2.379298060975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FFD8-402A-9C7C-673685D5FF3A}"/>
                </c:ext>
              </c:extLst>
            </c:dLbl>
            <c:spPr>
              <a:noFill/>
              <a:ln>
                <a:noFill/>
              </a:ln>
              <a:effectLst/>
            </c:spPr>
            <c:txPr>
              <a:bodyPr/>
              <a:lstStyle/>
              <a:p>
                <a:pPr>
                  <a:defRPr sz="1100" b="0">
                    <a:solidFill>
                      <a:srgbClr val="176FA5"/>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Feuil1!$B$5:$O$5</c:f>
              <c:numCache>
                <c:formatCode>0%</c:formatCode>
                <c:ptCount val="14"/>
                <c:pt idx="0">
                  <c:v>0.19</c:v>
                </c:pt>
                <c:pt idx="1">
                  <c:v>0.21</c:v>
                </c:pt>
                <c:pt idx="2">
                  <c:v>0.2</c:v>
                </c:pt>
                <c:pt idx="3">
                  <c:v>0.2</c:v>
                </c:pt>
                <c:pt idx="4">
                  <c:v>0.15</c:v>
                </c:pt>
                <c:pt idx="5">
                  <c:v>0.16</c:v>
                </c:pt>
                <c:pt idx="6">
                  <c:v>0.14000000000000001</c:v>
                </c:pt>
                <c:pt idx="7">
                  <c:v>0.18</c:v>
                </c:pt>
                <c:pt idx="8">
                  <c:v>0.19</c:v>
                </c:pt>
                <c:pt idx="9">
                  <c:v>0.18863852098336323</c:v>
                </c:pt>
                <c:pt idx="10">
                  <c:v>0.16537391644619873</c:v>
                </c:pt>
                <c:pt idx="11">
                  <c:v>0.2105488905596434</c:v>
                </c:pt>
                <c:pt idx="12">
                  <c:v>0.17</c:v>
                </c:pt>
                <c:pt idx="13">
                  <c:v>0.14916864608076008</c:v>
                </c:pt>
              </c:numCache>
            </c:numRef>
          </c:val>
          <c:smooth val="1"/>
          <c:extLst>
            <c:ext xmlns:c16="http://schemas.microsoft.com/office/drawing/2014/chart" uri="{C3380CC4-5D6E-409C-BE32-E72D297353CC}">
              <c16:uniqueId val="{00000041-FFD8-402A-9C7C-673685D5FF3A}"/>
            </c:ext>
          </c:extLst>
        </c:ser>
        <c:ser>
          <c:idx val="4"/>
          <c:order val="4"/>
          <c:tx>
            <c:strRef>
              <c:f>Feuil1!$A$6</c:f>
              <c:strCache>
                <c:ptCount val="1"/>
                <c:pt idx="0">
                  <c:v>Bien-être</c:v>
                </c:pt>
              </c:strCache>
            </c:strRef>
          </c:tx>
          <c:spPr>
            <a:ln w="34925">
              <a:solidFill>
                <a:srgbClr val="92D050"/>
              </a:solidFill>
            </a:ln>
            <a:effectLst/>
          </c:spPr>
          <c:marker>
            <c:symbol val="circle"/>
            <c:size val="6"/>
            <c:spPr>
              <a:solidFill>
                <a:srgbClr val="FFFFFF"/>
              </a:solidFill>
              <a:ln w="15875">
                <a:solidFill>
                  <a:srgbClr val="92D050"/>
                </a:solidFill>
              </a:ln>
              <a:effectLst/>
            </c:spPr>
          </c:marker>
          <c:dLbls>
            <c:dLbl>
              <c:idx val="0"/>
              <c:layout>
                <c:manualLayout>
                  <c:x val="-5.4297936099176998E-2"/>
                  <c:y val="-2.83471133040804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FFD8-402A-9C7C-673685D5FF3A}"/>
                </c:ext>
              </c:extLst>
            </c:dLbl>
            <c:dLbl>
              <c:idx val="1"/>
              <c:layout>
                <c:manualLayout>
                  <c:x val="-2.45216485609186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FFD8-402A-9C7C-673685D5FF3A}"/>
                </c:ext>
              </c:extLst>
            </c:dLbl>
            <c:dLbl>
              <c:idx val="2"/>
              <c:layout>
                <c:manualLayout>
                  <c:x val="-5.2547768943731702E-3"/>
                  <c:y val="3.11818246344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FFD8-402A-9C7C-673685D5FF3A}"/>
                </c:ext>
              </c:extLst>
            </c:dLbl>
            <c:dLbl>
              <c:idx val="3"/>
              <c:layout>
                <c:manualLayout>
                  <c:x val="-7.0061853031195796E-3"/>
                  <c:y val="4.2520669956122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FFD8-402A-9C7C-673685D5FF3A}"/>
                </c:ext>
              </c:extLst>
            </c:dLbl>
            <c:dLbl>
              <c:idx val="4"/>
              <c:layout>
                <c:manualLayout>
                  <c:x val="-2.2829765174433601E-2"/>
                  <c:y val="1.4499370530525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FFD8-402A-9C7C-673685D5FF3A}"/>
                </c:ext>
              </c:extLst>
            </c:dLbl>
            <c:dLbl>
              <c:idx val="5"/>
              <c:layout>
                <c:manualLayout>
                  <c:x val="-2.83099101331067E-2"/>
                  <c:y val="-2.3774520063065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FFD8-402A-9C7C-673685D5FF3A}"/>
                </c:ext>
              </c:extLst>
            </c:dLbl>
            <c:dLbl>
              <c:idx val="6"/>
              <c:layout>
                <c:manualLayout>
                  <c:x val="-2.72883347236927E-2"/>
                  <c:y val="2.3112101376246599E-2"/>
                </c:manualLayout>
              </c:layout>
              <c:spPr>
                <a:noFill/>
                <a:ln>
                  <a:noFill/>
                </a:ln>
                <a:effectLst/>
              </c:spPr>
              <c:txPr>
                <a:bodyPr/>
                <a:lstStyle/>
                <a:p>
                  <a:pPr>
                    <a:defRPr sz="1100" b="0">
                      <a:solidFill>
                        <a:srgbClr val="A6A6A6"/>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FFD8-402A-9C7C-673685D5FF3A}"/>
                </c:ext>
              </c:extLst>
            </c:dLbl>
            <c:dLbl>
              <c:idx val="7"/>
              <c:layout>
                <c:manualLayout>
                  <c:x val="-1.34483557307001E-2"/>
                  <c:y val="2.36659057223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FFD8-402A-9C7C-673685D5FF3A}"/>
                </c:ext>
              </c:extLst>
            </c:dLbl>
            <c:dLbl>
              <c:idx val="8"/>
              <c:layout>
                <c:manualLayout>
                  <c:x val="-2.45812953762004E-2"/>
                  <c:y val="-2.55123495149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FFD8-402A-9C7C-673685D5FF3A}"/>
                </c:ext>
              </c:extLst>
            </c:dLbl>
            <c:dLbl>
              <c:idx val="9"/>
              <c:layout>
                <c:manualLayout>
                  <c:x val="-4.5885084702240501E-2"/>
                  <c:y val="3.5439185091930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D-FFD8-402A-9C7C-673685D5FF3A}"/>
                </c:ext>
              </c:extLst>
            </c:dLbl>
            <c:dLbl>
              <c:idx val="10"/>
              <c:layout>
                <c:manualLayout>
                  <c:x val="-4.5885084702240501E-2"/>
                  <c:y val="-2.7260911609177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FA-44D7-8B69-19D53A7BD883}"/>
                </c:ext>
              </c:extLst>
            </c:dLbl>
            <c:dLbl>
              <c:idx val="11"/>
              <c:layout>
                <c:manualLayout>
                  <c:x val="-4.9162590752400599E-3"/>
                  <c:y val="8.17827348275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C9-4D3F-979F-D4146B6AE428}"/>
                </c:ext>
              </c:extLst>
            </c:dLbl>
            <c:spPr>
              <a:noFill/>
              <a:ln>
                <a:noFill/>
              </a:ln>
              <a:effectLst/>
            </c:spPr>
            <c:txPr>
              <a:bodyPr/>
              <a:lstStyle/>
              <a:p>
                <a:pPr>
                  <a:defRPr sz="1100" b="0">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Feuil1!$B$6:$O$6</c:f>
              <c:numCache>
                <c:formatCode>0%</c:formatCode>
                <c:ptCount val="14"/>
                <c:pt idx="0">
                  <c:v>0.15</c:v>
                </c:pt>
                <c:pt idx="1">
                  <c:v>0.19</c:v>
                </c:pt>
                <c:pt idx="2">
                  <c:v>0.18</c:v>
                </c:pt>
                <c:pt idx="3">
                  <c:v>0.18</c:v>
                </c:pt>
                <c:pt idx="4">
                  <c:v>0.14000000000000001</c:v>
                </c:pt>
                <c:pt idx="5">
                  <c:v>0.16</c:v>
                </c:pt>
                <c:pt idx="6">
                  <c:v>0.13</c:v>
                </c:pt>
                <c:pt idx="7">
                  <c:v>0.16</c:v>
                </c:pt>
                <c:pt idx="8">
                  <c:v>0.21</c:v>
                </c:pt>
                <c:pt idx="9">
                  <c:v>0.16965705049936858</c:v>
                </c:pt>
                <c:pt idx="10">
                  <c:v>0.13806897503442891</c:v>
                </c:pt>
                <c:pt idx="11">
                  <c:v>0.19597427144078403</c:v>
                </c:pt>
                <c:pt idx="12">
                  <c:v>0.11</c:v>
                </c:pt>
                <c:pt idx="13">
                  <c:v>0.11116389548693587</c:v>
                </c:pt>
              </c:numCache>
            </c:numRef>
          </c:val>
          <c:smooth val="1"/>
          <c:extLst>
            <c:ext xmlns:c16="http://schemas.microsoft.com/office/drawing/2014/chart" uri="{C3380CC4-5D6E-409C-BE32-E72D297353CC}">
              <c16:uniqueId val="{0000004B-FFD8-402A-9C7C-673685D5FF3A}"/>
            </c:ext>
          </c:extLst>
        </c:ser>
        <c:ser>
          <c:idx val="5"/>
          <c:order val="5"/>
          <c:tx>
            <c:strRef>
              <c:f>Feuil1!$A$7</c:f>
              <c:strCache>
                <c:ptCount val="1"/>
                <c:pt idx="0">
                  <c:v>Confiance</c:v>
                </c:pt>
              </c:strCache>
            </c:strRef>
          </c:tx>
          <c:spPr>
            <a:ln w="34925">
              <a:solidFill>
                <a:srgbClr val="00B050"/>
              </a:solidFill>
            </a:ln>
            <a:effectLst/>
          </c:spPr>
          <c:marker>
            <c:symbol val="circle"/>
            <c:size val="6"/>
            <c:spPr>
              <a:solidFill>
                <a:srgbClr val="FFFFFF"/>
              </a:solidFill>
              <a:ln w="15875">
                <a:solidFill>
                  <a:srgbClr val="00B050"/>
                </a:solidFill>
              </a:ln>
              <a:effectLst/>
            </c:spPr>
          </c:marker>
          <c:dLbls>
            <c:dLbl>
              <c:idx val="0"/>
              <c:layout>
                <c:manualLayout>
                  <c:x val="-6.3055667728076206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FFD8-402A-9C7C-673685D5FF3A}"/>
                </c:ext>
              </c:extLst>
            </c:dLbl>
            <c:dLbl>
              <c:idx val="1"/>
              <c:layout>
                <c:manualLayout>
                  <c:x val="-3.1527971781071598E-2"/>
                  <c:y val="2.5512401973673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FFD8-402A-9C7C-673685D5FF3A}"/>
                </c:ext>
              </c:extLst>
            </c:dLbl>
            <c:dLbl>
              <c:idx val="2"/>
              <c:layout>
                <c:manualLayout>
                  <c:x val="-5.1026898130853801E-2"/>
                  <c:y val="1.71168473507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FFD8-402A-9C7C-673685D5FF3A}"/>
                </c:ext>
              </c:extLst>
            </c:dLbl>
            <c:dLbl>
              <c:idx val="3"/>
              <c:layout>
                <c:manualLayout>
                  <c:x val="-3.6729358647551301E-2"/>
                  <c:y val="-5.0492359968531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FFD8-402A-9C7C-673685D5FF3A}"/>
                </c:ext>
              </c:extLst>
            </c:dLbl>
            <c:dLbl>
              <c:idx val="4"/>
              <c:layout>
                <c:manualLayout>
                  <c:x val="-2.9497554451440301E-2"/>
                  <c:y val="1.984293851161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FFD8-402A-9C7C-673685D5FF3A}"/>
                </c:ext>
              </c:extLst>
            </c:dLbl>
            <c:dLbl>
              <c:idx val="5"/>
              <c:layout>
                <c:manualLayout>
                  <c:x val="-3.3564629774077898E-2"/>
                  <c:y val="-2.08312002206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FFD8-402A-9C7C-673685D5FF3A}"/>
                </c:ext>
              </c:extLst>
            </c:dLbl>
            <c:dLbl>
              <c:idx val="6"/>
              <c:layout>
                <c:manualLayout>
                  <c:x val="-2.86483706988379E-2"/>
                  <c:y val="1.9734324170876401E-2"/>
                </c:manualLayout>
              </c:layout>
              <c:spPr>
                <a:noFill/>
                <a:ln>
                  <a:noFill/>
                </a:ln>
                <a:effectLst/>
              </c:spPr>
              <c:txPr>
                <a:bodyPr/>
                <a:lstStyle/>
                <a:p>
                  <a:pPr>
                    <a:defRPr sz="1100" b="0">
                      <a:solidFill>
                        <a:srgbClr val="A6A6A6"/>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FFD8-402A-9C7C-673685D5FF3A}"/>
                </c:ext>
              </c:extLst>
            </c:dLbl>
            <c:dLbl>
              <c:idx val="7"/>
              <c:layout>
                <c:manualLayout>
                  <c:x val="-2.18678042451445E-2"/>
                  <c:y val="2.4426206107517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FFD8-402A-9C7C-673685D5FF3A}"/>
                </c:ext>
              </c:extLst>
            </c:dLbl>
            <c:dLbl>
              <c:idx val="8"/>
              <c:layout>
                <c:manualLayout>
                  <c:x val="-2.9835885981500301E-2"/>
                  <c:y val="3.1952793545818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FFD8-402A-9C7C-673685D5FF3A}"/>
                </c:ext>
              </c:extLst>
            </c:dLbl>
            <c:dLbl>
              <c:idx val="9"/>
              <c:layout>
                <c:manualLayout>
                  <c:x val="-2.13037893260404E-2"/>
                  <c:y val="-1.9625709830134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FFD8-402A-9C7C-673685D5FF3A}"/>
                </c:ext>
              </c:extLst>
            </c:dLbl>
            <c:dLbl>
              <c:idx val="10"/>
              <c:layout>
                <c:manualLayout>
                  <c:x val="-2.4581295376200199E-2"/>
                  <c:y val="2.4534820448259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E1-44EF-8C0E-66ACB45BCCC8}"/>
                </c:ext>
              </c:extLst>
            </c:dLbl>
            <c:dLbl>
              <c:idx val="11"/>
              <c:layout>
                <c:manualLayout>
                  <c:x val="-1.1471271175560099E-2"/>
                  <c:y val="3.2713093931012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C9-4D3F-979F-D4146B6AE428}"/>
                </c:ext>
              </c:extLst>
            </c:dLbl>
            <c:dLbl>
              <c:idx val="12"/>
              <c:layout>
                <c:manualLayout>
                  <c:x val="0"/>
                  <c:y val="-2.4534820448259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C6-4CBA-AFE9-AEA3C10FC029}"/>
                </c:ext>
              </c:extLst>
            </c:dLbl>
            <c:spPr>
              <a:noFill/>
              <a:ln>
                <a:noFill/>
              </a:ln>
              <a:effectLst/>
            </c:spPr>
            <c:txPr>
              <a:bodyPr/>
              <a:lstStyle/>
              <a:p>
                <a:pPr>
                  <a:defRPr sz="1100" b="0">
                    <a:solidFill>
                      <a:srgbClr val="00B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Feuil1!$B$7:$O$7</c:f>
              <c:numCache>
                <c:formatCode>0%</c:formatCode>
                <c:ptCount val="14"/>
                <c:pt idx="0">
                  <c:v>0.14000000000000001</c:v>
                </c:pt>
                <c:pt idx="1">
                  <c:v>0.16</c:v>
                </c:pt>
                <c:pt idx="2">
                  <c:v>0.15</c:v>
                </c:pt>
                <c:pt idx="3">
                  <c:v>0.13</c:v>
                </c:pt>
                <c:pt idx="4">
                  <c:v>0.1</c:v>
                </c:pt>
                <c:pt idx="5">
                  <c:v>0.12</c:v>
                </c:pt>
                <c:pt idx="6">
                  <c:v>0.11</c:v>
                </c:pt>
                <c:pt idx="7">
                  <c:v>0.13</c:v>
                </c:pt>
                <c:pt idx="8">
                  <c:v>0.16</c:v>
                </c:pt>
                <c:pt idx="9">
                  <c:v>0.16746284072369727</c:v>
                </c:pt>
                <c:pt idx="10">
                  <c:v>0.11433140796066453</c:v>
                </c:pt>
                <c:pt idx="11">
                  <c:v>0.17511721254541568</c:v>
                </c:pt>
                <c:pt idx="12">
                  <c:v>0.14000000000000001</c:v>
                </c:pt>
                <c:pt idx="13">
                  <c:v>0.14679334916864609</c:v>
                </c:pt>
              </c:numCache>
            </c:numRef>
          </c:val>
          <c:smooth val="1"/>
          <c:extLst>
            <c:ext xmlns:c16="http://schemas.microsoft.com/office/drawing/2014/chart" uri="{C3380CC4-5D6E-409C-BE32-E72D297353CC}">
              <c16:uniqueId val="{00000056-FFD8-402A-9C7C-673685D5FF3A}"/>
            </c:ext>
          </c:extLst>
        </c:ser>
        <c:ser>
          <c:idx val="6"/>
          <c:order val="6"/>
          <c:tx>
            <c:strRef>
              <c:f>Feuil1!$A$8</c:f>
              <c:strCache>
                <c:ptCount val="1"/>
                <c:pt idx="0">
                  <c:v>peur</c:v>
                </c:pt>
              </c:strCache>
            </c:strRef>
          </c:tx>
          <c:spPr>
            <a:ln w="34925">
              <a:solidFill>
                <a:srgbClr val="E34304"/>
              </a:solidFill>
            </a:ln>
            <a:effectLst/>
          </c:spPr>
          <c:marker>
            <c:symbol val="circle"/>
            <c:size val="6"/>
            <c:spPr>
              <a:solidFill>
                <a:srgbClr val="FFFFFF"/>
              </a:solidFill>
              <a:ln w="15875">
                <a:solidFill>
                  <a:srgbClr val="E34304"/>
                </a:solidFill>
              </a:ln>
              <a:effectLst/>
            </c:spPr>
          </c:marker>
          <c:dLbls>
            <c:dLbl>
              <c:idx val="0"/>
              <c:layout>
                <c:manualLayout>
                  <c:x val="-5.9552575076516498E-2"/>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FFD8-402A-9C7C-673685D5FF3A}"/>
                </c:ext>
              </c:extLst>
            </c:dLbl>
            <c:dLbl>
              <c:idx val="1"/>
              <c:layout>
                <c:manualLayout>
                  <c:x val="-3.3279380189818401E-2"/>
                  <c:y val="3.6851247295306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8-FFD8-402A-9C7C-673685D5FF3A}"/>
                </c:ext>
              </c:extLst>
            </c:dLbl>
            <c:dLbl>
              <c:idx val="2"/>
              <c:layout>
                <c:manualLayout>
                  <c:x val="-3.13621199012361E-2"/>
                  <c:y val="2.6174768201756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FFD8-402A-9C7C-673685D5FF3A}"/>
                </c:ext>
              </c:extLst>
            </c:dLbl>
            <c:dLbl>
              <c:idx val="3"/>
              <c:layout>
                <c:manualLayout>
                  <c:x val="-7.00618530311957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A-FFD8-402A-9C7C-673685D5FF3A}"/>
                </c:ext>
              </c:extLst>
            </c:dLbl>
            <c:dLbl>
              <c:idx val="4"/>
              <c:layout>
                <c:manualLayout>
                  <c:x val="-2.5881716871220501E-2"/>
                  <c:y val="2.55123495149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B-FFD8-402A-9C7C-673685D5FF3A}"/>
                </c:ext>
              </c:extLst>
            </c:dLbl>
            <c:dLbl>
              <c:idx val="5"/>
              <c:layout>
                <c:manualLayout>
                  <c:x val="-3.0061569370544699E-2"/>
                  <c:y val="2.8238440675855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C-FFD8-402A-9C7C-673685D5FF3A}"/>
                </c:ext>
              </c:extLst>
            </c:dLbl>
            <c:dLbl>
              <c:idx val="6"/>
              <c:layout>
                <c:manualLayout>
                  <c:x val="-3.0399900900604501E-2"/>
                  <c:y val="4.4812216322846501E-2"/>
                </c:manualLayout>
              </c:layout>
              <c:spPr>
                <a:noFill/>
                <a:ln>
                  <a:noFill/>
                </a:ln>
                <a:effectLst/>
              </c:spPr>
              <c:txPr>
                <a:bodyPr/>
                <a:lstStyle/>
                <a:p>
                  <a:pPr>
                    <a:defRPr sz="1100" b="0">
                      <a:solidFill>
                        <a:srgbClr val="A6A6A6"/>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D-FFD8-402A-9C7C-673685D5FF3A}"/>
                </c:ext>
              </c:extLst>
            </c:dLbl>
            <c:dLbl>
              <c:idx val="7"/>
              <c:layout>
                <c:manualLayout>
                  <c:x val="-2.5032404082946699E-2"/>
                  <c:y val="5.5825195307259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E-FFD8-402A-9C7C-673685D5FF3A}"/>
                </c:ext>
              </c:extLst>
            </c:dLbl>
            <c:dLbl>
              <c:idx val="8"/>
              <c:layout>
                <c:manualLayout>
                  <c:x val="-9.8325181504801094E-3"/>
                  <c:y val="3.6851247295305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F-FFD8-402A-9C7C-673685D5FF3A}"/>
                </c:ext>
              </c:extLst>
            </c:dLbl>
            <c:dLbl>
              <c:idx val="9"/>
              <c:layout>
                <c:manualLayout>
                  <c:x val="-2.62200484012803E-2"/>
                  <c:y val="2.9987002770095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C-FFD8-402A-9C7C-673685D5FF3A}"/>
                </c:ext>
              </c:extLst>
            </c:dLbl>
            <c:dLbl>
              <c:idx val="10"/>
              <c:layout>
                <c:manualLayout>
                  <c:x val="-1.6387530250800201E-2"/>
                  <c:y val="-2.18087292873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E1-44EF-8C0E-66ACB45BCCC8}"/>
                </c:ext>
              </c:extLst>
            </c:dLbl>
            <c:dLbl>
              <c:idx val="11"/>
              <c:layout>
                <c:manualLayout>
                  <c:x val="-1.6387530250800201E-2"/>
                  <c:y val="-2.4534820448259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72-40AE-97D0-79091829C1C9}"/>
                </c:ext>
              </c:extLst>
            </c:dLbl>
            <c:dLbl>
              <c:idx val="13"/>
              <c:layout>
                <c:manualLayout>
                  <c:x val="-1.1471271175560127E-2"/>
                  <c:y val="2.4534820448259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D0-014A-9972-0290A6104C6B}"/>
                </c:ext>
              </c:extLst>
            </c:dLbl>
            <c:spPr>
              <a:noFill/>
              <a:ln>
                <a:noFill/>
              </a:ln>
              <a:effectLst/>
            </c:spPr>
            <c:txPr>
              <a:bodyPr/>
              <a:lstStyle/>
              <a:p>
                <a:pPr>
                  <a:defRPr sz="1100" b="0">
                    <a:solidFill>
                      <a:srgbClr val="E34304"/>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Feuil1!$B$8:$O$8</c:f>
              <c:numCache>
                <c:formatCode>0%</c:formatCode>
                <c:ptCount val="14"/>
                <c:pt idx="0">
                  <c:v>7.0000000000000007E-2</c:v>
                </c:pt>
                <c:pt idx="1">
                  <c:v>0.09</c:v>
                </c:pt>
                <c:pt idx="2">
                  <c:v>0.12</c:v>
                </c:pt>
                <c:pt idx="3">
                  <c:v>0.1</c:v>
                </c:pt>
                <c:pt idx="4">
                  <c:v>0.12</c:v>
                </c:pt>
                <c:pt idx="5">
                  <c:v>0.11</c:v>
                </c:pt>
                <c:pt idx="6">
                  <c:v>0.11</c:v>
                </c:pt>
                <c:pt idx="7">
                  <c:v>0.1</c:v>
                </c:pt>
                <c:pt idx="8">
                  <c:v>0.11</c:v>
                </c:pt>
                <c:pt idx="9">
                  <c:v>7.7050328335688201E-2</c:v>
                </c:pt>
                <c:pt idx="10">
                  <c:v>0.12730130239126181</c:v>
                </c:pt>
                <c:pt idx="11">
                  <c:v>0.10255835343327328</c:v>
                </c:pt>
                <c:pt idx="12">
                  <c:v>0.27</c:v>
                </c:pt>
                <c:pt idx="13">
                  <c:v>0.13919239904988123</c:v>
                </c:pt>
              </c:numCache>
            </c:numRef>
          </c:val>
          <c:smooth val="1"/>
          <c:extLst>
            <c:ext xmlns:c16="http://schemas.microsoft.com/office/drawing/2014/chart" uri="{C3380CC4-5D6E-409C-BE32-E72D297353CC}">
              <c16:uniqueId val="{00000060-FFD8-402A-9C7C-673685D5FF3A}"/>
            </c:ext>
          </c:extLst>
        </c:ser>
        <c:ser>
          <c:idx val="7"/>
          <c:order val="7"/>
          <c:tx>
            <c:strRef>
              <c:f>Feuil1!$A$9</c:f>
              <c:strCache>
                <c:ptCount val="1"/>
                <c:pt idx="0">
                  <c:v>enthousiasme</c:v>
                </c:pt>
              </c:strCache>
            </c:strRef>
          </c:tx>
          <c:spPr>
            <a:ln w="34925">
              <a:solidFill>
                <a:srgbClr val="2C8458"/>
              </a:solidFill>
            </a:ln>
            <a:effectLst/>
          </c:spPr>
          <c:marker>
            <c:symbol val="circle"/>
            <c:size val="6"/>
            <c:spPr>
              <a:solidFill>
                <a:srgbClr val="FFFFFF"/>
              </a:solidFill>
              <a:ln w="15875">
                <a:solidFill>
                  <a:srgbClr val="2C8458"/>
                </a:solidFill>
              </a:ln>
              <a:effectLst/>
            </c:spPr>
          </c:marker>
          <c:dLbls>
            <c:dLbl>
              <c:idx val="0"/>
              <c:layout>
                <c:manualLayout>
                  <c:x val="-6.1304121402296498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1-FFD8-402A-9C7C-673685D5FF3A}"/>
                </c:ext>
              </c:extLst>
            </c:dLbl>
            <c:dLbl>
              <c:idx val="1"/>
              <c:layout>
                <c:manualLayout>
                  <c:x val="-2.97762875382582E-2"/>
                  <c:y val="3.6851247295306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2-FFD8-402A-9C7C-673685D5FF3A}"/>
                </c:ext>
              </c:extLst>
            </c:dLbl>
            <c:dLbl>
              <c:idx val="2"/>
              <c:layout>
                <c:manualLayout>
                  <c:x val="-2.8084355779733599E-2"/>
                  <c:y val="-2.5186506492712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3-FFD8-402A-9C7C-673685D5FF3A}"/>
                </c:ext>
              </c:extLst>
            </c:dLbl>
            <c:dLbl>
              <c:idx val="3"/>
              <c:layout>
                <c:manualLayout>
                  <c:x val="-2.98358859815002E-2"/>
                  <c:y val="-4.47036019821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FFD8-402A-9C7C-673685D5FF3A}"/>
                </c:ext>
              </c:extLst>
            </c:dLbl>
            <c:dLbl>
              <c:idx val="4"/>
              <c:layout>
                <c:manualLayout>
                  <c:x val="-2.9497554451440301E-2"/>
                  <c:y val="3.6090871136382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5-FFD8-402A-9C7C-673685D5FF3A}"/>
                </c:ext>
              </c:extLst>
            </c:dLbl>
            <c:dLbl>
              <c:idx val="5"/>
              <c:layout>
                <c:manualLayout>
                  <c:x val="-3.0061569370544699E-2"/>
                  <c:y val="3.4570270365993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6-FFD8-402A-9C7C-673685D5FF3A}"/>
                </c:ext>
              </c:extLst>
            </c:dLbl>
            <c:dLbl>
              <c:idx val="6"/>
              <c:layout>
                <c:manualLayout>
                  <c:x val="-2.2716987997747001E-2"/>
                  <c:y val="3.1073146177515699E-2"/>
                </c:manualLayout>
              </c:layout>
              <c:spPr>
                <a:noFill/>
                <a:ln>
                  <a:noFill/>
                </a:ln>
                <a:effectLst/>
              </c:spPr>
              <c:txPr>
                <a:bodyPr/>
                <a:lstStyle/>
                <a:p>
                  <a:pPr>
                    <a:defRPr sz="1100" b="0">
                      <a:solidFill>
                        <a:srgbClr val="A6A6A6"/>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7-FFD8-402A-9C7C-673685D5FF3A}"/>
                </c:ext>
              </c:extLst>
            </c:dLbl>
            <c:dLbl>
              <c:idx val="7"/>
              <c:layout>
                <c:manualLayout>
                  <c:x val="-2.83099101331067E-2"/>
                  <c:y val="2.496927781122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8-FFD8-402A-9C7C-673685D5FF3A}"/>
                </c:ext>
              </c:extLst>
            </c:dLbl>
            <c:dLbl>
              <c:idx val="8"/>
              <c:layout>
                <c:manualLayout>
                  <c:x val="-2.9948663158186801E-2"/>
                  <c:y val="-2.628338254249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9-FFD8-402A-9C7C-673685D5FF3A}"/>
                </c:ext>
              </c:extLst>
            </c:dLbl>
            <c:dLbl>
              <c:idx val="9"/>
              <c:layout>
                <c:manualLayout>
                  <c:x val="-2.2942542351120299E-2"/>
                  <c:y val="-2.9009473703416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A-FFD8-402A-9C7C-673685D5FF3A}"/>
                </c:ext>
              </c:extLst>
            </c:dLbl>
            <c:dLbl>
              <c:idx val="10"/>
              <c:layout>
                <c:manualLayout>
                  <c:x val="-2.4581295376200199E-2"/>
                  <c:y val="2.9987002770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E-FFD8-402A-9C7C-673685D5FF3A}"/>
                </c:ext>
              </c:extLst>
            </c:dLbl>
            <c:dLbl>
              <c:idx val="11"/>
              <c:layout>
                <c:manualLayout>
                  <c:x val="-2.9497554451440301E-2"/>
                  <c:y val="1.9082638126424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72-40AE-97D0-79091829C1C9}"/>
                </c:ext>
              </c:extLst>
            </c:dLbl>
            <c:dLbl>
              <c:idx val="12"/>
              <c:layout>
                <c:manualLayout>
                  <c:x val="3.2775060501600401E-3"/>
                  <c:y val="2.18087292873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EC9-4D3F-979F-D4146B6AE428}"/>
                </c:ext>
              </c:extLst>
            </c:dLbl>
            <c:spPr>
              <a:noFill/>
              <a:ln>
                <a:noFill/>
              </a:ln>
              <a:effectLst/>
            </c:spPr>
            <c:txPr>
              <a:bodyPr/>
              <a:lstStyle/>
              <a:p>
                <a:pPr>
                  <a:defRPr sz="1100" b="0">
                    <a:solidFill>
                      <a:srgbClr val="2C8458"/>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Feuil1!$B$9:$O$9</c:f>
              <c:numCache>
                <c:formatCode>0%</c:formatCode>
                <c:ptCount val="14"/>
                <c:pt idx="0">
                  <c:v>0.11</c:v>
                </c:pt>
                <c:pt idx="1">
                  <c:v>0.13</c:v>
                </c:pt>
                <c:pt idx="2">
                  <c:v>0.12</c:v>
                </c:pt>
                <c:pt idx="3">
                  <c:v>0.12</c:v>
                </c:pt>
                <c:pt idx="4">
                  <c:v>0.08</c:v>
                </c:pt>
                <c:pt idx="5">
                  <c:v>0.09</c:v>
                </c:pt>
                <c:pt idx="6">
                  <c:v>0.08</c:v>
                </c:pt>
                <c:pt idx="7">
                  <c:v>0.1</c:v>
                </c:pt>
                <c:pt idx="8">
                  <c:v>0.11</c:v>
                </c:pt>
                <c:pt idx="9">
                  <c:v>9.4846588225904069E-2</c:v>
                </c:pt>
                <c:pt idx="10">
                  <c:v>8.5922378274763997E-2</c:v>
                </c:pt>
                <c:pt idx="11">
                  <c:v>9.6944602402833327E-2</c:v>
                </c:pt>
                <c:pt idx="12">
                  <c:v>0.04</c:v>
                </c:pt>
                <c:pt idx="13">
                  <c:v>5.7482185273159146E-2</c:v>
                </c:pt>
              </c:numCache>
            </c:numRef>
          </c:val>
          <c:smooth val="1"/>
          <c:extLst>
            <c:ext xmlns:c16="http://schemas.microsoft.com/office/drawing/2014/chart" uri="{C3380CC4-5D6E-409C-BE32-E72D297353CC}">
              <c16:uniqueId val="{0000006B-FFD8-402A-9C7C-673685D5FF3A}"/>
            </c:ext>
          </c:extLst>
        </c:ser>
        <c:dLbls>
          <c:showLegendKey val="0"/>
          <c:showVal val="0"/>
          <c:showCatName val="0"/>
          <c:showSerName val="0"/>
          <c:showPercent val="0"/>
          <c:showBubbleSize val="0"/>
        </c:dLbls>
        <c:marker val="1"/>
        <c:smooth val="0"/>
        <c:axId val="-2144618248"/>
        <c:axId val="-2144615160"/>
      </c:lineChart>
      <c:catAx>
        <c:axId val="-2144618248"/>
        <c:scaling>
          <c:orientation val="minMax"/>
        </c:scaling>
        <c:delete val="1"/>
        <c:axPos val="b"/>
        <c:numFmt formatCode="General" sourceLinked="0"/>
        <c:majorTickMark val="out"/>
        <c:minorTickMark val="none"/>
        <c:tickLblPos val="nextTo"/>
        <c:crossAx val="-2144615160"/>
        <c:crosses val="autoZero"/>
        <c:auto val="1"/>
        <c:lblAlgn val="ctr"/>
        <c:lblOffset val="100"/>
        <c:noMultiLvlLbl val="0"/>
      </c:catAx>
      <c:valAx>
        <c:axId val="-2144615160"/>
        <c:scaling>
          <c:orientation val="minMax"/>
          <c:max val="0.45"/>
          <c:min val="0"/>
        </c:scaling>
        <c:delete val="1"/>
        <c:axPos val="l"/>
        <c:numFmt formatCode="0%" sourceLinked="1"/>
        <c:majorTickMark val="out"/>
        <c:minorTickMark val="none"/>
        <c:tickLblPos val="nextTo"/>
        <c:crossAx val="-2144618248"/>
        <c:crosses val="autoZero"/>
        <c:crossBetween val="between"/>
        <c:majorUnit val="0.05"/>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59001799502999"/>
          <c:y val="3.0256169720297401E-2"/>
          <c:w val="0.373865358010047"/>
          <c:h val="0.86209258730934002"/>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9EAD-4795-B6DB-914B6EBAAF73}"/>
              </c:ext>
            </c:extLst>
          </c:dPt>
          <c:dPt>
            <c:idx val="1"/>
            <c:invertIfNegative val="0"/>
            <c:bubble3D val="0"/>
            <c:spPr>
              <a:solidFill>
                <a:srgbClr val="00B0F0"/>
              </a:solidFill>
              <a:effectLst/>
            </c:spPr>
            <c:extLst>
              <c:ext xmlns:c16="http://schemas.microsoft.com/office/drawing/2014/chart" uri="{C3380CC4-5D6E-409C-BE32-E72D297353CC}">
                <c16:uniqueId val="{00000003-9EAD-4795-B6DB-914B6EBAAF73}"/>
              </c:ext>
            </c:extLst>
          </c:dPt>
          <c:dPt>
            <c:idx val="2"/>
            <c:invertIfNegative val="0"/>
            <c:bubble3D val="0"/>
            <c:spPr>
              <a:solidFill>
                <a:srgbClr val="FFC000"/>
              </a:solidFill>
              <a:effectLst/>
            </c:spPr>
            <c:extLst>
              <c:ext xmlns:c16="http://schemas.microsoft.com/office/drawing/2014/chart" uri="{C3380CC4-5D6E-409C-BE32-E72D297353CC}">
                <c16:uniqueId val="{00000005-9EAD-4795-B6DB-914B6EBAAF73}"/>
              </c:ext>
            </c:extLst>
          </c:dPt>
          <c:dPt>
            <c:idx val="3"/>
            <c:invertIfNegative val="0"/>
            <c:bubble3D val="0"/>
            <c:spPr>
              <a:solidFill>
                <a:srgbClr val="FF5050"/>
              </a:solidFill>
              <a:effectLst/>
            </c:spPr>
            <c:extLst>
              <c:ext xmlns:c16="http://schemas.microsoft.com/office/drawing/2014/chart" uri="{C3380CC4-5D6E-409C-BE32-E72D297353CC}">
                <c16:uniqueId val="{00000007-9EAD-4795-B6DB-914B6EBAAF73}"/>
              </c:ext>
            </c:extLst>
          </c:dPt>
          <c:dPt>
            <c:idx val="4"/>
            <c:invertIfNegative val="0"/>
            <c:bubble3D val="0"/>
            <c:spPr>
              <a:solidFill>
                <a:srgbClr val="595959"/>
              </a:solidFill>
              <a:effectLst/>
            </c:spPr>
            <c:extLst>
              <c:ext xmlns:c16="http://schemas.microsoft.com/office/drawing/2014/chart" uri="{C3380CC4-5D6E-409C-BE32-E72D297353CC}">
                <c16:uniqueId val="{00000009-9EAD-4795-B6DB-914B6EBAAF73}"/>
              </c:ext>
            </c:extLst>
          </c:dPt>
          <c:dLbls>
            <c:dLbl>
              <c:idx val="0"/>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9EAD-4795-B6DB-914B6EBAAF73}"/>
                </c:ext>
              </c:extLst>
            </c:dLbl>
            <c:dLbl>
              <c:idx val="1"/>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9EAD-4795-B6DB-914B6EBAAF73}"/>
                </c:ext>
              </c:extLst>
            </c:dLbl>
            <c:dLbl>
              <c:idx val="2"/>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9EAD-4795-B6DB-914B6EBAAF73}"/>
                </c:ext>
              </c:extLst>
            </c:dLbl>
            <c:dLbl>
              <c:idx val="3"/>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9EAD-4795-B6DB-914B6EBAAF73}"/>
                </c:ext>
              </c:extLst>
            </c:dLbl>
            <c:dLbl>
              <c:idx val="4"/>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9EAD-4795-B6DB-914B6EBAAF73}"/>
                </c:ext>
              </c:extLst>
            </c:dLbl>
            <c:dLbl>
              <c:idx val="5"/>
              <c:delete val="1"/>
              <c:extLst>
                <c:ext xmlns:c15="http://schemas.microsoft.com/office/drawing/2012/chart" uri="{CE6537A1-D6FC-4f65-9D91-7224C49458BB}"/>
                <c:ext xmlns:c16="http://schemas.microsoft.com/office/drawing/2014/chart" uri="{C3380CC4-5D6E-409C-BE32-E72D297353CC}">
                  <c16:uniqueId val="{0000000A-9EAD-4795-B6DB-914B6EBAAF73}"/>
                </c:ext>
              </c:extLst>
            </c:dLbl>
            <c:dLbl>
              <c:idx val="7"/>
              <c:delete val="1"/>
              <c:extLst>
                <c:ext xmlns:c15="http://schemas.microsoft.com/office/drawing/2012/chart" uri="{CE6537A1-D6FC-4f65-9D91-7224C49458BB}"/>
                <c:ext xmlns:c16="http://schemas.microsoft.com/office/drawing/2014/chart" uri="{C3380CC4-5D6E-409C-BE32-E72D297353CC}">
                  <c16:uniqueId val="{0000000B-9EAD-4795-B6DB-914B6EBAAF73}"/>
                </c:ext>
              </c:extLst>
            </c:dLbl>
            <c:dLbl>
              <c:idx val="14"/>
              <c:delete val="1"/>
              <c:extLst>
                <c:ext xmlns:c15="http://schemas.microsoft.com/office/drawing/2012/chart" uri="{CE6537A1-D6FC-4f65-9D91-7224C49458BB}"/>
                <c:ext xmlns:c16="http://schemas.microsoft.com/office/drawing/2014/chart" uri="{C3380CC4-5D6E-409C-BE32-E72D297353CC}">
                  <c16:uniqueId val="{0000000C-9EAD-4795-B6DB-914B6EBAAF73}"/>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Très bien</c:v>
                </c:pt>
                <c:pt idx="1">
                  <c:v>Assez bien</c:v>
                </c:pt>
                <c:pt idx="2">
                  <c:v>Pas très bien</c:v>
                </c:pt>
                <c:pt idx="3">
                  <c:v>Pas bien du tout</c:v>
                </c:pt>
                <c:pt idx="4">
                  <c:v>NSP</c:v>
                </c:pt>
              </c:strCache>
            </c:strRef>
          </c:cat>
          <c:val>
            <c:numRef>
              <c:f>DATA!$B$2:$B$6</c:f>
              <c:numCache>
                <c:formatCode>0%</c:formatCode>
                <c:ptCount val="5"/>
                <c:pt idx="0">
                  <c:v>4.2696280000000003E-2</c:v>
                </c:pt>
                <c:pt idx="1">
                  <c:v>0.37714192000000002</c:v>
                </c:pt>
                <c:pt idx="2">
                  <c:v>0.36356296999999999</c:v>
                </c:pt>
                <c:pt idx="3">
                  <c:v>0.19159883</c:v>
                </c:pt>
                <c:pt idx="4">
                  <c:v>0.03</c:v>
                </c:pt>
              </c:numCache>
            </c:numRef>
          </c:val>
          <c:extLst>
            <c:ext xmlns:c16="http://schemas.microsoft.com/office/drawing/2014/chart" uri="{C3380CC4-5D6E-409C-BE32-E72D297353CC}">
              <c16:uniqueId val="{0000000D-9EAD-4795-B6DB-914B6EBAAF73}"/>
            </c:ext>
          </c:extLst>
        </c:ser>
        <c:dLbls>
          <c:showLegendKey val="0"/>
          <c:showVal val="0"/>
          <c:showCatName val="0"/>
          <c:showSerName val="0"/>
          <c:showPercent val="0"/>
          <c:showBubbleSize val="0"/>
        </c:dLbls>
        <c:gapWidth val="12"/>
        <c:axId val="-2133165528"/>
        <c:axId val="-2133162104"/>
      </c:barChart>
      <c:catAx>
        <c:axId val="-2133165528"/>
        <c:scaling>
          <c:orientation val="maxMin"/>
        </c:scaling>
        <c:delete val="0"/>
        <c:axPos val="l"/>
        <c:numFmt formatCode="General" sourceLinked="1"/>
        <c:majorTickMark val="out"/>
        <c:minorTickMark val="none"/>
        <c:tickLblPos val="nextTo"/>
        <c:spPr>
          <a:ln>
            <a:noFill/>
          </a:ln>
        </c:spPr>
        <c:txPr>
          <a:bodyPr/>
          <a:lstStyle/>
          <a:p>
            <a:pPr>
              <a:defRPr sz="1200">
                <a:solidFill>
                  <a:srgbClr val="404040"/>
                </a:solidFill>
                <a:latin typeface="Tahoma" pitchFamily="34" charset="0"/>
                <a:ea typeface="Tahoma" pitchFamily="34" charset="0"/>
                <a:cs typeface="Tahoma" pitchFamily="34" charset="0"/>
              </a:defRPr>
            </a:pPr>
            <a:endParaRPr lang="fr-FR"/>
          </a:p>
        </c:txPr>
        <c:crossAx val="-2133162104"/>
        <c:crosses val="autoZero"/>
        <c:auto val="1"/>
        <c:lblAlgn val="ctr"/>
        <c:lblOffset val="100"/>
        <c:noMultiLvlLbl val="0"/>
      </c:catAx>
      <c:valAx>
        <c:axId val="-2133162104"/>
        <c:scaling>
          <c:orientation val="minMax"/>
          <c:max val="1"/>
          <c:min val="0"/>
        </c:scaling>
        <c:delete val="0"/>
        <c:axPos val="t"/>
        <c:numFmt formatCode="0%" sourceLinked="1"/>
        <c:majorTickMark val="none"/>
        <c:minorTickMark val="none"/>
        <c:tickLblPos val="none"/>
        <c:spPr>
          <a:ln>
            <a:noFill/>
          </a:ln>
        </c:spPr>
        <c:crossAx val="-2133165528"/>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5.69940224145183E-2"/>
          <c:w val="0.89852952755906002"/>
          <c:h val="0.90644012994254297"/>
        </c:manualLayout>
      </c:layout>
      <c:lineChart>
        <c:grouping val="standard"/>
        <c:varyColors val="0"/>
        <c:ser>
          <c:idx val="0"/>
          <c:order val="0"/>
          <c:tx>
            <c:strRef>
              <c:f>Feuil1!$A$2</c:f>
              <c:strCache>
                <c:ptCount val="1"/>
              </c:strCache>
            </c:strRef>
          </c:tx>
          <c:spPr>
            <a:ln w="34925">
              <a:solidFill>
                <a:srgbClr val="421D49"/>
              </a:solidFill>
            </a:ln>
            <a:effectLst>
              <a:outerShdw blurRad="50800" dist="50800" dir="5400000" algn="ctr" rotWithShape="0">
                <a:srgbClr val="421D49">
                  <a:alpha val="28000"/>
                </a:srgbClr>
              </a:outerShdw>
            </a:effectLst>
          </c:spPr>
          <c:marker>
            <c:symbol val="circle"/>
            <c:size val="6"/>
            <c:spPr>
              <a:solidFill>
                <a:schemeClr val="bg1"/>
              </a:solidFill>
              <a:ln w="15875">
                <a:solidFill>
                  <a:srgbClr val="421D49"/>
                </a:solidFill>
              </a:ln>
              <a:effectLst>
                <a:outerShdw blurRad="50800" dist="50800" dir="5400000" algn="ctr" rotWithShape="0">
                  <a:srgbClr val="421D49">
                    <a:alpha val="28000"/>
                  </a:srgbClr>
                </a:outerShdw>
              </a:effectLst>
            </c:spPr>
          </c:marker>
          <c:dLbls>
            <c:dLbl>
              <c:idx val="0"/>
              <c:layout>
                <c:manualLayout>
                  <c:x val="-7.9375666139271994E-2"/>
                  <c:y val="1.644400418376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BB-404A-9AB6-3C80FBCC4EF1}"/>
                </c:ext>
              </c:extLst>
            </c:dLbl>
            <c:dLbl>
              <c:idx val="1"/>
              <c:layout>
                <c:manualLayout>
                  <c:x val="-2.8996918381802801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BB-404A-9AB6-3C80FBCC4EF1}"/>
                </c:ext>
              </c:extLst>
            </c:dLbl>
            <c:dLbl>
              <c:idx val="2"/>
              <c:layout>
                <c:manualLayout>
                  <c:x val="5.2022305045999002E-4"/>
                  <c:y val="-1.26312058415588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BB-404A-9AB6-3C80FBCC4EF1}"/>
                </c:ext>
              </c:extLst>
            </c:dLbl>
            <c:dLbl>
              <c:idx val="3"/>
              <c:layout>
                <c:manualLayout>
                  <c:x val="-3.4315259136724702E-2"/>
                  <c:y val="-3.9135892167163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BB-404A-9AB6-3C80FBCC4EF1}"/>
                </c:ext>
              </c:extLst>
            </c:dLbl>
            <c:dLbl>
              <c:idx val="4"/>
              <c:layout>
                <c:manualLayout>
                  <c:x val="-3.5375732160078402E-2"/>
                  <c:y val="-4.2040780002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BB-404A-9AB6-3C80FBCC4EF1}"/>
                </c:ext>
              </c:extLst>
            </c:dLbl>
            <c:dLbl>
              <c:idx val="5"/>
              <c:layout>
                <c:manualLayout>
                  <c:x val="-3.5986863606779398E-2"/>
                  <c:y val="-3.10701860068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BB-404A-9AB6-3C80FBCC4EF1}"/>
                </c:ext>
              </c:extLst>
            </c:dLbl>
            <c:dLbl>
              <c:idx val="6"/>
              <c:layout>
                <c:manualLayout>
                  <c:x val="-4.0908302975971297E-2"/>
                  <c:y val="-3.4220099487207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BB-404A-9AB6-3C80FBCC4EF1}"/>
                </c:ext>
              </c:extLst>
            </c:dLbl>
            <c:dLbl>
              <c:idx val="7"/>
              <c:layout>
                <c:manualLayout>
                  <c:x val="-3.2096327876232199E-2"/>
                  <c:y val="4.515204096983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BB-404A-9AB6-3C80FBCC4EF1}"/>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BB-404A-9AB6-3C80FBCC4EF1}"/>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BB-404A-9AB6-3C80FBCC4EF1}"/>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BB-404A-9AB6-3C80FBCC4EF1}"/>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BB-404A-9AB6-3C80FBCC4EF1}"/>
                </c:ext>
              </c:extLst>
            </c:dLbl>
            <c:spPr>
              <a:noFill/>
              <a:ln>
                <a:noFill/>
              </a:ln>
              <a:effectLst/>
            </c:spPr>
            <c:txPr>
              <a:bodyPr/>
              <a:lstStyle/>
              <a:p>
                <a:pPr>
                  <a:defRPr sz="1100" b="1">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Feuil1!$B$2:$O$2</c:f>
              <c:numCache>
                <c:formatCode>General</c:formatCode>
                <c:ptCount val="14"/>
              </c:numCache>
            </c:numRef>
          </c:val>
          <c:smooth val="1"/>
          <c:extLst>
            <c:ext xmlns:c16="http://schemas.microsoft.com/office/drawing/2014/chart" uri="{C3380CC4-5D6E-409C-BE32-E72D297353CC}">
              <c16:uniqueId val="{0000000C-27BB-404A-9AB6-3C80FBCC4EF1}"/>
            </c:ext>
          </c:extLst>
        </c:ser>
        <c:ser>
          <c:idx val="1"/>
          <c:order val="1"/>
          <c:tx>
            <c:strRef>
              <c:f>Feuil1!$A$3</c:f>
              <c:strCache>
                <c:ptCount val="1"/>
              </c:strCache>
            </c:strRef>
          </c:tx>
          <c:spPr>
            <a:ln w="34925">
              <a:solidFill>
                <a:srgbClr val="AC0077"/>
              </a:solidFill>
            </a:ln>
            <a:effectLst>
              <a:outerShdw blurRad="50800" dist="50800" dir="5400000" algn="ctr" rotWithShape="0">
                <a:srgbClr val="B4007C">
                  <a:alpha val="26000"/>
                </a:srgbClr>
              </a:outerShdw>
            </a:effectLst>
          </c:spPr>
          <c:marker>
            <c:symbol val="circle"/>
            <c:size val="6"/>
            <c:spPr>
              <a:solidFill>
                <a:schemeClr val="bg1"/>
              </a:solidFill>
              <a:ln w="15875">
                <a:solidFill>
                  <a:srgbClr val="AC0077"/>
                </a:solidFill>
              </a:ln>
              <a:effectLst>
                <a:outerShdw blurRad="50800" dist="50800" dir="5400000" algn="ctr" rotWithShape="0">
                  <a:srgbClr val="B4007C">
                    <a:alpha val="26000"/>
                  </a:srgbClr>
                </a:outerShdw>
              </a:effectLst>
            </c:spPr>
          </c:marker>
          <c:dLbls>
            <c:dLbl>
              <c:idx val="0"/>
              <c:layout>
                <c:manualLayout>
                  <c:x val="-8.3905137354332193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BB-404A-9AB6-3C80FBCC4EF1}"/>
                </c:ext>
              </c:extLst>
            </c:dLbl>
            <c:dLbl>
              <c:idx val="1"/>
              <c:layout>
                <c:manualLayout>
                  <c:x val="-3.0217622045541299E-2"/>
                  <c:y val="4.16838720996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BB-404A-9AB6-3C80FBCC4EF1}"/>
                </c:ext>
              </c:extLst>
            </c:dLbl>
            <c:dLbl>
              <c:idx val="2"/>
              <c:layout>
                <c:manualLayout>
                  <c:x val="-2.5156066915137999E-4"/>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7BB-404A-9AB6-3C80FBCC4EF1}"/>
                </c:ext>
              </c:extLst>
            </c:dLbl>
            <c:dLbl>
              <c:idx val="3"/>
              <c:layout>
                <c:manualLayout>
                  <c:x val="5.6186281338407402E-3"/>
                  <c:y val="1.5839306523220398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7BB-404A-9AB6-3C80FBCC4EF1}"/>
                </c:ext>
              </c:extLst>
            </c:dLbl>
            <c:dLbl>
              <c:idx val="4"/>
              <c:layout>
                <c:manualLayout>
                  <c:x val="4.1667153839001804E-3"/>
                  <c:y val="1.0928464306929099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BB-404A-9AB6-3C80FBCC4EF1}"/>
                </c:ext>
              </c:extLst>
            </c:dLbl>
            <c:dLbl>
              <c:idx val="5"/>
              <c:layout>
                <c:manualLayout>
                  <c:x val="1.1237673843968199E-2"/>
                  <c:y val="1.53121579049302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7BB-404A-9AB6-3C80FBCC4EF1}"/>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7BB-404A-9AB6-3C80FBCC4EF1}"/>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7BB-404A-9AB6-3C80FBCC4EF1}"/>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7BB-404A-9AB6-3C80FBCC4EF1}"/>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7BB-404A-9AB6-3C80FBCC4EF1}"/>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7BB-404A-9AB6-3C80FBCC4EF1}"/>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7BB-404A-9AB6-3C80FBCC4EF1}"/>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7BB-404A-9AB6-3C80FBCC4EF1}"/>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7BB-404A-9AB6-3C80FBCC4EF1}"/>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7BB-404A-9AB6-3C80FBCC4EF1}"/>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7BB-404A-9AB6-3C80FBCC4EF1}"/>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7BB-404A-9AB6-3C80FBCC4EF1}"/>
                </c:ext>
              </c:extLst>
            </c:dLbl>
            <c:dLbl>
              <c:idx val="24"/>
              <c:layout>
                <c:manualLayout>
                  <c:x val="-3.46703734741961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7BB-404A-9AB6-3C80FBCC4EF1}"/>
                </c:ext>
              </c:extLst>
            </c:dLbl>
            <c:spPr>
              <a:noFill/>
              <a:ln>
                <a:noFill/>
              </a:ln>
              <a:effectLst/>
            </c:spPr>
            <c:txPr>
              <a:bodyPr/>
              <a:lstStyle/>
              <a:p>
                <a:pPr>
                  <a:defRPr sz="1100" b="1">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Feuil1!$B$3:$O$3</c:f>
              <c:numCache>
                <c:formatCode>General</c:formatCode>
                <c:ptCount val="14"/>
              </c:numCache>
            </c:numRef>
          </c:val>
          <c:smooth val="1"/>
          <c:extLst>
            <c:ext xmlns:c16="http://schemas.microsoft.com/office/drawing/2014/chart" uri="{C3380CC4-5D6E-409C-BE32-E72D297353CC}">
              <c16:uniqueId val="{0000001F-27BB-404A-9AB6-3C80FBCC4EF1}"/>
            </c:ext>
          </c:extLst>
        </c:ser>
        <c:ser>
          <c:idx val="2"/>
          <c:order val="2"/>
          <c:tx>
            <c:strRef>
              <c:f>Feuil1!$A$4</c:f>
              <c:strCache>
                <c:ptCount val="1"/>
                <c:pt idx="0">
                  <c:v>Non</c:v>
                </c:pt>
              </c:strCache>
            </c:strRef>
          </c:tx>
          <c:spPr>
            <a:ln w="34925">
              <a:solidFill>
                <a:srgbClr val="FF5050"/>
              </a:solidFill>
            </a:ln>
            <a:effectLst/>
          </c:spPr>
          <c:marker>
            <c:symbol val="circle"/>
            <c:size val="6"/>
            <c:spPr>
              <a:solidFill>
                <a:schemeClr val="bg1"/>
              </a:solidFill>
              <a:ln w="15875">
                <a:solidFill>
                  <a:srgbClr val="FF5050"/>
                </a:solidFill>
              </a:ln>
              <a:effectLst/>
            </c:spPr>
          </c:marker>
          <c:dLbls>
            <c:dLbl>
              <c:idx val="0"/>
              <c:layout>
                <c:manualLayout>
                  <c:x val="-4.80875226048025E-2"/>
                  <c:y val="7.3925838964293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7BB-404A-9AB6-3C80FBCC4EF1}"/>
                </c:ext>
              </c:extLst>
            </c:dLbl>
            <c:dLbl>
              <c:idx val="1"/>
              <c:layout>
                <c:manualLayout>
                  <c:x val="-3.2835976927032301E-2"/>
                  <c:y val="-7.21123195595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7BB-404A-9AB6-3C80FBCC4EF1}"/>
                </c:ext>
              </c:extLst>
            </c:dLbl>
            <c:dLbl>
              <c:idx val="2"/>
              <c:layout>
                <c:manualLayout>
                  <c:x val="-1.6976069739678901E-2"/>
                  <c:y val="-6.95986084078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7BB-404A-9AB6-3C80FBCC4EF1}"/>
                </c:ext>
              </c:extLst>
            </c:dLbl>
            <c:dLbl>
              <c:idx val="3"/>
              <c:layout>
                <c:manualLayout>
                  <c:x val="-2.7245372056023599E-2"/>
                  <c:y val="-6.2781031112387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7BB-404A-9AB6-3C80FBCC4EF1}"/>
                </c:ext>
              </c:extLst>
            </c:dLbl>
            <c:dLbl>
              <c:idx val="4"/>
              <c:layout>
                <c:manualLayout>
                  <c:x val="-3.0876037963594598E-2"/>
                  <c:y val="-7.2603662218018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27BB-404A-9AB6-3C80FBCC4EF1}"/>
                </c:ext>
              </c:extLst>
            </c:dLbl>
            <c:dLbl>
              <c:idx val="5"/>
              <c:layout>
                <c:manualLayout>
                  <c:x val="-2.9364329359116099E-2"/>
                  <c:y val="-6.9223372500010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7BB-404A-9AB6-3C80FBCC4EF1}"/>
                </c:ext>
              </c:extLst>
            </c:dLbl>
            <c:dLbl>
              <c:idx val="6"/>
              <c:layout>
                <c:manualLayout>
                  <c:x val="-3.0518733925948501E-2"/>
                  <c:y val="-8.8543817547572595E-2"/>
                </c:manualLayout>
              </c:layout>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27BB-404A-9AB6-3C80FBCC4EF1}"/>
                </c:ext>
              </c:extLst>
            </c:dLbl>
            <c:dLbl>
              <c:idx val="7"/>
              <c:layout>
                <c:manualLayout>
                  <c:x val="-3.5441481621597597E-2"/>
                  <c:y val="-6.7036594393896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27BB-404A-9AB6-3C80FBCC4EF1}"/>
                </c:ext>
              </c:extLst>
            </c:dLbl>
            <c:dLbl>
              <c:idx val="8"/>
              <c:layout>
                <c:manualLayout>
                  <c:x val="-2.5508472741485402E-2"/>
                  <c:y val="-7.27396600712135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7BB-404A-9AB6-3C80FBCC4EF1}"/>
                </c:ext>
              </c:extLst>
            </c:dLbl>
            <c:dLbl>
              <c:idx val="9"/>
              <c:layout>
                <c:manualLayout>
                  <c:x val="-2.8755701765880801E-2"/>
                  <c:y val="-7.1855201983774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27BB-404A-9AB6-3C80FBCC4EF1}"/>
                </c:ext>
              </c:extLst>
            </c:dLbl>
            <c:dLbl>
              <c:idx val="10"/>
              <c:layout>
                <c:manualLayout>
                  <c:x val="-2.4161927302271399E-2"/>
                  <c:y val="-7.4826391201664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7BB-404A-9AB6-3C80FBCC4EF1}"/>
                </c:ext>
              </c:extLst>
            </c:dLbl>
            <c:dLbl>
              <c:idx val="14"/>
              <c:layout>
                <c:manualLayout>
                  <c:x val="-3.2466115425573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7BB-404A-9AB6-3C80FBCC4EF1}"/>
                </c:ext>
              </c:extLst>
            </c:dLbl>
            <c:dLbl>
              <c:idx val="16"/>
              <c:layout>
                <c:manualLayout>
                  <c:x val="-2.7038047645078299E-2"/>
                  <c:y val="3.3813216614425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7BB-404A-9AB6-3C80FBCC4EF1}"/>
                </c:ext>
              </c:extLst>
            </c:dLbl>
            <c:dLbl>
              <c:idx val="24"/>
              <c:layout>
                <c:manualLayout>
                  <c:x val="-1.4942442652259301E-2"/>
                  <c:y val="-3.2242685290417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27BB-404A-9AB6-3C80FBCC4EF1}"/>
                </c:ext>
              </c:extLst>
            </c:dLbl>
            <c:spPr>
              <a:noFill/>
              <a:ln>
                <a:noFill/>
              </a:ln>
              <a:effectLst/>
            </c:spPr>
            <c:txPr>
              <a:bodyPr/>
              <a:lstStyle/>
              <a:p>
                <a:pPr algn="ctr">
                  <a:defRPr lang="fr-FR" sz="1100" b="0" i="0" u="none" strike="noStrike" kern="1200" baseline="0">
                    <a:solidFill>
                      <a:srgbClr val="FF5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Feuil1!$B$4:$O$4</c:f>
              <c:numCache>
                <c:formatCode>0%</c:formatCode>
                <c:ptCount val="14"/>
                <c:pt idx="0">
                  <c:v>0.48</c:v>
                </c:pt>
                <c:pt idx="1">
                  <c:v>0.56999999999999995</c:v>
                </c:pt>
                <c:pt idx="2">
                  <c:v>0.6</c:v>
                </c:pt>
                <c:pt idx="3">
                  <c:v>0.54</c:v>
                </c:pt>
                <c:pt idx="4">
                  <c:v>0.69</c:v>
                </c:pt>
                <c:pt idx="5">
                  <c:v>0.73</c:v>
                </c:pt>
                <c:pt idx="6">
                  <c:v>0.61</c:v>
                </c:pt>
                <c:pt idx="7">
                  <c:v>0.67</c:v>
                </c:pt>
                <c:pt idx="8">
                  <c:v>0.7</c:v>
                </c:pt>
                <c:pt idx="9">
                  <c:v>0.61</c:v>
                </c:pt>
                <c:pt idx="10">
                  <c:v>0.7</c:v>
                </c:pt>
                <c:pt idx="11">
                  <c:v>0.64</c:v>
                </c:pt>
                <c:pt idx="12">
                  <c:v>0.56999999999999995</c:v>
                </c:pt>
                <c:pt idx="13">
                  <c:v>0.55000000000000004</c:v>
                </c:pt>
              </c:numCache>
            </c:numRef>
          </c:val>
          <c:smooth val="1"/>
          <c:extLst>
            <c:ext xmlns:c16="http://schemas.microsoft.com/office/drawing/2014/chart" uri="{C3380CC4-5D6E-409C-BE32-E72D297353CC}">
              <c16:uniqueId val="{0000002E-27BB-404A-9AB6-3C80FBCC4EF1}"/>
            </c:ext>
          </c:extLst>
        </c:ser>
        <c:ser>
          <c:idx val="3"/>
          <c:order val="3"/>
          <c:tx>
            <c:strRef>
              <c:f>Feuil1!$A$5</c:f>
              <c:strCache>
                <c:ptCount val="1"/>
                <c:pt idx="0">
                  <c:v>Oui</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dLbl>
              <c:idx val="0"/>
              <c:layout>
                <c:manualLayout>
                  <c:x val="-4.7024712305103002E-2"/>
                  <c:y val="-6.86864562206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7BB-404A-9AB6-3C80FBCC4EF1}"/>
                </c:ext>
              </c:extLst>
            </c:dLbl>
            <c:dLbl>
              <c:idx val="1"/>
              <c:layout>
                <c:manualLayout>
                  <c:x val="-3.40263388433946E-2"/>
                  <c:y val="-9.8245838100747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27BB-404A-9AB6-3C80FBCC4EF1}"/>
                </c:ext>
              </c:extLst>
            </c:dLbl>
            <c:dLbl>
              <c:idx val="2"/>
              <c:layout>
                <c:manualLayout>
                  <c:x val="-2.1845506442380602E-2"/>
                  <c:y val="-7.2893401336706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27BB-404A-9AB6-3C80FBCC4EF1}"/>
                </c:ext>
              </c:extLst>
            </c:dLbl>
            <c:dLbl>
              <c:idx val="3"/>
              <c:layout>
                <c:manualLayout>
                  <c:x val="-2.7319705690314101E-2"/>
                  <c:y val="-6.5365678389973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27BB-404A-9AB6-3C80FBCC4EF1}"/>
                </c:ext>
              </c:extLst>
            </c:dLbl>
            <c:dLbl>
              <c:idx val="6"/>
              <c:layout>
                <c:manualLayout>
                  <c:x val="-2.9965507378822798E-2"/>
                  <c:y val="-7.8341862319516301E-2"/>
                </c:manualLayout>
              </c:layout>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27BB-404A-9AB6-3C80FBCC4EF1}"/>
                </c:ext>
              </c:extLst>
            </c:dLbl>
            <c:dLbl>
              <c:idx val="8"/>
              <c:layout>
                <c:manualLayout>
                  <c:x val="-2.3035874832921001E-2"/>
                  <c:y val="-6.5668753080616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27BB-404A-9AB6-3C80FBCC4EF1}"/>
                </c:ext>
              </c:extLst>
            </c:dLbl>
            <c:dLbl>
              <c:idx val="9"/>
              <c:layout>
                <c:manualLayout>
                  <c:x val="-2.95526670533365E-2"/>
                  <c:y val="-7.3797774534077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27BB-404A-9AB6-3C80FBCC4EF1}"/>
                </c:ext>
              </c:extLst>
            </c:dLbl>
            <c:dLbl>
              <c:idx val="22"/>
              <c:layout>
                <c:manualLayout>
                  <c:x val="-2.3028598813328301E-2"/>
                  <c:y val="-5.7613396170067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27BB-404A-9AB6-3C80FBCC4EF1}"/>
                </c:ext>
              </c:extLst>
            </c:dLbl>
            <c:dLbl>
              <c:idx val="23"/>
              <c:layout>
                <c:manualLayout>
                  <c:x val="-4.0990697926032001E-2"/>
                  <c:y val="2.6742226183448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7BB-404A-9AB6-3C80FBCC4EF1}"/>
                </c:ext>
              </c:extLst>
            </c:dLbl>
            <c:dLbl>
              <c:idx val="24"/>
              <c:layout>
                <c:manualLayout>
                  <c:x val="-1.3496582386460501E-2"/>
                  <c:y val="2.379298060975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27BB-404A-9AB6-3C80FBCC4EF1}"/>
                </c:ext>
              </c:extLst>
            </c:dLbl>
            <c:spPr>
              <a:noFill/>
              <a:ln>
                <a:noFill/>
              </a:ln>
              <a:effectLst/>
            </c:spPr>
            <c:txPr>
              <a:bodyPr/>
              <a:lstStyle/>
              <a:p>
                <a:pPr>
                  <a:defRPr sz="1100" b="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Feuil1!$B$5:$O$5</c:f>
              <c:numCache>
                <c:formatCode>0%</c:formatCode>
                <c:ptCount val="14"/>
                <c:pt idx="0">
                  <c:v>0.5</c:v>
                </c:pt>
                <c:pt idx="1">
                  <c:v>0.42</c:v>
                </c:pt>
                <c:pt idx="2">
                  <c:v>0.4</c:v>
                </c:pt>
                <c:pt idx="3">
                  <c:v>0.45</c:v>
                </c:pt>
                <c:pt idx="4">
                  <c:v>0.3</c:v>
                </c:pt>
                <c:pt idx="5">
                  <c:v>0.27</c:v>
                </c:pt>
                <c:pt idx="6">
                  <c:v>0.39</c:v>
                </c:pt>
                <c:pt idx="7">
                  <c:v>0.31</c:v>
                </c:pt>
                <c:pt idx="8">
                  <c:v>0.28999999999999998</c:v>
                </c:pt>
                <c:pt idx="9">
                  <c:v>0.36</c:v>
                </c:pt>
                <c:pt idx="10">
                  <c:v>0.27</c:v>
                </c:pt>
                <c:pt idx="11">
                  <c:v>0.35</c:v>
                </c:pt>
                <c:pt idx="12">
                  <c:v>0.41</c:v>
                </c:pt>
                <c:pt idx="13">
                  <c:v>0.42</c:v>
                </c:pt>
              </c:numCache>
            </c:numRef>
          </c:val>
          <c:smooth val="1"/>
          <c:extLst>
            <c:ext xmlns:c16="http://schemas.microsoft.com/office/drawing/2014/chart" uri="{C3380CC4-5D6E-409C-BE32-E72D297353CC}">
              <c16:uniqueId val="{00000039-27BB-404A-9AB6-3C80FBCC4EF1}"/>
            </c:ext>
          </c:extLst>
        </c:ser>
        <c:ser>
          <c:idx val="4"/>
          <c:order val="4"/>
          <c:tx>
            <c:strRef>
              <c:f>Feuil1!$A$6</c:f>
              <c:strCache>
                <c:ptCount val="1"/>
              </c:strCache>
            </c:strRef>
          </c:tx>
          <c:spPr>
            <a:ln w="34925">
              <a:solidFill>
                <a:srgbClr val="FF9933"/>
              </a:solidFill>
            </a:ln>
            <a:effectLst>
              <a:outerShdw blurRad="50800" dist="50800" dir="5400000" algn="ctr" rotWithShape="0">
                <a:srgbClr val="FF9933">
                  <a:alpha val="26000"/>
                </a:srgbClr>
              </a:outerShdw>
            </a:effectLst>
          </c:spPr>
          <c:marker>
            <c:symbol val="circle"/>
            <c:size val="6"/>
            <c:spPr>
              <a:solidFill>
                <a:srgbClr val="FFFFFF"/>
              </a:solidFill>
              <a:ln w="15875">
                <a:solidFill>
                  <a:srgbClr val="FF9933"/>
                </a:solidFill>
              </a:ln>
              <a:effectLst>
                <a:outerShdw blurRad="50800" dist="50800" dir="5400000" algn="ctr" rotWithShape="0">
                  <a:srgbClr val="FF9933">
                    <a:alpha val="26000"/>
                  </a:srgbClr>
                </a:outerShdw>
              </a:effectLst>
            </c:spPr>
          </c:marker>
          <c:dLbls>
            <c:dLbl>
              <c:idx val="0"/>
              <c:layout>
                <c:manualLayout>
                  <c:x val="-7.0061853031195706E-2"/>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27BB-404A-9AB6-3C80FBCC4EF1}"/>
                </c:ext>
              </c:extLst>
            </c:dLbl>
            <c:dLbl>
              <c:idx val="1"/>
              <c:layout>
                <c:manualLayout>
                  <c:x val="-2.45216485609186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27BB-404A-9AB6-3C80FBCC4EF1}"/>
                </c:ext>
              </c:extLst>
            </c:dLbl>
            <c:dLbl>
              <c:idx val="2"/>
              <c:layout>
                <c:manualLayout>
                  <c:x val="0"/>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27BB-404A-9AB6-3C80FBCC4EF1}"/>
                </c:ext>
              </c:extLst>
            </c:dLbl>
            <c:spPr>
              <a:noFill/>
              <a:ln>
                <a:noFill/>
              </a:ln>
              <a:effectLst/>
            </c:spPr>
            <c:txPr>
              <a:bodyPr/>
              <a:lstStyle/>
              <a:p>
                <a:pPr>
                  <a:defRPr sz="1100" b="1">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Feuil1!$B$6:$O$6</c:f>
              <c:numCache>
                <c:formatCode>General</c:formatCode>
                <c:ptCount val="14"/>
              </c:numCache>
            </c:numRef>
          </c:val>
          <c:smooth val="1"/>
          <c:extLst>
            <c:ext xmlns:c16="http://schemas.microsoft.com/office/drawing/2014/chart" uri="{C3380CC4-5D6E-409C-BE32-E72D297353CC}">
              <c16:uniqueId val="{0000003D-27BB-404A-9AB6-3C80FBCC4EF1}"/>
            </c:ext>
          </c:extLst>
        </c:ser>
        <c:ser>
          <c:idx val="5"/>
          <c:order val="5"/>
          <c:tx>
            <c:strRef>
              <c:f>Feuil1!$A$7</c:f>
              <c:strCache>
                <c:ptCount val="1"/>
              </c:strCache>
            </c:strRef>
          </c:tx>
          <c:spPr>
            <a:ln w="34925">
              <a:solidFill>
                <a:srgbClr val="92D050"/>
              </a:solidFill>
            </a:ln>
            <a:effectLst>
              <a:outerShdw blurRad="50800" dist="50800" dir="5400000" algn="ctr" rotWithShape="0">
                <a:srgbClr val="92D050">
                  <a:alpha val="26000"/>
                </a:srgbClr>
              </a:outerShdw>
            </a:effectLst>
          </c:spPr>
          <c:marker>
            <c:symbol val="circle"/>
            <c:size val="6"/>
            <c:spPr>
              <a:solidFill>
                <a:srgbClr val="FFFFFF"/>
              </a:solidFill>
              <a:ln w="15875">
                <a:solidFill>
                  <a:srgbClr val="92D050"/>
                </a:solidFill>
              </a:ln>
              <a:effectLst>
                <a:outerShdw blurRad="50800" dist="50800" dir="5400000" algn="ctr" rotWithShape="0">
                  <a:srgbClr val="92D050">
                    <a:alpha val="26000"/>
                  </a:srgbClr>
                </a:outerShdw>
              </a:effectLst>
            </c:spPr>
          </c:marker>
          <c:dLbls>
            <c:dLbl>
              <c:idx val="0"/>
              <c:layout>
                <c:manualLayout>
                  <c:x val="-7.7068038334315594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27BB-404A-9AB6-3C80FBCC4EF1}"/>
                </c:ext>
              </c:extLst>
            </c:dLbl>
            <c:dLbl>
              <c:idx val="1"/>
              <c:layout>
                <c:manualLayout>
                  <c:x val="-2.9776425455291699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27BB-404A-9AB6-3C80FBCC4EF1}"/>
                </c:ext>
              </c:extLst>
            </c:dLbl>
            <c:dLbl>
              <c:idx val="2"/>
              <c:layout>
                <c:manualLayout>
                  <c:x val="5.2546389773396804E-3"/>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27BB-404A-9AB6-3C80FBCC4EF1}"/>
                </c:ext>
              </c:extLst>
            </c:dLbl>
            <c:spPr>
              <a:noFill/>
              <a:ln>
                <a:noFill/>
              </a:ln>
              <a:effectLst/>
            </c:spPr>
            <c:txPr>
              <a:bodyPr/>
              <a:lstStyle/>
              <a:p>
                <a:pPr>
                  <a:defRPr sz="1100" b="1">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Feuil1!$B$7:$O$7</c:f>
              <c:numCache>
                <c:formatCode>General</c:formatCode>
                <c:ptCount val="14"/>
              </c:numCache>
            </c:numRef>
          </c:val>
          <c:smooth val="1"/>
          <c:extLst>
            <c:ext xmlns:c16="http://schemas.microsoft.com/office/drawing/2014/chart" uri="{C3380CC4-5D6E-409C-BE32-E72D297353CC}">
              <c16:uniqueId val="{00000041-27BB-404A-9AB6-3C80FBCC4EF1}"/>
            </c:ext>
          </c:extLst>
        </c:ser>
        <c:dLbls>
          <c:showLegendKey val="0"/>
          <c:showVal val="0"/>
          <c:showCatName val="0"/>
          <c:showSerName val="0"/>
          <c:showPercent val="0"/>
          <c:showBubbleSize val="0"/>
        </c:dLbls>
        <c:marker val="1"/>
        <c:smooth val="0"/>
        <c:axId val="-2133388232"/>
        <c:axId val="-2133396120"/>
      </c:lineChart>
      <c:catAx>
        <c:axId val="-2133388232"/>
        <c:scaling>
          <c:orientation val="minMax"/>
        </c:scaling>
        <c:delete val="1"/>
        <c:axPos val="b"/>
        <c:numFmt formatCode="General" sourceLinked="0"/>
        <c:majorTickMark val="out"/>
        <c:minorTickMark val="none"/>
        <c:tickLblPos val="none"/>
        <c:crossAx val="-2133396120"/>
        <c:crosses val="autoZero"/>
        <c:auto val="1"/>
        <c:lblAlgn val="ctr"/>
        <c:lblOffset val="100"/>
        <c:noMultiLvlLbl val="0"/>
      </c:catAx>
      <c:valAx>
        <c:axId val="-2133396120"/>
        <c:scaling>
          <c:orientation val="minMax"/>
          <c:max val="0.8"/>
          <c:min val="0.2"/>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33388232"/>
        <c:crosses val="autoZero"/>
        <c:crossBetween val="between"/>
        <c:majorUnit val="0.2"/>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91649925258701"/>
          <c:y val="3.0256169720297401E-2"/>
          <c:w val="0.373865358010047"/>
          <c:h val="0.86209258730934002"/>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AABB-4E80-804B-47A40817EE7E}"/>
              </c:ext>
            </c:extLst>
          </c:dPt>
          <c:dPt>
            <c:idx val="1"/>
            <c:invertIfNegative val="0"/>
            <c:bubble3D val="0"/>
            <c:spPr>
              <a:solidFill>
                <a:srgbClr val="00B0F0"/>
              </a:solidFill>
              <a:effectLst/>
            </c:spPr>
            <c:extLst>
              <c:ext xmlns:c16="http://schemas.microsoft.com/office/drawing/2014/chart" uri="{C3380CC4-5D6E-409C-BE32-E72D297353CC}">
                <c16:uniqueId val="{00000003-AABB-4E80-804B-47A40817EE7E}"/>
              </c:ext>
            </c:extLst>
          </c:dPt>
          <c:dPt>
            <c:idx val="2"/>
            <c:invertIfNegative val="0"/>
            <c:bubble3D val="0"/>
            <c:spPr>
              <a:solidFill>
                <a:srgbClr val="FFC000"/>
              </a:solidFill>
              <a:effectLst/>
            </c:spPr>
            <c:extLst>
              <c:ext xmlns:c16="http://schemas.microsoft.com/office/drawing/2014/chart" uri="{C3380CC4-5D6E-409C-BE32-E72D297353CC}">
                <c16:uniqueId val="{00000005-AABB-4E80-804B-47A40817EE7E}"/>
              </c:ext>
            </c:extLst>
          </c:dPt>
          <c:dPt>
            <c:idx val="3"/>
            <c:invertIfNegative val="0"/>
            <c:bubble3D val="0"/>
            <c:spPr>
              <a:solidFill>
                <a:srgbClr val="FF5050"/>
              </a:solidFill>
              <a:effectLst/>
            </c:spPr>
            <c:extLst>
              <c:ext xmlns:c16="http://schemas.microsoft.com/office/drawing/2014/chart" uri="{C3380CC4-5D6E-409C-BE32-E72D297353CC}">
                <c16:uniqueId val="{00000007-AABB-4E80-804B-47A40817EE7E}"/>
              </c:ext>
            </c:extLst>
          </c:dPt>
          <c:dPt>
            <c:idx val="4"/>
            <c:invertIfNegative val="0"/>
            <c:bubble3D val="0"/>
            <c:spPr>
              <a:solidFill>
                <a:srgbClr val="595959"/>
              </a:solidFill>
              <a:effectLst/>
            </c:spPr>
            <c:extLst>
              <c:ext xmlns:c16="http://schemas.microsoft.com/office/drawing/2014/chart" uri="{C3380CC4-5D6E-409C-BE32-E72D297353CC}">
                <c16:uniqueId val="{00000009-AABB-4E80-804B-47A40817EE7E}"/>
              </c:ext>
            </c:extLst>
          </c:dPt>
          <c:dLbls>
            <c:dLbl>
              <c:idx val="0"/>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AABB-4E80-804B-47A40817EE7E}"/>
                </c:ext>
              </c:extLst>
            </c:dLbl>
            <c:dLbl>
              <c:idx val="1"/>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AABB-4E80-804B-47A40817EE7E}"/>
                </c:ext>
              </c:extLst>
            </c:dLbl>
            <c:dLbl>
              <c:idx val="2"/>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AABB-4E80-804B-47A40817EE7E}"/>
                </c:ext>
              </c:extLst>
            </c:dLbl>
            <c:dLbl>
              <c:idx val="3"/>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AABB-4E80-804B-47A40817EE7E}"/>
                </c:ext>
              </c:extLst>
            </c:dLbl>
            <c:dLbl>
              <c:idx val="4"/>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AABB-4E80-804B-47A40817EE7E}"/>
                </c:ext>
              </c:extLst>
            </c:dLbl>
            <c:dLbl>
              <c:idx val="5"/>
              <c:delete val="1"/>
              <c:extLst>
                <c:ext xmlns:c15="http://schemas.microsoft.com/office/drawing/2012/chart" uri="{CE6537A1-D6FC-4f65-9D91-7224C49458BB}"/>
                <c:ext xmlns:c16="http://schemas.microsoft.com/office/drawing/2014/chart" uri="{C3380CC4-5D6E-409C-BE32-E72D297353CC}">
                  <c16:uniqueId val="{0000000A-AABB-4E80-804B-47A40817EE7E}"/>
                </c:ext>
              </c:extLst>
            </c:dLbl>
            <c:dLbl>
              <c:idx val="7"/>
              <c:delete val="1"/>
              <c:extLst>
                <c:ext xmlns:c15="http://schemas.microsoft.com/office/drawing/2012/chart" uri="{CE6537A1-D6FC-4f65-9D91-7224C49458BB}"/>
                <c:ext xmlns:c16="http://schemas.microsoft.com/office/drawing/2014/chart" uri="{C3380CC4-5D6E-409C-BE32-E72D297353CC}">
                  <c16:uniqueId val="{0000000B-AABB-4E80-804B-47A40817EE7E}"/>
                </c:ext>
              </c:extLst>
            </c:dLbl>
            <c:dLbl>
              <c:idx val="14"/>
              <c:delete val="1"/>
              <c:extLst>
                <c:ext xmlns:c15="http://schemas.microsoft.com/office/drawing/2012/chart" uri="{CE6537A1-D6FC-4f65-9D91-7224C49458BB}"/>
                <c:ext xmlns:c16="http://schemas.microsoft.com/office/drawing/2014/chart" uri="{C3380CC4-5D6E-409C-BE32-E72D297353CC}">
                  <c16:uniqueId val="{0000000C-AABB-4E80-804B-47A40817EE7E}"/>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Beaucoup</c:v>
                </c:pt>
                <c:pt idx="1">
                  <c:v>Assez</c:v>
                </c:pt>
                <c:pt idx="2">
                  <c:v>Peu</c:v>
                </c:pt>
                <c:pt idx="3">
                  <c:v>Pas du tout</c:v>
                </c:pt>
                <c:pt idx="4">
                  <c:v>NSP</c:v>
                </c:pt>
              </c:strCache>
            </c:strRef>
          </c:cat>
          <c:val>
            <c:numRef>
              <c:f>DATA!$B$2:$B$6</c:f>
              <c:numCache>
                <c:formatCode>0%</c:formatCode>
                <c:ptCount val="5"/>
                <c:pt idx="0">
                  <c:v>0.12698871</c:v>
                </c:pt>
                <c:pt idx="1">
                  <c:v>0.36307821000000001</c:v>
                </c:pt>
                <c:pt idx="2">
                  <c:v>0.32965167000000001</c:v>
                </c:pt>
                <c:pt idx="3">
                  <c:v>0.16007546</c:v>
                </c:pt>
                <c:pt idx="4">
                  <c:v>0.02</c:v>
                </c:pt>
              </c:numCache>
            </c:numRef>
          </c:val>
          <c:extLst>
            <c:ext xmlns:c16="http://schemas.microsoft.com/office/drawing/2014/chart" uri="{C3380CC4-5D6E-409C-BE32-E72D297353CC}">
              <c16:uniqueId val="{0000000D-AABB-4E80-804B-47A40817EE7E}"/>
            </c:ext>
          </c:extLst>
        </c:ser>
        <c:dLbls>
          <c:showLegendKey val="0"/>
          <c:showVal val="0"/>
          <c:showCatName val="0"/>
          <c:showSerName val="0"/>
          <c:showPercent val="0"/>
          <c:showBubbleSize val="0"/>
        </c:dLbls>
        <c:gapWidth val="12"/>
        <c:axId val="-2133355944"/>
        <c:axId val="-2133352552"/>
      </c:barChart>
      <c:catAx>
        <c:axId val="-2133355944"/>
        <c:scaling>
          <c:orientation val="maxMin"/>
        </c:scaling>
        <c:delete val="0"/>
        <c:axPos val="l"/>
        <c:numFmt formatCode="General" sourceLinked="1"/>
        <c:majorTickMark val="out"/>
        <c:minorTickMark val="none"/>
        <c:tickLblPos val="nextTo"/>
        <c:spPr>
          <a:ln>
            <a:noFill/>
          </a:ln>
        </c:spPr>
        <c:txPr>
          <a:bodyPr/>
          <a:lstStyle/>
          <a:p>
            <a:pPr>
              <a:defRPr sz="1200">
                <a:solidFill>
                  <a:srgbClr val="404040"/>
                </a:solidFill>
                <a:latin typeface="Tahoma" pitchFamily="34" charset="0"/>
                <a:ea typeface="Tahoma" pitchFamily="34" charset="0"/>
                <a:cs typeface="Tahoma" pitchFamily="34" charset="0"/>
              </a:defRPr>
            </a:pPr>
            <a:endParaRPr lang="fr-FR"/>
          </a:p>
        </c:txPr>
        <c:crossAx val="-2133352552"/>
        <c:crosses val="autoZero"/>
        <c:auto val="1"/>
        <c:lblAlgn val="ctr"/>
        <c:lblOffset val="100"/>
        <c:noMultiLvlLbl val="0"/>
      </c:catAx>
      <c:valAx>
        <c:axId val="-2133352552"/>
        <c:scaling>
          <c:orientation val="minMax"/>
          <c:max val="1"/>
          <c:min val="0"/>
        </c:scaling>
        <c:delete val="0"/>
        <c:axPos val="t"/>
        <c:numFmt formatCode="0%" sourceLinked="1"/>
        <c:majorTickMark val="none"/>
        <c:minorTickMark val="none"/>
        <c:tickLblPos val="none"/>
        <c:spPr>
          <a:ln>
            <a:noFill/>
          </a:ln>
        </c:spPr>
        <c:crossAx val="-2133355944"/>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204"/>
        </c:manualLayout>
      </c:layout>
      <c:lineChart>
        <c:grouping val="standard"/>
        <c:varyColors val="0"/>
        <c:ser>
          <c:idx val="0"/>
          <c:order val="0"/>
          <c:tx>
            <c:strRef>
              <c:f>Feuil1!$A$2</c:f>
              <c:strCache>
                <c:ptCount val="1"/>
              </c:strCache>
            </c:strRef>
          </c:tx>
          <c:spPr>
            <a:ln w="34925">
              <a:solidFill>
                <a:srgbClr val="421D49"/>
              </a:solidFill>
            </a:ln>
            <a:effectLst>
              <a:outerShdw blurRad="50800" dist="50800" dir="5400000" algn="ctr" rotWithShape="0">
                <a:srgbClr val="421D49">
                  <a:alpha val="28000"/>
                </a:srgbClr>
              </a:outerShdw>
            </a:effectLst>
          </c:spPr>
          <c:marker>
            <c:symbol val="circle"/>
            <c:size val="6"/>
            <c:spPr>
              <a:solidFill>
                <a:schemeClr val="bg1"/>
              </a:solidFill>
              <a:ln w="15875">
                <a:solidFill>
                  <a:srgbClr val="421D49"/>
                </a:solidFill>
              </a:ln>
              <a:effectLst>
                <a:outerShdw blurRad="50800" dist="50800" dir="5400000" algn="ctr" rotWithShape="0">
                  <a:srgbClr val="421D49">
                    <a:alpha val="28000"/>
                  </a:srgbClr>
                </a:outerShdw>
              </a:effectLst>
            </c:spPr>
          </c:marker>
          <c:dLbls>
            <c:dLbl>
              <c:idx val="0"/>
              <c:layout>
                <c:manualLayout>
                  <c:x val="-7.9375666139271994E-2"/>
                  <c:y val="1.644400418376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6E-4D7A-8D31-7C09172A2865}"/>
                </c:ext>
              </c:extLst>
            </c:dLbl>
            <c:dLbl>
              <c:idx val="1"/>
              <c:layout>
                <c:manualLayout>
                  <c:x val="-2.8996918381802801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6E-4D7A-8D31-7C09172A2865}"/>
                </c:ext>
              </c:extLst>
            </c:dLbl>
            <c:dLbl>
              <c:idx val="2"/>
              <c:layout>
                <c:manualLayout>
                  <c:x val="5.2022305045999002E-4"/>
                  <c:y val="-1.26312058415588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6E-4D7A-8D31-7C09172A2865}"/>
                </c:ext>
              </c:extLst>
            </c:dLbl>
            <c:dLbl>
              <c:idx val="3"/>
              <c:layout>
                <c:manualLayout>
                  <c:x val="-3.4315259136724702E-2"/>
                  <c:y val="-3.9135892167163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6E-4D7A-8D31-7C09172A2865}"/>
                </c:ext>
              </c:extLst>
            </c:dLbl>
            <c:dLbl>
              <c:idx val="4"/>
              <c:layout>
                <c:manualLayout>
                  <c:x val="-3.5375732160078402E-2"/>
                  <c:y val="-4.2040780002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6E-4D7A-8D31-7C09172A2865}"/>
                </c:ext>
              </c:extLst>
            </c:dLbl>
            <c:dLbl>
              <c:idx val="5"/>
              <c:layout>
                <c:manualLayout>
                  <c:x val="-3.5986863606779398E-2"/>
                  <c:y val="-3.10701860068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6E-4D7A-8D31-7C09172A2865}"/>
                </c:ext>
              </c:extLst>
            </c:dLbl>
            <c:dLbl>
              <c:idx val="6"/>
              <c:layout>
                <c:manualLayout>
                  <c:x val="-4.0908302975971297E-2"/>
                  <c:y val="-3.4220099487207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6E-4D7A-8D31-7C09172A2865}"/>
                </c:ext>
              </c:extLst>
            </c:dLbl>
            <c:dLbl>
              <c:idx val="7"/>
              <c:layout>
                <c:manualLayout>
                  <c:x val="-3.2096327876232199E-2"/>
                  <c:y val="4.515204096983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6E-4D7A-8D31-7C09172A2865}"/>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6E-4D7A-8D31-7C09172A2865}"/>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6E-4D7A-8D31-7C09172A2865}"/>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6E-4D7A-8D31-7C09172A2865}"/>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6E-4D7A-8D31-7C09172A2865}"/>
                </c:ext>
              </c:extLst>
            </c:dLbl>
            <c:spPr>
              <a:noFill/>
              <a:ln>
                <a:noFill/>
              </a:ln>
              <a:effectLst/>
            </c:spPr>
            <c:txPr>
              <a:bodyPr/>
              <a:lstStyle/>
              <a:p>
                <a:pPr>
                  <a:defRPr sz="1100" b="1">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Feuil1!$B$2:$N$2</c:f>
              <c:numCache>
                <c:formatCode>General</c:formatCode>
                <c:ptCount val="13"/>
              </c:numCache>
            </c:numRef>
          </c:val>
          <c:smooth val="1"/>
          <c:extLst>
            <c:ext xmlns:c16="http://schemas.microsoft.com/office/drawing/2014/chart" uri="{C3380CC4-5D6E-409C-BE32-E72D297353CC}">
              <c16:uniqueId val="{0000000C-F96E-4D7A-8D31-7C09172A2865}"/>
            </c:ext>
          </c:extLst>
        </c:ser>
        <c:ser>
          <c:idx val="1"/>
          <c:order val="1"/>
          <c:tx>
            <c:strRef>
              <c:f>Feuil1!$A$3</c:f>
              <c:strCache>
                <c:ptCount val="1"/>
              </c:strCache>
            </c:strRef>
          </c:tx>
          <c:spPr>
            <a:ln w="34925">
              <a:solidFill>
                <a:srgbClr val="AC0077"/>
              </a:solidFill>
            </a:ln>
            <a:effectLst>
              <a:outerShdw blurRad="50800" dist="50800" dir="5400000" algn="ctr" rotWithShape="0">
                <a:srgbClr val="B4007C">
                  <a:alpha val="26000"/>
                </a:srgbClr>
              </a:outerShdw>
            </a:effectLst>
          </c:spPr>
          <c:marker>
            <c:symbol val="circle"/>
            <c:size val="6"/>
            <c:spPr>
              <a:solidFill>
                <a:schemeClr val="bg1"/>
              </a:solidFill>
              <a:ln w="15875">
                <a:solidFill>
                  <a:srgbClr val="AC0077"/>
                </a:solidFill>
              </a:ln>
              <a:effectLst>
                <a:outerShdw blurRad="50800" dist="50800" dir="5400000" algn="ctr" rotWithShape="0">
                  <a:srgbClr val="B4007C">
                    <a:alpha val="26000"/>
                  </a:srgbClr>
                </a:outerShdw>
              </a:effectLst>
            </c:spPr>
          </c:marker>
          <c:dLbls>
            <c:dLbl>
              <c:idx val="0"/>
              <c:layout>
                <c:manualLayout>
                  <c:x val="-8.3905137354332193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96E-4D7A-8D31-7C09172A2865}"/>
                </c:ext>
              </c:extLst>
            </c:dLbl>
            <c:dLbl>
              <c:idx val="1"/>
              <c:layout>
                <c:manualLayout>
                  <c:x val="-3.0217622045541299E-2"/>
                  <c:y val="4.16838720996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96E-4D7A-8D31-7C09172A2865}"/>
                </c:ext>
              </c:extLst>
            </c:dLbl>
            <c:dLbl>
              <c:idx val="2"/>
              <c:layout>
                <c:manualLayout>
                  <c:x val="-2.5156066915137999E-4"/>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96E-4D7A-8D31-7C09172A2865}"/>
                </c:ext>
              </c:extLst>
            </c:dLbl>
            <c:dLbl>
              <c:idx val="3"/>
              <c:layout>
                <c:manualLayout>
                  <c:x val="5.6186281338407402E-3"/>
                  <c:y val="1.5839306523220398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96E-4D7A-8D31-7C09172A2865}"/>
                </c:ext>
              </c:extLst>
            </c:dLbl>
            <c:dLbl>
              <c:idx val="4"/>
              <c:layout>
                <c:manualLayout>
                  <c:x val="4.1667153839001804E-3"/>
                  <c:y val="1.0928464306929099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96E-4D7A-8D31-7C09172A2865}"/>
                </c:ext>
              </c:extLst>
            </c:dLbl>
            <c:dLbl>
              <c:idx val="5"/>
              <c:layout>
                <c:manualLayout>
                  <c:x val="1.1237673843968199E-2"/>
                  <c:y val="1.53121579049302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96E-4D7A-8D31-7C09172A2865}"/>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96E-4D7A-8D31-7C09172A2865}"/>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96E-4D7A-8D31-7C09172A2865}"/>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96E-4D7A-8D31-7C09172A2865}"/>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96E-4D7A-8D31-7C09172A2865}"/>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96E-4D7A-8D31-7C09172A2865}"/>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96E-4D7A-8D31-7C09172A2865}"/>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96E-4D7A-8D31-7C09172A2865}"/>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96E-4D7A-8D31-7C09172A2865}"/>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96E-4D7A-8D31-7C09172A2865}"/>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96E-4D7A-8D31-7C09172A2865}"/>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96E-4D7A-8D31-7C09172A2865}"/>
                </c:ext>
              </c:extLst>
            </c:dLbl>
            <c:dLbl>
              <c:idx val="24"/>
              <c:layout>
                <c:manualLayout>
                  <c:x val="-3.46703734741961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96E-4D7A-8D31-7C09172A2865}"/>
                </c:ext>
              </c:extLst>
            </c:dLbl>
            <c:spPr>
              <a:noFill/>
              <a:ln>
                <a:noFill/>
              </a:ln>
              <a:effectLst/>
            </c:spPr>
            <c:txPr>
              <a:bodyPr/>
              <a:lstStyle/>
              <a:p>
                <a:pPr>
                  <a:defRPr sz="1100" b="1">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Feuil1!$B$3:$N$3</c:f>
              <c:numCache>
                <c:formatCode>General</c:formatCode>
                <c:ptCount val="13"/>
              </c:numCache>
            </c:numRef>
          </c:val>
          <c:smooth val="1"/>
          <c:extLst>
            <c:ext xmlns:c16="http://schemas.microsoft.com/office/drawing/2014/chart" uri="{C3380CC4-5D6E-409C-BE32-E72D297353CC}">
              <c16:uniqueId val="{0000001F-F96E-4D7A-8D31-7C09172A2865}"/>
            </c:ext>
          </c:extLst>
        </c:ser>
        <c:ser>
          <c:idx val="2"/>
          <c:order val="2"/>
          <c:tx>
            <c:strRef>
              <c:f>Feuil1!$A$4</c:f>
              <c:strCache>
                <c:ptCount val="1"/>
                <c:pt idx="0">
                  <c:v>Non</c:v>
                </c:pt>
              </c:strCache>
            </c:strRef>
          </c:tx>
          <c:spPr>
            <a:ln w="34925">
              <a:solidFill>
                <a:srgbClr val="FF5050"/>
              </a:solidFill>
            </a:ln>
            <a:effectLst/>
          </c:spPr>
          <c:marker>
            <c:symbol val="circle"/>
            <c:size val="6"/>
            <c:spPr>
              <a:solidFill>
                <a:schemeClr val="bg1"/>
              </a:solidFill>
              <a:ln w="15875">
                <a:solidFill>
                  <a:srgbClr val="FF5050"/>
                </a:solidFill>
              </a:ln>
              <a:effectLst/>
            </c:spPr>
          </c:marker>
          <c:dLbls>
            <c:dLbl>
              <c:idx val="0"/>
              <c:layout>
                <c:manualLayout>
                  <c:x val="-4.3746033120664898E-2"/>
                  <c:y val="-7.22464341421598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96E-4D7A-8D31-7C09172A2865}"/>
                </c:ext>
              </c:extLst>
            </c:dLbl>
            <c:dLbl>
              <c:idx val="1"/>
              <c:layout>
                <c:manualLayout>
                  <c:x val="-3.2835976927032301E-2"/>
                  <c:y val="-7.21123195595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96E-4D7A-8D31-7C09172A2865}"/>
                </c:ext>
              </c:extLst>
            </c:dLbl>
            <c:dLbl>
              <c:idx val="2"/>
              <c:layout>
                <c:manualLayout>
                  <c:x val="-1.6976069739678901E-2"/>
                  <c:y val="-6.95986084078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96E-4D7A-8D31-7C09172A2865}"/>
                </c:ext>
              </c:extLst>
            </c:dLbl>
            <c:dLbl>
              <c:idx val="3"/>
              <c:layout>
                <c:manualLayout>
                  <c:x val="-2.7245410384706299E-2"/>
                  <c:y val="-7.5491648764191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96E-4D7A-8D31-7C09172A2865}"/>
                </c:ext>
              </c:extLst>
            </c:dLbl>
            <c:dLbl>
              <c:idx val="4"/>
              <c:layout>
                <c:manualLayout>
                  <c:x val="-2.7981754349181098E-2"/>
                  <c:y val="-9.1669681688732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96E-4D7A-8D31-7C09172A2865}"/>
                </c:ext>
              </c:extLst>
            </c:dLbl>
            <c:dLbl>
              <c:idx val="5"/>
              <c:layout>
                <c:manualLayout>
                  <c:x val="-2.93643079426468E-2"/>
                  <c:y val="-8.8289354044658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96E-4D7A-8D31-7C09172A2865}"/>
                </c:ext>
              </c:extLst>
            </c:dLbl>
            <c:dLbl>
              <c:idx val="6"/>
              <c:layout>
                <c:manualLayout>
                  <c:x val="-3.4860223410086197E-2"/>
                  <c:y val="-9.1674185456134205E-2"/>
                </c:manualLayout>
              </c:layout>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96E-4D7A-8D31-7C09172A2865}"/>
                </c:ext>
              </c:extLst>
            </c:dLbl>
            <c:dLbl>
              <c:idx val="7"/>
              <c:layout>
                <c:manualLayout>
                  <c:x val="-3.5441481621597597E-2"/>
                  <c:y val="-7.5583225368020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96E-4D7A-8D31-7C09172A2865}"/>
                </c:ext>
              </c:extLst>
            </c:dLbl>
            <c:dLbl>
              <c:idx val="8"/>
              <c:layout>
                <c:manualLayout>
                  <c:x val="-2.5508472741485402E-2"/>
                  <c:y val="-7.10799583851890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96E-4D7A-8D31-7C09172A2865}"/>
                </c:ext>
              </c:extLst>
            </c:dLbl>
            <c:dLbl>
              <c:idx val="9"/>
              <c:layout>
                <c:manualLayout>
                  <c:x val="-2.8755701765880801E-2"/>
                  <c:y val="5.6285082471487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96E-4D7A-8D31-7C09172A2865}"/>
                </c:ext>
              </c:extLst>
            </c:dLbl>
            <c:dLbl>
              <c:idx val="10"/>
              <c:layout>
                <c:manualLayout>
                  <c:x val="-2.2714764140892199E-2"/>
                  <c:y val="6.21735081395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96E-4D7A-8D31-7C09172A2865}"/>
                </c:ext>
              </c:extLst>
            </c:dLbl>
            <c:dLbl>
              <c:idx val="11"/>
              <c:layout>
                <c:manualLayout>
                  <c:x val="-2.9486006388029E-2"/>
                  <c:y val="6.2679431344319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1D-4D5C-8957-5E778E24402A}"/>
                </c:ext>
              </c:extLst>
            </c:dLbl>
            <c:dLbl>
              <c:idx val="12"/>
              <c:layout>
                <c:manualLayout>
                  <c:x val="-2.80388432266497E-2"/>
                  <c:y val="7.5390063788358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41-4BD5-A2BC-47D493B25B74}"/>
                </c:ext>
              </c:extLst>
            </c:dLbl>
            <c:dLbl>
              <c:idx val="14"/>
              <c:layout>
                <c:manualLayout>
                  <c:x val="-3.2466115425573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F96E-4D7A-8D31-7C09172A2865}"/>
                </c:ext>
              </c:extLst>
            </c:dLbl>
            <c:dLbl>
              <c:idx val="16"/>
              <c:layout>
                <c:manualLayout>
                  <c:x val="-2.7038047645078299E-2"/>
                  <c:y val="3.3813216614425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96E-4D7A-8D31-7C09172A2865}"/>
                </c:ext>
              </c:extLst>
            </c:dLbl>
            <c:dLbl>
              <c:idx val="24"/>
              <c:layout>
                <c:manualLayout>
                  <c:x val="-1.4942442652259301E-2"/>
                  <c:y val="-3.2242685290417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F96E-4D7A-8D31-7C09172A2865}"/>
                </c:ext>
              </c:extLst>
            </c:dLbl>
            <c:spPr>
              <a:noFill/>
              <a:ln>
                <a:noFill/>
              </a:ln>
              <a:effectLst/>
            </c:spPr>
            <c:txPr>
              <a:bodyPr/>
              <a:lstStyle/>
              <a:p>
                <a:pPr algn="ctr">
                  <a:defRPr lang="fr-FR" sz="1100" b="0" i="0" u="none" strike="noStrike" kern="1200" baseline="0">
                    <a:solidFill>
                      <a:srgbClr val="FF5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Feuil1!$B$4:$N$4</c:f>
              <c:numCache>
                <c:formatCode>0%</c:formatCode>
                <c:ptCount val="13"/>
                <c:pt idx="0">
                  <c:v>0.44</c:v>
                </c:pt>
                <c:pt idx="1">
                  <c:v>0.41</c:v>
                </c:pt>
                <c:pt idx="2">
                  <c:v>0.39</c:v>
                </c:pt>
                <c:pt idx="3">
                  <c:v>0.41</c:v>
                </c:pt>
                <c:pt idx="4">
                  <c:v>0.42</c:v>
                </c:pt>
                <c:pt idx="5">
                  <c:v>0.41</c:v>
                </c:pt>
                <c:pt idx="6">
                  <c:v>0.41</c:v>
                </c:pt>
                <c:pt idx="7">
                  <c:v>0.43</c:v>
                </c:pt>
                <c:pt idx="8">
                  <c:v>0.44</c:v>
                </c:pt>
                <c:pt idx="9">
                  <c:v>0.48</c:v>
                </c:pt>
                <c:pt idx="10">
                  <c:v>0.46</c:v>
                </c:pt>
                <c:pt idx="11">
                  <c:v>0.47</c:v>
                </c:pt>
                <c:pt idx="12">
                  <c:v>0.49</c:v>
                </c:pt>
              </c:numCache>
            </c:numRef>
          </c:val>
          <c:smooth val="1"/>
          <c:extLst>
            <c:ext xmlns:c16="http://schemas.microsoft.com/office/drawing/2014/chart" uri="{C3380CC4-5D6E-409C-BE32-E72D297353CC}">
              <c16:uniqueId val="{0000002E-F96E-4D7A-8D31-7C09172A2865}"/>
            </c:ext>
          </c:extLst>
        </c:ser>
        <c:ser>
          <c:idx val="3"/>
          <c:order val="3"/>
          <c:tx>
            <c:strRef>
              <c:f>Feuil1!$A$5</c:f>
              <c:strCache>
                <c:ptCount val="1"/>
                <c:pt idx="0">
                  <c:v>Oui</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dLbl>
              <c:idx val="0"/>
              <c:layout>
                <c:manualLayout>
                  <c:x val="-4.7024712305103002E-2"/>
                  <c:y val="-6.86864562206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F96E-4D7A-8D31-7C09172A2865}"/>
                </c:ext>
              </c:extLst>
            </c:dLbl>
            <c:dLbl>
              <c:idx val="1"/>
              <c:layout>
                <c:manualLayout>
                  <c:x val="-3.40263388433946E-2"/>
                  <c:y val="-9.8245838100747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F96E-4D7A-8D31-7C09172A2865}"/>
                </c:ext>
              </c:extLst>
            </c:dLbl>
            <c:dLbl>
              <c:idx val="2"/>
              <c:layout>
                <c:manualLayout>
                  <c:x val="-2.1845506442380602E-2"/>
                  <c:y val="-7.2893401336706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F96E-4D7A-8D31-7C09172A2865}"/>
                </c:ext>
              </c:extLst>
            </c:dLbl>
            <c:dLbl>
              <c:idx val="3"/>
              <c:layout>
                <c:manualLayout>
                  <c:x val="-2.7319705690314101E-2"/>
                  <c:y val="-6.5365678389973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F96E-4D7A-8D31-7C09172A2865}"/>
                </c:ext>
              </c:extLst>
            </c:dLbl>
            <c:dLbl>
              <c:idx val="6"/>
              <c:layout>
                <c:manualLayout>
                  <c:x val="-3.4306882913105401E-2"/>
                  <c:y val="-7.1578875729547797E-2"/>
                </c:manualLayout>
              </c:layout>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F96E-4D7A-8D31-7C09172A2865}"/>
                </c:ext>
              </c:extLst>
            </c:dLbl>
            <c:dLbl>
              <c:idx val="8"/>
              <c:layout>
                <c:manualLayout>
                  <c:x val="-2.59302011556795E-2"/>
                  <c:y val="-8.3074992231001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96E-4D7A-8D31-7C09172A2865}"/>
                </c:ext>
              </c:extLst>
            </c:dLbl>
            <c:dLbl>
              <c:idx val="9"/>
              <c:layout>
                <c:manualLayout>
                  <c:x val="-2.95526670533365E-2"/>
                  <c:y val="-7.692785014664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96E-4D7A-8D31-7C09172A2865}"/>
                </c:ext>
              </c:extLst>
            </c:dLbl>
            <c:dLbl>
              <c:idx val="22"/>
              <c:layout>
                <c:manualLayout>
                  <c:x val="-2.3028598813328301E-2"/>
                  <c:y val="-5.7613396170067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96E-4D7A-8D31-7C09172A2865}"/>
                </c:ext>
              </c:extLst>
            </c:dLbl>
            <c:dLbl>
              <c:idx val="23"/>
              <c:layout>
                <c:manualLayout>
                  <c:x val="-4.0990697926032098E-2"/>
                  <c:y val="2.6742226183448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96E-4D7A-8D31-7C09172A2865}"/>
                </c:ext>
              </c:extLst>
            </c:dLbl>
            <c:dLbl>
              <c:idx val="24"/>
              <c:layout>
                <c:manualLayout>
                  <c:x val="-1.3496582386460501E-2"/>
                  <c:y val="2.379298060975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F96E-4D7A-8D31-7C09172A2865}"/>
                </c:ext>
              </c:extLst>
            </c:dLbl>
            <c:spPr>
              <a:noFill/>
              <a:ln>
                <a:noFill/>
              </a:ln>
              <a:effectLst/>
            </c:spPr>
            <c:txPr>
              <a:bodyPr/>
              <a:lstStyle/>
              <a:p>
                <a:pPr>
                  <a:defRPr sz="1100" b="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Feuil1!$B$5:$N$5</c:f>
              <c:numCache>
                <c:formatCode>0%</c:formatCode>
                <c:ptCount val="13"/>
                <c:pt idx="0">
                  <c:v>0.55000000000000004</c:v>
                </c:pt>
                <c:pt idx="1">
                  <c:v>0.57999999999999996</c:v>
                </c:pt>
                <c:pt idx="2">
                  <c:v>0.6</c:v>
                </c:pt>
                <c:pt idx="3">
                  <c:v>0.59</c:v>
                </c:pt>
                <c:pt idx="4">
                  <c:v>0.56999999999999995</c:v>
                </c:pt>
                <c:pt idx="5">
                  <c:v>0.57999999999999996</c:v>
                </c:pt>
                <c:pt idx="6">
                  <c:v>0.59</c:v>
                </c:pt>
                <c:pt idx="7">
                  <c:v>0.56000000000000005</c:v>
                </c:pt>
                <c:pt idx="8">
                  <c:v>0.56000000000000005</c:v>
                </c:pt>
                <c:pt idx="9">
                  <c:v>0.51</c:v>
                </c:pt>
                <c:pt idx="10">
                  <c:v>0.53</c:v>
                </c:pt>
                <c:pt idx="11">
                  <c:v>0.52</c:v>
                </c:pt>
                <c:pt idx="12">
                  <c:v>0.49</c:v>
                </c:pt>
              </c:numCache>
            </c:numRef>
          </c:val>
          <c:smooth val="1"/>
          <c:extLst>
            <c:ext xmlns:c16="http://schemas.microsoft.com/office/drawing/2014/chart" uri="{C3380CC4-5D6E-409C-BE32-E72D297353CC}">
              <c16:uniqueId val="{00000039-F96E-4D7A-8D31-7C09172A2865}"/>
            </c:ext>
          </c:extLst>
        </c:ser>
        <c:ser>
          <c:idx val="4"/>
          <c:order val="4"/>
          <c:tx>
            <c:strRef>
              <c:f>Feuil1!$A$6</c:f>
              <c:strCache>
                <c:ptCount val="1"/>
              </c:strCache>
            </c:strRef>
          </c:tx>
          <c:spPr>
            <a:ln w="34925">
              <a:solidFill>
                <a:srgbClr val="FF9933"/>
              </a:solidFill>
            </a:ln>
            <a:effectLst>
              <a:outerShdw blurRad="50800" dist="50800" dir="5400000" algn="ctr" rotWithShape="0">
                <a:srgbClr val="FF9933">
                  <a:alpha val="26000"/>
                </a:srgbClr>
              </a:outerShdw>
            </a:effectLst>
          </c:spPr>
          <c:marker>
            <c:symbol val="circle"/>
            <c:size val="6"/>
            <c:spPr>
              <a:solidFill>
                <a:srgbClr val="FFFFFF"/>
              </a:solidFill>
              <a:ln w="15875">
                <a:solidFill>
                  <a:srgbClr val="FF9933"/>
                </a:solidFill>
              </a:ln>
              <a:effectLst>
                <a:outerShdw blurRad="50800" dist="50800" dir="5400000" algn="ctr" rotWithShape="0">
                  <a:srgbClr val="FF9933">
                    <a:alpha val="26000"/>
                  </a:srgbClr>
                </a:outerShdw>
              </a:effectLst>
            </c:spPr>
          </c:marker>
          <c:dLbls>
            <c:dLbl>
              <c:idx val="0"/>
              <c:layout>
                <c:manualLayout>
                  <c:x val="-7.0061853031195706E-2"/>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F96E-4D7A-8D31-7C09172A2865}"/>
                </c:ext>
              </c:extLst>
            </c:dLbl>
            <c:dLbl>
              <c:idx val="1"/>
              <c:layout>
                <c:manualLayout>
                  <c:x val="-2.45216485609186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F96E-4D7A-8D31-7C09172A2865}"/>
                </c:ext>
              </c:extLst>
            </c:dLbl>
            <c:dLbl>
              <c:idx val="2"/>
              <c:layout>
                <c:manualLayout>
                  <c:x val="0"/>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F96E-4D7A-8D31-7C09172A2865}"/>
                </c:ext>
              </c:extLst>
            </c:dLbl>
            <c:spPr>
              <a:noFill/>
              <a:ln>
                <a:noFill/>
              </a:ln>
              <a:effectLst/>
            </c:spPr>
            <c:txPr>
              <a:bodyPr/>
              <a:lstStyle/>
              <a:p>
                <a:pPr>
                  <a:defRPr sz="1100" b="1">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Feuil1!$B$6:$N$6</c:f>
              <c:numCache>
                <c:formatCode>General</c:formatCode>
                <c:ptCount val="13"/>
              </c:numCache>
            </c:numRef>
          </c:val>
          <c:smooth val="1"/>
          <c:extLst>
            <c:ext xmlns:c16="http://schemas.microsoft.com/office/drawing/2014/chart" uri="{C3380CC4-5D6E-409C-BE32-E72D297353CC}">
              <c16:uniqueId val="{0000003D-F96E-4D7A-8D31-7C09172A2865}"/>
            </c:ext>
          </c:extLst>
        </c:ser>
        <c:ser>
          <c:idx val="5"/>
          <c:order val="5"/>
          <c:tx>
            <c:strRef>
              <c:f>Feuil1!$A$7</c:f>
              <c:strCache>
                <c:ptCount val="1"/>
              </c:strCache>
            </c:strRef>
          </c:tx>
          <c:spPr>
            <a:ln w="34925">
              <a:solidFill>
                <a:srgbClr val="92D050"/>
              </a:solidFill>
            </a:ln>
            <a:effectLst>
              <a:outerShdw blurRad="50800" dist="50800" dir="5400000" algn="ctr" rotWithShape="0">
                <a:srgbClr val="92D050">
                  <a:alpha val="26000"/>
                </a:srgbClr>
              </a:outerShdw>
            </a:effectLst>
          </c:spPr>
          <c:marker>
            <c:symbol val="circle"/>
            <c:size val="6"/>
            <c:spPr>
              <a:solidFill>
                <a:srgbClr val="FFFFFF"/>
              </a:solidFill>
              <a:ln w="15875">
                <a:solidFill>
                  <a:srgbClr val="92D050"/>
                </a:solidFill>
              </a:ln>
              <a:effectLst>
                <a:outerShdw blurRad="50800" dist="50800" dir="5400000" algn="ctr" rotWithShape="0">
                  <a:srgbClr val="92D050">
                    <a:alpha val="26000"/>
                  </a:srgbClr>
                </a:outerShdw>
              </a:effectLst>
            </c:spPr>
          </c:marker>
          <c:dLbls>
            <c:dLbl>
              <c:idx val="0"/>
              <c:layout>
                <c:manualLayout>
                  <c:x val="-7.7068038334315594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F96E-4D7A-8D31-7C09172A2865}"/>
                </c:ext>
              </c:extLst>
            </c:dLbl>
            <c:dLbl>
              <c:idx val="1"/>
              <c:layout>
                <c:manualLayout>
                  <c:x val="-2.9776425455291699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F96E-4D7A-8D31-7C09172A2865}"/>
                </c:ext>
              </c:extLst>
            </c:dLbl>
            <c:dLbl>
              <c:idx val="2"/>
              <c:layout>
                <c:manualLayout>
                  <c:x val="5.2546389773396804E-3"/>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F96E-4D7A-8D31-7C09172A2865}"/>
                </c:ext>
              </c:extLst>
            </c:dLbl>
            <c:spPr>
              <a:noFill/>
              <a:ln>
                <a:noFill/>
              </a:ln>
              <a:effectLst/>
            </c:spPr>
            <c:txPr>
              <a:bodyPr/>
              <a:lstStyle/>
              <a:p>
                <a:pPr>
                  <a:defRPr sz="1100" b="1">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Feuil1!$B$7:$N$7</c:f>
              <c:numCache>
                <c:formatCode>General</c:formatCode>
                <c:ptCount val="13"/>
              </c:numCache>
            </c:numRef>
          </c:val>
          <c:smooth val="1"/>
          <c:extLst>
            <c:ext xmlns:c16="http://schemas.microsoft.com/office/drawing/2014/chart" uri="{C3380CC4-5D6E-409C-BE32-E72D297353CC}">
              <c16:uniqueId val="{00000041-F96E-4D7A-8D31-7C09172A2865}"/>
            </c:ext>
          </c:extLst>
        </c:ser>
        <c:dLbls>
          <c:showLegendKey val="0"/>
          <c:showVal val="0"/>
          <c:showCatName val="0"/>
          <c:showSerName val="0"/>
          <c:showPercent val="0"/>
          <c:showBubbleSize val="0"/>
        </c:dLbls>
        <c:marker val="1"/>
        <c:smooth val="0"/>
        <c:axId val="-2133134328"/>
        <c:axId val="-2133131288"/>
      </c:lineChart>
      <c:catAx>
        <c:axId val="-2133134328"/>
        <c:scaling>
          <c:orientation val="minMax"/>
        </c:scaling>
        <c:delete val="1"/>
        <c:axPos val="b"/>
        <c:numFmt formatCode="General" sourceLinked="0"/>
        <c:majorTickMark val="out"/>
        <c:minorTickMark val="none"/>
        <c:tickLblPos val="none"/>
        <c:crossAx val="-2133131288"/>
        <c:crosses val="autoZero"/>
        <c:auto val="1"/>
        <c:lblAlgn val="ctr"/>
        <c:lblOffset val="100"/>
        <c:noMultiLvlLbl val="0"/>
      </c:catAx>
      <c:valAx>
        <c:axId val="-2133131288"/>
        <c:scaling>
          <c:orientation val="minMax"/>
          <c:max val="0.8"/>
          <c:min val="0.2"/>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33134328"/>
        <c:crosses val="autoZero"/>
        <c:crossBetween val="between"/>
        <c:majorUnit val="0.2"/>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67183984106"/>
          <c:y val="1.05240956110241E-2"/>
          <c:w val="0.69631612856131397"/>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85D9-4479-8178-7094AF9CA854}"/>
              </c:ext>
            </c:extLst>
          </c:dPt>
          <c:dPt>
            <c:idx val="1"/>
            <c:invertIfNegative val="0"/>
            <c:bubble3D val="0"/>
            <c:spPr>
              <a:solidFill>
                <a:srgbClr val="00B0F0"/>
              </a:solidFill>
              <a:effectLst/>
            </c:spPr>
            <c:extLst>
              <c:ext xmlns:c16="http://schemas.microsoft.com/office/drawing/2014/chart" uri="{C3380CC4-5D6E-409C-BE32-E72D297353CC}">
                <c16:uniqueId val="{00000003-85D9-4479-8178-7094AF9CA854}"/>
              </c:ext>
            </c:extLst>
          </c:dPt>
          <c:dPt>
            <c:idx val="2"/>
            <c:invertIfNegative val="0"/>
            <c:bubble3D val="0"/>
            <c:spPr>
              <a:solidFill>
                <a:srgbClr val="FCB711"/>
              </a:solidFill>
              <a:effectLst/>
            </c:spPr>
            <c:extLst>
              <c:ext xmlns:c16="http://schemas.microsoft.com/office/drawing/2014/chart" uri="{C3380CC4-5D6E-409C-BE32-E72D297353CC}">
                <c16:uniqueId val="{00000005-85D9-4479-8178-7094AF9CA854}"/>
              </c:ext>
            </c:extLst>
          </c:dPt>
          <c:dPt>
            <c:idx val="3"/>
            <c:invertIfNegative val="0"/>
            <c:bubble3D val="0"/>
            <c:spPr>
              <a:solidFill>
                <a:srgbClr val="FF5050"/>
              </a:solidFill>
              <a:effectLst/>
            </c:spPr>
            <c:extLst>
              <c:ext xmlns:c16="http://schemas.microsoft.com/office/drawing/2014/chart" uri="{C3380CC4-5D6E-409C-BE32-E72D297353CC}">
                <c16:uniqueId val="{00000007-85D9-4479-8178-7094AF9CA854}"/>
              </c:ext>
            </c:extLst>
          </c:dPt>
          <c:dPt>
            <c:idx val="4"/>
            <c:invertIfNegative val="0"/>
            <c:bubble3D val="0"/>
            <c:spPr>
              <a:solidFill>
                <a:srgbClr val="595959"/>
              </a:solidFill>
              <a:effectLst/>
            </c:spPr>
            <c:extLst>
              <c:ext xmlns:c16="http://schemas.microsoft.com/office/drawing/2014/chart" uri="{C3380CC4-5D6E-409C-BE32-E72D297353CC}">
                <c16:uniqueId val="{00000009-85D9-4479-8178-7094AF9CA854}"/>
              </c:ext>
            </c:extLst>
          </c:dPt>
          <c:dLbls>
            <c:dLbl>
              <c:idx val="0"/>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85D9-4479-8178-7094AF9CA854}"/>
                </c:ext>
              </c:extLst>
            </c:dLbl>
            <c:dLbl>
              <c:idx val="1"/>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85D9-4479-8178-7094AF9CA854}"/>
                </c:ext>
              </c:extLst>
            </c:dLbl>
            <c:dLbl>
              <c:idx val="2"/>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85D9-4479-8178-7094AF9CA854}"/>
                </c:ext>
              </c:extLst>
            </c:dLbl>
            <c:dLbl>
              <c:idx val="3"/>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85D9-4479-8178-7094AF9CA854}"/>
                </c:ext>
              </c:extLst>
            </c:dLbl>
            <c:dLbl>
              <c:idx val="4"/>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85D9-4479-8178-7094AF9CA854}"/>
                </c:ext>
              </c:extLst>
            </c:dLbl>
            <c:dLbl>
              <c:idx val="5"/>
              <c:delete val="1"/>
              <c:extLst>
                <c:ext xmlns:c15="http://schemas.microsoft.com/office/drawing/2012/chart" uri="{CE6537A1-D6FC-4f65-9D91-7224C49458BB}"/>
                <c:ext xmlns:c16="http://schemas.microsoft.com/office/drawing/2014/chart" uri="{C3380CC4-5D6E-409C-BE32-E72D297353CC}">
                  <c16:uniqueId val="{0000000A-85D9-4479-8178-7094AF9CA854}"/>
                </c:ext>
              </c:extLst>
            </c:dLbl>
            <c:dLbl>
              <c:idx val="7"/>
              <c:delete val="1"/>
              <c:extLst>
                <c:ext xmlns:c15="http://schemas.microsoft.com/office/drawing/2012/chart" uri="{CE6537A1-D6FC-4f65-9D91-7224C49458BB}"/>
                <c:ext xmlns:c16="http://schemas.microsoft.com/office/drawing/2014/chart" uri="{C3380CC4-5D6E-409C-BE32-E72D297353CC}">
                  <c16:uniqueId val="{0000000B-85D9-4479-8178-7094AF9CA854}"/>
                </c:ext>
              </c:extLst>
            </c:dLbl>
            <c:dLbl>
              <c:idx val="14"/>
              <c:delete val="1"/>
              <c:extLst>
                <c:ext xmlns:c15="http://schemas.microsoft.com/office/drawing/2012/chart" uri="{CE6537A1-D6FC-4f65-9D91-7224C49458BB}"/>
                <c:ext xmlns:c16="http://schemas.microsoft.com/office/drawing/2014/chart" uri="{C3380CC4-5D6E-409C-BE32-E72D297353CC}">
                  <c16:uniqueId val="{0000000C-85D9-4479-8178-7094AF9CA854}"/>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Tout à fait d’accord</c:v>
                </c:pt>
                <c:pt idx="1">
                  <c:v>Plutôt d’accord</c:v>
                </c:pt>
                <c:pt idx="2">
                  <c:v>Plutôt pas d’accord</c:v>
                </c:pt>
                <c:pt idx="3">
                  <c:v>Pas du tout d’accord</c:v>
                </c:pt>
                <c:pt idx="4">
                  <c:v>NSP</c:v>
                </c:pt>
              </c:strCache>
            </c:strRef>
          </c:cat>
          <c:val>
            <c:numRef>
              <c:f>DATA!$B$2:$B$6</c:f>
              <c:numCache>
                <c:formatCode>0%</c:formatCode>
                <c:ptCount val="5"/>
                <c:pt idx="0">
                  <c:v>5.4652649999999997E-2</c:v>
                </c:pt>
                <c:pt idx="1">
                  <c:v>0.37791014000000001</c:v>
                </c:pt>
                <c:pt idx="2">
                  <c:v>0.35902010000000001</c:v>
                </c:pt>
                <c:pt idx="3">
                  <c:v>0.18239351000000001</c:v>
                </c:pt>
                <c:pt idx="4">
                  <c:v>0.03</c:v>
                </c:pt>
              </c:numCache>
            </c:numRef>
          </c:val>
          <c:extLst>
            <c:ext xmlns:c16="http://schemas.microsoft.com/office/drawing/2014/chart" uri="{C3380CC4-5D6E-409C-BE32-E72D297353CC}">
              <c16:uniqueId val="{0000000D-85D9-4479-8178-7094AF9CA854}"/>
            </c:ext>
          </c:extLst>
        </c:ser>
        <c:dLbls>
          <c:showLegendKey val="0"/>
          <c:showVal val="0"/>
          <c:showCatName val="0"/>
          <c:showSerName val="0"/>
          <c:showPercent val="0"/>
          <c:showBubbleSize val="0"/>
        </c:dLbls>
        <c:gapWidth val="12"/>
        <c:axId val="-2132180200"/>
        <c:axId val="-2135177208"/>
      </c:barChart>
      <c:catAx>
        <c:axId val="-2132180200"/>
        <c:scaling>
          <c:orientation val="maxMin"/>
        </c:scaling>
        <c:delete val="0"/>
        <c:axPos val="l"/>
        <c:numFmt formatCode="General" sourceLinked="1"/>
        <c:majorTickMark val="out"/>
        <c:minorTickMark val="none"/>
        <c:tickLblPos val="nextTo"/>
        <c:spPr>
          <a:ln>
            <a:noFill/>
          </a:ln>
        </c:spPr>
        <c:txPr>
          <a:bodyPr/>
          <a:lstStyle/>
          <a:p>
            <a:pPr>
              <a:defRPr sz="1200">
                <a:solidFill>
                  <a:srgbClr val="404040"/>
                </a:solidFill>
                <a:latin typeface="Tahoma" pitchFamily="34" charset="0"/>
                <a:ea typeface="Tahoma" pitchFamily="34" charset="0"/>
                <a:cs typeface="Tahoma" pitchFamily="34" charset="0"/>
              </a:defRPr>
            </a:pPr>
            <a:endParaRPr lang="fr-FR"/>
          </a:p>
        </c:txPr>
        <c:crossAx val="-2135177208"/>
        <c:crosses val="autoZero"/>
        <c:auto val="1"/>
        <c:lblAlgn val="ctr"/>
        <c:lblOffset val="100"/>
        <c:noMultiLvlLbl val="0"/>
      </c:catAx>
      <c:valAx>
        <c:axId val="-2135177208"/>
        <c:scaling>
          <c:orientation val="minMax"/>
          <c:max val="1"/>
          <c:min val="0"/>
        </c:scaling>
        <c:delete val="0"/>
        <c:axPos val="t"/>
        <c:numFmt formatCode="0%" sourceLinked="1"/>
        <c:majorTickMark val="none"/>
        <c:minorTickMark val="none"/>
        <c:tickLblPos val="none"/>
        <c:spPr>
          <a:ln>
            <a:noFill/>
          </a:ln>
        </c:spPr>
        <c:crossAx val="-2132180200"/>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204"/>
        </c:manualLayout>
      </c:layout>
      <c:lineChart>
        <c:grouping val="standard"/>
        <c:varyColors val="0"/>
        <c:ser>
          <c:idx val="0"/>
          <c:order val="0"/>
          <c:tx>
            <c:strRef>
              <c:f>Feuil1!$A$2</c:f>
              <c:strCache>
                <c:ptCount val="1"/>
              </c:strCache>
            </c:strRef>
          </c:tx>
          <c:spPr>
            <a:ln w="34925">
              <a:solidFill>
                <a:srgbClr val="421D49"/>
              </a:solidFill>
            </a:ln>
            <a:effectLst>
              <a:outerShdw blurRad="50800" dist="50800" dir="5400000" algn="ctr" rotWithShape="0">
                <a:srgbClr val="421D49">
                  <a:alpha val="28000"/>
                </a:srgbClr>
              </a:outerShdw>
            </a:effectLst>
          </c:spPr>
          <c:marker>
            <c:symbol val="circle"/>
            <c:size val="6"/>
            <c:spPr>
              <a:solidFill>
                <a:schemeClr val="bg1"/>
              </a:solidFill>
              <a:ln w="15875">
                <a:solidFill>
                  <a:srgbClr val="421D49"/>
                </a:solidFill>
              </a:ln>
              <a:effectLst>
                <a:outerShdw blurRad="50800" dist="50800" dir="5400000" algn="ctr" rotWithShape="0">
                  <a:srgbClr val="421D49">
                    <a:alpha val="28000"/>
                  </a:srgbClr>
                </a:outerShdw>
              </a:effectLst>
            </c:spPr>
          </c:marker>
          <c:dLbls>
            <c:dLbl>
              <c:idx val="0"/>
              <c:layout>
                <c:manualLayout>
                  <c:x val="-7.9375666139271994E-2"/>
                  <c:y val="1.644400418376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05-46FB-87B1-9DBC2A4A89BB}"/>
                </c:ext>
              </c:extLst>
            </c:dLbl>
            <c:dLbl>
              <c:idx val="1"/>
              <c:layout>
                <c:manualLayout>
                  <c:x val="-2.8996918381802801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05-46FB-87B1-9DBC2A4A89BB}"/>
                </c:ext>
              </c:extLst>
            </c:dLbl>
            <c:dLbl>
              <c:idx val="2"/>
              <c:layout>
                <c:manualLayout>
                  <c:x val="5.2022305045999002E-4"/>
                  <c:y val="-1.26312058415588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05-46FB-87B1-9DBC2A4A89BB}"/>
                </c:ext>
              </c:extLst>
            </c:dLbl>
            <c:dLbl>
              <c:idx val="3"/>
              <c:layout>
                <c:manualLayout>
                  <c:x val="-3.4315259136724702E-2"/>
                  <c:y val="-3.9135892167163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05-46FB-87B1-9DBC2A4A89BB}"/>
                </c:ext>
              </c:extLst>
            </c:dLbl>
            <c:dLbl>
              <c:idx val="4"/>
              <c:layout>
                <c:manualLayout>
                  <c:x val="-3.5375732160078402E-2"/>
                  <c:y val="-4.2040780002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05-46FB-87B1-9DBC2A4A89BB}"/>
                </c:ext>
              </c:extLst>
            </c:dLbl>
            <c:dLbl>
              <c:idx val="5"/>
              <c:layout>
                <c:manualLayout>
                  <c:x val="-3.5986863606779398E-2"/>
                  <c:y val="-3.10701860068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05-46FB-87B1-9DBC2A4A89BB}"/>
                </c:ext>
              </c:extLst>
            </c:dLbl>
            <c:dLbl>
              <c:idx val="6"/>
              <c:layout>
                <c:manualLayout>
                  <c:x val="-4.0908302975971297E-2"/>
                  <c:y val="-3.4220099487207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05-46FB-87B1-9DBC2A4A89BB}"/>
                </c:ext>
              </c:extLst>
            </c:dLbl>
            <c:dLbl>
              <c:idx val="7"/>
              <c:layout>
                <c:manualLayout>
                  <c:x val="-3.2096327876232199E-2"/>
                  <c:y val="4.515204096983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05-46FB-87B1-9DBC2A4A89BB}"/>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05-46FB-87B1-9DBC2A4A89BB}"/>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05-46FB-87B1-9DBC2A4A89BB}"/>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05-46FB-87B1-9DBC2A4A89BB}"/>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05-46FB-87B1-9DBC2A4A89BB}"/>
                </c:ext>
              </c:extLst>
            </c:dLbl>
            <c:spPr>
              <a:noFill/>
              <a:ln>
                <a:noFill/>
              </a:ln>
              <a:effectLst/>
            </c:spPr>
            <c:txPr>
              <a:bodyPr/>
              <a:lstStyle/>
              <a:p>
                <a:pPr>
                  <a:defRPr sz="1100" b="1">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Feuil1!$B$1:$J$1</c:f>
              <c:strCache>
                <c:ptCount val="7"/>
                <c:pt idx="0">
                  <c:v>Colonne2</c:v>
                </c:pt>
                <c:pt idx="1">
                  <c:v>Colonne8</c:v>
                </c:pt>
                <c:pt idx="2">
                  <c:v>Colonne9</c:v>
                </c:pt>
                <c:pt idx="3">
                  <c:v>Colonne10</c:v>
                </c:pt>
                <c:pt idx="4">
                  <c:v>Colonne12</c:v>
                </c:pt>
                <c:pt idx="5">
                  <c:v>Colonne13</c:v>
                </c:pt>
                <c:pt idx="6">
                  <c:v>Colonne14</c:v>
                </c:pt>
              </c:strCache>
            </c:strRef>
          </c:cat>
          <c:val>
            <c:numRef>
              <c:f>Feuil1!$B$2:$J$2</c:f>
              <c:numCache>
                <c:formatCode>General</c:formatCode>
                <c:ptCount val="9"/>
              </c:numCache>
            </c:numRef>
          </c:val>
          <c:smooth val="1"/>
          <c:extLst>
            <c:ext xmlns:c16="http://schemas.microsoft.com/office/drawing/2014/chart" uri="{C3380CC4-5D6E-409C-BE32-E72D297353CC}">
              <c16:uniqueId val="{0000000C-CF05-46FB-87B1-9DBC2A4A89BB}"/>
            </c:ext>
          </c:extLst>
        </c:ser>
        <c:ser>
          <c:idx val="1"/>
          <c:order val="1"/>
          <c:tx>
            <c:strRef>
              <c:f>Feuil1!$A$3</c:f>
              <c:strCache>
                <c:ptCount val="1"/>
              </c:strCache>
            </c:strRef>
          </c:tx>
          <c:spPr>
            <a:ln w="34925">
              <a:solidFill>
                <a:srgbClr val="AC0077"/>
              </a:solidFill>
            </a:ln>
            <a:effectLst>
              <a:outerShdw blurRad="50800" dist="50800" dir="5400000" algn="ctr" rotWithShape="0">
                <a:srgbClr val="B4007C">
                  <a:alpha val="26000"/>
                </a:srgbClr>
              </a:outerShdw>
            </a:effectLst>
          </c:spPr>
          <c:marker>
            <c:symbol val="circle"/>
            <c:size val="6"/>
            <c:spPr>
              <a:solidFill>
                <a:schemeClr val="bg1"/>
              </a:solidFill>
              <a:ln w="15875">
                <a:solidFill>
                  <a:srgbClr val="AC0077"/>
                </a:solidFill>
              </a:ln>
              <a:effectLst>
                <a:outerShdw blurRad="50800" dist="50800" dir="5400000" algn="ctr" rotWithShape="0">
                  <a:srgbClr val="B4007C">
                    <a:alpha val="26000"/>
                  </a:srgbClr>
                </a:outerShdw>
              </a:effectLst>
            </c:spPr>
          </c:marker>
          <c:dLbls>
            <c:dLbl>
              <c:idx val="0"/>
              <c:layout>
                <c:manualLayout>
                  <c:x val="-8.3905137354332193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F05-46FB-87B1-9DBC2A4A89BB}"/>
                </c:ext>
              </c:extLst>
            </c:dLbl>
            <c:dLbl>
              <c:idx val="1"/>
              <c:layout>
                <c:manualLayout>
                  <c:x val="-3.0217622045541299E-2"/>
                  <c:y val="4.16838720996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05-46FB-87B1-9DBC2A4A89BB}"/>
                </c:ext>
              </c:extLst>
            </c:dLbl>
            <c:dLbl>
              <c:idx val="2"/>
              <c:layout>
                <c:manualLayout>
                  <c:x val="-2.5156066915137999E-4"/>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F05-46FB-87B1-9DBC2A4A89BB}"/>
                </c:ext>
              </c:extLst>
            </c:dLbl>
            <c:dLbl>
              <c:idx val="3"/>
              <c:layout>
                <c:manualLayout>
                  <c:x val="5.6186281338407402E-3"/>
                  <c:y val="1.5839306523220398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F05-46FB-87B1-9DBC2A4A89BB}"/>
                </c:ext>
              </c:extLst>
            </c:dLbl>
            <c:dLbl>
              <c:idx val="4"/>
              <c:layout>
                <c:manualLayout>
                  <c:x val="4.1667153839001804E-3"/>
                  <c:y val="1.0928464306929099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F05-46FB-87B1-9DBC2A4A89BB}"/>
                </c:ext>
              </c:extLst>
            </c:dLbl>
            <c:dLbl>
              <c:idx val="5"/>
              <c:layout>
                <c:manualLayout>
                  <c:x val="1.1237673843968199E-2"/>
                  <c:y val="1.53121579049302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F05-46FB-87B1-9DBC2A4A89BB}"/>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F05-46FB-87B1-9DBC2A4A89BB}"/>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F05-46FB-87B1-9DBC2A4A89BB}"/>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F05-46FB-87B1-9DBC2A4A89BB}"/>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F05-46FB-87B1-9DBC2A4A89BB}"/>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F05-46FB-87B1-9DBC2A4A89BB}"/>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F05-46FB-87B1-9DBC2A4A89BB}"/>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F05-46FB-87B1-9DBC2A4A89BB}"/>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F05-46FB-87B1-9DBC2A4A89BB}"/>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F05-46FB-87B1-9DBC2A4A89BB}"/>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F05-46FB-87B1-9DBC2A4A89BB}"/>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F05-46FB-87B1-9DBC2A4A89BB}"/>
                </c:ext>
              </c:extLst>
            </c:dLbl>
            <c:dLbl>
              <c:idx val="24"/>
              <c:layout>
                <c:manualLayout>
                  <c:x val="-3.46703734741961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F05-46FB-87B1-9DBC2A4A89BB}"/>
                </c:ext>
              </c:extLst>
            </c:dLbl>
            <c:spPr>
              <a:noFill/>
              <a:ln>
                <a:noFill/>
              </a:ln>
              <a:effectLst/>
            </c:spPr>
            <c:txPr>
              <a:bodyPr/>
              <a:lstStyle/>
              <a:p>
                <a:pPr>
                  <a:defRPr sz="1100" b="1">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Feuil1!$B$1:$J$1</c:f>
              <c:strCache>
                <c:ptCount val="7"/>
                <c:pt idx="0">
                  <c:v>Colonne2</c:v>
                </c:pt>
                <c:pt idx="1">
                  <c:v>Colonne8</c:v>
                </c:pt>
                <c:pt idx="2">
                  <c:v>Colonne9</c:v>
                </c:pt>
                <c:pt idx="3">
                  <c:v>Colonne10</c:v>
                </c:pt>
                <c:pt idx="4">
                  <c:v>Colonne12</c:v>
                </c:pt>
                <c:pt idx="5">
                  <c:v>Colonne13</c:v>
                </c:pt>
                <c:pt idx="6">
                  <c:v>Colonne14</c:v>
                </c:pt>
              </c:strCache>
            </c:strRef>
          </c:cat>
          <c:val>
            <c:numRef>
              <c:f>Feuil1!$B$3:$J$3</c:f>
              <c:numCache>
                <c:formatCode>General</c:formatCode>
                <c:ptCount val="9"/>
              </c:numCache>
            </c:numRef>
          </c:val>
          <c:smooth val="1"/>
          <c:extLst>
            <c:ext xmlns:c16="http://schemas.microsoft.com/office/drawing/2014/chart" uri="{C3380CC4-5D6E-409C-BE32-E72D297353CC}">
              <c16:uniqueId val="{0000001F-CF05-46FB-87B1-9DBC2A4A89BB}"/>
            </c:ext>
          </c:extLst>
        </c:ser>
        <c:ser>
          <c:idx val="2"/>
          <c:order val="2"/>
          <c:tx>
            <c:strRef>
              <c:f>Feuil1!$A$4</c:f>
              <c:strCache>
                <c:ptCount val="1"/>
                <c:pt idx="0">
                  <c:v>Non</c:v>
                </c:pt>
              </c:strCache>
            </c:strRef>
          </c:tx>
          <c:spPr>
            <a:ln w="34925">
              <a:solidFill>
                <a:srgbClr val="FF5050"/>
              </a:solidFill>
            </a:ln>
            <a:effectLst/>
          </c:spPr>
          <c:marker>
            <c:symbol val="circle"/>
            <c:size val="6"/>
            <c:spPr>
              <a:solidFill>
                <a:schemeClr val="bg1"/>
              </a:solidFill>
              <a:ln w="15875">
                <a:solidFill>
                  <a:srgbClr val="FF5050"/>
                </a:solidFill>
              </a:ln>
              <a:effectLst/>
            </c:spPr>
          </c:marker>
          <c:dLbls>
            <c:dLbl>
              <c:idx val="2"/>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CEBD-4A41-89FF-C268F8B1CAF9}"/>
                </c:ext>
              </c:extLst>
            </c:dLbl>
            <c:spPr>
              <a:noFill/>
              <a:ln>
                <a:noFill/>
              </a:ln>
              <a:effectLst/>
            </c:spPr>
            <c:txPr>
              <a:bodyPr/>
              <a:lstStyle/>
              <a:p>
                <a:pPr algn="ctr">
                  <a:defRPr lang="fr-FR" sz="1100" b="0" i="0" u="none" strike="noStrike" kern="1200" baseline="0">
                    <a:solidFill>
                      <a:srgbClr val="FF5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Feuil1!$B$1:$J$1</c:f>
              <c:strCache>
                <c:ptCount val="7"/>
                <c:pt idx="0">
                  <c:v>Colonne2</c:v>
                </c:pt>
                <c:pt idx="1">
                  <c:v>Colonne8</c:v>
                </c:pt>
                <c:pt idx="2">
                  <c:v>Colonne9</c:v>
                </c:pt>
                <c:pt idx="3">
                  <c:v>Colonne10</c:v>
                </c:pt>
                <c:pt idx="4">
                  <c:v>Colonne12</c:v>
                </c:pt>
                <c:pt idx="5">
                  <c:v>Colonne13</c:v>
                </c:pt>
                <c:pt idx="6">
                  <c:v>Colonne14</c:v>
                </c:pt>
              </c:strCache>
            </c:strRef>
          </c:cat>
          <c:val>
            <c:numRef>
              <c:f>Feuil1!$B$4:$J$4</c:f>
              <c:numCache>
                <c:formatCode>0%</c:formatCode>
                <c:ptCount val="9"/>
                <c:pt idx="0">
                  <c:v>0.52</c:v>
                </c:pt>
                <c:pt idx="1">
                  <c:v>0.54</c:v>
                </c:pt>
                <c:pt idx="2">
                  <c:v>0.61</c:v>
                </c:pt>
                <c:pt idx="3">
                  <c:v>0.6</c:v>
                </c:pt>
                <c:pt idx="4">
                  <c:v>0.59</c:v>
                </c:pt>
                <c:pt idx="5">
                  <c:v>0.56999999999999995</c:v>
                </c:pt>
                <c:pt idx="6">
                  <c:v>0.56999999999999995</c:v>
                </c:pt>
                <c:pt idx="7">
                  <c:v>0.56000000000000005</c:v>
                </c:pt>
                <c:pt idx="8">
                  <c:v>0.53966745843230401</c:v>
                </c:pt>
              </c:numCache>
            </c:numRef>
          </c:val>
          <c:smooth val="1"/>
          <c:extLst>
            <c:ext xmlns:c16="http://schemas.microsoft.com/office/drawing/2014/chart" uri="{C3380CC4-5D6E-409C-BE32-E72D297353CC}">
              <c16:uniqueId val="{0000002E-CF05-46FB-87B1-9DBC2A4A89BB}"/>
            </c:ext>
          </c:extLst>
        </c:ser>
        <c:ser>
          <c:idx val="3"/>
          <c:order val="3"/>
          <c:tx>
            <c:strRef>
              <c:f>Feuil1!$A$5</c:f>
              <c:strCache>
                <c:ptCount val="1"/>
                <c:pt idx="0">
                  <c:v>Oui</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dLbl>
              <c:idx val="2"/>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b"/>
              <c:showLegendKey val="0"/>
              <c:showVal val="1"/>
              <c:showCatName val="0"/>
              <c:showSerName val="0"/>
              <c:showPercent val="0"/>
              <c:showBubbleSize val="0"/>
              <c:extLst>
                <c:ext xmlns:c16="http://schemas.microsoft.com/office/drawing/2014/chart" uri="{C3380CC4-5D6E-409C-BE32-E72D297353CC}">
                  <c16:uniqueId val="{00000001-CEBD-4A41-89FF-C268F8B1CAF9}"/>
                </c:ext>
              </c:extLst>
            </c:dLbl>
            <c:spPr>
              <a:noFill/>
              <a:ln>
                <a:noFill/>
              </a:ln>
              <a:effectLst/>
            </c:spPr>
            <c:txPr>
              <a:bodyPr/>
              <a:lstStyle/>
              <a:p>
                <a:pPr>
                  <a:defRPr sz="1100" b="0">
                    <a:solidFill>
                      <a:srgbClr val="376092"/>
                    </a:solidFill>
                    <a:latin typeface="Tahoma" pitchFamily="34" charset="0"/>
                    <a:ea typeface="Tahoma" pitchFamily="34" charset="0"/>
                    <a:cs typeface="Tahoma" pitchFamily="34" charset="0"/>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Feuil1!$B$1:$J$1</c:f>
              <c:strCache>
                <c:ptCount val="7"/>
                <c:pt idx="0">
                  <c:v>Colonne2</c:v>
                </c:pt>
                <c:pt idx="1">
                  <c:v>Colonne8</c:v>
                </c:pt>
                <c:pt idx="2">
                  <c:v>Colonne9</c:v>
                </c:pt>
                <c:pt idx="3">
                  <c:v>Colonne10</c:v>
                </c:pt>
                <c:pt idx="4">
                  <c:v>Colonne12</c:v>
                </c:pt>
                <c:pt idx="5">
                  <c:v>Colonne13</c:v>
                </c:pt>
                <c:pt idx="6">
                  <c:v>Colonne14</c:v>
                </c:pt>
              </c:strCache>
            </c:strRef>
          </c:cat>
          <c:val>
            <c:numRef>
              <c:f>Feuil1!$B$5:$J$5</c:f>
              <c:numCache>
                <c:formatCode>0%</c:formatCode>
                <c:ptCount val="9"/>
                <c:pt idx="0">
                  <c:v>0.48</c:v>
                </c:pt>
                <c:pt idx="1">
                  <c:v>0.45</c:v>
                </c:pt>
                <c:pt idx="2">
                  <c:v>0.38</c:v>
                </c:pt>
                <c:pt idx="3">
                  <c:v>0.39</c:v>
                </c:pt>
                <c:pt idx="4">
                  <c:v>0.4</c:v>
                </c:pt>
                <c:pt idx="5">
                  <c:v>0.4</c:v>
                </c:pt>
                <c:pt idx="6">
                  <c:v>0.41</c:v>
                </c:pt>
                <c:pt idx="7">
                  <c:v>0.42</c:v>
                </c:pt>
                <c:pt idx="8">
                  <c:v>0.43</c:v>
                </c:pt>
              </c:numCache>
            </c:numRef>
          </c:val>
          <c:smooth val="1"/>
          <c:extLst>
            <c:ext xmlns:c16="http://schemas.microsoft.com/office/drawing/2014/chart" uri="{C3380CC4-5D6E-409C-BE32-E72D297353CC}">
              <c16:uniqueId val="{0000003A-CF05-46FB-87B1-9DBC2A4A89BB}"/>
            </c:ext>
          </c:extLst>
        </c:ser>
        <c:ser>
          <c:idx val="4"/>
          <c:order val="4"/>
          <c:tx>
            <c:strRef>
              <c:f>Feuil1!$A$6</c:f>
              <c:strCache>
                <c:ptCount val="1"/>
              </c:strCache>
            </c:strRef>
          </c:tx>
          <c:spPr>
            <a:ln w="34925">
              <a:solidFill>
                <a:srgbClr val="FF9933"/>
              </a:solidFill>
            </a:ln>
            <a:effectLst>
              <a:outerShdw blurRad="50800" dist="50800" dir="5400000" algn="ctr" rotWithShape="0">
                <a:srgbClr val="FF9933">
                  <a:alpha val="26000"/>
                </a:srgbClr>
              </a:outerShdw>
            </a:effectLst>
          </c:spPr>
          <c:marker>
            <c:symbol val="circle"/>
            <c:size val="6"/>
            <c:spPr>
              <a:solidFill>
                <a:srgbClr val="FFFFFF"/>
              </a:solidFill>
              <a:ln w="15875">
                <a:solidFill>
                  <a:srgbClr val="FF9933"/>
                </a:solidFill>
              </a:ln>
              <a:effectLst>
                <a:outerShdw blurRad="50800" dist="50800" dir="5400000" algn="ctr" rotWithShape="0">
                  <a:srgbClr val="FF9933">
                    <a:alpha val="26000"/>
                  </a:srgbClr>
                </a:outerShdw>
              </a:effectLst>
            </c:spPr>
          </c:marker>
          <c:dLbls>
            <c:dLbl>
              <c:idx val="0"/>
              <c:layout>
                <c:manualLayout>
                  <c:x val="-7.0061853031195706E-2"/>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CF05-46FB-87B1-9DBC2A4A89BB}"/>
                </c:ext>
              </c:extLst>
            </c:dLbl>
            <c:dLbl>
              <c:idx val="1"/>
              <c:layout>
                <c:manualLayout>
                  <c:x val="-2.45216485609186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CF05-46FB-87B1-9DBC2A4A89BB}"/>
                </c:ext>
              </c:extLst>
            </c:dLbl>
            <c:dLbl>
              <c:idx val="2"/>
              <c:layout>
                <c:manualLayout>
                  <c:x val="0"/>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CF05-46FB-87B1-9DBC2A4A89BB}"/>
                </c:ext>
              </c:extLst>
            </c:dLbl>
            <c:spPr>
              <a:noFill/>
              <a:ln>
                <a:noFill/>
              </a:ln>
              <a:effectLst/>
            </c:spPr>
            <c:txPr>
              <a:bodyPr/>
              <a:lstStyle/>
              <a:p>
                <a:pPr>
                  <a:defRPr sz="1100" b="1">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Feuil1!$B$1:$J$1</c:f>
              <c:strCache>
                <c:ptCount val="7"/>
                <c:pt idx="0">
                  <c:v>Colonne2</c:v>
                </c:pt>
                <c:pt idx="1">
                  <c:v>Colonne8</c:v>
                </c:pt>
                <c:pt idx="2">
                  <c:v>Colonne9</c:v>
                </c:pt>
                <c:pt idx="3">
                  <c:v>Colonne10</c:v>
                </c:pt>
                <c:pt idx="4">
                  <c:v>Colonne12</c:v>
                </c:pt>
                <c:pt idx="5">
                  <c:v>Colonne13</c:v>
                </c:pt>
                <c:pt idx="6">
                  <c:v>Colonne14</c:v>
                </c:pt>
              </c:strCache>
            </c:strRef>
          </c:cat>
          <c:val>
            <c:numRef>
              <c:f>Feuil1!$B$6:$J$6</c:f>
              <c:numCache>
                <c:formatCode>General</c:formatCode>
                <c:ptCount val="9"/>
              </c:numCache>
            </c:numRef>
          </c:val>
          <c:smooth val="1"/>
          <c:extLst>
            <c:ext xmlns:c16="http://schemas.microsoft.com/office/drawing/2014/chart" uri="{C3380CC4-5D6E-409C-BE32-E72D297353CC}">
              <c16:uniqueId val="{0000003E-CF05-46FB-87B1-9DBC2A4A89BB}"/>
            </c:ext>
          </c:extLst>
        </c:ser>
        <c:ser>
          <c:idx val="5"/>
          <c:order val="5"/>
          <c:tx>
            <c:strRef>
              <c:f>Feuil1!$A$7</c:f>
              <c:strCache>
                <c:ptCount val="1"/>
              </c:strCache>
            </c:strRef>
          </c:tx>
          <c:spPr>
            <a:ln w="34925">
              <a:solidFill>
                <a:srgbClr val="92D050"/>
              </a:solidFill>
            </a:ln>
            <a:effectLst>
              <a:outerShdw blurRad="50800" dist="50800" dir="5400000" algn="ctr" rotWithShape="0">
                <a:srgbClr val="92D050">
                  <a:alpha val="26000"/>
                </a:srgbClr>
              </a:outerShdw>
            </a:effectLst>
          </c:spPr>
          <c:marker>
            <c:symbol val="circle"/>
            <c:size val="6"/>
            <c:spPr>
              <a:solidFill>
                <a:srgbClr val="FFFFFF"/>
              </a:solidFill>
              <a:ln w="15875">
                <a:solidFill>
                  <a:srgbClr val="92D050"/>
                </a:solidFill>
              </a:ln>
              <a:effectLst>
                <a:outerShdw blurRad="50800" dist="50800" dir="5400000" algn="ctr" rotWithShape="0">
                  <a:srgbClr val="92D050">
                    <a:alpha val="26000"/>
                  </a:srgbClr>
                </a:outerShdw>
              </a:effectLst>
            </c:spPr>
          </c:marker>
          <c:dLbls>
            <c:dLbl>
              <c:idx val="0"/>
              <c:layout>
                <c:manualLayout>
                  <c:x val="-7.7068038334315594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CF05-46FB-87B1-9DBC2A4A89BB}"/>
                </c:ext>
              </c:extLst>
            </c:dLbl>
            <c:dLbl>
              <c:idx val="1"/>
              <c:layout>
                <c:manualLayout>
                  <c:x val="-2.9776425455291699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CF05-46FB-87B1-9DBC2A4A89BB}"/>
                </c:ext>
              </c:extLst>
            </c:dLbl>
            <c:dLbl>
              <c:idx val="2"/>
              <c:layout>
                <c:manualLayout>
                  <c:x val="5.2546389773396804E-3"/>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CF05-46FB-87B1-9DBC2A4A89BB}"/>
                </c:ext>
              </c:extLst>
            </c:dLbl>
            <c:spPr>
              <a:noFill/>
              <a:ln>
                <a:noFill/>
              </a:ln>
              <a:effectLst/>
            </c:spPr>
            <c:txPr>
              <a:bodyPr/>
              <a:lstStyle/>
              <a:p>
                <a:pPr>
                  <a:defRPr sz="1100" b="1">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Feuil1!$B$1:$J$1</c:f>
              <c:strCache>
                <c:ptCount val="7"/>
                <c:pt idx="0">
                  <c:v>Colonne2</c:v>
                </c:pt>
                <c:pt idx="1">
                  <c:v>Colonne8</c:v>
                </c:pt>
                <c:pt idx="2">
                  <c:v>Colonne9</c:v>
                </c:pt>
                <c:pt idx="3">
                  <c:v>Colonne10</c:v>
                </c:pt>
                <c:pt idx="4">
                  <c:v>Colonne12</c:v>
                </c:pt>
                <c:pt idx="5">
                  <c:v>Colonne13</c:v>
                </c:pt>
                <c:pt idx="6">
                  <c:v>Colonne14</c:v>
                </c:pt>
              </c:strCache>
            </c:strRef>
          </c:cat>
          <c:val>
            <c:numRef>
              <c:f>Feuil1!$B$7:$J$7</c:f>
              <c:numCache>
                <c:formatCode>General</c:formatCode>
                <c:ptCount val="9"/>
              </c:numCache>
            </c:numRef>
          </c:val>
          <c:smooth val="1"/>
          <c:extLst>
            <c:ext xmlns:c16="http://schemas.microsoft.com/office/drawing/2014/chart" uri="{C3380CC4-5D6E-409C-BE32-E72D297353CC}">
              <c16:uniqueId val="{00000042-CF05-46FB-87B1-9DBC2A4A89BB}"/>
            </c:ext>
          </c:extLst>
        </c:ser>
        <c:dLbls>
          <c:showLegendKey val="0"/>
          <c:showVal val="0"/>
          <c:showCatName val="0"/>
          <c:showSerName val="0"/>
          <c:showPercent val="0"/>
          <c:showBubbleSize val="0"/>
        </c:dLbls>
        <c:marker val="1"/>
        <c:smooth val="0"/>
        <c:axId val="-2133746328"/>
        <c:axId val="-2133735768"/>
      </c:lineChart>
      <c:catAx>
        <c:axId val="-2133746328"/>
        <c:scaling>
          <c:orientation val="minMax"/>
        </c:scaling>
        <c:delete val="1"/>
        <c:axPos val="b"/>
        <c:numFmt formatCode="General" sourceLinked="0"/>
        <c:majorTickMark val="out"/>
        <c:minorTickMark val="none"/>
        <c:tickLblPos val="none"/>
        <c:crossAx val="-2133735768"/>
        <c:crosses val="autoZero"/>
        <c:auto val="1"/>
        <c:lblAlgn val="ctr"/>
        <c:lblOffset val="100"/>
        <c:noMultiLvlLbl val="0"/>
      </c:catAx>
      <c:valAx>
        <c:axId val="-2133735768"/>
        <c:scaling>
          <c:orientation val="minMax"/>
          <c:max val="0.70000000000000095"/>
          <c:min val="0.2"/>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33746328"/>
        <c:crosses val="autoZero"/>
        <c:crossBetween val="between"/>
        <c:majorUnit val="0.1"/>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95770356292"/>
          <c:y val="3.66049570500964E-2"/>
          <c:w val="0.80256815599199505"/>
          <c:h val="0.94342870274075996"/>
        </c:manualLayout>
      </c:layout>
      <c:barChart>
        <c:barDir val="bar"/>
        <c:grouping val="stacked"/>
        <c:varyColors val="0"/>
        <c:ser>
          <c:idx val="0"/>
          <c:order val="0"/>
          <c:tx>
            <c:strRef>
              <c:f>Feuil1!$B$1</c:f>
              <c:strCache>
                <c:ptCount val="1"/>
                <c:pt idx="0">
                  <c:v>Série 1</c:v>
                </c:pt>
              </c:strCache>
            </c:strRef>
          </c:tx>
          <c:spPr>
            <a:solidFill>
              <a:srgbClr val="376092"/>
            </a:solidFill>
            <a:ln>
              <a:noFill/>
            </a:ln>
          </c:spPr>
          <c:invertIfNegative val="0"/>
          <c:dPt>
            <c:idx val="3"/>
            <c:invertIfNegative val="0"/>
            <c:bubble3D val="0"/>
            <c:spPr>
              <a:solidFill>
                <a:srgbClr val="376092"/>
              </a:solidFill>
              <a:ln w="28575">
                <a:noFill/>
              </a:ln>
            </c:spPr>
            <c:extLst>
              <c:ext xmlns:c16="http://schemas.microsoft.com/office/drawing/2014/chart" uri="{C3380CC4-5D6E-409C-BE32-E72D297353CC}">
                <c16:uniqueId val="{00000001-4984-4A58-99D8-9F227A1EB5EA}"/>
              </c:ext>
            </c:extLst>
          </c:dPt>
          <c:dPt>
            <c:idx val="5"/>
            <c:invertIfNegative val="0"/>
            <c:bubble3D val="0"/>
            <c:spPr>
              <a:solidFill>
                <a:srgbClr val="376092"/>
              </a:solidFill>
              <a:ln w="28575">
                <a:noFill/>
              </a:ln>
            </c:spPr>
            <c:extLst>
              <c:ext xmlns:c16="http://schemas.microsoft.com/office/drawing/2014/chart" uri="{C3380CC4-5D6E-409C-BE32-E72D297353CC}">
                <c16:uniqueId val="{00000003-4984-4A58-99D8-9F227A1EB5EA}"/>
              </c:ext>
            </c:extLst>
          </c:dPt>
          <c:dPt>
            <c:idx val="7"/>
            <c:invertIfNegative val="0"/>
            <c:bubble3D val="0"/>
            <c:spPr>
              <a:solidFill>
                <a:srgbClr val="376092"/>
              </a:solidFill>
              <a:ln w="28575">
                <a:noFill/>
              </a:ln>
            </c:spPr>
            <c:extLst>
              <c:ext xmlns:c16="http://schemas.microsoft.com/office/drawing/2014/chart" uri="{C3380CC4-5D6E-409C-BE32-E72D297353CC}">
                <c16:uniqueId val="{00000005-4984-4A58-99D8-9F227A1EB5EA}"/>
              </c:ext>
            </c:extLst>
          </c:dPt>
          <c:dPt>
            <c:idx val="9"/>
            <c:invertIfNegative val="0"/>
            <c:bubble3D val="0"/>
            <c:spPr>
              <a:solidFill>
                <a:srgbClr val="376092"/>
              </a:solidFill>
              <a:ln w="28575">
                <a:noFill/>
              </a:ln>
            </c:spPr>
            <c:extLst>
              <c:ext xmlns:c16="http://schemas.microsoft.com/office/drawing/2014/chart" uri="{C3380CC4-5D6E-409C-BE32-E72D297353CC}">
                <c16:uniqueId val="{00000007-4984-4A58-99D8-9F227A1EB5EA}"/>
              </c:ext>
            </c:extLst>
          </c:dPt>
          <c:dLbls>
            <c:spPr>
              <a:noFill/>
              <a:ln>
                <a:noFill/>
              </a:ln>
              <a:effectLst/>
            </c:spPr>
            <c:txPr>
              <a:bodyPr/>
              <a:lstStyle/>
              <a:p>
                <a:pPr>
                  <a:defRPr sz="110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Feuil1!$A$2:$A$21</c:f>
              <c:strCache>
                <c:ptCount val="19"/>
                <c:pt idx="0">
                  <c:v>Le personnel médical</c:v>
                </c:pt>
                <c:pt idx="1">
                  <c:v>Les hôpitaux</c:v>
                </c:pt>
                <c:pt idx="2">
                  <c:v>La science</c:v>
                </c:pt>
                <c:pt idx="3">
                  <c:v>Les petites et moyennes entreprises</c:v>
                </c:pt>
                <c:pt idx="4">
                  <c:v>L'armée</c:v>
                </c:pt>
                <c:pt idx="5">
                  <c:v>Les scientifiques</c:v>
                </c:pt>
                <c:pt idx="6">
                  <c:v>L'école</c:v>
                </c:pt>
                <c:pt idx="7">
                  <c:v>La police</c:v>
                </c:pt>
                <c:pt idx="8">
                  <c:v>La sécurité sociale</c:v>
                </c:pt>
                <c:pt idx="9">
                  <c:v>Les associations</c:v>
                </c:pt>
                <c:pt idx="10">
                  <c:v>La justice</c:v>
                </c:pt>
                <c:pt idx="11">
                  <c:v>Les grandes entreprises publiques</c:v>
                </c:pt>
                <c:pt idx="12">
                  <c:v>Les grandes entreprises privées</c:v>
                </c:pt>
                <c:pt idx="13">
                  <c:v>Les banques</c:v>
                </c:pt>
                <c:pt idx="14">
                  <c:v>Les responsables religieux*</c:v>
                </c:pt>
                <c:pt idx="15">
                  <c:v>Les syndicats</c:v>
                </c:pt>
                <c:pt idx="16">
                  <c:v>Les medias</c:v>
                </c:pt>
                <c:pt idx="17">
                  <c:v>Les réseaux sociaux (Facebook, Twitter, etc.)</c:v>
                </c:pt>
                <c:pt idx="18">
                  <c:v>Les partis politiques</c:v>
                </c:pt>
              </c:strCache>
            </c:strRef>
          </c:cat>
          <c:val>
            <c:numRef>
              <c:f>Feuil1!$B$2:$B$20</c:f>
              <c:numCache>
                <c:formatCode>0%</c:formatCode>
                <c:ptCount val="19"/>
                <c:pt idx="0">
                  <c:v>0.29532544999999999</c:v>
                </c:pt>
                <c:pt idx="1">
                  <c:v>0.21360336000000008</c:v>
                </c:pt>
                <c:pt idx="2">
                  <c:v>0.18</c:v>
                </c:pt>
                <c:pt idx="3">
                  <c:v>0.10534475</c:v>
                </c:pt>
                <c:pt idx="4">
                  <c:v>0.20997606999999999</c:v>
                </c:pt>
                <c:pt idx="5">
                  <c:v>0.16</c:v>
                </c:pt>
                <c:pt idx="6">
                  <c:v>0.12909488</c:v>
                </c:pt>
                <c:pt idx="7">
                  <c:v>0.14241345</c:v>
                </c:pt>
                <c:pt idx="8">
                  <c:v>9.3238840000000003E-2</c:v>
                </c:pt>
                <c:pt idx="9">
                  <c:v>8.1353140000000018E-2</c:v>
                </c:pt>
                <c:pt idx="10">
                  <c:v>5.8078669999999999E-2</c:v>
                </c:pt>
                <c:pt idx="11">
                  <c:v>4.6355439999999998E-2</c:v>
                </c:pt>
                <c:pt idx="12">
                  <c:v>4.5369399999999997E-2</c:v>
                </c:pt>
                <c:pt idx="13">
                  <c:v>3.7718069999999999E-2</c:v>
                </c:pt>
                <c:pt idx="14">
                  <c:v>4.1558409999999997E-2</c:v>
                </c:pt>
                <c:pt idx="15">
                  <c:v>3.6571630000000001E-2</c:v>
                </c:pt>
                <c:pt idx="16">
                  <c:v>2.9586169999999998E-2</c:v>
                </c:pt>
                <c:pt idx="17">
                  <c:v>3.018995E-2</c:v>
                </c:pt>
                <c:pt idx="18">
                  <c:v>2.8832739999999996E-2</c:v>
                </c:pt>
              </c:numCache>
            </c:numRef>
          </c:val>
          <c:extLst>
            <c:ext xmlns:c16="http://schemas.microsoft.com/office/drawing/2014/chart" uri="{C3380CC4-5D6E-409C-BE32-E72D297353CC}">
              <c16:uniqueId val="{00000012-4984-4A58-99D8-9F227A1EB5EA}"/>
            </c:ext>
          </c:extLst>
        </c:ser>
        <c:ser>
          <c:idx val="1"/>
          <c:order val="1"/>
          <c:tx>
            <c:strRef>
              <c:f>Feuil1!$C$1</c:f>
              <c:strCache>
                <c:ptCount val="1"/>
                <c:pt idx="0">
                  <c:v>Série 2</c:v>
                </c:pt>
              </c:strCache>
            </c:strRef>
          </c:tx>
          <c:spPr>
            <a:solidFill>
              <a:srgbClr val="00B0F0"/>
            </a:solidFill>
          </c:spPr>
          <c:invertIfNegative val="0"/>
          <c:dLbls>
            <c:spPr>
              <a:noFill/>
              <a:ln>
                <a:noFill/>
              </a:ln>
              <a:effectLst/>
            </c:spPr>
            <c:txPr>
              <a:bodyPr/>
              <a:lstStyle/>
              <a:p>
                <a:pPr algn="ctr">
                  <a:defRPr lang="fr-FR" sz="11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Feuil1!$A$2:$A$21</c:f>
              <c:strCache>
                <c:ptCount val="19"/>
                <c:pt idx="0">
                  <c:v>Le personnel médical</c:v>
                </c:pt>
                <c:pt idx="1">
                  <c:v>Les hôpitaux</c:v>
                </c:pt>
                <c:pt idx="2">
                  <c:v>La science</c:v>
                </c:pt>
                <c:pt idx="3">
                  <c:v>Les petites et moyennes entreprises</c:v>
                </c:pt>
                <c:pt idx="4">
                  <c:v>L'armée</c:v>
                </c:pt>
                <c:pt idx="5">
                  <c:v>Les scientifiques</c:v>
                </c:pt>
                <c:pt idx="6">
                  <c:v>L'école</c:v>
                </c:pt>
                <c:pt idx="7">
                  <c:v>La police</c:v>
                </c:pt>
                <c:pt idx="8">
                  <c:v>La sécurité sociale</c:v>
                </c:pt>
                <c:pt idx="9">
                  <c:v>Les associations</c:v>
                </c:pt>
                <c:pt idx="10">
                  <c:v>La justice</c:v>
                </c:pt>
                <c:pt idx="11">
                  <c:v>Les grandes entreprises publiques</c:v>
                </c:pt>
                <c:pt idx="12">
                  <c:v>Les grandes entreprises privées</c:v>
                </c:pt>
                <c:pt idx="13">
                  <c:v>Les banques</c:v>
                </c:pt>
                <c:pt idx="14">
                  <c:v>Les responsables religieux*</c:v>
                </c:pt>
                <c:pt idx="15">
                  <c:v>Les syndicats</c:v>
                </c:pt>
                <c:pt idx="16">
                  <c:v>Les medias</c:v>
                </c:pt>
                <c:pt idx="17">
                  <c:v>Les réseaux sociaux (Facebook, Twitter, etc.)</c:v>
                </c:pt>
                <c:pt idx="18">
                  <c:v>Les partis politiques</c:v>
                </c:pt>
              </c:strCache>
            </c:strRef>
          </c:cat>
          <c:val>
            <c:numRef>
              <c:f>Feuil1!$C$2:$C$20</c:f>
              <c:numCache>
                <c:formatCode>0%</c:formatCode>
                <c:ptCount val="19"/>
                <c:pt idx="0">
                  <c:v>0.55017885</c:v>
                </c:pt>
                <c:pt idx="1">
                  <c:v>0.59499999999999997</c:v>
                </c:pt>
                <c:pt idx="2">
                  <c:v>0.6</c:v>
                </c:pt>
                <c:pt idx="3">
                  <c:v>0.67470567999999997</c:v>
                </c:pt>
                <c:pt idx="4">
                  <c:v>0.56468225000000005</c:v>
                </c:pt>
                <c:pt idx="5">
                  <c:v>0.59</c:v>
                </c:pt>
                <c:pt idx="6">
                  <c:v>0.60135103000000001</c:v>
                </c:pt>
                <c:pt idx="7">
                  <c:v>0.55477540999999997</c:v>
                </c:pt>
                <c:pt idx="8">
                  <c:v>0.60025167000000013</c:v>
                </c:pt>
                <c:pt idx="9">
                  <c:v>0.57998521999999997</c:v>
                </c:pt>
                <c:pt idx="10">
                  <c:v>0.42490988000000002</c:v>
                </c:pt>
                <c:pt idx="11">
                  <c:v>0.43499989999999999</c:v>
                </c:pt>
                <c:pt idx="12">
                  <c:v>0.38680745999999999</c:v>
                </c:pt>
                <c:pt idx="13">
                  <c:v>0.33945123999999999</c:v>
                </c:pt>
                <c:pt idx="14">
                  <c:v>0.29499999999999998</c:v>
                </c:pt>
                <c:pt idx="15">
                  <c:v>0.28090254999999997</c:v>
                </c:pt>
                <c:pt idx="16">
                  <c:v>0.25228972999999999</c:v>
                </c:pt>
                <c:pt idx="17">
                  <c:v>0.13932884000000001</c:v>
                </c:pt>
                <c:pt idx="18">
                  <c:v>0.13406831999999999</c:v>
                </c:pt>
              </c:numCache>
            </c:numRef>
          </c:val>
          <c:extLst>
            <c:ext xmlns:c16="http://schemas.microsoft.com/office/drawing/2014/chart" uri="{C3380CC4-5D6E-409C-BE32-E72D297353CC}">
              <c16:uniqueId val="{00000014-4984-4A58-99D8-9F227A1EB5EA}"/>
            </c:ext>
          </c:extLst>
        </c:ser>
        <c:ser>
          <c:idx val="2"/>
          <c:order val="2"/>
          <c:tx>
            <c:strRef>
              <c:f>Feuil1!$D$1</c:f>
              <c:strCache>
                <c:ptCount val="1"/>
                <c:pt idx="0">
                  <c:v>Série 3</c:v>
                </c:pt>
              </c:strCache>
            </c:strRef>
          </c:tx>
          <c:spPr>
            <a:solidFill>
              <a:srgbClr val="FFC000"/>
            </a:solidFill>
          </c:spPr>
          <c:invertIfNegative val="0"/>
          <c:dLbls>
            <c:spPr>
              <a:noFill/>
              <a:ln>
                <a:noFill/>
              </a:ln>
              <a:effectLst/>
            </c:spPr>
            <c:txPr>
              <a:bodyPr/>
              <a:lstStyle/>
              <a:p>
                <a:pPr algn="ctr">
                  <a:defRPr lang="fr-FR" sz="1100" b="0" i="0" u="none" strike="noStrike" kern="1200" baseline="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Feuil1!$A$2:$A$21</c:f>
              <c:strCache>
                <c:ptCount val="19"/>
                <c:pt idx="0">
                  <c:v>Le personnel médical</c:v>
                </c:pt>
                <c:pt idx="1">
                  <c:v>Les hôpitaux</c:v>
                </c:pt>
                <c:pt idx="2">
                  <c:v>La science</c:v>
                </c:pt>
                <c:pt idx="3">
                  <c:v>Les petites et moyennes entreprises</c:v>
                </c:pt>
                <c:pt idx="4">
                  <c:v>L'armée</c:v>
                </c:pt>
                <c:pt idx="5">
                  <c:v>Les scientifiques</c:v>
                </c:pt>
                <c:pt idx="6">
                  <c:v>L'école</c:v>
                </c:pt>
                <c:pt idx="7">
                  <c:v>La police</c:v>
                </c:pt>
                <c:pt idx="8">
                  <c:v>La sécurité sociale</c:v>
                </c:pt>
                <c:pt idx="9">
                  <c:v>Les associations</c:v>
                </c:pt>
                <c:pt idx="10">
                  <c:v>La justice</c:v>
                </c:pt>
                <c:pt idx="11">
                  <c:v>Les grandes entreprises publiques</c:v>
                </c:pt>
                <c:pt idx="12">
                  <c:v>Les grandes entreprises privées</c:v>
                </c:pt>
                <c:pt idx="13">
                  <c:v>Les banques</c:v>
                </c:pt>
                <c:pt idx="14">
                  <c:v>Les responsables religieux*</c:v>
                </c:pt>
                <c:pt idx="15">
                  <c:v>Les syndicats</c:v>
                </c:pt>
                <c:pt idx="16">
                  <c:v>Les medias</c:v>
                </c:pt>
                <c:pt idx="17">
                  <c:v>Les réseaux sociaux (Facebook, Twitter, etc.)</c:v>
                </c:pt>
                <c:pt idx="18">
                  <c:v>Les partis politiques</c:v>
                </c:pt>
              </c:strCache>
            </c:strRef>
          </c:cat>
          <c:val>
            <c:numRef>
              <c:f>Feuil1!$D$2:$D$20</c:f>
              <c:numCache>
                <c:formatCode>0%</c:formatCode>
                <c:ptCount val="19"/>
                <c:pt idx="0">
                  <c:v>8.0794400000000002E-2</c:v>
                </c:pt>
                <c:pt idx="1">
                  <c:v>0.12141068000000001</c:v>
                </c:pt>
                <c:pt idx="2">
                  <c:v>0.13</c:v>
                </c:pt>
                <c:pt idx="3">
                  <c:v>0.14081772000000001</c:v>
                </c:pt>
                <c:pt idx="4">
                  <c:v>0.11716463000000001</c:v>
                </c:pt>
                <c:pt idx="5">
                  <c:v>0.17</c:v>
                </c:pt>
                <c:pt idx="6">
                  <c:v>0.17709639999999996</c:v>
                </c:pt>
                <c:pt idx="7">
                  <c:v>0.17613286</c:v>
                </c:pt>
                <c:pt idx="8">
                  <c:v>0.19982523999999999</c:v>
                </c:pt>
                <c:pt idx="9">
                  <c:v>0.21348826000000004</c:v>
                </c:pt>
                <c:pt idx="10">
                  <c:v>0.31536519000000002</c:v>
                </c:pt>
                <c:pt idx="11">
                  <c:v>0.33743107000000011</c:v>
                </c:pt>
                <c:pt idx="12">
                  <c:v>0.35466233000000003</c:v>
                </c:pt>
                <c:pt idx="13">
                  <c:v>0.35499989999999998</c:v>
                </c:pt>
                <c:pt idx="14">
                  <c:v>0.34383290000000011</c:v>
                </c:pt>
                <c:pt idx="15">
                  <c:v>0.34949230000000003</c:v>
                </c:pt>
                <c:pt idx="16">
                  <c:v>0.39299959000000001</c:v>
                </c:pt>
                <c:pt idx="17">
                  <c:v>0.35531373999999999</c:v>
                </c:pt>
                <c:pt idx="18">
                  <c:v>0.41118896999999999</c:v>
                </c:pt>
              </c:numCache>
            </c:numRef>
          </c:val>
          <c:extLst>
            <c:ext xmlns:c16="http://schemas.microsoft.com/office/drawing/2014/chart" uri="{C3380CC4-5D6E-409C-BE32-E72D297353CC}">
              <c16:uniqueId val="{00000015-4984-4A58-99D8-9F227A1EB5EA}"/>
            </c:ext>
          </c:extLst>
        </c:ser>
        <c:ser>
          <c:idx val="3"/>
          <c:order val="3"/>
          <c:tx>
            <c:strRef>
              <c:f>Feuil1!$E$1</c:f>
              <c:strCache>
                <c:ptCount val="1"/>
                <c:pt idx="0">
                  <c:v>Série 4</c:v>
                </c:pt>
              </c:strCache>
            </c:strRef>
          </c:tx>
          <c:spPr>
            <a:solidFill>
              <a:srgbClr val="EB4347"/>
            </a:solidFill>
          </c:spPr>
          <c:invertIfNegative val="0"/>
          <c:dLbls>
            <c:spPr>
              <a:noFill/>
              <a:ln>
                <a:noFill/>
              </a:ln>
              <a:effectLst/>
            </c:spPr>
            <c:txPr>
              <a:bodyPr/>
              <a:lstStyle/>
              <a:p>
                <a:pPr algn="ctr">
                  <a:defRPr lang="fr-FR" sz="1100" b="0" i="0" u="none" strike="noStrike" kern="1200" baseline="0">
                    <a:solidFill>
                      <a:prstClr val="white"/>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Feuil1!$A$2:$A$21</c:f>
              <c:strCache>
                <c:ptCount val="19"/>
                <c:pt idx="0">
                  <c:v>Le personnel médical</c:v>
                </c:pt>
                <c:pt idx="1">
                  <c:v>Les hôpitaux</c:v>
                </c:pt>
                <c:pt idx="2">
                  <c:v>La science</c:v>
                </c:pt>
                <c:pt idx="3">
                  <c:v>Les petites et moyennes entreprises</c:v>
                </c:pt>
                <c:pt idx="4">
                  <c:v>L'armée</c:v>
                </c:pt>
                <c:pt idx="5">
                  <c:v>Les scientifiques</c:v>
                </c:pt>
                <c:pt idx="6">
                  <c:v>L'école</c:v>
                </c:pt>
                <c:pt idx="7">
                  <c:v>La police</c:v>
                </c:pt>
                <c:pt idx="8">
                  <c:v>La sécurité sociale</c:v>
                </c:pt>
                <c:pt idx="9">
                  <c:v>Les associations</c:v>
                </c:pt>
                <c:pt idx="10">
                  <c:v>La justice</c:v>
                </c:pt>
                <c:pt idx="11">
                  <c:v>Les grandes entreprises publiques</c:v>
                </c:pt>
                <c:pt idx="12">
                  <c:v>Les grandes entreprises privées</c:v>
                </c:pt>
                <c:pt idx="13">
                  <c:v>Les banques</c:v>
                </c:pt>
                <c:pt idx="14">
                  <c:v>Les responsables religieux*</c:v>
                </c:pt>
                <c:pt idx="15">
                  <c:v>Les syndicats</c:v>
                </c:pt>
                <c:pt idx="16">
                  <c:v>Les medias</c:v>
                </c:pt>
                <c:pt idx="17">
                  <c:v>Les réseaux sociaux (Facebook, Twitter, etc.)</c:v>
                </c:pt>
                <c:pt idx="18">
                  <c:v>Les partis politiques</c:v>
                </c:pt>
              </c:strCache>
            </c:strRef>
          </c:cat>
          <c:val>
            <c:numRef>
              <c:f>Feuil1!$E$2:$E$20</c:f>
              <c:numCache>
                <c:formatCode>0%</c:formatCode>
                <c:ptCount val="19"/>
                <c:pt idx="0">
                  <c:v>4.095362000000001E-2</c:v>
                </c:pt>
                <c:pt idx="1">
                  <c:v>5.0143439999999997E-2</c:v>
                </c:pt>
                <c:pt idx="2">
                  <c:v>0.05</c:v>
                </c:pt>
                <c:pt idx="3">
                  <c:v>4.4131850000000007E-2</c:v>
                </c:pt>
                <c:pt idx="4">
                  <c:v>7.0204600000000006E-2</c:v>
                </c:pt>
                <c:pt idx="5">
                  <c:v>0.05</c:v>
                </c:pt>
                <c:pt idx="6">
                  <c:v>6.1105760000000002E-2</c:v>
                </c:pt>
                <c:pt idx="7">
                  <c:v>9.8226330000000001E-2</c:v>
                </c:pt>
                <c:pt idx="8">
                  <c:v>7.4999999999999997E-2</c:v>
                </c:pt>
                <c:pt idx="9">
                  <c:v>7.8919760000000005E-2</c:v>
                </c:pt>
                <c:pt idx="10">
                  <c:v>0.17139989999999997</c:v>
                </c:pt>
                <c:pt idx="11">
                  <c:v>0.1282278</c:v>
                </c:pt>
                <c:pt idx="12">
                  <c:v>0.1632152</c:v>
                </c:pt>
                <c:pt idx="13">
                  <c:v>0.23060391</c:v>
                </c:pt>
                <c:pt idx="14">
                  <c:v>0.25199244999999998</c:v>
                </c:pt>
                <c:pt idx="15">
                  <c:v>0.28425985999999998</c:v>
                </c:pt>
                <c:pt idx="16">
                  <c:v>0.28791116999999999</c:v>
                </c:pt>
                <c:pt idx="17">
                  <c:v>0.44016757000000006</c:v>
                </c:pt>
                <c:pt idx="18">
                  <c:v>0.38052768000000003</c:v>
                </c:pt>
              </c:numCache>
            </c:numRef>
          </c:val>
          <c:extLst>
            <c:ext xmlns:c16="http://schemas.microsoft.com/office/drawing/2014/chart" uri="{C3380CC4-5D6E-409C-BE32-E72D297353CC}">
              <c16:uniqueId val="{00000017-4984-4A58-99D8-9F227A1EB5EA}"/>
            </c:ext>
          </c:extLst>
        </c:ser>
        <c:ser>
          <c:idx val="4"/>
          <c:order val="4"/>
          <c:tx>
            <c:strRef>
              <c:f>Feuil1!$F$1</c:f>
              <c:strCache>
                <c:ptCount val="1"/>
                <c:pt idx="0">
                  <c:v>Série 5</c:v>
                </c:pt>
              </c:strCache>
            </c:strRef>
          </c:tx>
          <c:spPr>
            <a:solidFill>
              <a:srgbClr val="595959"/>
            </a:solidFill>
          </c:spPr>
          <c:invertIfNegative val="0"/>
          <c:dLbls>
            <c:dLbl>
              <c:idx val="0"/>
              <c:layout>
                <c:manualLayout>
                  <c:x val="3.320561941251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984-4A58-99D8-9F227A1EB5EA}"/>
                </c:ext>
              </c:extLst>
            </c:dLbl>
            <c:dLbl>
              <c:idx val="1"/>
              <c:layout>
                <c:manualLayout>
                  <c:x val="3.8314176245210697E-2"/>
                  <c:y val="2.24330932992349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984-4A58-99D8-9F227A1EB5EA}"/>
                </c:ext>
              </c:extLst>
            </c:dLbl>
            <c:dLbl>
              <c:idx val="2"/>
              <c:layout>
                <c:manualLayout>
                  <c:x val="3.8314176245210697E-2"/>
                  <c:y val="3.236422370280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984-4A58-99D8-9F227A1EB5EA}"/>
                </c:ext>
              </c:extLst>
            </c:dLbl>
            <c:dLbl>
              <c:idx val="3"/>
              <c:layout>
                <c:manualLayout>
                  <c:x val="3.3205619412515999E-2"/>
                  <c:y val="2.8496758418018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984-4A58-99D8-9F227A1EB5EA}"/>
                </c:ext>
              </c:extLst>
            </c:dLbl>
            <c:dLbl>
              <c:idx val="4"/>
              <c:layout>
                <c:manualLayout>
                  <c:x val="3.57598978288634E-2"/>
                  <c:y val="2.24330932992349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984-4A58-99D8-9F227A1EB5EA}"/>
                </c:ext>
              </c:extLst>
            </c:dLbl>
            <c:dLbl>
              <c:idx val="5"/>
              <c:layout>
                <c:manualLayout>
                  <c:x val="4.0868454661558098E-2"/>
                  <c:y val="6.7299279897705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984-4A58-99D8-9F227A1EB5EA}"/>
                </c:ext>
              </c:extLst>
            </c:dLbl>
            <c:dLbl>
              <c:idx val="6"/>
              <c:layout>
                <c:manualLayout>
                  <c:x val="3.5759897828863199E-2"/>
                  <c:y val="-3.23552504654861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984-4A58-99D8-9F227A1EB5EA}"/>
                </c:ext>
              </c:extLst>
            </c:dLbl>
            <c:dLbl>
              <c:idx val="7"/>
              <c:layout>
                <c:manualLayout>
                  <c:x val="4.0868454661558098E-2"/>
                  <c:y val="4.486618659847009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984-4A58-99D8-9F227A1EB5EA}"/>
                </c:ext>
              </c:extLst>
            </c:dLbl>
            <c:dLbl>
              <c:idx val="8"/>
              <c:layout>
                <c:manualLayout>
                  <c:x val="4.0868454661558098E-2"/>
                  <c:y val="2.84990017273482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984-4A58-99D8-9F227A1EB5EA}"/>
                </c:ext>
              </c:extLst>
            </c:dLbl>
            <c:dLbl>
              <c:idx val="9"/>
              <c:layout>
                <c:manualLayout>
                  <c:x val="3.3205619412515999E-2"/>
                  <c:y val="6.729927990815130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4984-4A58-99D8-9F227A1EB5EA}"/>
                </c:ext>
              </c:extLst>
            </c:dLbl>
            <c:dLbl>
              <c:idx val="10"/>
              <c:layout>
                <c:manualLayout>
                  <c:x val="3.3205619412515999E-2"/>
                  <c:y val="1.1216546650662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4984-4A58-99D8-9F227A1EB5EA}"/>
                </c:ext>
              </c:extLst>
            </c:dLbl>
            <c:dLbl>
              <c:idx val="11"/>
              <c:layout>
                <c:manualLayout>
                  <c:x val="3.8314176245210697E-2"/>
                  <c:y val="4.486618659847009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984-4A58-99D8-9F227A1EB5EA}"/>
                </c:ext>
              </c:extLst>
            </c:dLbl>
            <c:dLbl>
              <c:idx val="12"/>
              <c:layout>
                <c:manualLayout>
                  <c:x val="4.8531289910600302E-2"/>
                  <c:y val="4.486618660891630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4984-4A58-99D8-9F227A1EB5EA}"/>
                </c:ext>
              </c:extLst>
            </c:dLbl>
            <c:dLbl>
              <c:idx val="13"/>
              <c:layout>
                <c:manualLayout>
                  <c:x val="4.0868454661557897E-2"/>
                  <c:y val="2.85012450366792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984-4A58-99D8-9F227A1EB5EA}"/>
                </c:ext>
              </c:extLst>
            </c:dLbl>
            <c:dLbl>
              <c:idx val="14"/>
              <c:layout>
                <c:manualLayout>
                  <c:x val="4.8531289910600302E-2"/>
                  <c:y val="2.849663357423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4984-4A58-99D8-9F227A1EB5EA}"/>
                </c:ext>
              </c:extLst>
            </c:dLbl>
            <c:dLbl>
              <c:idx val="15"/>
              <c:layout>
                <c:manualLayout>
                  <c:x val="3.8314176245210697E-2"/>
                  <c:y val="1.0446223104016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996-9544-B7F9-BEE555BF33A6}"/>
                </c:ext>
              </c:extLst>
            </c:dLbl>
            <c:dLbl>
              <c:idx val="16"/>
              <c:layout>
                <c:manualLayout>
                  <c:x val="2.8097062579821201E-2"/>
                  <c:y val="1.0446223104016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4B-4B6E-AD50-8FEF27D424C4}"/>
                </c:ext>
              </c:extLst>
            </c:dLbl>
            <c:dLbl>
              <c:idx val="17"/>
              <c:layout>
                <c:manualLayout>
                  <c:x val="4.0868454661558098E-2"/>
                  <c:y val="1.0446223104016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4B-4B6E-AD50-8FEF27D424C4}"/>
                </c:ext>
              </c:extLst>
            </c:dLbl>
            <c:dLbl>
              <c:idx val="18"/>
              <c:layout>
                <c:manualLayout>
                  <c:x val="3.0651340996168602E-2"/>
                  <c:y val="2.1191814958157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3A-4E70-B76E-E5ADDCB6B435}"/>
                </c:ext>
              </c:extLst>
            </c:dLbl>
            <c:spPr>
              <a:noFill/>
              <a:ln>
                <a:noFill/>
              </a:ln>
              <a:effectLst/>
            </c:spPr>
            <c:txPr>
              <a:bodyPr anchorCtr="0"/>
              <a:lstStyle/>
              <a:p>
                <a:pPr algn="ctr">
                  <a:defRPr lang="fr-FR" sz="1100" b="0" i="0" u="none" strike="noStrike" kern="1200" baseline="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Feuil1!$A$2:$A$21</c:f>
              <c:strCache>
                <c:ptCount val="19"/>
                <c:pt idx="0">
                  <c:v>Le personnel médical</c:v>
                </c:pt>
                <c:pt idx="1">
                  <c:v>Les hôpitaux</c:v>
                </c:pt>
                <c:pt idx="2">
                  <c:v>La science</c:v>
                </c:pt>
                <c:pt idx="3">
                  <c:v>Les petites et moyennes entreprises</c:v>
                </c:pt>
                <c:pt idx="4">
                  <c:v>L'armée</c:v>
                </c:pt>
                <c:pt idx="5">
                  <c:v>Les scientifiques</c:v>
                </c:pt>
                <c:pt idx="6">
                  <c:v>L'école</c:v>
                </c:pt>
                <c:pt idx="7">
                  <c:v>La police</c:v>
                </c:pt>
                <c:pt idx="8">
                  <c:v>La sécurité sociale</c:v>
                </c:pt>
                <c:pt idx="9">
                  <c:v>Les associations</c:v>
                </c:pt>
                <c:pt idx="10">
                  <c:v>La justice</c:v>
                </c:pt>
                <c:pt idx="11">
                  <c:v>Les grandes entreprises publiques</c:v>
                </c:pt>
                <c:pt idx="12">
                  <c:v>Les grandes entreprises privées</c:v>
                </c:pt>
                <c:pt idx="13">
                  <c:v>Les banques</c:v>
                </c:pt>
                <c:pt idx="14">
                  <c:v>Les responsables religieux*</c:v>
                </c:pt>
                <c:pt idx="15">
                  <c:v>Les syndicats</c:v>
                </c:pt>
                <c:pt idx="16">
                  <c:v>Les medias</c:v>
                </c:pt>
                <c:pt idx="17">
                  <c:v>Les réseaux sociaux (Facebook, Twitter, etc.)</c:v>
                </c:pt>
                <c:pt idx="18">
                  <c:v>Les partis politiques</c:v>
                </c:pt>
              </c:strCache>
            </c:strRef>
          </c:cat>
          <c:val>
            <c:numRef>
              <c:f>Feuil1!$F$2:$F$20</c:f>
              <c:numCache>
                <c:formatCode>0%</c:formatCode>
                <c:ptCount val="19"/>
                <c:pt idx="0">
                  <c:v>3.2748140000000002E-2</c:v>
                </c:pt>
                <c:pt idx="1">
                  <c:v>1.9842519999999999E-2</c:v>
                </c:pt>
                <c:pt idx="2">
                  <c:v>0.04</c:v>
                </c:pt>
                <c:pt idx="3">
                  <c:v>3.5000000000000003E-2</c:v>
                </c:pt>
                <c:pt idx="4">
                  <c:v>3.7971390000000001E-2</c:v>
                </c:pt>
                <c:pt idx="5">
                  <c:v>0.03</c:v>
                </c:pt>
                <c:pt idx="6">
                  <c:v>3.1350749999999997E-2</c:v>
                </c:pt>
                <c:pt idx="7">
                  <c:v>2.8451219999999999E-2</c:v>
                </c:pt>
                <c:pt idx="8">
                  <c:v>3.1684249999999997E-2</c:v>
                </c:pt>
                <c:pt idx="9">
                  <c:v>4.6252519999999998E-2</c:v>
                </c:pt>
                <c:pt idx="10">
                  <c:v>3.0245410000000004E-2</c:v>
                </c:pt>
                <c:pt idx="11">
                  <c:v>5.2985789999999991E-2</c:v>
                </c:pt>
                <c:pt idx="12">
                  <c:v>4.9944700000000002E-2</c:v>
                </c:pt>
                <c:pt idx="13">
                  <c:v>3.7226879999999997E-2</c:v>
                </c:pt>
                <c:pt idx="14">
                  <c:v>6.7616239999999994E-2</c:v>
                </c:pt>
                <c:pt idx="15">
                  <c:v>4.8772839999999998E-2</c:v>
                </c:pt>
                <c:pt idx="16">
                  <c:v>3.7212309999999998E-2</c:v>
                </c:pt>
                <c:pt idx="17">
                  <c:v>3.49999E-2</c:v>
                </c:pt>
                <c:pt idx="18">
                  <c:v>4.538126E-2</c:v>
                </c:pt>
              </c:numCache>
            </c:numRef>
          </c:val>
          <c:extLst>
            <c:ext xmlns:c16="http://schemas.microsoft.com/office/drawing/2014/chart" uri="{C3380CC4-5D6E-409C-BE32-E72D297353CC}">
              <c16:uniqueId val="{00000027-4984-4A58-99D8-9F227A1EB5EA}"/>
            </c:ext>
          </c:extLst>
        </c:ser>
        <c:dLbls>
          <c:showLegendKey val="0"/>
          <c:showVal val="0"/>
          <c:showCatName val="0"/>
          <c:showSerName val="0"/>
          <c:showPercent val="0"/>
          <c:showBubbleSize val="0"/>
        </c:dLbls>
        <c:gapWidth val="35"/>
        <c:overlap val="100"/>
        <c:axId val="-2132740088"/>
        <c:axId val="-2132708296"/>
      </c:barChart>
      <c:catAx>
        <c:axId val="-2132740088"/>
        <c:scaling>
          <c:orientation val="maxMin"/>
        </c:scaling>
        <c:delete val="1"/>
        <c:axPos val="l"/>
        <c:numFmt formatCode="General" sourceLinked="0"/>
        <c:majorTickMark val="out"/>
        <c:minorTickMark val="none"/>
        <c:tickLblPos val="none"/>
        <c:crossAx val="-2132708296"/>
        <c:crosses val="autoZero"/>
        <c:auto val="1"/>
        <c:lblAlgn val="ctr"/>
        <c:lblOffset val="100"/>
        <c:noMultiLvlLbl val="0"/>
      </c:catAx>
      <c:valAx>
        <c:axId val="-2132708296"/>
        <c:scaling>
          <c:orientation val="minMax"/>
          <c:max val="1"/>
          <c:min val="0"/>
        </c:scaling>
        <c:delete val="1"/>
        <c:axPos val="t"/>
        <c:numFmt formatCode="0%" sourceLinked="1"/>
        <c:majorTickMark val="out"/>
        <c:minorTickMark val="none"/>
        <c:tickLblPos val="none"/>
        <c:crossAx val="-213274008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6179099293912096"/>
        </c:manualLayout>
      </c:layout>
      <c:lineChart>
        <c:grouping val="standard"/>
        <c:varyColors val="0"/>
        <c:ser>
          <c:idx val="0"/>
          <c:order val="0"/>
          <c:tx>
            <c:strRef>
              <c:f>Feuil1!$A$2</c:f>
              <c:strCache>
                <c:ptCount val="1"/>
                <c:pt idx="0">
                  <c:v>Le personnel médical</c:v>
                </c:pt>
              </c:strCache>
            </c:strRef>
          </c:tx>
          <c:spPr>
            <a:ln w="34925">
              <a:solidFill>
                <a:srgbClr val="6C3078"/>
              </a:solidFill>
            </a:ln>
            <a:effectLst/>
          </c:spPr>
          <c:marker>
            <c:symbol val="circle"/>
            <c:size val="6"/>
            <c:spPr>
              <a:solidFill>
                <a:schemeClr val="bg1"/>
              </a:solidFill>
              <a:ln w="15875">
                <a:solidFill>
                  <a:srgbClr val="6C3078"/>
                </a:solidFill>
              </a:ln>
              <a:effectLst/>
            </c:spPr>
          </c:marker>
          <c:dLbls>
            <c:dLbl>
              <c:idx val="0"/>
              <c:layout>
                <c:manualLayout>
                  <c:x val="-5.8357110229913398E-2"/>
                  <c:y val="-1.72428363669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D3-4C14-A130-4741BC0A5F63}"/>
                </c:ext>
              </c:extLst>
            </c:dLbl>
            <c:dLbl>
              <c:idx val="1"/>
              <c:layout>
                <c:manualLayout>
                  <c:x val="-3.6003103684923203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D3-4C14-A130-4741BC0A5F63}"/>
                </c:ext>
              </c:extLst>
            </c:dLbl>
            <c:dLbl>
              <c:idx val="2"/>
              <c:layout>
                <c:manualLayout>
                  <c:x val="-3.8013796116697703E-2"/>
                  <c:y val="-3.2444945218645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D3-4C14-A130-4741BC0A5F63}"/>
                </c:ext>
              </c:extLst>
            </c:dLbl>
            <c:dLbl>
              <c:idx val="3"/>
              <c:layout>
                <c:manualLayout>
                  <c:x val="-3.7818367680191499E-2"/>
                  <c:y val="-2.5292240240124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D3-4C14-A130-4741BC0A5F63}"/>
                </c:ext>
              </c:extLst>
            </c:dLbl>
            <c:dLbl>
              <c:idx val="4"/>
              <c:layout>
                <c:manualLayout>
                  <c:x val="-3.8478852353747298E-3"/>
                  <c:y val="8.35611790432129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D3-4C14-A130-4741BC0A5F63}"/>
                </c:ext>
              </c:extLst>
            </c:dLbl>
            <c:dLbl>
              <c:idx val="5"/>
              <c:layout>
                <c:manualLayout>
                  <c:x val="7.9564336641123096E-4"/>
                  <c:y val="4.3684781223971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D3-4C14-A130-4741BC0A5F63}"/>
                </c:ext>
              </c:extLst>
            </c:dLbl>
            <c:dLbl>
              <c:idx val="6"/>
              <c:layout>
                <c:manualLayout>
                  <c:x val="-7.6288807094893503E-3"/>
                  <c:y val="-4.85213608769115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D3-4C14-A130-4741BC0A5F63}"/>
                </c:ext>
              </c:extLst>
            </c:dLbl>
            <c:dLbl>
              <c:idx val="7"/>
              <c:layout>
                <c:manualLayout>
                  <c:x val="-2.3200403379738401E-3"/>
                  <c:y val="-8.24427975178654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D3-4C14-A130-4741BC0A5F63}"/>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D3-4C14-A130-4741BC0A5F63}"/>
                </c:ext>
              </c:extLst>
            </c:dLbl>
            <c:dLbl>
              <c:idx val="12"/>
              <c:layout>
                <c:manualLayout>
                  <c:x val="-3.6826192541005491E-2"/>
                  <c:y val="3.4707667262155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07-4049-AD11-BFA403B02077}"/>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D3-4C14-A130-4741BC0A5F63}"/>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FD3-4C14-A130-4741BC0A5F63}"/>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D3-4C14-A130-4741BC0A5F63}"/>
                </c:ext>
              </c:extLst>
            </c:dLbl>
            <c:spPr>
              <a:noFill/>
              <a:ln>
                <a:noFill/>
              </a:ln>
              <a:effectLst/>
            </c:spPr>
            <c:txPr>
              <a:bodyPr/>
              <a:lstStyle/>
              <a:p>
                <a:pPr>
                  <a:defRPr sz="1000" b="1">
                    <a:solidFill>
                      <a:srgbClr val="6C3078"/>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Feuil1!$B$2:$O$2</c:f>
              <c:numCache>
                <c:formatCode>General</c:formatCode>
                <c:ptCount val="14"/>
                <c:pt idx="13" formatCode="0%">
                  <c:v>0.85</c:v>
                </c:pt>
              </c:numCache>
            </c:numRef>
          </c:val>
          <c:smooth val="1"/>
          <c:extLst>
            <c:ext xmlns:c16="http://schemas.microsoft.com/office/drawing/2014/chart" uri="{C3380CC4-5D6E-409C-BE32-E72D297353CC}">
              <c16:uniqueId val="{0000000C-EFD3-4C14-A130-4741BC0A5F63}"/>
            </c:ext>
          </c:extLst>
        </c:ser>
        <c:ser>
          <c:idx val="1"/>
          <c:order val="1"/>
          <c:tx>
            <c:strRef>
              <c:f>Feuil1!$A$3</c:f>
              <c:strCache>
                <c:ptCount val="1"/>
                <c:pt idx="0">
                  <c:v>hopitaux</c:v>
                </c:pt>
              </c:strCache>
            </c:strRef>
          </c:tx>
          <c:spPr>
            <a:ln w="34925">
              <a:solidFill>
                <a:srgbClr val="AC0077"/>
              </a:solidFill>
            </a:ln>
            <a:effectLst/>
          </c:spPr>
          <c:marker>
            <c:symbol val="circle"/>
            <c:size val="6"/>
            <c:spPr>
              <a:solidFill>
                <a:schemeClr val="bg1"/>
              </a:solidFill>
              <a:ln w="15875">
                <a:solidFill>
                  <a:srgbClr val="AC0077"/>
                </a:solidFill>
              </a:ln>
              <a:effectLst/>
            </c:spPr>
          </c:marker>
          <c:dLbls>
            <c:dLbl>
              <c:idx val="0"/>
              <c:layout>
                <c:manualLayout>
                  <c:x val="-4.8874210838734201E-2"/>
                  <c:y val="-3.64970777027098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FD3-4C14-A130-4741BC0A5F63}"/>
                </c:ext>
              </c:extLst>
            </c:dLbl>
            <c:dLbl>
              <c:idx val="1"/>
              <c:layout>
                <c:manualLayout>
                  <c:x val="-3.0217624016574799E-2"/>
                  <c:y val="-4.05228532453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FD3-4C14-A130-4741BC0A5F63}"/>
                </c:ext>
              </c:extLst>
            </c:dLbl>
            <c:dLbl>
              <c:idx val="2"/>
              <c:layout>
                <c:manualLayout>
                  <c:x val="-3.3530940858969398E-2"/>
                  <c:y val="-2.8821425239287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FD3-4C14-A130-4741BC0A5F63}"/>
                </c:ext>
              </c:extLst>
            </c:dLbl>
            <c:dLbl>
              <c:idx val="3"/>
              <c:layout>
                <c:manualLayout>
                  <c:x val="-3.8769995211520601E-2"/>
                  <c:y val="-2.83059841400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FD3-4C14-A130-4741BC0A5F63}"/>
                </c:ext>
              </c:extLst>
            </c:dLbl>
            <c:dLbl>
              <c:idx val="4"/>
              <c:layout>
                <c:manualLayout>
                  <c:x val="-3.1910691549106203E-2"/>
                  <c:y val="-4.1652774490137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FD3-4C14-A130-4741BC0A5F63}"/>
                </c:ext>
              </c:extLst>
            </c:dLbl>
            <c:dLbl>
              <c:idx val="5"/>
              <c:layout>
                <c:manualLayout>
                  <c:x val="-3.7100647437722303E-2"/>
                  <c:y val="-3.2113736878462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FD3-4C14-A130-4741BC0A5F63}"/>
                </c:ext>
              </c:extLst>
            </c:dLbl>
            <c:dLbl>
              <c:idx val="6"/>
              <c:layout>
                <c:manualLayout>
                  <c:x val="-9.8042460792947001E-3"/>
                  <c:y val="2.6331157814985202E-2"/>
                </c:manualLayout>
              </c:layout>
              <c:spPr>
                <a:noFill/>
                <a:ln>
                  <a:noFill/>
                </a:ln>
                <a:effectLst/>
              </c:spPr>
              <c:txPr>
                <a:bodyPr/>
                <a:lstStyle/>
                <a:p>
                  <a:pPr>
                    <a:defRPr sz="12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FD3-4C14-A130-4741BC0A5F63}"/>
                </c:ext>
              </c:extLst>
            </c:dLbl>
            <c:dLbl>
              <c:idx val="7"/>
              <c:layout>
                <c:manualLayout>
                  <c:x val="-2.5147929810160001E-2"/>
                  <c:y val="-3.0796485254812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FD3-4C14-A130-4741BC0A5F63}"/>
                </c:ext>
              </c:extLst>
            </c:dLbl>
            <c:dLbl>
              <c:idx val="8"/>
              <c:layout>
                <c:manualLayout>
                  <c:x val="-2.8742875206047999E-2"/>
                  <c:y val="-6.0718446610105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FD3-4C14-A130-4741BC0A5F63}"/>
                </c:ext>
              </c:extLst>
            </c:dLbl>
            <c:dLbl>
              <c:idx val="9"/>
              <c:layout>
                <c:manualLayout>
                  <c:x val="-2.05428800607276E-2"/>
                  <c:y val="-5.6495715463558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FD3-4C14-A130-4741BC0A5F63}"/>
                </c:ext>
              </c:extLst>
            </c:dLbl>
            <c:dLbl>
              <c:idx val="10"/>
              <c:layout>
                <c:manualLayout>
                  <c:x val="-3.0618822696068401E-2"/>
                  <c:y val="-3.7527586393921702E-2"/>
                </c:manualLayout>
              </c:layout>
              <c:tx>
                <c:rich>
                  <a:bodyPr/>
                  <a:lstStyle/>
                  <a:p>
                    <a:r>
                      <a:rPr lang="en-US" dirty="0"/>
                      <a:t>78%</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FD3-4C14-A130-4741BC0A5F63}"/>
                </c:ext>
              </c:extLst>
            </c:dLbl>
            <c:dLbl>
              <c:idx val="11"/>
              <c:layout>
                <c:manualLayout>
                  <c:x val="-2.7277644641868101E-2"/>
                  <c:y val="-3.8800270934231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FD3-4C14-A130-4741BC0A5F63}"/>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FD3-4C14-A130-4741BC0A5F63}"/>
                </c:ext>
              </c:extLst>
            </c:dLbl>
            <c:dLbl>
              <c:idx val="13"/>
              <c:layout>
                <c:manualLayout>
                  <c:x val="-2.4840236908363509E-3"/>
                  <c:y val="-2.1508663042157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FD3-4C14-A130-4741BC0A5F63}"/>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FD3-4C14-A130-4741BC0A5F63}"/>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FD3-4C14-A130-4741BC0A5F63}"/>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FD3-4C14-A130-4741BC0A5F63}"/>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FD3-4C14-A130-4741BC0A5F63}"/>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FD3-4C14-A130-4741BC0A5F63}"/>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FD3-4C14-A130-4741BC0A5F63}"/>
                </c:ext>
              </c:extLst>
            </c:dLbl>
            <c:dLbl>
              <c:idx val="24"/>
              <c:layout>
                <c:manualLayout>
                  <c:x val="-3.46703734741960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FD3-4C14-A130-4741BC0A5F63}"/>
                </c:ext>
              </c:extLst>
            </c:dLbl>
            <c:spPr>
              <a:noFill/>
              <a:ln>
                <a:noFill/>
              </a:ln>
              <a:effectLst/>
            </c:spPr>
            <c:txPr>
              <a:bodyPr/>
              <a:lstStyle/>
              <a:p>
                <a:pPr>
                  <a:defRPr sz="1200" b="0">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Feuil1!$B$3:$O$3</c:f>
              <c:numCache>
                <c:formatCode>0%</c:formatCode>
                <c:ptCount val="14"/>
                <c:pt idx="0">
                  <c:v>0.83</c:v>
                </c:pt>
                <c:pt idx="1">
                  <c:v>0.78</c:v>
                </c:pt>
                <c:pt idx="2">
                  <c:v>0.8</c:v>
                </c:pt>
                <c:pt idx="3">
                  <c:v>0.82</c:v>
                </c:pt>
                <c:pt idx="4">
                  <c:v>0.79</c:v>
                </c:pt>
                <c:pt idx="5">
                  <c:v>0.83</c:v>
                </c:pt>
                <c:pt idx="6">
                  <c:v>0.82</c:v>
                </c:pt>
                <c:pt idx="7">
                  <c:v>0.82</c:v>
                </c:pt>
                <c:pt idx="8">
                  <c:v>0.83</c:v>
                </c:pt>
                <c:pt idx="9">
                  <c:v>0.76</c:v>
                </c:pt>
                <c:pt idx="10">
                  <c:v>0.78</c:v>
                </c:pt>
                <c:pt idx="11">
                  <c:v>0.80124816810673827</c:v>
                </c:pt>
                <c:pt idx="12">
                  <c:v>0.87</c:v>
                </c:pt>
                <c:pt idx="13">
                  <c:v>0.81</c:v>
                </c:pt>
              </c:numCache>
            </c:numRef>
          </c:val>
          <c:smooth val="1"/>
          <c:extLst>
            <c:ext xmlns:c16="http://schemas.microsoft.com/office/drawing/2014/chart" uri="{C3380CC4-5D6E-409C-BE32-E72D297353CC}">
              <c16:uniqueId val="{00000022-EFD3-4C14-A130-4741BC0A5F63}"/>
            </c:ext>
          </c:extLst>
        </c:ser>
        <c:ser>
          <c:idx val="2"/>
          <c:order val="2"/>
          <c:tx>
            <c:strRef>
              <c:f>Feuil1!$A$4</c:f>
              <c:strCache>
                <c:ptCount val="1"/>
                <c:pt idx="0">
                  <c:v>police</c:v>
                </c:pt>
              </c:strCache>
            </c:strRef>
          </c:tx>
          <c:spPr>
            <a:ln w="34925">
              <a:solidFill>
                <a:srgbClr val="C00000"/>
              </a:solidFill>
            </a:ln>
            <a:effectLst/>
          </c:spPr>
          <c:marker>
            <c:symbol val="circle"/>
            <c:size val="6"/>
            <c:spPr>
              <a:solidFill>
                <a:schemeClr val="bg1"/>
              </a:solidFill>
              <a:ln w="15875">
                <a:solidFill>
                  <a:srgbClr val="C00000"/>
                </a:solidFill>
              </a:ln>
              <a:effectLst/>
            </c:spPr>
          </c:marker>
          <c:dLbls>
            <c:dLbl>
              <c:idx val="0"/>
              <c:layout>
                <c:manualLayout>
                  <c:x val="-4.29130228986409E-2"/>
                  <c:y val="-3.89730734932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FD3-4C14-A130-4741BC0A5F63}"/>
                </c:ext>
              </c:extLst>
            </c:dLbl>
            <c:dLbl>
              <c:idx val="1"/>
              <c:layout>
                <c:manualLayout>
                  <c:x val="-3.10844306012521E-2"/>
                  <c:y val="-4.3236043957221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FD3-4C14-A130-4741BC0A5F63}"/>
                </c:ext>
              </c:extLst>
            </c:dLbl>
            <c:dLbl>
              <c:idx val="2"/>
              <c:layout>
                <c:manualLayout>
                  <c:x val="-3.4491395080444701E-2"/>
                  <c:y val="-3.9689083504346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FD3-4C14-A130-4741BC0A5F63}"/>
                </c:ext>
              </c:extLst>
            </c:dLbl>
            <c:dLbl>
              <c:idx val="3"/>
              <c:layout>
                <c:manualLayout>
                  <c:x val="-5.0015474291161897E-2"/>
                  <c:y val="-2.7607626352936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FD3-4C14-A130-4741BC0A5F63}"/>
                </c:ext>
              </c:extLst>
            </c:dLbl>
            <c:dLbl>
              <c:idx val="4"/>
              <c:layout>
                <c:manualLayout>
                  <c:x val="-2.7372945312034502E-2"/>
                  <c:y val="-2.9883490712598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FD3-4C14-A130-4741BC0A5F63}"/>
                </c:ext>
              </c:extLst>
            </c:dLbl>
            <c:dLbl>
              <c:idx val="5"/>
              <c:layout>
                <c:manualLayout>
                  <c:x val="-2.4109690381776398E-2"/>
                  <c:y val="3.50671470381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FD3-4C14-A130-4741BC0A5F63}"/>
                </c:ext>
              </c:extLst>
            </c:dLbl>
            <c:dLbl>
              <c:idx val="6"/>
              <c:layout>
                <c:manualLayout>
                  <c:x val="-1.3233001449783901E-2"/>
                  <c:y val="3.0615063590080399E-2"/>
                </c:manualLayout>
              </c:layout>
              <c:spPr>
                <a:noFill/>
                <a:ln>
                  <a:noFill/>
                </a:ln>
                <a:effectLst/>
              </c:spPr>
              <c:txPr>
                <a:bodyPr/>
                <a:lstStyle/>
                <a:p>
                  <a:pPr algn="ctr">
                    <a:defRPr lang="fr-FR" sz="12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FD3-4C14-A130-4741BC0A5F63}"/>
                </c:ext>
              </c:extLst>
            </c:dLbl>
            <c:dLbl>
              <c:idx val="7"/>
              <c:layout>
                <c:manualLayout>
                  <c:x val="-3.30813313296748E-2"/>
                  <c:y val="3.1325193814257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EFD3-4C14-A130-4741BC0A5F63}"/>
                </c:ext>
              </c:extLst>
            </c:dLbl>
            <c:dLbl>
              <c:idx val="8"/>
              <c:layout>
                <c:manualLayout>
                  <c:x val="-3.4266176564696299E-2"/>
                  <c:y val="-2.7492424646942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EFD3-4C14-A130-4741BC0A5F63}"/>
                </c:ext>
              </c:extLst>
            </c:dLbl>
            <c:dLbl>
              <c:idx val="9"/>
              <c:layout>
                <c:manualLayout>
                  <c:x val="-3.1115875684896099E-2"/>
                  <c:y val="3.0863966546097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EFD3-4C14-A130-4741BC0A5F63}"/>
                </c:ext>
              </c:extLst>
            </c:dLbl>
            <c:dLbl>
              <c:idx val="10"/>
              <c:layout>
                <c:manualLayout>
                  <c:x val="-4.7006814204792503E-2"/>
                  <c:y val="3.29506310236512E-2"/>
                </c:manualLayout>
              </c:layout>
              <c:tx>
                <c:rich>
                  <a:bodyPr/>
                  <a:lstStyle/>
                  <a:p>
                    <a:r>
                      <a:rPr lang="en-US" dirty="0"/>
                      <a:t>74%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EFD3-4C14-A130-4741BC0A5F63}"/>
                </c:ext>
              </c:extLst>
            </c:dLbl>
            <c:dLbl>
              <c:idx val="11"/>
              <c:layout>
                <c:manualLayout>
                  <c:x val="-2.6991328880268201E-2"/>
                  <c:y val="3.5395093500479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F0-43AF-BCDB-A5F66C3F1CC5}"/>
                </c:ext>
              </c:extLst>
            </c:dLbl>
            <c:dLbl>
              <c:idx val="14"/>
              <c:layout>
                <c:manualLayout>
                  <c:x val="-3.2466115425573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EFD3-4C14-A130-4741BC0A5F63}"/>
                </c:ext>
              </c:extLst>
            </c:dLbl>
            <c:dLbl>
              <c:idx val="16"/>
              <c:layout>
                <c:manualLayout>
                  <c:x val="-2.7038047645078299E-2"/>
                  <c:y val="3.3813216614425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EFD3-4C14-A130-4741BC0A5F63}"/>
                </c:ext>
              </c:extLst>
            </c:dLbl>
            <c:dLbl>
              <c:idx val="24"/>
              <c:layout>
                <c:manualLayout>
                  <c:x val="-1.4942442652259301E-2"/>
                  <c:y val="-3.2242685290417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EFD3-4C14-A130-4741BC0A5F63}"/>
                </c:ext>
              </c:extLst>
            </c:dLbl>
            <c:spPr>
              <a:noFill/>
              <a:ln>
                <a:noFill/>
              </a:ln>
              <a:effectLst/>
            </c:spPr>
            <c:txPr>
              <a:bodyPr/>
              <a:lstStyle/>
              <a:p>
                <a:pPr algn="ctr">
                  <a:defRPr lang="fr-FR" sz="1200" b="0" i="0" u="none" strike="noStrike" kern="1200" baseline="0">
                    <a:solidFill>
                      <a:srgbClr val="C0000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Feuil1!$B$4:$O$4</c:f>
              <c:numCache>
                <c:formatCode>0%</c:formatCode>
                <c:ptCount val="14"/>
                <c:pt idx="0">
                  <c:v>0.63</c:v>
                </c:pt>
                <c:pt idx="1">
                  <c:v>0.64</c:v>
                </c:pt>
                <c:pt idx="2">
                  <c:v>0.65</c:v>
                </c:pt>
                <c:pt idx="3">
                  <c:v>0.66</c:v>
                </c:pt>
                <c:pt idx="4">
                  <c:v>0.68</c:v>
                </c:pt>
                <c:pt idx="5">
                  <c:v>0.69</c:v>
                </c:pt>
                <c:pt idx="6">
                  <c:v>0.8</c:v>
                </c:pt>
                <c:pt idx="7">
                  <c:v>0.75</c:v>
                </c:pt>
                <c:pt idx="8">
                  <c:v>0.78</c:v>
                </c:pt>
                <c:pt idx="9">
                  <c:v>0.73</c:v>
                </c:pt>
                <c:pt idx="10">
                  <c:v>0.74</c:v>
                </c:pt>
                <c:pt idx="11">
                  <c:v>0.66499989999999998</c:v>
                </c:pt>
                <c:pt idx="12">
                  <c:v>0.68</c:v>
                </c:pt>
                <c:pt idx="13">
                  <c:v>0.69</c:v>
                </c:pt>
              </c:numCache>
            </c:numRef>
          </c:val>
          <c:smooth val="1"/>
          <c:extLst>
            <c:ext xmlns:c16="http://schemas.microsoft.com/office/drawing/2014/chart" uri="{C3380CC4-5D6E-409C-BE32-E72D297353CC}">
              <c16:uniqueId val="{00000031-EFD3-4C14-A130-4741BC0A5F63}"/>
            </c:ext>
          </c:extLst>
        </c:ser>
        <c:ser>
          <c:idx val="3"/>
          <c:order val="3"/>
          <c:tx>
            <c:strRef>
              <c:f>Feuil1!$A$5</c:f>
              <c:strCache>
                <c:ptCount val="1"/>
                <c:pt idx="0">
                  <c:v>La science</c:v>
                </c:pt>
              </c:strCache>
            </c:strRef>
          </c:tx>
          <c:spPr>
            <a:ln w="34925">
              <a:solidFill>
                <a:srgbClr val="008000"/>
              </a:solidFill>
            </a:ln>
            <a:effectLst/>
          </c:spPr>
          <c:marker>
            <c:symbol val="circle"/>
            <c:size val="6"/>
            <c:spPr>
              <a:solidFill>
                <a:schemeClr val="bg1"/>
              </a:solidFill>
              <a:ln w="15875">
                <a:solidFill>
                  <a:srgbClr val="008000"/>
                </a:solidFill>
              </a:ln>
              <a:effectLst/>
            </c:spPr>
          </c:marker>
          <c:dLbls>
            <c:dLbl>
              <c:idx val="0"/>
              <c:layout>
                <c:manualLayout>
                  <c:x val="-5.98997122499016E-2"/>
                  <c:y val="-1.0241179396385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EFD3-4C14-A130-4741BC0A5F63}"/>
                </c:ext>
              </c:extLst>
            </c:dLbl>
            <c:dLbl>
              <c:idx val="1"/>
              <c:layout>
                <c:manualLayout>
                  <c:x val="-2.3517060888715299E-2"/>
                  <c:y val="-2.451779774624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EFD3-4C14-A130-4741BC0A5F63}"/>
                </c:ext>
              </c:extLst>
            </c:dLbl>
            <c:dLbl>
              <c:idx val="2"/>
              <c:layout>
                <c:manualLayout>
                  <c:x val="-4.1112516025959299E-2"/>
                  <c:y val="2.44017394616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EFD3-4C14-A130-4741BC0A5F63}"/>
                </c:ext>
              </c:extLst>
            </c:dLbl>
            <c:dLbl>
              <c:idx val="3"/>
              <c:layout>
                <c:manualLayout>
                  <c:x val="-3.60774409659931E-2"/>
                  <c:y val="2.51543345482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EFD3-4C14-A130-4741BC0A5F63}"/>
                </c:ext>
              </c:extLst>
            </c:dLbl>
            <c:dLbl>
              <c:idx val="4"/>
              <c:layout>
                <c:manualLayout>
                  <c:x val="-1.15557924050745E-2"/>
                  <c:y val="2.5287615354116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EFD3-4C14-A130-4741BC0A5F63}"/>
                </c:ext>
              </c:extLst>
            </c:dLbl>
            <c:dLbl>
              <c:idx val="5"/>
              <c:layout>
                <c:manualLayout>
                  <c:x val="-6.3011534277349398E-3"/>
                  <c:y val="-1.90557916816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EFD3-4C14-A130-4741BC0A5F63}"/>
                </c:ext>
              </c:extLst>
            </c:dLbl>
            <c:dLbl>
              <c:idx val="6"/>
              <c:layout>
                <c:manualLayout>
                  <c:x val="-1.2220276672602601E-2"/>
                  <c:y val="2.8452088493409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EFD3-4C14-A130-4741BC0A5F63}"/>
                </c:ext>
              </c:extLst>
            </c:dLbl>
            <c:dLbl>
              <c:idx val="7"/>
              <c:layout>
                <c:manualLayout>
                  <c:x val="-7.6061243989574397E-3"/>
                  <c:y val="1.459067446394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EFD3-4C14-A130-4741BC0A5F63}"/>
                </c:ext>
              </c:extLst>
            </c:dLbl>
            <c:dLbl>
              <c:idx val="8"/>
              <c:layout>
                <c:manualLayout>
                  <c:x val="-2.30358379862576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EFD3-4C14-A130-4741BC0A5F63}"/>
                </c:ext>
              </c:extLst>
            </c:dLbl>
            <c:dLbl>
              <c:idx val="9"/>
              <c:layout>
                <c:manualLayout>
                  <c:x val="-4.25771297679658E-2"/>
                  <c:y val="-1.33747125646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EFD3-4C14-A130-4741BC0A5F63}"/>
                </c:ext>
              </c:extLst>
            </c:dLbl>
            <c:dLbl>
              <c:idx val="13"/>
              <c:layout>
                <c:manualLayout>
                  <c:x val="-2.3514854216180165E-3"/>
                  <c:y val="-3.880573670860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25-4D7F-A61B-3517CF0D85D6}"/>
                </c:ext>
              </c:extLst>
            </c:dLbl>
            <c:dLbl>
              <c:idx val="22"/>
              <c:layout>
                <c:manualLayout>
                  <c:x val="-2.3028598813328301E-2"/>
                  <c:y val="-5.7613396170067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EFD3-4C14-A130-4741BC0A5F63}"/>
                </c:ext>
              </c:extLst>
            </c:dLbl>
            <c:dLbl>
              <c:idx val="23"/>
              <c:layout>
                <c:manualLayout>
                  <c:x val="-4.0990697926032001E-2"/>
                  <c:y val="2.6742226183448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EFD3-4C14-A130-4741BC0A5F63}"/>
                </c:ext>
              </c:extLst>
            </c:dLbl>
            <c:dLbl>
              <c:idx val="24"/>
              <c:layout>
                <c:manualLayout>
                  <c:x val="-1.3496582386460501E-2"/>
                  <c:y val="2.379298060975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EFD3-4C14-A130-4741BC0A5F63}"/>
                </c:ext>
              </c:extLst>
            </c:dLbl>
            <c:spPr>
              <a:noFill/>
              <a:ln>
                <a:noFill/>
              </a:ln>
              <a:effectLst/>
            </c:spPr>
            <c:txPr>
              <a:bodyPr/>
              <a:lstStyle/>
              <a:p>
                <a:pPr>
                  <a:defRPr sz="1000" b="0">
                    <a:solidFill>
                      <a:srgbClr val="00800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Feuil1!$B$5:$O$5</c:f>
              <c:numCache>
                <c:formatCode>General</c:formatCode>
                <c:ptCount val="14"/>
                <c:pt idx="13" formatCode="0%">
                  <c:v>0.78</c:v>
                </c:pt>
              </c:numCache>
            </c:numRef>
          </c:val>
          <c:smooth val="1"/>
          <c:extLst>
            <c:ext xmlns:c16="http://schemas.microsoft.com/office/drawing/2014/chart" uri="{C3380CC4-5D6E-409C-BE32-E72D297353CC}">
              <c16:uniqueId val="{0000003F-EFD3-4C14-A130-4741BC0A5F63}"/>
            </c:ext>
          </c:extLst>
        </c:ser>
        <c:ser>
          <c:idx val="4"/>
          <c:order val="4"/>
          <c:tx>
            <c:strRef>
              <c:f>Feuil1!$A$6</c:f>
              <c:strCache>
                <c:ptCount val="1"/>
                <c:pt idx="0">
                  <c:v>les scientifiques</c:v>
                </c:pt>
              </c:strCache>
            </c:strRef>
          </c:tx>
          <c:spPr>
            <a:ln w="34925">
              <a:solidFill>
                <a:srgbClr val="FF5050"/>
              </a:solidFill>
            </a:ln>
            <a:effectLst/>
          </c:spPr>
          <c:marker>
            <c:symbol val="circle"/>
            <c:size val="6"/>
            <c:spPr>
              <a:solidFill>
                <a:srgbClr val="FFFFFF"/>
              </a:solidFill>
              <a:ln w="15875">
                <a:solidFill>
                  <a:srgbClr val="FF5050"/>
                </a:solidFill>
              </a:ln>
              <a:effectLst/>
            </c:spPr>
          </c:marker>
          <c:dLbls>
            <c:dLbl>
              <c:idx val="0"/>
              <c:layout>
                <c:manualLayout>
                  <c:x val="-5.9552575076516498E-2"/>
                  <c:y val="-1.3349102793136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EFD3-4C14-A130-4741BC0A5F63}"/>
                </c:ext>
              </c:extLst>
            </c:dLbl>
            <c:dLbl>
              <c:idx val="1"/>
              <c:layout>
                <c:manualLayout>
                  <c:x val="-2.9776425455291699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EFD3-4C14-A130-4741BC0A5F63}"/>
                </c:ext>
              </c:extLst>
            </c:dLbl>
            <c:dLbl>
              <c:idx val="2"/>
              <c:layout>
                <c:manualLayout>
                  <c:x val="-4.2037111818717998E-2"/>
                  <c:y val="-2.26776906432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EFD3-4C14-A130-4741BC0A5F63}"/>
                </c:ext>
              </c:extLst>
            </c:dLbl>
            <c:dLbl>
              <c:idx val="3"/>
              <c:layout>
                <c:manualLayout>
                  <c:x val="-3.1527971781071598E-2"/>
                  <c:y val="2.5017690188977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EFD3-4C14-A130-4741BC0A5F63}"/>
                </c:ext>
              </c:extLst>
            </c:dLbl>
            <c:dLbl>
              <c:idx val="4"/>
              <c:layout>
                <c:manualLayout>
                  <c:x val="-1.0509277954679401E-2"/>
                  <c:y val="2.033772599400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EFD3-4C14-A130-4741BC0A5F63}"/>
                </c:ext>
              </c:extLst>
            </c:dLbl>
            <c:dLbl>
              <c:idx val="5"/>
              <c:layout>
                <c:manualLayout>
                  <c:x val="0"/>
                  <c:y val="1.3349102793136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EFD3-4C14-A130-4741BC0A5F63}"/>
                </c:ext>
              </c:extLst>
            </c:dLbl>
            <c:dLbl>
              <c:idx val="6"/>
              <c:layout>
                <c:manualLayout>
                  <c:x val="-1.0509277954679401E-2"/>
                  <c:y val="2.402838502764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EFD3-4C14-A130-4741BC0A5F63}"/>
                </c:ext>
              </c:extLst>
            </c:dLbl>
            <c:dLbl>
              <c:idx val="7"/>
              <c:layout>
                <c:manualLayout>
                  <c:x val="-1.7515463257798899E-3"/>
                  <c:y val="1.06792822345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EFD3-4C14-A130-4741BC0A5F63}"/>
                </c:ext>
              </c:extLst>
            </c:dLbl>
            <c:spPr>
              <a:noFill/>
              <a:ln>
                <a:noFill/>
              </a:ln>
              <a:effectLst/>
            </c:spPr>
            <c:txPr>
              <a:bodyPr/>
              <a:lstStyle/>
              <a:p>
                <a:pPr>
                  <a:defRPr sz="1000" b="0">
                    <a:solidFill>
                      <a:srgbClr val="FF5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Feuil1!$B$6:$O$6</c:f>
              <c:numCache>
                <c:formatCode>General</c:formatCode>
                <c:ptCount val="14"/>
                <c:pt idx="13" formatCode="0%">
                  <c:v>0.75</c:v>
                </c:pt>
              </c:numCache>
            </c:numRef>
          </c:val>
          <c:smooth val="1"/>
          <c:extLst>
            <c:ext xmlns:c16="http://schemas.microsoft.com/office/drawing/2014/chart" uri="{C3380CC4-5D6E-409C-BE32-E72D297353CC}">
              <c16:uniqueId val="{00000048-EFD3-4C14-A130-4741BC0A5F63}"/>
            </c:ext>
          </c:extLst>
        </c:ser>
        <c:ser>
          <c:idx val="5"/>
          <c:order val="5"/>
          <c:tx>
            <c:strRef>
              <c:f>Feuil1!$A$7</c:f>
              <c:strCache>
                <c:ptCount val="1"/>
                <c:pt idx="0">
                  <c:v>sécu</c:v>
                </c:pt>
              </c:strCache>
            </c:strRef>
          </c:tx>
          <c:spPr>
            <a:ln w="34925">
              <a:solidFill>
                <a:srgbClr val="92D050"/>
              </a:solidFill>
            </a:ln>
            <a:effectLst/>
          </c:spPr>
          <c:marker>
            <c:symbol val="circle"/>
            <c:size val="6"/>
            <c:spPr>
              <a:solidFill>
                <a:srgbClr val="FFFFFF"/>
              </a:solidFill>
              <a:ln w="15875">
                <a:solidFill>
                  <a:srgbClr val="92D050"/>
                </a:solidFill>
              </a:ln>
              <a:effectLst/>
            </c:spPr>
          </c:marker>
          <c:dLbls>
            <c:dLbl>
              <c:idx val="0"/>
              <c:layout>
                <c:manualLayout>
                  <c:x val="-5.7801028750736498E-2"/>
                  <c:y val="-8.50411425654751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EFD3-4C14-A130-4741BC0A5F63}"/>
                </c:ext>
              </c:extLst>
            </c:dLbl>
            <c:dLbl>
              <c:idx val="1"/>
              <c:layout>
                <c:manualLayout>
                  <c:x val="-3.8534157084191202E-2"/>
                  <c:y val="-2.5512401973673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EFD3-4C14-A130-4741BC0A5F63}"/>
                </c:ext>
              </c:extLst>
            </c:dLbl>
            <c:dLbl>
              <c:idx val="2"/>
              <c:layout>
                <c:manualLayout>
                  <c:x val="-3.8534019167157603E-2"/>
                  <c:y val="-3.11818246344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EFD3-4C14-A130-4741BC0A5F63}"/>
                </c:ext>
              </c:extLst>
            </c:dLbl>
            <c:dLbl>
              <c:idx val="3"/>
              <c:layout>
                <c:manualLayout>
                  <c:x val="-3.3279518106851501E-2"/>
                  <c:y val="-2.58421812307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EFD3-4C14-A130-4741BC0A5F63}"/>
                </c:ext>
              </c:extLst>
            </c:dLbl>
            <c:dLbl>
              <c:idx val="4"/>
              <c:layout>
                <c:manualLayout>
                  <c:x val="-8.7577316288994702E-3"/>
                  <c:y val="-2.6006995350307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EFD3-4C14-A130-4741BC0A5F63}"/>
                </c:ext>
              </c:extLst>
            </c:dLbl>
            <c:dLbl>
              <c:idx val="5"/>
              <c:layout>
                <c:manualLayout>
                  <c:x val="-3.5030926515598102E-3"/>
                  <c:y val="-3.2037846703528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EFD3-4C14-A130-4741BC0A5F63}"/>
                </c:ext>
              </c:extLst>
            </c:dLbl>
            <c:dLbl>
              <c:idx val="6"/>
              <c:layout>
                <c:manualLayout>
                  <c:x val="-1.22608242804593E-2"/>
                  <c:y val="-2.402838502764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EFD3-4C14-A130-4741BC0A5F63}"/>
                </c:ext>
              </c:extLst>
            </c:dLbl>
            <c:dLbl>
              <c:idx val="7"/>
              <c:layout>
                <c:manualLayout>
                  <c:x val="-4.2037111818717499E-2"/>
                  <c:y val="2.66982055862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EFD3-4C14-A130-4741BC0A5F63}"/>
                </c:ext>
              </c:extLst>
            </c:dLbl>
            <c:dLbl>
              <c:idx val="8"/>
              <c:layout>
                <c:manualLayout>
                  <c:x val="-2.8024741212478398E-2"/>
                  <c:y val="-1.6018923351764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EFD3-4C14-A130-4741BC0A5F63}"/>
                </c:ext>
              </c:extLst>
            </c:dLbl>
            <c:dLbl>
              <c:idx val="9"/>
              <c:layout>
                <c:manualLayout>
                  <c:x val="-1.05092779546795E-2"/>
                  <c:y val="1.3349102793136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3D-42B3-A56C-ED4C44097DD5}"/>
                </c:ext>
              </c:extLst>
            </c:dLbl>
            <c:dLbl>
              <c:idx val="10"/>
              <c:layout>
                <c:manualLayout>
                  <c:x val="-4.9043297121836998E-2"/>
                  <c:y val="-2.9368026144900999E-2"/>
                </c:manualLayout>
              </c:layout>
              <c:tx>
                <c:rich>
                  <a:bodyPr/>
                  <a:lstStyle/>
                  <a:p>
                    <a:r>
                      <a:rPr lang="en-US" dirty="0"/>
                      <a:t>65%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24-4BF8-99AC-FF26D2959680}"/>
                </c:ext>
              </c:extLst>
            </c:dLbl>
            <c:dLbl>
              <c:idx val="11"/>
              <c:layout>
                <c:manualLayout>
                  <c:x val="-8.7577316288995899E-3"/>
                  <c:y val="1.6018923351764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D5-46A4-B54C-DEB5AECC47C2}"/>
                </c:ext>
              </c:extLst>
            </c:dLbl>
            <c:dLbl>
              <c:idx val="12"/>
              <c:layout>
                <c:manualLayout>
                  <c:x val="-2.9776287538258315E-2"/>
                  <c:y val="4.0047308379410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25-4D7F-A61B-3517CF0D85D6}"/>
                </c:ext>
              </c:extLst>
            </c:dLbl>
            <c:spPr>
              <a:noFill/>
              <a:ln>
                <a:noFill/>
              </a:ln>
              <a:effectLst/>
            </c:spPr>
            <c:txPr>
              <a:bodyPr/>
              <a:lstStyle/>
              <a:p>
                <a:pPr>
                  <a:defRPr sz="1200" b="0">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Feuil1!$B$7:$O$7</c:f>
              <c:numCache>
                <c:formatCode>General</c:formatCode>
                <c:ptCount val="14"/>
                <c:pt idx="7" formatCode="0%">
                  <c:v>0.62</c:v>
                </c:pt>
                <c:pt idx="8" formatCode="0%">
                  <c:v>0.67</c:v>
                </c:pt>
                <c:pt idx="9" formatCode="0%">
                  <c:v>0.61</c:v>
                </c:pt>
                <c:pt idx="10" formatCode="0%">
                  <c:v>0.65</c:v>
                </c:pt>
                <c:pt idx="11" formatCode="0%">
                  <c:v>0.69011474139773454</c:v>
                </c:pt>
                <c:pt idx="12" formatCode="0%">
                  <c:v>0.74</c:v>
                </c:pt>
                <c:pt idx="13" formatCode="0%">
                  <c:v>0.69</c:v>
                </c:pt>
              </c:numCache>
            </c:numRef>
          </c:val>
          <c:smooth val="1"/>
          <c:extLst>
            <c:ext xmlns:c16="http://schemas.microsoft.com/office/drawing/2014/chart" uri="{C3380CC4-5D6E-409C-BE32-E72D297353CC}">
              <c16:uniqueId val="{00000052-EFD3-4C14-A130-4741BC0A5F63}"/>
            </c:ext>
          </c:extLst>
        </c:ser>
        <c:ser>
          <c:idx val="6"/>
          <c:order val="6"/>
          <c:tx>
            <c:strRef>
              <c:f>Feuil1!$A$8</c:f>
              <c:strCache>
                <c:ptCount val="1"/>
                <c:pt idx="0">
                  <c:v>les associations</c:v>
                </c:pt>
              </c:strCache>
            </c:strRef>
          </c:tx>
          <c:spPr>
            <a:ln w="34925" cap="rnd">
              <a:solidFill>
                <a:srgbClr val="00B0F0"/>
              </a:solidFill>
            </a:ln>
            <a:effectLst/>
          </c:spPr>
          <c:marker>
            <c:symbol val="circle"/>
            <c:size val="6"/>
            <c:spPr>
              <a:solidFill>
                <a:srgbClr val="FFFFFF"/>
              </a:solidFill>
              <a:ln w="15875" cap="rnd">
                <a:solidFill>
                  <a:srgbClr val="00B0F0"/>
                </a:solidFill>
              </a:ln>
              <a:effectLst/>
            </c:spPr>
          </c:marker>
          <c:dLbls>
            <c:dLbl>
              <c:idx val="0"/>
              <c:layout>
                <c:manualLayout>
                  <c:x val="-6.1304121402296498E-2"/>
                  <c:y val="-2.834844900243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EFD3-4C14-A130-4741BC0A5F63}"/>
                </c:ext>
              </c:extLst>
            </c:dLbl>
            <c:dLbl>
              <c:idx val="1"/>
              <c:layout>
                <c:manualLayout>
                  <c:x val="-2.4521786477952001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EFD3-4C14-A130-4741BC0A5F63}"/>
                </c:ext>
              </c:extLst>
            </c:dLbl>
            <c:dLbl>
              <c:idx val="2"/>
              <c:layout>
                <c:manualLayout>
                  <c:x val="-3.5031064432631397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EFD3-4C14-A130-4741BC0A5F63}"/>
                </c:ext>
              </c:extLst>
            </c:dLbl>
            <c:dLbl>
              <c:idx val="3"/>
              <c:layout>
                <c:manualLayout>
                  <c:x val="-2.80248791295118E-2"/>
                  <c:y val="2.5512342769642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6-EFD3-4C14-A130-4741BC0A5F63}"/>
                </c:ext>
              </c:extLst>
            </c:dLbl>
            <c:dLbl>
              <c:idx val="4"/>
              <c:layout>
                <c:manualLayout>
                  <c:x val="-1.22608242804593E-2"/>
                  <c:y val="2.33369645695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EFD3-4C14-A130-4741BC0A5F63}"/>
                </c:ext>
              </c:extLst>
            </c:dLbl>
            <c:dLbl>
              <c:idx val="5"/>
              <c:layout>
                <c:manualLayout>
                  <c:x val="-5.2547768943732396E-3"/>
                  <c:y val="2.135835424692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8-EFD3-4C14-A130-4741BC0A5F63}"/>
                </c:ext>
              </c:extLst>
            </c:dLbl>
            <c:dLbl>
              <c:idx val="6"/>
              <c:layout>
                <c:manualLayout>
                  <c:x val="-1.0509277954679401E-2"/>
                  <c:y val="-1.6018923351764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EFD3-4C14-A130-4741BC0A5F63}"/>
                </c:ext>
              </c:extLst>
            </c:dLbl>
            <c:dLbl>
              <c:idx val="7"/>
              <c:layout>
                <c:manualLayout>
                  <c:x val="-7.0061853031195796E-3"/>
                  <c:y val="1.86887439103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A-EFD3-4C14-A130-4741BC0A5F63}"/>
                </c:ext>
              </c:extLst>
            </c:dLbl>
            <c:spPr>
              <a:noFill/>
              <a:ln>
                <a:noFill/>
              </a:ln>
              <a:effectLst/>
            </c:spPr>
            <c:txPr>
              <a:bodyPr/>
              <a:lstStyle/>
              <a:p>
                <a:pPr>
                  <a:defRPr sz="1000" b="0">
                    <a:solidFill>
                      <a:srgbClr val="00B0F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Feuil1!$B$8:$O$8</c:f>
              <c:numCache>
                <c:formatCode>General</c:formatCode>
                <c:ptCount val="14"/>
                <c:pt idx="13" formatCode="0%">
                  <c:v>0.66</c:v>
                </c:pt>
              </c:numCache>
            </c:numRef>
          </c:val>
          <c:smooth val="1"/>
          <c:extLst>
            <c:ext xmlns:c16="http://schemas.microsoft.com/office/drawing/2014/chart" uri="{C3380CC4-5D6E-409C-BE32-E72D297353CC}">
              <c16:uniqueId val="{0000005B-EFD3-4C14-A130-4741BC0A5F63}"/>
            </c:ext>
          </c:extLst>
        </c:ser>
        <c:ser>
          <c:idx val="7"/>
          <c:order val="7"/>
          <c:tx>
            <c:strRef>
              <c:f>Feuil1!$A$9</c:f>
              <c:strCache>
                <c:ptCount val="1"/>
              </c:strCache>
            </c:strRef>
          </c:tx>
          <c:spPr>
            <a:ln w="34925">
              <a:solidFill>
                <a:srgbClr val="FFFFFF">
                  <a:lumMod val="65000"/>
                </a:srgbClr>
              </a:solidFill>
            </a:ln>
            <a:effectLst/>
          </c:spPr>
          <c:marker>
            <c:symbol val="circle"/>
            <c:size val="6"/>
            <c:spPr>
              <a:solidFill>
                <a:srgbClr val="FFFFFF"/>
              </a:solidFill>
              <a:ln w="15875" cap="rnd">
                <a:solidFill>
                  <a:srgbClr val="FFFFFF">
                    <a:lumMod val="65000"/>
                  </a:srgbClr>
                </a:solidFill>
              </a:ln>
              <a:effectLst/>
            </c:spPr>
          </c:marker>
          <c:dLbls>
            <c:dLbl>
              <c:idx val="0"/>
              <c:layout>
                <c:manualLayout>
                  <c:x val="-6.1304121402296498E-2"/>
                  <c:y val="-1.16685873958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C-EFD3-4C14-A130-4741BC0A5F63}"/>
                </c:ext>
              </c:extLst>
            </c:dLbl>
            <c:dLbl>
              <c:idx val="1"/>
              <c:layout>
                <c:manualLayout>
                  <c:x val="-2.1018555909358701E-2"/>
                  <c:y val="-2.26776906432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D-EFD3-4C14-A130-4741BC0A5F63}"/>
                </c:ext>
              </c:extLst>
            </c:dLbl>
            <c:dLbl>
              <c:idx val="2"/>
              <c:layout>
                <c:manualLayout>
                  <c:x val="-3.5030926515597999E-2"/>
                  <c:y val="-2.5512401973673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E-EFD3-4C14-A130-4741BC0A5F63}"/>
                </c:ext>
              </c:extLst>
            </c:dLbl>
            <c:dLbl>
              <c:idx val="3"/>
              <c:layout>
                <c:manualLayout>
                  <c:x val="-2.9776425455291699E-2"/>
                  <c:y val="-2.53475286501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F-EFD3-4C14-A130-4741BC0A5F63}"/>
                </c:ext>
              </c:extLst>
            </c:dLbl>
            <c:dLbl>
              <c:idx val="4"/>
              <c:layout>
                <c:manualLayout>
                  <c:x val="-3.5030926515598102E-3"/>
                  <c:y val="-2.26776906432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0-EFD3-4C14-A130-4741BC0A5F63}"/>
                </c:ext>
              </c:extLst>
            </c:dLbl>
            <c:dLbl>
              <c:idx val="5"/>
              <c:layout>
                <c:manualLayout>
                  <c:x val="-8.7577316288994702E-3"/>
                  <c:y val="-3.26973134037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1-EFD3-4C14-A130-4741BC0A5F63}"/>
                </c:ext>
              </c:extLst>
            </c:dLbl>
            <c:dLbl>
              <c:idx val="6"/>
              <c:layout>
                <c:manualLayout>
                  <c:x val="-1.40123706062391E-2"/>
                  <c:y val="-2.9368026144900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2-EFD3-4C14-A130-4741BC0A5F63}"/>
                </c:ext>
              </c:extLst>
            </c:dLbl>
            <c:dLbl>
              <c:idx val="7"/>
              <c:layout>
                <c:manualLayout>
                  <c:x val="-8.7577316288994702E-3"/>
                  <c:y val="-1.06792822345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3-EFD3-4C14-A130-4741BC0A5F63}"/>
                </c:ext>
              </c:extLst>
            </c:dLbl>
            <c:spPr>
              <a:noFill/>
              <a:ln>
                <a:noFill/>
              </a:ln>
              <a:effectLst/>
            </c:spPr>
            <c:txPr>
              <a:bodyPr/>
              <a:lstStyle/>
              <a:p>
                <a:pPr>
                  <a:defRPr sz="1000" b="0">
                    <a:solidFill>
                      <a:schemeClr val="bg1">
                        <a:lumMod val="50000"/>
                      </a:schemeClr>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Feuil1!$B$9:$O$9</c:f>
              <c:numCache>
                <c:formatCode>General</c:formatCode>
                <c:ptCount val="14"/>
              </c:numCache>
            </c:numRef>
          </c:val>
          <c:smooth val="1"/>
          <c:extLst>
            <c:ext xmlns:c16="http://schemas.microsoft.com/office/drawing/2014/chart" uri="{C3380CC4-5D6E-409C-BE32-E72D297353CC}">
              <c16:uniqueId val="{00000064-EFD3-4C14-A130-4741BC0A5F63}"/>
            </c:ext>
          </c:extLst>
        </c:ser>
        <c:ser>
          <c:idx val="8"/>
          <c:order val="8"/>
          <c:tx>
            <c:strRef>
              <c:f>Feuil1!$A$10</c:f>
              <c:strCache>
                <c:ptCount val="1"/>
                <c:pt idx="0">
                  <c:v>armée</c:v>
                </c:pt>
              </c:strCache>
            </c:strRef>
          </c:tx>
          <c:spPr>
            <a:ln w="34925">
              <a:solidFill>
                <a:srgbClr val="632523"/>
              </a:solidFill>
            </a:ln>
            <a:effectLst/>
          </c:spPr>
          <c:marker>
            <c:symbol val="circle"/>
            <c:size val="6"/>
            <c:spPr>
              <a:ln w="15875">
                <a:solidFill>
                  <a:srgbClr val="632523"/>
                </a:solidFill>
              </a:ln>
              <a:effectLst/>
            </c:spPr>
          </c:marker>
          <c:dLbls>
            <c:dLbl>
              <c:idx val="3"/>
              <c:layout>
                <c:manualLayout>
                  <c:x val="-5.2546389773396797E-2"/>
                  <c:y val="-2.3172360672155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5-EFD3-4C14-A130-4741BC0A5F63}"/>
                </c:ext>
              </c:extLst>
            </c:dLbl>
            <c:dLbl>
              <c:idx val="4"/>
              <c:layout>
                <c:manualLayout>
                  <c:x val="-2.6273194886698398E-2"/>
                  <c:y val="-3.3192176206475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6-EFD3-4C14-A130-4741BC0A5F63}"/>
                </c:ext>
              </c:extLst>
            </c:dLbl>
            <c:dLbl>
              <c:idx val="5"/>
              <c:layout>
                <c:manualLayout>
                  <c:x val="-3.3279380189818103E-2"/>
                  <c:y val="-2.7357672286463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7-EFD3-4C14-A130-4741BC0A5F63}"/>
                </c:ext>
              </c:extLst>
            </c:dLbl>
            <c:dLbl>
              <c:idx val="6"/>
              <c:layout>
                <c:manualLayout>
                  <c:x val="-1.0509277954679401E-2"/>
                  <c:y val="1.6018923351764199E-2"/>
                </c:manualLayout>
              </c:layout>
              <c:spPr>
                <a:noFill/>
                <a:ln>
                  <a:noFill/>
                </a:ln>
                <a:effectLst/>
              </c:spPr>
              <c:txPr>
                <a:bodyPr/>
                <a:lstStyle/>
                <a:p>
                  <a:pPr>
                    <a:defRPr sz="1200" b="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8-EFD3-4C14-A130-4741BC0A5F63}"/>
                </c:ext>
              </c:extLst>
            </c:dLbl>
            <c:dLbl>
              <c:idx val="7"/>
              <c:layout>
                <c:manualLayout>
                  <c:x val="-1.5763916932019E-2"/>
                  <c:y val="-1.6018923351764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9-EFD3-4C14-A130-4741BC0A5F63}"/>
                </c:ext>
              </c:extLst>
            </c:dLbl>
            <c:dLbl>
              <c:idx val="8"/>
              <c:layout>
                <c:manualLayout>
                  <c:x val="-2.8024741212478398E-2"/>
                  <c:y val="-5.8736052289802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A-EFD3-4C14-A130-4741BC0A5F63}"/>
                </c:ext>
              </c:extLst>
            </c:dLbl>
            <c:dLbl>
              <c:idx val="9"/>
              <c:layout>
                <c:manualLayout>
                  <c:x val="-3.5030926515597999E-2"/>
                  <c:y val="2.6698205586273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4C-4F48-8BAE-5646F5C7D089}"/>
                </c:ext>
              </c:extLst>
            </c:dLbl>
            <c:dLbl>
              <c:idx val="10"/>
              <c:layout>
                <c:manualLayout>
                  <c:x val="-3.5030926515597902E-2"/>
                  <c:y val="-3.4707667262155802E-2"/>
                </c:manualLayout>
              </c:layout>
              <c:tx>
                <c:rich>
                  <a:bodyPr/>
                  <a:lstStyle/>
                  <a:p>
                    <a:r>
                      <a:rPr lang="en-US" dirty="0"/>
                      <a:t>74%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24-4BF8-99AC-FF26D2959680}"/>
                </c:ext>
              </c:extLst>
            </c:dLbl>
            <c:dLbl>
              <c:idx val="11"/>
              <c:layout>
                <c:manualLayout>
                  <c:x val="-2.1018555909358701E-2"/>
                  <c:y val="2.6698205586273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F0-43AF-BCDB-A5F66C3F1CC5}"/>
                </c:ext>
              </c:extLst>
            </c:dLbl>
            <c:dLbl>
              <c:idx val="12"/>
              <c:layout>
                <c:manualLayout>
                  <c:x val="-2.6273194886698527E-2"/>
                  <c:y val="3.4707667262155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25-4D7F-A61B-3517CF0D85D6}"/>
                </c:ext>
              </c:extLst>
            </c:dLbl>
            <c:spPr>
              <a:noFill/>
              <a:ln>
                <a:noFill/>
              </a:ln>
              <a:effectLst/>
            </c:spPr>
            <c:txPr>
              <a:bodyPr/>
              <a:lstStyle/>
              <a:p>
                <a:pPr>
                  <a:defRPr sz="1200" b="0">
                    <a:solidFill>
                      <a:srgbClr val="632523"/>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Feuil1!$B$10:$O$10</c:f>
              <c:numCache>
                <c:formatCode>General</c:formatCode>
                <c:ptCount val="14"/>
                <c:pt idx="3" formatCode="0%">
                  <c:v>0.73</c:v>
                </c:pt>
                <c:pt idx="4" formatCode="0%">
                  <c:v>0.74</c:v>
                </c:pt>
                <c:pt idx="5" formatCode="0%">
                  <c:v>0.76</c:v>
                </c:pt>
                <c:pt idx="6" formatCode="0%">
                  <c:v>0.83</c:v>
                </c:pt>
                <c:pt idx="7" formatCode="0%">
                  <c:v>0.81</c:v>
                </c:pt>
                <c:pt idx="8" formatCode="0%">
                  <c:v>0.82</c:v>
                </c:pt>
                <c:pt idx="9" formatCode="0%">
                  <c:v>0.75</c:v>
                </c:pt>
                <c:pt idx="10" formatCode="0%">
                  <c:v>0.74</c:v>
                </c:pt>
                <c:pt idx="11" formatCode="0%">
                  <c:v>0.76088640735199831</c:v>
                </c:pt>
                <c:pt idx="12" formatCode="0%">
                  <c:v>0.77</c:v>
                </c:pt>
                <c:pt idx="13" formatCode="0%">
                  <c:v>0.77</c:v>
                </c:pt>
              </c:numCache>
            </c:numRef>
          </c:val>
          <c:smooth val="1"/>
          <c:extLst>
            <c:ext xmlns:c16="http://schemas.microsoft.com/office/drawing/2014/chart" uri="{C3380CC4-5D6E-409C-BE32-E72D297353CC}">
              <c16:uniqueId val="{0000006C-EFD3-4C14-A130-4741BC0A5F63}"/>
            </c:ext>
          </c:extLst>
        </c:ser>
        <c:ser>
          <c:idx val="9"/>
          <c:order val="9"/>
          <c:tx>
            <c:strRef>
              <c:f>Feuil1!$A$11</c:f>
              <c:strCache>
                <c:ptCount val="1"/>
                <c:pt idx="0">
                  <c:v>école</c:v>
                </c:pt>
              </c:strCache>
            </c:strRef>
          </c:tx>
          <c:spPr>
            <a:ln w="34925">
              <a:solidFill>
                <a:srgbClr val="0070C0"/>
              </a:solidFill>
            </a:ln>
            <a:effectLst/>
          </c:spPr>
          <c:marker>
            <c:symbol val="circle"/>
            <c:size val="6"/>
            <c:spPr>
              <a:solidFill>
                <a:sysClr val="window" lastClr="FFFFFF"/>
              </a:solidFill>
              <a:ln w="15875">
                <a:solidFill>
                  <a:srgbClr val="0070C0"/>
                </a:solidFill>
              </a:ln>
              <a:effectLst/>
            </c:spPr>
          </c:marker>
          <c:dLbls>
            <c:dLbl>
              <c:idx val="3"/>
              <c:layout>
                <c:manualLayout>
                  <c:x val="-5.2546389773396797E-2"/>
                  <c:y val="1.61837374712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D-EFD3-4C14-A130-4741BC0A5F63}"/>
                </c:ext>
              </c:extLst>
            </c:dLbl>
            <c:dLbl>
              <c:idx val="4"/>
              <c:layout>
                <c:manualLayout>
                  <c:x val="-3.1527833864038103E-2"/>
                  <c:y val="2.13585644690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E-EFD3-4C14-A130-4741BC0A5F63}"/>
                </c:ext>
              </c:extLst>
            </c:dLbl>
            <c:dLbl>
              <c:idx val="5"/>
              <c:layout>
                <c:manualLayout>
                  <c:x val="-2.6273332803732102E-2"/>
                  <c:y val="3.7377487820783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F-EFD3-4C14-A130-4741BC0A5F63}"/>
                </c:ext>
              </c:extLst>
            </c:dLbl>
            <c:dLbl>
              <c:idx val="6"/>
              <c:layout>
                <c:manualLayout>
                  <c:x val="-8.7577316288994702E-3"/>
                  <c:y val="2.4028385027646301E-2"/>
                </c:manualLayout>
              </c:layout>
              <c:spPr>
                <a:noFill/>
                <a:ln>
                  <a:noFill/>
                </a:ln>
                <a:effectLst/>
              </c:spPr>
              <c:txPr>
                <a:bodyPr/>
                <a:lstStyle/>
                <a:p>
                  <a:pPr>
                    <a:defRPr sz="1200" b="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0-EFD3-4C14-A130-4741BC0A5F63}"/>
                </c:ext>
              </c:extLst>
            </c:dLbl>
            <c:dLbl>
              <c:idx val="7"/>
              <c:layout>
                <c:manualLayout>
                  <c:x val="-2.4521648560918499E-2"/>
                  <c:y val="-3.2037846703528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1-EFD3-4C14-A130-4741BC0A5F63}"/>
                </c:ext>
              </c:extLst>
            </c:dLbl>
            <c:dLbl>
              <c:idx val="8"/>
              <c:layout>
                <c:manualLayout>
                  <c:x val="-3.6782472841377797E-2"/>
                  <c:y val="3.4707667262155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2-EFD3-4C14-A130-4741BC0A5F63}"/>
                </c:ext>
              </c:extLst>
            </c:dLbl>
            <c:dLbl>
              <c:idx val="9"/>
              <c:layout>
                <c:manualLayout>
                  <c:x val="-5.0794843447616998E-2"/>
                  <c:y val="-4.8056770055292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3D-42B3-A56C-ED4C44097DD5}"/>
                </c:ext>
              </c:extLst>
            </c:dLbl>
            <c:dLbl>
              <c:idx val="10"/>
              <c:layout>
                <c:manualLayout>
                  <c:x val="-3.1527833864038103E-2"/>
                  <c:y val="-3.7377487820783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24-4BF8-99AC-FF26D2959680}"/>
                </c:ext>
              </c:extLst>
            </c:dLbl>
            <c:dLbl>
              <c:idx val="11"/>
              <c:layout>
                <c:manualLayout>
                  <c:x val="-1.9267009583578801E-2"/>
                  <c:y val="-4.00473083794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F0-43AF-BCDB-A5F66C3F1CC5}"/>
                </c:ext>
              </c:extLst>
            </c:dLbl>
            <c:dLbl>
              <c:idx val="12"/>
              <c:layout>
                <c:manualLayout>
                  <c:x val="-4.0285565492937547E-2"/>
                  <c:y val="-2.1358564469018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25-4D7F-A61B-3517CF0D85D6}"/>
                </c:ext>
              </c:extLst>
            </c:dLbl>
            <c:spPr>
              <a:noFill/>
              <a:ln>
                <a:noFill/>
              </a:ln>
              <a:effectLst/>
            </c:spPr>
            <c:txPr>
              <a:bodyPr/>
              <a:lstStyle/>
              <a:p>
                <a:pPr>
                  <a:defRPr sz="1200" b="0">
                    <a:solidFill>
                      <a:srgbClr val="0070C0"/>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Feuil1!$B$11:$O$11</c:f>
              <c:numCache>
                <c:formatCode>General</c:formatCode>
                <c:ptCount val="14"/>
                <c:pt idx="3" formatCode="0%">
                  <c:v>0.73</c:v>
                </c:pt>
                <c:pt idx="4" formatCode="0%">
                  <c:v>0.67</c:v>
                </c:pt>
                <c:pt idx="5" formatCode="0%">
                  <c:v>0.67</c:v>
                </c:pt>
                <c:pt idx="6" formatCode="0%">
                  <c:v>0.68</c:v>
                </c:pt>
                <c:pt idx="7" formatCode="0%">
                  <c:v>0.69</c:v>
                </c:pt>
                <c:pt idx="8" formatCode="0%">
                  <c:v>0.66</c:v>
                </c:pt>
                <c:pt idx="9" formatCode="0%">
                  <c:v>0.65</c:v>
                </c:pt>
                <c:pt idx="10" formatCode="0%">
                  <c:v>0.69</c:v>
                </c:pt>
                <c:pt idx="11" formatCode="0%">
                  <c:v>0.70085660092205304</c:v>
                </c:pt>
                <c:pt idx="12" formatCode="0%">
                  <c:v>0.74</c:v>
                </c:pt>
                <c:pt idx="13" formatCode="0%">
                  <c:v>0.73</c:v>
                </c:pt>
              </c:numCache>
            </c:numRef>
          </c:val>
          <c:smooth val="1"/>
          <c:extLst>
            <c:ext xmlns:c16="http://schemas.microsoft.com/office/drawing/2014/chart" uri="{C3380CC4-5D6E-409C-BE32-E72D297353CC}">
              <c16:uniqueId val="{00000073-EFD3-4C14-A130-4741BC0A5F63}"/>
            </c:ext>
          </c:extLst>
        </c:ser>
        <c:ser>
          <c:idx val="10"/>
          <c:order val="10"/>
          <c:tx>
            <c:strRef>
              <c:f>Feuil1!$A$12</c:f>
              <c:strCache>
                <c:ptCount val="1"/>
              </c:strCache>
            </c:strRef>
          </c:tx>
          <c:spPr>
            <a:ln w="34925">
              <a:solidFill>
                <a:srgbClr val="FCB711"/>
              </a:solidFill>
            </a:ln>
            <a:effectLst/>
          </c:spPr>
          <c:marker>
            <c:symbol val="circle"/>
            <c:size val="6"/>
            <c:spPr>
              <a:solidFill>
                <a:sysClr val="window" lastClr="FFFFFF"/>
              </a:solidFill>
              <a:ln w="15875">
                <a:solidFill>
                  <a:srgbClr val="FCB711"/>
                </a:solidFill>
              </a:ln>
              <a:effectLst/>
            </c:spPr>
          </c:marker>
          <c:dLbls>
            <c:dLbl>
              <c:idx val="3"/>
              <c:layout>
                <c:manualLayout>
                  <c:x val="-5.2546389773396797E-2"/>
                  <c:y val="-2.4028385027646301E-2"/>
                </c:manualLayout>
              </c:layout>
              <c:spPr>
                <a:noFill/>
                <a:ln>
                  <a:noFill/>
                </a:ln>
                <a:effectLst/>
              </c:spPr>
              <c:txPr>
                <a:bodyPr/>
                <a:lstStyle/>
                <a:p>
                  <a:pPr>
                    <a:defRPr sz="1200" b="0">
                      <a:solidFill>
                        <a:srgbClr val="FCB711"/>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4-EFD3-4C14-A130-4741BC0A5F63}"/>
                </c:ext>
              </c:extLst>
            </c:dLbl>
            <c:dLbl>
              <c:idx val="4"/>
              <c:layout>
                <c:manualLayout>
                  <c:x val="-2.8024741212478301E-2"/>
                  <c:y val="3.6521463465292399E-2"/>
                </c:manualLayout>
              </c:layout>
              <c:spPr>
                <a:noFill/>
                <a:ln>
                  <a:noFill/>
                </a:ln>
                <a:effectLst/>
              </c:spPr>
              <c:txPr>
                <a:bodyPr/>
                <a:lstStyle/>
                <a:p>
                  <a:pPr>
                    <a:defRPr sz="1200" b="0">
                      <a:solidFill>
                        <a:srgbClr val="FCB711"/>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5-EFD3-4C14-A130-4741BC0A5F63}"/>
                </c:ext>
              </c:extLst>
            </c:dLbl>
            <c:dLbl>
              <c:idx val="5"/>
              <c:layout>
                <c:manualLayout>
                  <c:x val="-2.4521786477952001E-2"/>
                  <c:y val="-3.4707667262155802E-2"/>
                </c:manualLayout>
              </c:layout>
              <c:spPr>
                <a:noFill/>
                <a:ln>
                  <a:noFill/>
                </a:ln>
                <a:effectLst/>
              </c:spPr>
              <c:txPr>
                <a:bodyPr/>
                <a:lstStyle/>
                <a:p>
                  <a:pPr>
                    <a:defRPr sz="1200" b="0">
                      <a:solidFill>
                        <a:srgbClr val="FCB711"/>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6-EFD3-4C14-A130-4741BC0A5F63}"/>
                </c:ext>
              </c:extLst>
            </c:dLbl>
            <c:dLbl>
              <c:idx val="6"/>
              <c:layout>
                <c:manualLayout>
                  <c:x val="-8.7577316288994702E-3"/>
                  <c:y val="-2.4028385027646301E-2"/>
                </c:manualLayout>
              </c:layout>
              <c:spPr>
                <a:noFill/>
                <a:ln>
                  <a:noFill/>
                </a:ln>
                <a:effectLst/>
              </c:spPr>
              <c:txPr>
                <a:bodyPr/>
                <a:lstStyle/>
                <a:p>
                  <a:pPr>
                    <a:defRPr sz="1200" b="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7-EFD3-4C14-A130-4741BC0A5F63}"/>
                </c:ext>
              </c:extLst>
            </c:dLbl>
            <c:dLbl>
              <c:idx val="7"/>
              <c:layout>
                <c:manualLayout>
                  <c:x val="-3.3279380189818103E-2"/>
                  <c:y val="3.7377487820783199E-2"/>
                </c:manualLayout>
              </c:layout>
              <c:spPr>
                <a:noFill/>
                <a:ln>
                  <a:noFill/>
                </a:ln>
                <a:effectLst/>
              </c:spPr>
              <c:txPr>
                <a:bodyPr/>
                <a:lstStyle/>
                <a:p>
                  <a:pPr>
                    <a:defRPr sz="1200" b="0">
                      <a:solidFill>
                        <a:srgbClr val="FCB711"/>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8-EFD3-4C14-A130-4741BC0A5F63}"/>
                </c:ext>
              </c:extLst>
            </c:dLbl>
            <c:dLbl>
              <c:idx val="8"/>
              <c:layout>
                <c:manualLayout>
                  <c:x val="-2.8024741212478398E-2"/>
                  <c:y val="-5.3396411172547502E-2"/>
                </c:manualLayout>
              </c:layout>
              <c:spPr>
                <a:noFill/>
                <a:ln>
                  <a:noFill/>
                </a:ln>
                <a:effectLst/>
              </c:spPr>
              <c:txPr>
                <a:bodyPr/>
                <a:lstStyle/>
                <a:p>
                  <a:pPr>
                    <a:defRPr sz="1200" b="0">
                      <a:solidFill>
                        <a:srgbClr val="FCB711"/>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9-EFD3-4C14-A130-4741BC0A5F63}"/>
                </c:ext>
              </c:extLst>
            </c:dLbl>
            <c:dLbl>
              <c:idx val="9"/>
              <c:layout>
                <c:manualLayout>
                  <c:x val="-2.9776287538258301E-2"/>
                  <c:y val="-3.20378467035283E-2"/>
                </c:manualLayout>
              </c:layout>
              <c:spPr>
                <a:noFill/>
                <a:ln>
                  <a:noFill/>
                </a:ln>
                <a:effectLst/>
              </c:spPr>
              <c:txPr>
                <a:bodyPr/>
                <a:lstStyle/>
                <a:p>
                  <a:pPr>
                    <a:defRPr sz="1200" b="0">
                      <a:solidFill>
                        <a:srgbClr val="FCB711"/>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A-EFD3-4C14-A130-4741BC0A5F63}"/>
                </c:ext>
              </c:extLst>
            </c:dLbl>
            <c:dLbl>
              <c:idx val="10"/>
              <c:layout>
                <c:manualLayout>
                  <c:x val="-1.5763916932019E-2"/>
                  <c:y val="3.2037846703528397E-2"/>
                </c:manualLayout>
              </c:layout>
              <c:spPr>
                <a:noFill/>
                <a:ln>
                  <a:noFill/>
                </a:ln>
                <a:effectLst/>
              </c:spPr>
              <c:txPr>
                <a:bodyPr/>
                <a:lstStyle/>
                <a:p>
                  <a:pPr>
                    <a:defRPr sz="1200" b="0">
                      <a:solidFill>
                        <a:srgbClr val="FFC000"/>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24-4BF8-99AC-FF26D2959680}"/>
                </c:ext>
              </c:extLst>
            </c:dLbl>
            <c:spPr>
              <a:noFill/>
              <a:ln>
                <a:noFill/>
              </a:ln>
              <a:effectLst/>
            </c:spPr>
            <c:txPr>
              <a:bodyPr/>
              <a:lstStyle/>
              <a:p>
                <a:pPr>
                  <a:defRPr sz="1200" b="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Feuil1!$B$12:$O$12</c:f>
              <c:numCache>
                <c:formatCode>General</c:formatCode>
                <c:ptCount val="14"/>
              </c:numCache>
            </c:numRef>
          </c:val>
          <c:smooth val="1"/>
          <c:extLst>
            <c:ext xmlns:c16="http://schemas.microsoft.com/office/drawing/2014/chart" uri="{C3380CC4-5D6E-409C-BE32-E72D297353CC}">
              <c16:uniqueId val="{0000007B-EFD3-4C14-A130-4741BC0A5F63}"/>
            </c:ext>
          </c:extLst>
        </c:ser>
        <c:ser>
          <c:idx val="11"/>
          <c:order val="11"/>
          <c:tx>
            <c:strRef>
              <c:f>Feuil1!$A$13</c:f>
              <c:strCache>
                <c:ptCount val="1"/>
              </c:strCache>
            </c:strRef>
          </c:tx>
          <c:spPr>
            <a:ln w="34925">
              <a:solidFill>
                <a:srgbClr val="2C8458"/>
              </a:solidFill>
            </a:ln>
            <a:effectLst/>
          </c:spPr>
          <c:marker>
            <c:symbol val="circle"/>
            <c:size val="6"/>
            <c:spPr>
              <a:solidFill>
                <a:sysClr val="window" lastClr="FFFFFF"/>
              </a:solidFill>
              <a:ln w="15875">
                <a:solidFill>
                  <a:srgbClr val="2C8458"/>
                </a:solidFill>
              </a:ln>
              <a:effectLst/>
            </c:spPr>
          </c:marker>
          <c:dLbls>
            <c:dLbl>
              <c:idx val="3"/>
              <c:layout>
                <c:manualLayout>
                  <c:x val="-3.6782610758411299E-2"/>
                  <c:y val="1.1833611737456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C-EFD3-4C14-A130-4741BC0A5F63}"/>
                </c:ext>
              </c:extLst>
            </c:dLbl>
            <c:dLbl>
              <c:idx val="4"/>
              <c:layout>
                <c:manualLayout>
                  <c:x val="-5.2546389773396804E-3"/>
                  <c:y val="-2.26776906432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D-EFD3-4C14-A130-4741BC0A5F63}"/>
                </c:ext>
              </c:extLst>
            </c:dLbl>
            <c:dLbl>
              <c:idx val="5"/>
              <c:layout>
                <c:manualLayout>
                  <c:x val="-1.2844524674674501E-16"/>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E-EFD3-4C14-A130-4741BC0A5F63}"/>
                </c:ext>
              </c:extLst>
            </c:dLbl>
            <c:dLbl>
              <c:idx val="6"/>
              <c:layout>
                <c:manualLayout>
                  <c:x val="-1.0509277954679401E-2"/>
                  <c:y val="2.402838502764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F-EFD3-4C14-A130-4741BC0A5F63}"/>
                </c:ext>
              </c:extLst>
            </c:dLbl>
            <c:dLbl>
              <c:idx val="7"/>
              <c:layout>
                <c:manualLayout>
                  <c:x val="-1.75154632577988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0-EFD3-4C14-A130-4741BC0A5F63}"/>
                </c:ext>
              </c:extLst>
            </c:dLbl>
            <c:spPr>
              <a:noFill/>
              <a:ln>
                <a:noFill/>
              </a:ln>
              <a:effectLst/>
            </c:spPr>
            <c:txPr>
              <a:bodyPr/>
              <a:lstStyle/>
              <a:p>
                <a:pPr>
                  <a:defRPr sz="1000" b="0">
                    <a:solidFill>
                      <a:srgbClr val="2C8458"/>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Feuil1!$B$13:$O$13</c:f>
              <c:numCache>
                <c:formatCode>General</c:formatCode>
                <c:ptCount val="14"/>
              </c:numCache>
            </c:numRef>
          </c:val>
          <c:smooth val="1"/>
          <c:extLst>
            <c:ext xmlns:c16="http://schemas.microsoft.com/office/drawing/2014/chart" uri="{C3380CC4-5D6E-409C-BE32-E72D297353CC}">
              <c16:uniqueId val="{00000081-EFD3-4C14-A130-4741BC0A5F63}"/>
            </c:ext>
          </c:extLst>
        </c:ser>
        <c:ser>
          <c:idx val="12"/>
          <c:order val="12"/>
          <c:tx>
            <c:strRef>
              <c:f>Feuil1!$A$14</c:f>
              <c:strCache>
                <c:ptCount val="1"/>
              </c:strCache>
            </c:strRef>
          </c:tx>
          <c:spPr>
            <a:ln w="34925">
              <a:solidFill>
                <a:srgbClr val="000000">
                  <a:lumMod val="85000"/>
                  <a:lumOff val="15000"/>
                </a:srgbClr>
              </a:solidFill>
            </a:ln>
          </c:spPr>
          <c:marker>
            <c:symbol val="circle"/>
            <c:size val="6"/>
            <c:spPr>
              <a:solidFill>
                <a:srgbClr val="FFFFFF"/>
              </a:solidFill>
              <a:ln w="15875">
                <a:solidFill>
                  <a:srgbClr val="000000">
                    <a:lumMod val="85000"/>
                    <a:lumOff val="15000"/>
                  </a:srgbClr>
                </a:solidFill>
              </a:ln>
            </c:spPr>
          </c:marker>
          <c:dLbls>
            <c:dLbl>
              <c:idx val="4"/>
              <c:layout>
                <c:manualLayout>
                  <c:x val="-1.22608242804593E-2"/>
                  <c:y val="-3.4707667262155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2-EFD3-4C14-A130-4741BC0A5F63}"/>
                </c:ext>
              </c:extLst>
            </c:dLbl>
            <c:dLbl>
              <c:idx val="5"/>
              <c:layout>
                <c:manualLayout>
                  <c:x val="-3.50323056859347E-3"/>
                  <c:y val="-3.7377487820783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3-EFD3-4C14-A130-4741BC0A5F63}"/>
                </c:ext>
              </c:extLst>
            </c:dLbl>
            <c:dLbl>
              <c:idx val="6"/>
              <c:layout>
                <c:manualLayout>
                  <c:x val="-8.7577316288994702E-3"/>
                  <c:y val="-2.6698205586274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4-EFD3-4C14-A130-4741BC0A5F63}"/>
                </c:ext>
              </c:extLst>
            </c:dLbl>
            <c:dLbl>
              <c:idx val="7"/>
              <c:layout>
                <c:manualLayout>
                  <c:x val="-1.7515463257798899E-3"/>
                  <c:y val="-5.33964111725477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5-EFD3-4C14-A130-4741BC0A5F63}"/>
                </c:ext>
              </c:extLst>
            </c:dLbl>
            <c:spPr>
              <a:noFill/>
              <a:ln>
                <a:noFill/>
              </a:ln>
              <a:effectLst/>
            </c:spPr>
            <c:txPr>
              <a:bodyPr/>
              <a:lstStyle/>
              <a:p>
                <a:pPr algn="ctr">
                  <a:defRPr lang="fr-FR" sz="1000" b="0" i="0" u="none" strike="noStrike" kern="1200" baseline="0">
                    <a:solidFill>
                      <a:schemeClr val="tx2">
                        <a:lumMod val="85000"/>
                        <a:lumOff val="15000"/>
                      </a:schemeClr>
                    </a:solidFill>
                    <a:latin typeface="Tahoma" pitchFamily="34" charset="0"/>
                    <a:ea typeface="+mn-ea"/>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Feuil1!$B$14:$O$14</c:f>
              <c:numCache>
                <c:formatCode>General</c:formatCode>
                <c:ptCount val="14"/>
              </c:numCache>
            </c:numRef>
          </c:val>
          <c:smooth val="1"/>
          <c:extLst>
            <c:ext xmlns:c16="http://schemas.microsoft.com/office/drawing/2014/chart" uri="{C3380CC4-5D6E-409C-BE32-E72D297353CC}">
              <c16:uniqueId val="{00000086-EFD3-4C14-A130-4741BC0A5F63}"/>
            </c:ext>
          </c:extLst>
        </c:ser>
        <c:ser>
          <c:idx val="13"/>
          <c:order val="13"/>
          <c:tx>
            <c:strRef>
              <c:f>Feuil1!$A$15</c:f>
              <c:strCache>
                <c:ptCount val="1"/>
                <c:pt idx="0">
                  <c:v>PME</c:v>
                </c:pt>
              </c:strCache>
            </c:strRef>
          </c:tx>
          <c:spPr>
            <a:ln w="34925">
              <a:solidFill>
                <a:srgbClr val="002060"/>
              </a:solidFill>
            </a:ln>
          </c:spPr>
          <c:marker>
            <c:symbol val="circle"/>
            <c:size val="6"/>
            <c:spPr>
              <a:solidFill>
                <a:srgbClr val="FFFFFF"/>
              </a:solidFill>
              <a:ln w="15875">
                <a:solidFill>
                  <a:srgbClr val="002060"/>
                </a:solidFill>
              </a:ln>
            </c:spPr>
          </c:marker>
          <c:dLbls>
            <c:dLbl>
              <c:idx val="5"/>
              <c:layout>
                <c:manualLayout>
                  <c:x val="-2.8024741212478301E-2"/>
                  <c:y val="3.4707667262155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7-EFD3-4C14-A130-4741BC0A5F63}"/>
                </c:ext>
              </c:extLst>
            </c:dLbl>
            <c:dLbl>
              <c:idx val="6"/>
              <c:layout>
                <c:manualLayout>
                  <c:x val="-7.0061853031195796E-3"/>
                  <c:y val="-2.35217497877808E-2"/>
                </c:manualLayout>
              </c:layout>
              <c:spPr>
                <a:noFill/>
                <a:ln>
                  <a:noFill/>
                </a:ln>
                <a:effectLst/>
              </c:spPr>
              <c:txPr>
                <a:bodyPr wrap="square" lIns="38100" tIns="19050" rIns="38100" bIns="19050" anchor="ctr" anchorCtr="0">
                  <a:spAutoFit/>
                </a:bodyPr>
                <a:lstStyle/>
                <a:p>
                  <a:pPr algn="ctr">
                    <a:defRPr lang="fr-FR" sz="1200" b="0" i="0" u="none" strike="noStrike" kern="1200" baseline="0">
                      <a:solidFill>
                        <a:schemeClr val="bg1">
                          <a:lumMod val="65000"/>
                        </a:schemeClr>
                      </a:solidFill>
                      <a:latin typeface="Tahoma" pitchFamily="34" charset="0"/>
                      <a:ea typeface="+mn-ea"/>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8-EFD3-4C14-A130-4741BC0A5F63}"/>
                </c:ext>
              </c:extLst>
            </c:dLbl>
            <c:dLbl>
              <c:idx val="7"/>
              <c:layout>
                <c:manualLayout>
                  <c:x val="-2.1018555909358701E-2"/>
                  <c:y val="2.93678159228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9-EFD3-4C14-A130-4741BC0A5F63}"/>
                </c:ext>
              </c:extLst>
            </c:dLbl>
            <c:dLbl>
              <c:idx val="8"/>
              <c:layout>
                <c:manualLayout>
                  <c:x val="-3.6782472841377797E-2"/>
                  <c:y val="2.9368026144900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A-EFD3-4C14-A130-4741BC0A5F63}"/>
                </c:ext>
              </c:extLst>
            </c:dLbl>
            <c:dLbl>
              <c:idx val="9"/>
              <c:layout>
                <c:manualLayout>
                  <c:x val="-2.1018555909358701E-2"/>
                  <c:y val="-2.402838502764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B-EFD3-4C14-A130-4741BC0A5F63}"/>
                </c:ext>
              </c:extLst>
            </c:dLbl>
            <c:dLbl>
              <c:idx val="10"/>
              <c:layout>
                <c:manualLayout>
                  <c:x val="-3.1527833864038103E-2"/>
                  <c:y val="3.2037846703528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24-4BF8-99AC-FF26D2959680}"/>
                </c:ext>
              </c:extLst>
            </c:dLbl>
            <c:dLbl>
              <c:idx val="11"/>
              <c:layout>
                <c:manualLayout>
                  <c:x val="-1.5763916932019201E-2"/>
                  <c:y val="-2.6698205586273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F0-43AF-BCDB-A5F66C3F1CC5}"/>
                </c:ext>
              </c:extLst>
            </c:dLbl>
            <c:dLbl>
              <c:idx val="12"/>
              <c:layout>
                <c:manualLayout>
                  <c:x val="-4.3788658144497332E-2"/>
                  <c:y val="-3.2037846703528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25-4D7F-A61B-3517CF0D85D6}"/>
                </c:ext>
              </c:extLst>
            </c:dLbl>
            <c:spPr>
              <a:noFill/>
              <a:ln>
                <a:noFill/>
              </a:ln>
              <a:effectLst/>
            </c:spPr>
            <c:txPr>
              <a:bodyPr wrap="square" lIns="38100" tIns="19050" rIns="38100" bIns="19050" anchor="ctr" anchorCtr="0">
                <a:spAutoFit/>
              </a:bodyPr>
              <a:lstStyle/>
              <a:p>
                <a:pPr algn="ctr">
                  <a:defRPr lang="fr-FR" sz="1200" b="0" i="0" u="none" strike="noStrike" kern="1200" baseline="0">
                    <a:solidFill>
                      <a:srgbClr val="002060"/>
                    </a:solidFill>
                    <a:latin typeface="Tahoma" pitchFamily="34" charset="0"/>
                    <a:ea typeface="+mn-ea"/>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Feuil1!$B$15:$O$15</c:f>
              <c:numCache>
                <c:formatCode>General</c:formatCode>
                <c:ptCount val="14"/>
                <c:pt idx="5" formatCode="0%">
                  <c:v>0.82</c:v>
                </c:pt>
                <c:pt idx="6" formatCode="0%">
                  <c:v>0.84</c:v>
                </c:pt>
                <c:pt idx="7" formatCode="0%">
                  <c:v>0.8</c:v>
                </c:pt>
                <c:pt idx="8" formatCode="0%">
                  <c:v>0.81</c:v>
                </c:pt>
                <c:pt idx="9" formatCode="0%">
                  <c:v>0.76</c:v>
                </c:pt>
                <c:pt idx="10" formatCode="0%">
                  <c:v>0.78</c:v>
                </c:pt>
                <c:pt idx="11" formatCode="0%">
                  <c:v>0.77019614615455079</c:v>
                </c:pt>
                <c:pt idx="12" formatCode="0%">
                  <c:v>0.79</c:v>
                </c:pt>
                <c:pt idx="13" formatCode="0%">
                  <c:v>0.78</c:v>
                </c:pt>
              </c:numCache>
            </c:numRef>
          </c:val>
          <c:smooth val="1"/>
          <c:extLst>
            <c:ext xmlns:c16="http://schemas.microsoft.com/office/drawing/2014/chart" uri="{C3380CC4-5D6E-409C-BE32-E72D297353CC}">
              <c16:uniqueId val="{0000008C-EFD3-4C14-A130-4741BC0A5F63}"/>
            </c:ext>
          </c:extLst>
        </c:ser>
        <c:dLbls>
          <c:showLegendKey val="0"/>
          <c:showVal val="0"/>
          <c:showCatName val="0"/>
          <c:showSerName val="0"/>
          <c:showPercent val="0"/>
          <c:showBubbleSize val="0"/>
        </c:dLbls>
        <c:marker val="1"/>
        <c:smooth val="0"/>
        <c:axId val="-2130332808"/>
        <c:axId val="-2130336584"/>
      </c:lineChart>
      <c:catAx>
        <c:axId val="-2130332808"/>
        <c:scaling>
          <c:orientation val="minMax"/>
        </c:scaling>
        <c:delete val="1"/>
        <c:axPos val="b"/>
        <c:numFmt formatCode="General" sourceLinked="0"/>
        <c:majorTickMark val="out"/>
        <c:minorTickMark val="none"/>
        <c:tickLblPos val="none"/>
        <c:crossAx val="-2130336584"/>
        <c:crosses val="autoZero"/>
        <c:auto val="1"/>
        <c:lblAlgn val="ctr"/>
        <c:lblOffset val="100"/>
        <c:noMultiLvlLbl val="0"/>
      </c:catAx>
      <c:valAx>
        <c:axId val="-2130336584"/>
        <c:scaling>
          <c:orientation val="minMax"/>
          <c:max val="0.9"/>
          <c:min val="0.60000000000000198"/>
        </c:scaling>
        <c:delete val="1"/>
        <c:axPos val="l"/>
        <c:numFmt formatCode="General" sourceLinked="1"/>
        <c:majorTickMark val="out"/>
        <c:minorTickMark val="none"/>
        <c:tickLblPos val="nextTo"/>
        <c:crossAx val="-2130332808"/>
        <c:crosses val="autoZero"/>
        <c:crossBetween val="between"/>
        <c:majorUnit val="0.1"/>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6179099293912096"/>
        </c:manualLayout>
      </c:layout>
      <c:lineChart>
        <c:grouping val="standard"/>
        <c:varyColors val="0"/>
        <c:ser>
          <c:idx val="0"/>
          <c:order val="0"/>
          <c:tx>
            <c:strRef>
              <c:f>Feuil1!$A$2</c:f>
              <c:strCache>
                <c:ptCount val="1"/>
                <c:pt idx="0">
                  <c:v>entr publiques</c:v>
                </c:pt>
              </c:strCache>
            </c:strRef>
          </c:tx>
          <c:spPr>
            <a:ln w="34925">
              <a:solidFill>
                <a:srgbClr val="6C3078"/>
              </a:solidFill>
            </a:ln>
            <a:effectLst/>
          </c:spPr>
          <c:marker>
            <c:symbol val="circle"/>
            <c:size val="6"/>
            <c:spPr>
              <a:solidFill>
                <a:schemeClr val="bg1"/>
              </a:solidFill>
              <a:ln w="15875">
                <a:solidFill>
                  <a:srgbClr val="6C3078"/>
                </a:solidFill>
              </a:ln>
              <a:effectLst/>
            </c:spPr>
          </c:marker>
          <c:dLbls>
            <c:dLbl>
              <c:idx val="0"/>
              <c:layout>
                <c:manualLayout>
                  <c:x val="-5.8357110229913398E-2"/>
                  <c:y val="-1.72428363669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BA-45CB-B91C-2A1CA43B3430}"/>
                </c:ext>
              </c:extLst>
            </c:dLbl>
            <c:dLbl>
              <c:idx val="1"/>
              <c:layout>
                <c:manualLayout>
                  <c:x val="-3.6003103684923203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BA-45CB-B91C-2A1CA43B3430}"/>
                </c:ext>
              </c:extLst>
            </c:dLbl>
            <c:dLbl>
              <c:idx val="2"/>
              <c:layout>
                <c:manualLayout>
                  <c:x val="-3.8013796116697703E-2"/>
                  <c:y val="-3.2444945218645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BA-45CB-B91C-2A1CA43B3430}"/>
                </c:ext>
              </c:extLst>
            </c:dLbl>
            <c:dLbl>
              <c:idx val="3"/>
              <c:layout>
                <c:manualLayout>
                  <c:x val="-3.7818367680191499E-2"/>
                  <c:y val="-2.5292240240124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BA-45CB-B91C-2A1CA43B3430}"/>
                </c:ext>
              </c:extLst>
            </c:dLbl>
            <c:dLbl>
              <c:idx val="4"/>
              <c:layout>
                <c:manualLayout>
                  <c:x val="-1.08540705384943E-2"/>
                  <c:y val="2.1705220697457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BA-45CB-B91C-2A1CA43B3430}"/>
                </c:ext>
              </c:extLst>
            </c:dLbl>
            <c:dLbl>
              <c:idx val="5"/>
              <c:layout>
                <c:manualLayout>
                  <c:x val="-9.7136345882680806E-3"/>
                  <c:y val="5.1694242899853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BA-45CB-B91C-2A1CA43B3430}"/>
                </c:ext>
              </c:extLst>
            </c:dLbl>
            <c:dLbl>
              <c:idx val="6"/>
              <c:layout>
                <c:manualLayout>
                  <c:x val="-1.6386612338388801E-2"/>
                  <c:y val="-1.01917772049459E-2"/>
                </c:manualLayout>
              </c:layout>
              <c:spPr>
                <a:noFill/>
                <a:ln>
                  <a:noFill/>
                </a:ln>
                <a:effectLst/>
              </c:spPr>
              <c:txPr>
                <a:bodyPr/>
                <a:lstStyle/>
                <a:p>
                  <a:pPr>
                    <a:defRPr sz="12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BA-45CB-B91C-2A1CA43B3430}"/>
                </c:ext>
              </c:extLst>
            </c:dLbl>
            <c:dLbl>
              <c:idx val="7"/>
              <c:layout>
                <c:manualLayout>
                  <c:x val="-1.28294562096867E-2"/>
                  <c:y val="-1.8923561986296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BA-45CB-B91C-2A1CA43B3430}"/>
                </c:ext>
              </c:extLst>
            </c:dLbl>
            <c:dLbl>
              <c:idx val="8"/>
              <c:layout>
                <c:manualLayout>
                  <c:x val="-3.2245967857607798E-2"/>
                  <c:y val="-2.6010779347949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BA-45CB-B91C-2A1CA43B3430}"/>
                </c:ext>
              </c:extLst>
            </c:dLbl>
            <c:dLbl>
              <c:idx val="9"/>
              <c:layout>
                <c:manualLayout>
                  <c:x val="-2.8742875206047999E-2"/>
                  <c:y val="5.6753657969498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BA-45CB-B91C-2A1CA43B3430}"/>
                </c:ext>
              </c:extLst>
            </c:dLbl>
            <c:dLbl>
              <c:idx val="10"/>
              <c:layout>
                <c:manualLayout>
                  <c:x val="-2.6971192993373399E-2"/>
                  <c:y val="-3.05114240991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7BA-45CB-B91C-2A1CA43B3430}"/>
                </c:ext>
              </c:extLst>
            </c:dLbl>
            <c:dLbl>
              <c:idx val="11"/>
              <c:layout>
                <c:manualLayout>
                  <c:x val="-1.12274119482491E-2"/>
                  <c:y val="3.35724679695106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C-4253-9D5C-50719B76AAFA}"/>
                </c:ext>
              </c:extLst>
            </c:dLbl>
            <c:dLbl>
              <c:idx val="12"/>
              <c:layout>
                <c:manualLayout>
                  <c:x val="-3.3231109228084012E-2"/>
                  <c:y val="-3.1350420465204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75-4EE2-9E0F-085F26550A66}"/>
                </c:ext>
              </c:extLst>
            </c:dLbl>
            <c:dLbl>
              <c:idx val="13"/>
              <c:layout>
                <c:manualLayout>
                  <c:x val="-1.286172879553193E-2"/>
                  <c:y val="-4.1470091492858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7BA-45CB-B91C-2A1CA43B3430}"/>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7BA-45CB-B91C-2A1CA43B3430}"/>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7BA-45CB-B91C-2A1CA43B3430}"/>
                </c:ext>
              </c:extLst>
            </c:dLbl>
            <c:spPr>
              <a:noFill/>
              <a:ln>
                <a:noFill/>
              </a:ln>
              <a:effectLst/>
            </c:spPr>
            <c:txPr>
              <a:bodyPr/>
              <a:lstStyle/>
              <a:p>
                <a:pPr>
                  <a:defRPr sz="1200" b="0">
                    <a:solidFill>
                      <a:srgbClr val="6C3078"/>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Feuil1!$B$2:$O$2</c:f>
              <c:numCache>
                <c:formatCode>0%</c:formatCode>
                <c:ptCount val="14"/>
                <c:pt idx="0">
                  <c:v>0.5</c:v>
                </c:pt>
                <c:pt idx="1">
                  <c:v>0.43</c:v>
                </c:pt>
                <c:pt idx="2">
                  <c:v>0.44</c:v>
                </c:pt>
                <c:pt idx="3">
                  <c:v>0.46</c:v>
                </c:pt>
                <c:pt idx="4">
                  <c:v>0.44</c:v>
                </c:pt>
                <c:pt idx="5">
                  <c:v>0.47</c:v>
                </c:pt>
                <c:pt idx="6">
                  <c:v>0.54</c:v>
                </c:pt>
                <c:pt idx="7">
                  <c:v>0.46</c:v>
                </c:pt>
                <c:pt idx="8">
                  <c:v>0.46</c:v>
                </c:pt>
                <c:pt idx="9">
                  <c:v>0.42</c:v>
                </c:pt>
                <c:pt idx="10">
                  <c:v>0.4</c:v>
                </c:pt>
                <c:pt idx="11">
                  <c:v>0.4424036061582145</c:v>
                </c:pt>
                <c:pt idx="12">
                  <c:v>0.52</c:v>
                </c:pt>
                <c:pt idx="13">
                  <c:v>0.48</c:v>
                </c:pt>
              </c:numCache>
            </c:numRef>
          </c:val>
          <c:smooth val="1"/>
          <c:extLst>
            <c:ext xmlns:c16="http://schemas.microsoft.com/office/drawing/2014/chart" uri="{C3380CC4-5D6E-409C-BE32-E72D297353CC}">
              <c16:uniqueId val="{0000000E-17BA-45CB-B91C-2A1CA43B3430}"/>
            </c:ext>
          </c:extLst>
        </c:ser>
        <c:ser>
          <c:idx val="1"/>
          <c:order val="1"/>
          <c:tx>
            <c:strRef>
              <c:f>Feuil1!$A$3</c:f>
              <c:strCache>
                <c:ptCount val="1"/>
              </c:strCache>
            </c:strRef>
          </c:tx>
          <c:spPr>
            <a:ln w="34925">
              <a:solidFill>
                <a:srgbClr val="AC0077"/>
              </a:solidFill>
            </a:ln>
            <a:effectLst/>
          </c:spPr>
          <c:marker>
            <c:symbol val="circle"/>
            <c:size val="6"/>
            <c:spPr>
              <a:solidFill>
                <a:schemeClr val="bg1"/>
              </a:solidFill>
              <a:ln w="15875">
                <a:solidFill>
                  <a:srgbClr val="AC0077"/>
                </a:solidFill>
              </a:ln>
              <a:effectLst/>
            </c:spPr>
          </c:marker>
          <c:dLbls>
            <c:dLbl>
              <c:idx val="0"/>
              <c:layout>
                <c:manualLayout>
                  <c:x val="-5.7631942467633597E-2"/>
                  <c:y val="-2.0478154350945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7BA-45CB-B91C-2A1CA43B3430}"/>
                </c:ext>
              </c:extLst>
            </c:dLbl>
            <c:dLbl>
              <c:idx val="1"/>
              <c:layout>
                <c:manualLayout>
                  <c:x val="-3.0217624016574799E-2"/>
                  <c:y val="-4.05228532453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7BA-45CB-B91C-2A1CA43B3430}"/>
                </c:ext>
              </c:extLst>
            </c:dLbl>
            <c:dLbl>
              <c:idx val="2"/>
              <c:layout>
                <c:manualLayout>
                  <c:x val="-3.3530940858969398E-2"/>
                  <c:y val="-2.8821425239287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7BA-45CB-B91C-2A1CA43B3430}"/>
                </c:ext>
              </c:extLst>
            </c:dLbl>
            <c:dLbl>
              <c:idx val="3"/>
              <c:layout>
                <c:manualLayout>
                  <c:x val="-3.8769995211520601E-2"/>
                  <c:y val="-2.83059841400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7BA-45CB-B91C-2A1CA43B3430}"/>
                </c:ext>
              </c:extLst>
            </c:dLbl>
            <c:dLbl>
              <c:idx val="4"/>
              <c:layout>
                <c:manualLayout>
                  <c:x val="-1.2643681965527301E-2"/>
                  <c:y val="-3.09734922556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7BA-45CB-B91C-2A1CA43B3430}"/>
                </c:ext>
              </c:extLst>
            </c:dLbl>
            <c:dLbl>
              <c:idx val="5"/>
              <c:layout>
                <c:manualLayout>
                  <c:x val="-9.0759062252440299E-3"/>
                  <c:y val="-2.410427520258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7BA-45CB-B91C-2A1CA43B3430}"/>
                </c:ext>
              </c:extLst>
            </c:dLbl>
            <c:dLbl>
              <c:idx val="6"/>
              <c:layout>
                <c:manualLayout>
                  <c:x val="-6.3011534277348097E-3"/>
                  <c:y val="3.7010440049494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7BA-45CB-B91C-2A1CA43B3430}"/>
                </c:ext>
              </c:extLst>
            </c:dLbl>
            <c:dLbl>
              <c:idx val="7"/>
              <c:layout>
                <c:manualLayout>
                  <c:x val="-2.3778275750212202E-3"/>
                  <c:y val="-2.0117203020302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7BA-45CB-B91C-2A1CA43B3430}"/>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7BA-45CB-B91C-2A1CA43B3430}"/>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7BA-45CB-B91C-2A1CA43B3430}"/>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7BA-45CB-B91C-2A1CA43B3430}"/>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7BA-45CB-B91C-2A1CA43B3430}"/>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7BA-45CB-B91C-2A1CA43B3430}"/>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7BA-45CB-B91C-2A1CA43B3430}"/>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7BA-45CB-B91C-2A1CA43B3430}"/>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7BA-45CB-B91C-2A1CA43B3430}"/>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7BA-45CB-B91C-2A1CA43B3430}"/>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7BA-45CB-B91C-2A1CA43B3430}"/>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7BA-45CB-B91C-2A1CA43B3430}"/>
                </c:ext>
              </c:extLst>
            </c:dLbl>
            <c:dLbl>
              <c:idx val="24"/>
              <c:layout>
                <c:manualLayout>
                  <c:x val="-3.46703734741960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7BA-45CB-B91C-2A1CA43B3430}"/>
                </c:ext>
              </c:extLst>
            </c:dLbl>
            <c:spPr>
              <a:noFill/>
              <a:ln>
                <a:noFill/>
              </a:ln>
              <a:effectLst/>
            </c:spPr>
            <c:txPr>
              <a:bodyPr/>
              <a:lstStyle/>
              <a:p>
                <a:pPr>
                  <a:defRPr sz="1000" b="0">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Feuil1!$B$3:$O$3</c:f>
              <c:numCache>
                <c:formatCode>General</c:formatCode>
                <c:ptCount val="14"/>
              </c:numCache>
            </c:numRef>
          </c:val>
          <c:smooth val="1"/>
          <c:extLst>
            <c:ext xmlns:c16="http://schemas.microsoft.com/office/drawing/2014/chart" uri="{C3380CC4-5D6E-409C-BE32-E72D297353CC}">
              <c16:uniqueId val="{00000023-17BA-45CB-B91C-2A1CA43B3430}"/>
            </c:ext>
          </c:extLst>
        </c:ser>
        <c:ser>
          <c:idx val="2"/>
          <c:order val="2"/>
          <c:tx>
            <c:strRef>
              <c:f>Feuil1!$A$4</c:f>
              <c:strCache>
                <c:ptCount val="1"/>
              </c:strCache>
            </c:strRef>
          </c:tx>
          <c:spPr>
            <a:ln w="34925">
              <a:solidFill>
                <a:srgbClr val="C00000"/>
              </a:solidFill>
            </a:ln>
            <a:effectLst/>
          </c:spPr>
          <c:marker>
            <c:symbol val="circle"/>
            <c:size val="6"/>
            <c:spPr>
              <a:solidFill>
                <a:schemeClr val="bg1"/>
              </a:solidFill>
              <a:ln w="15875">
                <a:solidFill>
                  <a:srgbClr val="C00000"/>
                </a:solidFill>
              </a:ln>
              <a:effectLst/>
            </c:spPr>
          </c:marker>
          <c:dLbls>
            <c:dLbl>
              <c:idx val="0"/>
              <c:layout>
                <c:manualLayout>
                  <c:x val="-5.8676939830660003E-2"/>
                  <c:y val="-1.7614509024203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7BA-45CB-B91C-2A1CA43B3430}"/>
                </c:ext>
              </c:extLst>
            </c:dLbl>
            <c:dLbl>
              <c:idx val="1"/>
              <c:layout>
                <c:manualLayout>
                  <c:x val="-3.10844306012521E-2"/>
                  <c:y val="-4.3236043957221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7BA-45CB-B91C-2A1CA43B3430}"/>
                </c:ext>
              </c:extLst>
            </c:dLbl>
            <c:dLbl>
              <c:idx val="2"/>
              <c:layout>
                <c:manualLayout>
                  <c:x val="-3.4491395080444701E-2"/>
                  <c:y val="-3.9689083504346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7BA-45CB-B91C-2A1CA43B3430}"/>
                </c:ext>
              </c:extLst>
            </c:dLbl>
            <c:dLbl>
              <c:idx val="3"/>
              <c:layout>
                <c:manualLayout>
                  <c:x val="-5.1767020616941897E-2"/>
                  <c:y val="2.57889950417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7BA-45CB-B91C-2A1CA43B3430}"/>
                </c:ext>
              </c:extLst>
            </c:dLbl>
            <c:dLbl>
              <c:idx val="4"/>
              <c:layout>
                <c:manualLayout>
                  <c:x val="-1.1609028380015599E-2"/>
                  <c:y val="-3.7892952388480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7BA-45CB-B91C-2A1CA43B3430}"/>
                </c:ext>
              </c:extLst>
            </c:dLbl>
            <c:dLbl>
              <c:idx val="5"/>
              <c:layout>
                <c:manualLayout>
                  <c:x val="-6.5942271239775004E-3"/>
                  <c:y val="3.02930033463151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7BA-45CB-B91C-2A1CA43B3430}"/>
                </c:ext>
              </c:extLst>
            </c:dLbl>
            <c:dLbl>
              <c:idx val="6"/>
              <c:layout>
                <c:manualLayout>
                  <c:x val="-7.9783624724442496E-3"/>
                  <c:y val="3.8624525265962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17BA-45CB-B91C-2A1CA43B3430}"/>
                </c:ext>
              </c:extLst>
            </c:dLbl>
            <c:dLbl>
              <c:idx val="7"/>
              <c:layout>
                <c:manualLayout>
                  <c:x val="-3.3050437914163701E-3"/>
                  <c:y val="1.530627046249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7BA-45CB-B91C-2A1CA43B3430}"/>
                </c:ext>
              </c:extLst>
            </c:dLbl>
            <c:dLbl>
              <c:idx val="8"/>
              <c:layout>
                <c:manualLayout>
                  <c:x val="-2.5508476215960599E-2"/>
                  <c:y val="1.789448946236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17BA-45CB-B91C-2A1CA43B3430}"/>
                </c:ext>
              </c:extLst>
            </c:dLbl>
            <c:dLbl>
              <c:idx val="9"/>
              <c:layout>
                <c:manualLayout>
                  <c:x val="-2.5861221369564601E-2"/>
                  <c:y val="3.0863971040730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7BA-45CB-B91C-2A1CA43B3430}"/>
                </c:ext>
              </c:extLst>
            </c:dLbl>
            <c:dLbl>
              <c:idx val="10"/>
              <c:layout>
                <c:manualLayout>
                  <c:x val="-1.5478931176919701E-2"/>
                  <c:y val="-2.0445702995644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17BA-45CB-B91C-2A1CA43B3430}"/>
                </c:ext>
              </c:extLst>
            </c:dLbl>
            <c:dLbl>
              <c:idx val="14"/>
              <c:layout>
                <c:manualLayout>
                  <c:x val="-3.2466115425573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7BA-45CB-B91C-2A1CA43B3430}"/>
                </c:ext>
              </c:extLst>
            </c:dLbl>
            <c:dLbl>
              <c:idx val="16"/>
              <c:layout>
                <c:manualLayout>
                  <c:x val="-2.7038047645078299E-2"/>
                  <c:y val="3.3813216614425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17BA-45CB-B91C-2A1CA43B3430}"/>
                </c:ext>
              </c:extLst>
            </c:dLbl>
            <c:dLbl>
              <c:idx val="24"/>
              <c:layout>
                <c:manualLayout>
                  <c:x val="-1.4942442652259301E-2"/>
                  <c:y val="-3.2242685290417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7BA-45CB-B91C-2A1CA43B3430}"/>
                </c:ext>
              </c:extLst>
            </c:dLbl>
            <c:spPr>
              <a:noFill/>
              <a:ln>
                <a:noFill/>
              </a:ln>
              <a:effectLst/>
            </c:spPr>
            <c:txPr>
              <a:bodyPr/>
              <a:lstStyle/>
              <a:p>
                <a:pPr algn="ctr">
                  <a:defRPr lang="fr-FR" sz="1000" b="0" i="0" u="none" strike="noStrike" kern="1200" baseline="0">
                    <a:solidFill>
                      <a:srgbClr val="C0000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Feuil1!$B$4:$O$4</c:f>
              <c:numCache>
                <c:formatCode>General</c:formatCode>
                <c:ptCount val="14"/>
              </c:numCache>
            </c:numRef>
          </c:val>
          <c:smooth val="1"/>
          <c:extLst>
            <c:ext xmlns:c16="http://schemas.microsoft.com/office/drawing/2014/chart" uri="{C3380CC4-5D6E-409C-BE32-E72D297353CC}">
              <c16:uniqueId val="{00000032-17BA-45CB-B91C-2A1CA43B3430}"/>
            </c:ext>
          </c:extLst>
        </c:ser>
        <c:ser>
          <c:idx val="3"/>
          <c:order val="3"/>
          <c:tx>
            <c:strRef>
              <c:f>Feuil1!$A$5</c:f>
              <c:strCache>
                <c:ptCount val="1"/>
                <c:pt idx="0">
                  <c:v>syndicats</c:v>
                </c:pt>
              </c:strCache>
            </c:strRef>
          </c:tx>
          <c:spPr>
            <a:ln w="34925">
              <a:solidFill>
                <a:srgbClr val="008000"/>
              </a:solidFill>
            </a:ln>
            <a:effectLst/>
          </c:spPr>
          <c:marker>
            <c:symbol val="circle"/>
            <c:size val="6"/>
            <c:spPr>
              <a:solidFill>
                <a:schemeClr val="bg1"/>
              </a:solidFill>
              <a:ln w="15875">
                <a:solidFill>
                  <a:srgbClr val="008000"/>
                </a:solidFill>
              </a:ln>
              <a:effectLst/>
            </c:spPr>
          </c:marker>
          <c:dLbls>
            <c:dLbl>
              <c:idx val="0"/>
              <c:layout>
                <c:manualLayout>
                  <c:x val="-5.98997122499016E-2"/>
                  <c:y val="-1.0241179396385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17BA-45CB-B91C-2A1CA43B3430}"/>
                </c:ext>
              </c:extLst>
            </c:dLbl>
            <c:dLbl>
              <c:idx val="1"/>
              <c:layout>
                <c:manualLayout>
                  <c:x val="-2.3517060888715299E-2"/>
                  <c:y val="-2.451779774624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17BA-45CB-B91C-2A1CA43B3430}"/>
                </c:ext>
              </c:extLst>
            </c:dLbl>
            <c:dLbl>
              <c:idx val="2"/>
              <c:layout>
                <c:manualLayout>
                  <c:x val="-3.7609423374399598E-2"/>
                  <c:y val="2.9741380578926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17BA-45CB-B91C-2A1CA43B3430}"/>
                </c:ext>
              </c:extLst>
            </c:dLbl>
            <c:dLbl>
              <c:idx val="3"/>
              <c:layout>
                <c:manualLayout>
                  <c:x val="-2.73197093370935E-2"/>
                  <c:y val="3.3163796224158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17BA-45CB-B91C-2A1CA43B3430}"/>
                </c:ext>
              </c:extLst>
            </c:dLbl>
            <c:dLbl>
              <c:idx val="4"/>
              <c:layout>
                <c:manualLayout>
                  <c:x val="-1.15557924050745E-2"/>
                  <c:y val="3.8636718147254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17BA-45CB-B91C-2A1CA43B3430}"/>
                </c:ext>
              </c:extLst>
            </c:dLbl>
            <c:dLbl>
              <c:idx val="5"/>
              <c:layout>
                <c:manualLayout>
                  <c:x val="-9.8042460792946307E-3"/>
                  <c:y val="-2.7065253357562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17BA-45CB-B91C-2A1CA43B3430}"/>
                </c:ext>
              </c:extLst>
            </c:dLbl>
            <c:dLbl>
              <c:idx val="6"/>
              <c:layout>
                <c:manualLayout>
                  <c:x val="-1.57233693241625E-2"/>
                  <c:y val="4.1801191286546698E-2"/>
                </c:manualLayout>
              </c:layout>
              <c:spPr>
                <a:noFill/>
                <a:ln>
                  <a:noFill/>
                </a:ln>
                <a:effectLst/>
              </c:spPr>
              <c:txPr>
                <a:bodyPr/>
                <a:lstStyle/>
                <a:p>
                  <a:pPr>
                    <a:defRPr sz="12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17BA-45CB-B91C-2A1CA43B3430}"/>
                </c:ext>
              </c:extLst>
            </c:dLbl>
            <c:dLbl>
              <c:idx val="7"/>
              <c:layout>
                <c:manualLayout>
                  <c:x val="-1.28607633762971E-2"/>
                  <c:y val="2.26001361398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17BA-45CB-B91C-2A1CA43B3430}"/>
                </c:ext>
              </c:extLst>
            </c:dLbl>
            <c:dLbl>
              <c:idx val="8"/>
              <c:layout>
                <c:manualLayout>
                  <c:x val="-3.17935999876428E-2"/>
                  <c:y val="3.8314657903488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17BA-45CB-B91C-2A1CA43B3430}"/>
                </c:ext>
              </c:extLst>
            </c:dLbl>
            <c:dLbl>
              <c:idx val="9"/>
              <c:layout>
                <c:manualLayout>
                  <c:x val="-4.0431757548475104E-3"/>
                  <c:y val="2.4002737932516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17BA-45CB-B91C-2A1CA43B3430}"/>
                </c:ext>
              </c:extLst>
            </c:dLbl>
            <c:dLbl>
              <c:idx val="10"/>
              <c:layout>
                <c:manualLayout>
                  <c:x val="-2.1736689902928499E-2"/>
                  <c:y val="1.670634959008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DF-4865-A52D-09F58184CDEF}"/>
                </c:ext>
              </c:extLst>
            </c:dLbl>
            <c:dLbl>
              <c:idx val="11"/>
              <c:layout>
                <c:manualLayout>
                  <c:x val="-1.4730504599808901E-2"/>
                  <c:y val="3.2725272941852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C-4253-9D5C-50719B76AAFA}"/>
                </c:ext>
              </c:extLst>
            </c:dLbl>
            <c:dLbl>
              <c:idx val="12"/>
              <c:layout>
                <c:manualLayout>
                  <c:x val="-1.0461006992945396E-2"/>
                  <c:y val="-2.60107793479500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75-4EE2-9E0F-085F26550A66}"/>
                </c:ext>
              </c:extLst>
            </c:dLbl>
            <c:dLbl>
              <c:idx val="13"/>
              <c:layout>
                <c:manualLayout>
                  <c:x val="-2.737928949557801E-3"/>
                  <c:y val="6.02706735557847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D4-4A30-A836-91F2FFD187F9}"/>
                </c:ext>
              </c:extLst>
            </c:dLbl>
            <c:dLbl>
              <c:idx val="22"/>
              <c:layout>
                <c:manualLayout>
                  <c:x val="-2.3028598813328301E-2"/>
                  <c:y val="-5.7613396170067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17BA-45CB-B91C-2A1CA43B3430}"/>
                </c:ext>
              </c:extLst>
            </c:dLbl>
            <c:dLbl>
              <c:idx val="23"/>
              <c:layout>
                <c:manualLayout>
                  <c:x val="-4.0990697926032001E-2"/>
                  <c:y val="2.6742226183448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17BA-45CB-B91C-2A1CA43B3430}"/>
                </c:ext>
              </c:extLst>
            </c:dLbl>
            <c:dLbl>
              <c:idx val="24"/>
              <c:layout>
                <c:manualLayout>
                  <c:x val="-1.3496582386460501E-2"/>
                  <c:y val="2.379298060975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17BA-45CB-B91C-2A1CA43B3430}"/>
                </c:ext>
              </c:extLst>
            </c:dLbl>
            <c:spPr>
              <a:noFill/>
              <a:ln>
                <a:noFill/>
              </a:ln>
              <a:effectLst/>
            </c:spPr>
            <c:txPr>
              <a:bodyPr/>
              <a:lstStyle/>
              <a:p>
                <a:pPr>
                  <a:defRPr sz="1200" b="0">
                    <a:solidFill>
                      <a:srgbClr val="00800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Feuil1!$B$5:$O$5</c:f>
              <c:numCache>
                <c:formatCode>0%</c:formatCode>
                <c:ptCount val="14"/>
                <c:pt idx="0">
                  <c:v>0.36</c:v>
                </c:pt>
                <c:pt idx="1">
                  <c:v>0.33</c:v>
                </c:pt>
                <c:pt idx="2">
                  <c:v>0.35</c:v>
                </c:pt>
                <c:pt idx="3">
                  <c:v>0.35</c:v>
                </c:pt>
                <c:pt idx="4">
                  <c:v>0.28000000000000003</c:v>
                </c:pt>
                <c:pt idx="5">
                  <c:v>0.27</c:v>
                </c:pt>
                <c:pt idx="6">
                  <c:v>0.28999999999999998</c:v>
                </c:pt>
                <c:pt idx="7">
                  <c:v>0.27</c:v>
                </c:pt>
                <c:pt idx="8">
                  <c:v>0.28999999999999998</c:v>
                </c:pt>
                <c:pt idx="9">
                  <c:v>0.27</c:v>
                </c:pt>
                <c:pt idx="10">
                  <c:v>0.27</c:v>
                </c:pt>
                <c:pt idx="11">
                  <c:v>0.26945360921136996</c:v>
                </c:pt>
                <c:pt idx="12">
                  <c:v>0.31</c:v>
                </c:pt>
                <c:pt idx="13">
                  <c:v>0.32256532066508314</c:v>
                </c:pt>
              </c:numCache>
            </c:numRef>
          </c:val>
          <c:smooth val="1"/>
          <c:extLst>
            <c:ext xmlns:c16="http://schemas.microsoft.com/office/drawing/2014/chart" uri="{C3380CC4-5D6E-409C-BE32-E72D297353CC}">
              <c16:uniqueId val="{00000040-17BA-45CB-B91C-2A1CA43B3430}"/>
            </c:ext>
          </c:extLst>
        </c:ser>
        <c:ser>
          <c:idx val="4"/>
          <c:order val="4"/>
          <c:tx>
            <c:strRef>
              <c:f>Feuil1!$A$6</c:f>
              <c:strCache>
                <c:ptCount val="1"/>
                <c:pt idx="0">
                  <c:v>entr privées</c:v>
                </c:pt>
              </c:strCache>
            </c:strRef>
          </c:tx>
          <c:spPr>
            <a:ln w="34925">
              <a:solidFill>
                <a:srgbClr val="FF5050"/>
              </a:solidFill>
            </a:ln>
            <a:effectLst/>
          </c:spPr>
          <c:marker>
            <c:symbol val="circle"/>
            <c:size val="6"/>
            <c:spPr>
              <a:solidFill>
                <a:srgbClr val="FFFFFF"/>
              </a:solidFill>
              <a:ln w="15875">
                <a:solidFill>
                  <a:srgbClr val="FF5050"/>
                </a:solidFill>
              </a:ln>
              <a:effectLst/>
            </c:spPr>
          </c:marker>
          <c:dLbls>
            <c:dLbl>
              <c:idx val="0"/>
              <c:layout>
                <c:manualLayout>
                  <c:x val="-5.9552575076516498E-2"/>
                  <c:y val="-1.3349102793136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17BA-45CB-B91C-2A1CA43B3430}"/>
                </c:ext>
              </c:extLst>
            </c:dLbl>
            <c:dLbl>
              <c:idx val="1"/>
              <c:layout>
                <c:manualLayout>
                  <c:x val="-2.9776425455291699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17BA-45CB-B91C-2A1CA43B3430}"/>
                </c:ext>
              </c:extLst>
            </c:dLbl>
            <c:dLbl>
              <c:idx val="2"/>
              <c:layout>
                <c:manualLayout>
                  <c:x val="-4.2037111818717998E-2"/>
                  <c:y val="-2.26776906432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17BA-45CB-B91C-2A1CA43B3430}"/>
                </c:ext>
              </c:extLst>
            </c:dLbl>
            <c:dLbl>
              <c:idx val="3"/>
              <c:layout>
                <c:manualLayout>
                  <c:x val="-3.1527971781071598E-2"/>
                  <c:y val="2.5017690188977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17BA-45CB-B91C-2A1CA43B3430}"/>
                </c:ext>
              </c:extLst>
            </c:dLbl>
            <c:dLbl>
              <c:idx val="4"/>
              <c:layout>
                <c:manualLayout>
                  <c:x val="-1.0509277954679401E-2"/>
                  <c:y val="2.033772599400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17BA-45CB-B91C-2A1CA43B3430}"/>
                </c:ext>
              </c:extLst>
            </c:dLbl>
            <c:dLbl>
              <c:idx val="5"/>
              <c:layout>
                <c:manualLayout>
                  <c:x val="-1.0509277954679401E-2"/>
                  <c:y val="2.13585644690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17BA-45CB-B91C-2A1CA43B3430}"/>
                </c:ext>
              </c:extLst>
            </c:dLbl>
            <c:dLbl>
              <c:idx val="6"/>
              <c:layout>
                <c:manualLayout>
                  <c:x val="-1.5763916932019E-2"/>
                  <c:y val="4.27171289380383E-2"/>
                </c:manualLayout>
              </c:layout>
              <c:spPr>
                <a:noFill/>
                <a:ln>
                  <a:noFill/>
                </a:ln>
                <a:effectLst/>
              </c:spPr>
              <c:txPr>
                <a:bodyPr/>
                <a:lstStyle/>
                <a:p>
                  <a:pPr>
                    <a:defRPr sz="1200" b="0">
                      <a:solidFill>
                        <a:schemeClr val="bg1">
                          <a:lumMod val="65000"/>
                        </a:schemeClr>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17BA-45CB-B91C-2A1CA43B3430}"/>
                </c:ext>
              </c:extLst>
            </c:dLbl>
            <c:dLbl>
              <c:idx val="7"/>
              <c:layout>
                <c:manualLayout>
                  <c:x val="-1.22608242804593E-2"/>
                  <c:y val="2.402838502764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17BA-45CB-B91C-2A1CA43B3430}"/>
                </c:ext>
              </c:extLst>
            </c:dLbl>
            <c:dLbl>
              <c:idx val="8"/>
              <c:layout>
                <c:manualLayout>
                  <c:x val="-3.3279380189817999E-2"/>
                  <c:y val="3.4707667262155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17BA-45CB-B91C-2A1CA43B3430}"/>
                </c:ext>
              </c:extLst>
            </c:dLbl>
            <c:dLbl>
              <c:idx val="9"/>
              <c:layout>
                <c:manualLayout>
                  <c:x val="-2.8024741212478301E-2"/>
                  <c:y val="5.07265906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17BA-45CB-B91C-2A1CA43B3430}"/>
                </c:ext>
              </c:extLst>
            </c:dLbl>
            <c:dLbl>
              <c:idx val="10"/>
              <c:layout>
                <c:manualLayout>
                  <c:x val="-3.1527833864038103E-2"/>
                  <c:y val="3.7377487820783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1D-42E9-9ECA-F931CFA03B4A}"/>
                </c:ext>
              </c:extLst>
            </c:dLbl>
            <c:dLbl>
              <c:idx val="11"/>
              <c:layout>
                <c:manualLayout>
                  <c:x val="-1.7515463257798899E-2"/>
                  <c:y val="2.13585644690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C-4253-9D5C-50719B76AAFA}"/>
                </c:ext>
              </c:extLst>
            </c:dLbl>
            <c:dLbl>
              <c:idx val="12"/>
              <c:layout>
                <c:manualLayout>
                  <c:x val="-3.1527833864038075E-2"/>
                  <c:y val="-2.6698205586273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D4-4A30-A836-91F2FFD187F9}"/>
                </c:ext>
              </c:extLst>
            </c:dLbl>
            <c:spPr>
              <a:noFill/>
              <a:ln>
                <a:noFill/>
              </a:ln>
              <a:effectLst/>
            </c:spPr>
            <c:txPr>
              <a:bodyPr/>
              <a:lstStyle/>
              <a:p>
                <a:pPr>
                  <a:defRPr sz="1200" b="0">
                    <a:solidFill>
                      <a:srgbClr val="FF5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Feuil1!$B$6:$O$6</c:f>
              <c:numCache>
                <c:formatCode>0%</c:formatCode>
                <c:ptCount val="14"/>
                <c:pt idx="0">
                  <c:v>0.41</c:v>
                </c:pt>
                <c:pt idx="1">
                  <c:v>0.37</c:v>
                </c:pt>
                <c:pt idx="2">
                  <c:v>0.35</c:v>
                </c:pt>
                <c:pt idx="3">
                  <c:v>0.42</c:v>
                </c:pt>
                <c:pt idx="4">
                  <c:v>0.41</c:v>
                </c:pt>
                <c:pt idx="5">
                  <c:v>0.47</c:v>
                </c:pt>
                <c:pt idx="6">
                  <c:v>0.48</c:v>
                </c:pt>
                <c:pt idx="7">
                  <c:v>0.43</c:v>
                </c:pt>
                <c:pt idx="8">
                  <c:v>0.43</c:v>
                </c:pt>
                <c:pt idx="9">
                  <c:v>0.4</c:v>
                </c:pt>
                <c:pt idx="10">
                  <c:v>0.36</c:v>
                </c:pt>
                <c:pt idx="11">
                  <c:v>0.42499999999999999</c:v>
                </c:pt>
                <c:pt idx="12">
                  <c:v>0.45</c:v>
                </c:pt>
                <c:pt idx="13">
                  <c:v>0.44</c:v>
                </c:pt>
              </c:numCache>
            </c:numRef>
          </c:val>
          <c:smooth val="1"/>
          <c:extLst>
            <c:ext xmlns:c16="http://schemas.microsoft.com/office/drawing/2014/chart" uri="{C3380CC4-5D6E-409C-BE32-E72D297353CC}">
              <c16:uniqueId val="{0000004B-17BA-45CB-B91C-2A1CA43B3430}"/>
            </c:ext>
          </c:extLst>
        </c:ser>
        <c:ser>
          <c:idx val="5"/>
          <c:order val="5"/>
          <c:tx>
            <c:strRef>
              <c:f>Feuil1!$A$7</c:f>
              <c:strCache>
                <c:ptCount val="1"/>
                <c:pt idx="0">
                  <c:v>banques</c:v>
                </c:pt>
              </c:strCache>
            </c:strRef>
          </c:tx>
          <c:spPr>
            <a:ln w="34925">
              <a:solidFill>
                <a:srgbClr val="92D050"/>
              </a:solidFill>
            </a:ln>
            <a:effectLst/>
          </c:spPr>
          <c:marker>
            <c:symbol val="circle"/>
            <c:size val="6"/>
            <c:spPr>
              <a:solidFill>
                <a:srgbClr val="FFFFFF"/>
              </a:solidFill>
              <a:ln w="15875">
                <a:solidFill>
                  <a:srgbClr val="92D050"/>
                </a:solidFill>
              </a:ln>
              <a:effectLst/>
            </c:spPr>
          </c:marker>
          <c:dLbls>
            <c:dLbl>
              <c:idx val="0"/>
              <c:layout>
                <c:manualLayout>
                  <c:x val="-5.7801028750736498E-2"/>
                  <c:y val="-8.50411425654751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17BA-45CB-B91C-2A1CA43B3430}"/>
                </c:ext>
              </c:extLst>
            </c:dLbl>
            <c:dLbl>
              <c:idx val="1"/>
              <c:layout>
                <c:manualLayout>
                  <c:x val="-3.8534157084191202E-2"/>
                  <c:y val="-2.5512401973673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17BA-45CB-B91C-2A1CA43B3430}"/>
                </c:ext>
              </c:extLst>
            </c:dLbl>
            <c:dLbl>
              <c:idx val="2"/>
              <c:layout>
                <c:manualLayout>
                  <c:x val="-3.8534019167157603E-2"/>
                  <c:y val="-3.11818246344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17BA-45CB-B91C-2A1CA43B3430}"/>
                </c:ext>
              </c:extLst>
            </c:dLbl>
            <c:dLbl>
              <c:idx val="3"/>
              <c:layout>
                <c:manualLayout>
                  <c:x val="-2.80248791295118E-2"/>
                  <c:y val="-2.58421812307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17BA-45CB-B91C-2A1CA43B3430}"/>
                </c:ext>
              </c:extLst>
            </c:dLbl>
            <c:dLbl>
              <c:idx val="4"/>
              <c:layout>
                <c:manualLayout>
                  <c:x val="-1.0509277954679401E-2"/>
                  <c:y val="-4.7365559819326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17BA-45CB-B91C-2A1CA43B3430}"/>
                </c:ext>
              </c:extLst>
            </c:dLbl>
            <c:dLbl>
              <c:idx val="5"/>
              <c:layout>
                <c:manualLayout>
                  <c:x val="-1.0509277954679401E-2"/>
                  <c:y val="-4.80567700552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17BA-45CB-B91C-2A1CA43B3430}"/>
                </c:ext>
              </c:extLst>
            </c:dLbl>
            <c:dLbl>
              <c:idx val="6"/>
              <c:layout>
                <c:manualLayout>
                  <c:x val="-1.5763916932019E-2"/>
                  <c:y val="-3.2037846703528598E-2"/>
                </c:manualLayout>
              </c:layout>
              <c:spPr>
                <a:noFill/>
                <a:ln>
                  <a:noFill/>
                </a:ln>
                <a:effectLst/>
              </c:spPr>
              <c:txPr>
                <a:bodyPr/>
                <a:lstStyle/>
                <a:p>
                  <a:pPr>
                    <a:defRPr sz="1200" b="0">
                      <a:solidFill>
                        <a:schemeClr val="bg1">
                          <a:lumMod val="65000"/>
                        </a:schemeClr>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17BA-45CB-B91C-2A1CA43B3430}"/>
                </c:ext>
              </c:extLst>
            </c:dLbl>
            <c:dLbl>
              <c:idx val="7"/>
              <c:layout>
                <c:manualLayout>
                  <c:x val="-1.40123706062391E-2"/>
                  <c:y val="-2.66982055862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17BA-45CB-B91C-2A1CA43B3430}"/>
                </c:ext>
              </c:extLst>
            </c:dLbl>
            <c:dLbl>
              <c:idx val="8"/>
              <c:layout>
                <c:manualLayout>
                  <c:x val="-3.3279380189817999E-2"/>
                  <c:y val="-3.4707667262155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17BA-45CB-B91C-2A1CA43B3430}"/>
                </c:ext>
              </c:extLst>
            </c:dLbl>
            <c:dLbl>
              <c:idx val="9"/>
              <c:layout>
                <c:manualLayout>
                  <c:x val="-3.5030926515597898E-3"/>
                  <c:y val="-2.9368026144900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17BA-45CB-B91C-2A1CA43B3430}"/>
                </c:ext>
              </c:extLst>
            </c:dLbl>
            <c:dLbl>
              <c:idx val="10"/>
              <c:layout>
                <c:manualLayout>
                  <c:x val="-2.45216485609186E-2"/>
                  <c:y val="-2.6698205586273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1D-42E9-9ECA-F931CFA03B4A}"/>
                </c:ext>
              </c:extLst>
            </c:dLbl>
            <c:dLbl>
              <c:idx val="11"/>
              <c:layout>
                <c:manualLayout>
                  <c:x val="-1.7515463257798899E-2"/>
                  <c:y val="-4.00473083794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C-4253-9D5C-50719B76AAFA}"/>
                </c:ext>
              </c:extLst>
            </c:dLbl>
            <c:dLbl>
              <c:idx val="12"/>
              <c:layout>
                <c:manualLayout>
                  <c:x val="-2.6273194886698527E-2"/>
                  <c:y val="-3.7377487820783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D4-4A30-A836-91F2FFD187F9}"/>
                </c:ext>
              </c:extLst>
            </c:dLbl>
            <c:spPr>
              <a:noFill/>
              <a:ln>
                <a:noFill/>
              </a:ln>
              <a:effectLst/>
            </c:spPr>
            <c:txPr>
              <a:bodyPr/>
              <a:lstStyle/>
              <a:p>
                <a:pPr>
                  <a:defRPr sz="1200" b="0">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Feuil1!$B$7:$O$7</c:f>
              <c:numCache>
                <c:formatCode>0%</c:formatCode>
                <c:ptCount val="14"/>
                <c:pt idx="0">
                  <c:v>0.28999999999999998</c:v>
                </c:pt>
                <c:pt idx="1">
                  <c:v>0.2</c:v>
                </c:pt>
                <c:pt idx="2">
                  <c:v>0.25</c:v>
                </c:pt>
                <c:pt idx="3">
                  <c:v>0.25</c:v>
                </c:pt>
                <c:pt idx="4">
                  <c:v>0.28999999999999998</c:v>
                </c:pt>
                <c:pt idx="5">
                  <c:v>0.32</c:v>
                </c:pt>
                <c:pt idx="6">
                  <c:v>0.34</c:v>
                </c:pt>
                <c:pt idx="7">
                  <c:v>0.28999999999999998</c:v>
                </c:pt>
                <c:pt idx="8">
                  <c:v>0.3</c:v>
                </c:pt>
                <c:pt idx="9">
                  <c:v>0.27</c:v>
                </c:pt>
                <c:pt idx="10">
                  <c:v>0.27</c:v>
                </c:pt>
                <c:pt idx="11">
                  <c:v>0.35329702622660519</c:v>
                </c:pt>
                <c:pt idx="12">
                  <c:v>0.39</c:v>
                </c:pt>
                <c:pt idx="13">
                  <c:v>0.3809976247030879</c:v>
                </c:pt>
              </c:numCache>
            </c:numRef>
          </c:val>
          <c:smooth val="1"/>
          <c:extLst>
            <c:ext xmlns:c16="http://schemas.microsoft.com/office/drawing/2014/chart" uri="{C3380CC4-5D6E-409C-BE32-E72D297353CC}">
              <c16:uniqueId val="{00000056-17BA-45CB-B91C-2A1CA43B3430}"/>
            </c:ext>
          </c:extLst>
        </c:ser>
        <c:ser>
          <c:idx val="6"/>
          <c:order val="6"/>
          <c:tx>
            <c:strRef>
              <c:f>Feuil1!$A$8</c:f>
              <c:strCache>
                <c:ptCount val="1"/>
                <c:pt idx="0">
                  <c:v>media</c:v>
                </c:pt>
              </c:strCache>
            </c:strRef>
          </c:tx>
          <c:spPr>
            <a:ln w="34925" cap="rnd">
              <a:solidFill>
                <a:srgbClr val="00B0F0"/>
              </a:solidFill>
            </a:ln>
            <a:effectLst/>
          </c:spPr>
          <c:marker>
            <c:symbol val="circle"/>
            <c:size val="6"/>
            <c:spPr>
              <a:solidFill>
                <a:srgbClr val="FFFFFF"/>
              </a:solidFill>
              <a:ln w="15875" cap="rnd">
                <a:solidFill>
                  <a:srgbClr val="00B0F0"/>
                </a:solidFill>
              </a:ln>
              <a:effectLst/>
            </c:spPr>
          </c:marker>
          <c:dLbls>
            <c:dLbl>
              <c:idx val="0"/>
              <c:layout>
                <c:manualLayout>
                  <c:x val="-6.1304121402296498E-2"/>
                  <c:y val="-2.834844900243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17BA-45CB-B91C-2A1CA43B3430}"/>
                </c:ext>
              </c:extLst>
            </c:dLbl>
            <c:dLbl>
              <c:idx val="1"/>
              <c:layout>
                <c:manualLayout>
                  <c:x val="-2.4521786477952001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8-17BA-45CB-B91C-2A1CA43B3430}"/>
                </c:ext>
              </c:extLst>
            </c:dLbl>
            <c:dLbl>
              <c:idx val="2"/>
              <c:layout>
                <c:manualLayout>
                  <c:x val="-3.5031064432631397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17BA-45CB-B91C-2A1CA43B3430}"/>
                </c:ext>
              </c:extLst>
            </c:dLbl>
            <c:dLbl>
              <c:idx val="3"/>
              <c:layout>
                <c:manualLayout>
                  <c:x val="-2.80248791295118E-2"/>
                  <c:y val="2.5512342769642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A-17BA-45CB-B91C-2A1CA43B3430}"/>
                </c:ext>
              </c:extLst>
            </c:dLbl>
            <c:dLbl>
              <c:idx val="4"/>
              <c:layout>
                <c:manualLayout>
                  <c:x val="-1.22608242804593E-2"/>
                  <c:y val="3.13464262454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B-17BA-45CB-B91C-2A1CA43B3430}"/>
                </c:ext>
              </c:extLst>
            </c:dLbl>
            <c:dLbl>
              <c:idx val="5"/>
              <c:layout>
                <c:manualLayout>
                  <c:x val="-1.0509415871712899E-2"/>
                  <c:y val="2.135835424692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C-17BA-45CB-B91C-2A1CA43B3430}"/>
                </c:ext>
              </c:extLst>
            </c:dLbl>
            <c:dLbl>
              <c:idx val="6"/>
              <c:layout>
                <c:manualLayout>
                  <c:x val="-1.5763916932019E-2"/>
                  <c:y val="-2.4028385027646301E-2"/>
                </c:manualLayout>
              </c:layout>
              <c:spPr>
                <a:noFill/>
                <a:ln>
                  <a:noFill/>
                </a:ln>
                <a:effectLst/>
              </c:spPr>
              <c:txPr>
                <a:bodyPr/>
                <a:lstStyle/>
                <a:p>
                  <a:pPr>
                    <a:defRPr sz="1200" b="0">
                      <a:solidFill>
                        <a:schemeClr val="bg1">
                          <a:lumMod val="65000"/>
                        </a:schemeClr>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D-17BA-45CB-B91C-2A1CA43B3430}"/>
                </c:ext>
              </c:extLst>
            </c:dLbl>
            <c:dLbl>
              <c:idx val="7"/>
              <c:layout>
                <c:manualLayout>
                  <c:x val="-1.22608242804593E-2"/>
                  <c:y val="2.13585644690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E-17BA-45CB-B91C-2A1CA43B3430}"/>
                </c:ext>
              </c:extLst>
            </c:dLbl>
            <c:dLbl>
              <c:idx val="8"/>
              <c:layout>
                <c:manualLayout>
                  <c:x val="-2.97762875382582E-2"/>
                  <c:y val="2.9368026144900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F-17BA-45CB-B91C-2A1CA43B3430}"/>
                </c:ext>
              </c:extLst>
            </c:dLbl>
            <c:dLbl>
              <c:idx val="9"/>
              <c:layout>
                <c:manualLayout>
                  <c:x val="-2.4521648560918499E-2"/>
                  <c:y val="2.9368026144900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DF-4865-A52D-09F58184CDEF}"/>
                </c:ext>
              </c:extLst>
            </c:dLbl>
            <c:dLbl>
              <c:idx val="10"/>
              <c:layout>
                <c:manualLayout>
                  <c:x val="-2.8024741212478398E-2"/>
                  <c:y val="2.9368026144900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1D-42E9-9ECA-F931CFA03B4A}"/>
                </c:ext>
              </c:extLst>
            </c:dLbl>
            <c:dLbl>
              <c:idx val="11"/>
              <c:layout>
                <c:manualLayout>
                  <c:x val="-1.40123706062391E-2"/>
                  <c:y val="-3.4707667262155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C-4253-9D5C-50719B76AAFA}"/>
                </c:ext>
              </c:extLst>
            </c:dLbl>
            <c:dLbl>
              <c:idx val="12"/>
              <c:layout>
                <c:manualLayout>
                  <c:x val="-3.3279380189817971E-2"/>
                  <c:y val="-4.2717128938037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75-4EE2-9E0F-085F26550A66}"/>
                </c:ext>
              </c:extLst>
            </c:dLbl>
            <c:spPr>
              <a:noFill/>
              <a:ln>
                <a:noFill/>
              </a:ln>
              <a:effectLst/>
            </c:spPr>
            <c:txPr>
              <a:bodyPr/>
              <a:lstStyle/>
              <a:p>
                <a:pPr>
                  <a:defRPr sz="1200" b="0">
                    <a:solidFill>
                      <a:srgbClr val="00B0F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Feuil1!$B$8:$O$8</c:f>
              <c:numCache>
                <c:formatCode>0%</c:formatCode>
                <c:ptCount val="14"/>
                <c:pt idx="0">
                  <c:v>0.24</c:v>
                </c:pt>
                <c:pt idx="1">
                  <c:v>0.27</c:v>
                </c:pt>
                <c:pt idx="2">
                  <c:v>0.23</c:v>
                </c:pt>
                <c:pt idx="3">
                  <c:v>0.23</c:v>
                </c:pt>
                <c:pt idx="4">
                  <c:v>0.23</c:v>
                </c:pt>
                <c:pt idx="5">
                  <c:v>0.25</c:v>
                </c:pt>
                <c:pt idx="6">
                  <c:v>0.3</c:v>
                </c:pt>
                <c:pt idx="7">
                  <c:v>0.24</c:v>
                </c:pt>
                <c:pt idx="8">
                  <c:v>0.24</c:v>
                </c:pt>
                <c:pt idx="9">
                  <c:v>0.24</c:v>
                </c:pt>
                <c:pt idx="10">
                  <c:v>0.23</c:v>
                </c:pt>
                <c:pt idx="11">
                  <c:v>0.28057697004854515</c:v>
                </c:pt>
                <c:pt idx="12">
                  <c:v>0.31</c:v>
                </c:pt>
                <c:pt idx="13">
                  <c:v>0.28000000000000003</c:v>
                </c:pt>
              </c:numCache>
            </c:numRef>
          </c:val>
          <c:smooth val="1"/>
          <c:extLst>
            <c:ext xmlns:c16="http://schemas.microsoft.com/office/drawing/2014/chart" uri="{C3380CC4-5D6E-409C-BE32-E72D297353CC}">
              <c16:uniqueId val="{00000060-17BA-45CB-B91C-2A1CA43B3430}"/>
            </c:ext>
          </c:extLst>
        </c:ser>
        <c:ser>
          <c:idx val="7"/>
          <c:order val="7"/>
          <c:tx>
            <c:strRef>
              <c:f>Feuil1!$A$9</c:f>
              <c:strCache>
                <c:ptCount val="1"/>
                <c:pt idx="0">
                  <c:v>partis pol</c:v>
                </c:pt>
              </c:strCache>
            </c:strRef>
          </c:tx>
          <c:spPr>
            <a:ln w="34925">
              <a:solidFill>
                <a:srgbClr val="FFFFFF">
                  <a:lumMod val="65000"/>
                </a:srgbClr>
              </a:solidFill>
            </a:ln>
            <a:effectLst/>
          </c:spPr>
          <c:marker>
            <c:symbol val="circle"/>
            <c:size val="6"/>
            <c:spPr>
              <a:solidFill>
                <a:srgbClr val="FFFFFF"/>
              </a:solidFill>
              <a:ln w="15875" cap="rnd">
                <a:solidFill>
                  <a:srgbClr val="FFFFFF">
                    <a:lumMod val="65000"/>
                  </a:srgbClr>
                </a:solidFill>
              </a:ln>
              <a:effectLst/>
            </c:spPr>
          </c:marker>
          <c:dLbls>
            <c:dLbl>
              <c:idx val="0"/>
              <c:layout>
                <c:manualLayout>
                  <c:x val="-6.1304121402296498E-2"/>
                  <c:y val="-1.16685873958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1-17BA-45CB-B91C-2A1CA43B3430}"/>
                </c:ext>
              </c:extLst>
            </c:dLbl>
            <c:dLbl>
              <c:idx val="1"/>
              <c:layout>
                <c:manualLayout>
                  <c:x val="-2.1018555909358701E-2"/>
                  <c:y val="-2.26776906432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2-17BA-45CB-B91C-2A1CA43B3430}"/>
                </c:ext>
              </c:extLst>
            </c:dLbl>
            <c:dLbl>
              <c:idx val="2"/>
              <c:layout>
                <c:manualLayout>
                  <c:x val="-3.5030926515597999E-2"/>
                  <c:y val="-2.5512401973673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3-17BA-45CB-B91C-2A1CA43B3430}"/>
                </c:ext>
              </c:extLst>
            </c:dLbl>
            <c:dLbl>
              <c:idx val="3"/>
              <c:layout>
                <c:manualLayout>
                  <c:x val="-2.9776425455291699E-2"/>
                  <c:y val="-2.53475286501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17BA-45CB-B91C-2A1CA43B3430}"/>
                </c:ext>
              </c:extLst>
            </c:dLbl>
            <c:dLbl>
              <c:idx val="4"/>
              <c:layout>
                <c:manualLayout>
                  <c:x val="-1.0509277954679401E-2"/>
                  <c:y val="-2.8017559430836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5-17BA-45CB-B91C-2A1CA43B3430}"/>
                </c:ext>
              </c:extLst>
            </c:dLbl>
            <c:dLbl>
              <c:idx val="5"/>
              <c:layout>
                <c:manualLayout>
                  <c:x val="-7.0061853031195796E-3"/>
                  <c:y val="-3.8036954520973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6-17BA-45CB-B91C-2A1CA43B3430}"/>
                </c:ext>
              </c:extLst>
            </c:dLbl>
            <c:dLbl>
              <c:idx val="6"/>
              <c:layout>
                <c:manualLayout>
                  <c:x val="-1.5763916932019E-2"/>
                  <c:y val="-2.9368026144900802E-2"/>
                </c:manualLayout>
              </c:layout>
              <c:spPr>
                <a:noFill/>
                <a:ln>
                  <a:noFill/>
                </a:ln>
                <a:effectLst/>
              </c:spPr>
              <c:txPr>
                <a:bodyPr/>
                <a:lstStyle/>
                <a:p>
                  <a:pPr>
                    <a:defRPr sz="1200" b="0">
                      <a:solidFill>
                        <a:schemeClr val="bg1">
                          <a:lumMod val="65000"/>
                        </a:schemeClr>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7-17BA-45CB-B91C-2A1CA43B3430}"/>
                </c:ext>
              </c:extLst>
            </c:dLbl>
            <c:dLbl>
              <c:idx val="7"/>
              <c:layout>
                <c:manualLayout>
                  <c:x val="-1.22608242804593E-2"/>
                  <c:y val="-2.402838502764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8-17BA-45CB-B91C-2A1CA43B3430}"/>
                </c:ext>
              </c:extLst>
            </c:dLbl>
            <c:dLbl>
              <c:idx val="8"/>
              <c:layout>
                <c:manualLayout>
                  <c:x val="-1.7515463257798899E-3"/>
                  <c:y val="-1.6018923351764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9-17BA-45CB-B91C-2A1CA43B3430}"/>
                </c:ext>
              </c:extLst>
            </c:dLbl>
            <c:dLbl>
              <c:idx val="9"/>
              <c:layout>
                <c:manualLayout>
                  <c:x val="-2.2770102235138701E-2"/>
                  <c:y val="-3.2037846703528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DF-4865-A52D-09F58184CDEF}"/>
                </c:ext>
              </c:extLst>
            </c:dLbl>
            <c:dLbl>
              <c:idx val="10"/>
              <c:layout>
                <c:manualLayout>
                  <c:x val="-2.45216485609186E-2"/>
                  <c:y val="-3.4707667262155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1D-42E9-9ECA-F931CFA03B4A}"/>
                </c:ext>
              </c:extLst>
            </c:dLbl>
            <c:dLbl>
              <c:idx val="11"/>
              <c:layout>
                <c:manualLayout>
                  <c:x val="-1.5763916932019201E-2"/>
                  <c:y val="2.4028385027646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1A-47A2-BE4D-30691837333C}"/>
                </c:ext>
              </c:extLst>
            </c:dLbl>
            <c:dLbl>
              <c:idx val="12"/>
              <c:layout>
                <c:manualLayout>
                  <c:x val="0"/>
                  <c:y val="-9.78922896229203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75-4EE2-9E0F-085F26550A66}"/>
                </c:ext>
              </c:extLst>
            </c:dLbl>
            <c:spPr>
              <a:noFill/>
              <a:ln>
                <a:noFill/>
              </a:ln>
              <a:effectLst/>
            </c:spPr>
            <c:txPr>
              <a:bodyPr/>
              <a:lstStyle/>
              <a:p>
                <a:pPr>
                  <a:defRPr sz="1200" b="0">
                    <a:solidFill>
                      <a:schemeClr val="bg1">
                        <a:lumMod val="50000"/>
                      </a:schemeClr>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Feuil1!$B$9:$O$9</c:f>
              <c:numCache>
                <c:formatCode>0%</c:formatCode>
                <c:ptCount val="14"/>
                <c:pt idx="0">
                  <c:v>0.14000000000000001</c:v>
                </c:pt>
                <c:pt idx="1">
                  <c:v>0.13</c:v>
                </c:pt>
                <c:pt idx="2">
                  <c:v>0.13</c:v>
                </c:pt>
                <c:pt idx="3">
                  <c:v>0.12</c:v>
                </c:pt>
                <c:pt idx="4">
                  <c:v>0.11</c:v>
                </c:pt>
                <c:pt idx="5">
                  <c:v>0.09</c:v>
                </c:pt>
                <c:pt idx="6">
                  <c:v>0.14000000000000001</c:v>
                </c:pt>
                <c:pt idx="7">
                  <c:v>0.12</c:v>
                </c:pt>
                <c:pt idx="8">
                  <c:v>0.11</c:v>
                </c:pt>
                <c:pt idx="9">
                  <c:v>0.09</c:v>
                </c:pt>
                <c:pt idx="10">
                  <c:v>0.09</c:v>
                </c:pt>
                <c:pt idx="11">
                  <c:v>0.12667909237321773</c:v>
                </c:pt>
                <c:pt idx="12">
                  <c:v>0.13</c:v>
                </c:pt>
                <c:pt idx="13">
                  <c:v>0.16</c:v>
                </c:pt>
              </c:numCache>
            </c:numRef>
          </c:val>
          <c:smooth val="1"/>
          <c:extLst>
            <c:ext xmlns:c16="http://schemas.microsoft.com/office/drawing/2014/chart" uri="{C3380CC4-5D6E-409C-BE32-E72D297353CC}">
              <c16:uniqueId val="{0000006A-17BA-45CB-B91C-2A1CA43B3430}"/>
            </c:ext>
          </c:extLst>
        </c:ser>
        <c:ser>
          <c:idx val="8"/>
          <c:order val="8"/>
          <c:tx>
            <c:strRef>
              <c:f>Feuil1!$A$10</c:f>
              <c:strCache>
                <c:ptCount val="1"/>
              </c:strCache>
            </c:strRef>
          </c:tx>
          <c:spPr>
            <a:ln w="34925">
              <a:solidFill>
                <a:srgbClr val="632523"/>
              </a:solidFill>
            </a:ln>
            <a:effectLst/>
          </c:spPr>
          <c:marker>
            <c:symbol val="circle"/>
            <c:size val="6"/>
            <c:spPr>
              <a:ln w="15875">
                <a:solidFill>
                  <a:srgbClr val="632523"/>
                </a:solidFill>
              </a:ln>
              <a:effectLst/>
            </c:spPr>
          </c:marker>
          <c:dLbls>
            <c:dLbl>
              <c:idx val="3"/>
              <c:layout>
                <c:manualLayout>
                  <c:x val="-5.2546389773396797E-2"/>
                  <c:y val="-2.3172360672155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B-17BA-45CB-B91C-2A1CA43B3430}"/>
                </c:ext>
              </c:extLst>
            </c:dLbl>
            <c:dLbl>
              <c:idx val="4"/>
              <c:layout>
                <c:manualLayout>
                  <c:x val="-1.22608242804593E-2"/>
                  <c:y val="-2.78525350892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C-17BA-45CB-B91C-2A1CA43B3430}"/>
                </c:ext>
              </c:extLst>
            </c:dLbl>
            <c:dLbl>
              <c:idx val="5"/>
              <c:layout>
                <c:manualLayout>
                  <c:x val="-1.0509277954679401E-2"/>
                  <c:y val="-2.7357672286464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D-17BA-45CB-B91C-2A1CA43B3430}"/>
                </c:ext>
              </c:extLst>
            </c:dLbl>
            <c:dLbl>
              <c:idx val="6"/>
              <c:layout>
                <c:manualLayout>
                  <c:x val="-1.22608242804593E-2"/>
                  <c:y val="-2.6698205586274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E-17BA-45CB-B91C-2A1CA43B3430}"/>
                </c:ext>
              </c:extLst>
            </c:dLbl>
            <c:dLbl>
              <c:idx val="7"/>
              <c:layout>
                <c:manualLayout>
                  <c:x val="-3.5030926515597998E-3"/>
                  <c:y val="1.2236536202865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F-17BA-45CB-B91C-2A1CA43B3430}"/>
                </c:ext>
              </c:extLst>
            </c:dLbl>
            <c:spPr>
              <a:noFill/>
              <a:ln>
                <a:noFill/>
              </a:ln>
              <a:effectLst/>
            </c:spPr>
            <c:txPr>
              <a:bodyPr/>
              <a:lstStyle/>
              <a:p>
                <a:pPr>
                  <a:defRPr sz="1000" b="0">
                    <a:solidFill>
                      <a:srgbClr val="632523"/>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Feuil1!$B$10:$O$10</c:f>
              <c:numCache>
                <c:formatCode>General</c:formatCode>
                <c:ptCount val="14"/>
              </c:numCache>
            </c:numRef>
          </c:val>
          <c:smooth val="1"/>
          <c:extLst>
            <c:ext xmlns:c16="http://schemas.microsoft.com/office/drawing/2014/chart" uri="{C3380CC4-5D6E-409C-BE32-E72D297353CC}">
              <c16:uniqueId val="{00000070-17BA-45CB-B91C-2A1CA43B3430}"/>
            </c:ext>
          </c:extLst>
        </c:ser>
        <c:ser>
          <c:idx val="9"/>
          <c:order val="9"/>
          <c:tx>
            <c:strRef>
              <c:f>Feuil1!$A$11</c:f>
              <c:strCache>
                <c:ptCount val="1"/>
              </c:strCache>
            </c:strRef>
          </c:tx>
          <c:spPr>
            <a:ln w="34925">
              <a:solidFill>
                <a:srgbClr val="0070C0"/>
              </a:solidFill>
            </a:ln>
            <a:effectLst/>
          </c:spPr>
          <c:marker>
            <c:symbol val="circle"/>
            <c:size val="6"/>
            <c:spPr>
              <a:solidFill>
                <a:sysClr val="window" lastClr="FFFFFF"/>
              </a:solidFill>
              <a:ln w="15875">
                <a:solidFill>
                  <a:srgbClr val="0070C0"/>
                </a:solidFill>
              </a:ln>
              <a:effectLst/>
            </c:spPr>
          </c:marker>
          <c:dLbls>
            <c:dLbl>
              <c:idx val="3"/>
              <c:layout>
                <c:manualLayout>
                  <c:x val="-5.2546389773396797E-2"/>
                  <c:y val="2.83463467815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1-17BA-45CB-B91C-2A1CA43B3430}"/>
                </c:ext>
              </c:extLst>
            </c:dLbl>
            <c:dLbl>
              <c:idx val="4"/>
              <c:layout>
                <c:manualLayout>
                  <c:x val="-8.7577316288994702E-3"/>
                  <c:y val="-2.6698205586274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2-17BA-45CB-B91C-2A1CA43B3430}"/>
                </c:ext>
              </c:extLst>
            </c:dLbl>
            <c:dLbl>
              <c:idx val="5"/>
              <c:layout>
                <c:manualLayout>
                  <c:x val="-5.2547768943732396E-3"/>
                  <c:y val="1.3349102793136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3-17BA-45CB-B91C-2A1CA43B3430}"/>
                </c:ext>
              </c:extLst>
            </c:dLbl>
            <c:dLbl>
              <c:idx val="6"/>
              <c:layout>
                <c:manualLayout>
                  <c:x val="-8.7577316288994702E-3"/>
                  <c:y val="2.402838502764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4-17BA-45CB-B91C-2A1CA43B3430}"/>
                </c:ext>
              </c:extLst>
            </c:dLbl>
            <c:dLbl>
              <c:idx val="7"/>
              <c:layout>
                <c:manualLayout>
                  <c:x val="-3.50309265155979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5-17BA-45CB-B91C-2A1CA43B3430}"/>
                </c:ext>
              </c:extLst>
            </c:dLbl>
            <c:spPr>
              <a:noFill/>
              <a:ln>
                <a:noFill/>
              </a:ln>
              <a:effectLst/>
            </c:spPr>
            <c:txPr>
              <a:bodyPr/>
              <a:lstStyle/>
              <a:p>
                <a:pPr>
                  <a:defRPr sz="1000" b="0">
                    <a:solidFill>
                      <a:srgbClr val="0070C0"/>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Feuil1!$B$11:$O$11</c:f>
              <c:numCache>
                <c:formatCode>General</c:formatCode>
                <c:ptCount val="14"/>
              </c:numCache>
            </c:numRef>
          </c:val>
          <c:smooth val="1"/>
          <c:extLst>
            <c:ext xmlns:c16="http://schemas.microsoft.com/office/drawing/2014/chart" uri="{C3380CC4-5D6E-409C-BE32-E72D297353CC}">
              <c16:uniqueId val="{00000076-17BA-45CB-B91C-2A1CA43B3430}"/>
            </c:ext>
          </c:extLst>
        </c:ser>
        <c:ser>
          <c:idx val="10"/>
          <c:order val="10"/>
          <c:tx>
            <c:strRef>
              <c:f>Feuil1!$A$12</c:f>
              <c:strCache>
                <c:ptCount val="1"/>
                <c:pt idx="0">
                  <c:v>Les réseaux sociaux (Facebook, Twitter, etc.)</c:v>
                </c:pt>
              </c:strCache>
            </c:strRef>
          </c:tx>
          <c:spPr>
            <a:ln w="34925">
              <a:solidFill>
                <a:srgbClr val="FCB711"/>
              </a:solidFill>
            </a:ln>
            <a:effectLst/>
          </c:spPr>
          <c:marker>
            <c:symbol val="circle"/>
            <c:size val="6"/>
            <c:spPr>
              <a:solidFill>
                <a:sysClr val="window" lastClr="FFFFFF"/>
              </a:solidFill>
              <a:ln w="15875">
                <a:solidFill>
                  <a:srgbClr val="FCB711"/>
                </a:solidFill>
              </a:ln>
              <a:effectLst/>
            </c:spPr>
          </c:marker>
          <c:dLbls>
            <c:dLbl>
              <c:idx val="3"/>
              <c:layout>
                <c:manualLayout>
                  <c:x val="-5.25463897733967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7-17BA-45CB-B91C-2A1CA43B3430}"/>
                </c:ext>
              </c:extLst>
            </c:dLbl>
            <c:dLbl>
              <c:idx val="4"/>
              <c:layout>
                <c:manualLayout>
                  <c:x val="-7.0061853031195796E-3"/>
                  <c:y val="3.1181822348037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8-17BA-45CB-B91C-2A1CA43B3430}"/>
                </c:ext>
              </c:extLst>
            </c:dLbl>
            <c:dLbl>
              <c:idx val="5"/>
              <c:layout>
                <c:manualLayout>
                  <c:x val="-8.7578695459330207E-3"/>
                  <c:y val="-2.9368026144900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9-17BA-45CB-B91C-2A1CA43B3430}"/>
                </c:ext>
              </c:extLst>
            </c:dLbl>
            <c:dLbl>
              <c:idx val="6"/>
              <c:layout>
                <c:manualLayout>
                  <c:x val="-8.7577316288994702E-3"/>
                  <c:y val="-2.402838502764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A-17BA-45CB-B91C-2A1CA43B3430}"/>
                </c:ext>
              </c:extLst>
            </c:dLbl>
            <c:dLbl>
              <c:idx val="7"/>
              <c:layout>
                <c:manualLayout>
                  <c:x val="-1.7515463257798899E-3"/>
                  <c:y val="8.00946167588209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B-17BA-45CB-B91C-2A1CA43B3430}"/>
                </c:ext>
              </c:extLst>
            </c:dLbl>
            <c:dLbl>
              <c:idx val="10"/>
              <c:layout>
                <c:manualLayout>
                  <c:x val="-4.0285565492937499E-2"/>
                  <c:y val="-3.7377487820783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1A-47A2-BE4D-30691837333C}"/>
                </c:ext>
              </c:extLst>
            </c:dLbl>
            <c:dLbl>
              <c:idx val="11"/>
              <c:layout>
                <c:manualLayout>
                  <c:x val="-2.27701022351386E-2"/>
                  <c:y val="-4.2717128938037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C-4253-9D5C-50719B76AAFA}"/>
                </c:ext>
              </c:extLst>
            </c:dLbl>
            <c:dLbl>
              <c:idx val="12"/>
              <c:layout>
                <c:manualLayout>
                  <c:x val="-2.2770102235138742E-2"/>
                  <c:y val="-4.2717128938037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D4-4A30-A836-91F2FFD187F9}"/>
                </c:ext>
              </c:extLst>
            </c:dLbl>
            <c:dLbl>
              <c:idx val="13"/>
              <c:layout>
                <c:manualLayout>
                  <c:x val="0"/>
                  <c:y val="-1.8688743910391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9D-8042-B859-0461927C91D4}"/>
                </c:ext>
              </c:extLst>
            </c:dLbl>
            <c:spPr>
              <a:noFill/>
              <a:ln>
                <a:noFill/>
              </a:ln>
              <a:effectLst/>
            </c:spPr>
            <c:txPr>
              <a:bodyPr anchorCtr="0"/>
              <a:lstStyle/>
              <a:p>
                <a:pPr algn="ctr">
                  <a:defRPr lang="en-US" sz="1200" b="0" i="0" u="none" strike="noStrike" kern="1200" baseline="0">
                    <a:solidFill>
                      <a:srgbClr val="FCB711"/>
                    </a:solidFill>
                    <a:latin typeface="Tahoma" pitchFamily="34" charset="0"/>
                    <a:ea typeface="+mn-ea"/>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Feuil1!$B$12:$O$12</c:f>
              <c:numCache>
                <c:formatCode>General</c:formatCode>
                <c:ptCount val="14"/>
                <c:pt idx="10" formatCode="0%">
                  <c:v>0.13</c:v>
                </c:pt>
                <c:pt idx="11" formatCode="0%">
                  <c:v>0.17</c:v>
                </c:pt>
                <c:pt idx="12" formatCode="0%">
                  <c:v>0.17</c:v>
                </c:pt>
                <c:pt idx="13" formatCode="0%">
                  <c:v>0.16864608076009502</c:v>
                </c:pt>
              </c:numCache>
            </c:numRef>
          </c:val>
          <c:smooth val="1"/>
          <c:extLst>
            <c:ext xmlns:c16="http://schemas.microsoft.com/office/drawing/2014/chart" uri="{C3380CC4-5D6E-409C-BE32-E72D297353CC}">
              <c16:uniqueId val="{0000007C-17BA-45CB-B91C-2A1CA43B3430}"/>
            </c:ext>
          </c:extLst>
        </c:ser>
        <c:ser>
          <c:idx val="11"/>
          <c:order val="11"/>
          <c:tx>
            <c:strRef>
              <c:f>Feuil1!$A$13</c:f>
              <c:strCache>
                <c:ptCount val="1"/>
                <c:pt idx="0">
                  <c:v>justice</c:v>
                </c:pt>
              </c:strCache>
            </c:strRef>
          </c:tx>
          <c:spPr>
            <a:ln w="34925">
              <a:solidFill>
                <a:srgbClr val="2C8458"/>
              </a:solidFill>
            </a:ln>
            <a:effectLst/>
          </c:spPr>
          <c:marker>
            <c:symbol val="circle"/>
            <c:size val="6"/>
            <c:spPr>
              <a:solidFill>
                <a:sysClr val="window" lastClr="FFFFFF"/>
              </a:solidFill>
              <a:ln w="15875">
                <a:solidFill>
                  <a:srgbClr val="2C8458"/>
                </a:solidFill>
              </a:ln>
              <a:effectLst/>
            </c:spPr>
          </c:marker>
          <c:dLbls>
            <c:dLbl>
              <c:idx val="3"/>
              <c:layout>
                <c:manualLayout>
                  <c:x val="-3.3279518106851501E-2"/>
                  <c:y val="2.78525350892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D-17BA-45CB-B91C-2A1CA43B3430}"/>
                </c:ext>
              </c:extLst>
            </c:dLbl>
            <c:dLbl>
              <c:idx val="4"/>
              <c:layout>
                <c:manualLayout>
                  <c:x val="-1.22608242804593E-2"/>
                  <c:y val="-2.26777080914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E-17BA-45CB-B91C-2A1CA43B3430}"/>
                </c:ext>
              </c:extLst>
            </c:dLbl>
            <c:dLbl>
              <c:idx val="5"/>
              <c:layout>
                <c:manualLayout>
                  <c:x val="-1.0509277954679401E-2"/>
                  <c:y val="-3.5696972423486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F-17BA-45CB-B91C-2A1CA43B3430}"/>
                </c:ext>
              </c:extLst>
            </c:dLbl>
            <c:dLbl>
              <c:idx val="6"/>
              <c:layout>
                <c:manualLayout>
                  <c:x val="-1.5763916932019E-2"/>
                  <c:y val="4.00473083794105E-2"/>
                </c:manualLayout>
              </c:layout>
              <c:spPr>
                <a:noFill/>
                <a:ln>
                  <a:noFill/>
                </a:ln>
                <a:effectLst/>
              </c:spPr>
              <c:txPr>
                <a:bodyPr/>
                <a:lstStyle/>
                <a:p>
                  <a:pPr>
                    <a:defRPr sz="1200" b="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0-17BA-45CB-B91C-2A1CA43B3430}"/>
                </c:ext>
              </c:extLst>
            </c:dLbl>
            <c:dLbl>
              <c:idx val="7"/>
              <c:layout>
                <c:manualLayout>
                  <c:x val="-1.22608242804593E-2"/>
                  <c:y val="-8.00946167588209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1-17BA-45CB-B91C-2A1CA43B3430}"/>
                </c:ext>
              </c:extLst>
            </c:dLbl>
            <c:dLbl>
              <c:idx val="8"/>
              <c:layout>
                <c:manualLayout>
                  <c:x val="-4.0285565492937499E-2"/>
                  <c:y val="-1.86887439103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2-17BA-45CB-B91C-2A1CA43B3430}"/>
                </c:ext>
              </c:extLst>
            </c:dLbl>
            <c:dLbl>
              <c:idx val="9"/>
              <c:layout>
                <c:manualLayout>
                  <c:x val="-3.3279380189818103E-2"/>
                  <c:y val="-5.3396411172547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3-17BA-45CB-B91C-2A1CA43B3430}"/>
                </c:ext>
              </c:extLst>
            </c:dLbl>
            <c:dLbl>
              <c:idx val="10"/>
              <c:layout>
                <c:manualLayout>
                  <c:x val="-2.8024741212478398E-2"/>
                  <c:y val="-4.5386949496665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DF-4865-A52D-09F58184CDEF}"/>
                </c:ext>
              </c:extLst>
            </c:dLbl>
            <c:dLbl>
              <c:idx val="11"/>
              <c:layout>
                <c:manualLayout>
                  <c:x val="-1.9267009583578801E-2"/>
                  <c:y val="-6.14058728484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C-4253-9D5C-50719B76AAFA}"/>
                </c:ext>
              </c:extLst>
            </c:dLbl>
            <c:dLbl>
              <c:idx val="12"/>
              <c:layout>
                <c:manualLayout>
                  <c:x val="-2.8024741212478291E-2"/>
                  <c:y val="-2.4028385027646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AB-4386-B900-2D76912B4B22}"/>
                </c:ext>
              </c:extLst>
            </c:dLbl>
            <c:spPr>
              <a:noFill/>
              <a:ln>
                <a:noFill/>
              </a:ln>
              <a:effectLst/>
            </c:spPr>
            <c:txPr>
              <a:bodyPr/>
              <a:lstStyle/>
              <a:p>
                <a:pPr>
                  <a:defRPr sz="1200" b="0">
                    <a:solidFill>
                      <a:srgbClr val="2C8458"/>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Feuil1!$B$13:$O$13</c:f>
              <c:numCache>
                <c:formatCode>General</c:formatCode>
                <c:ptCount val="14"/>
                <c:pt idx="3" formatCode="0%">
                  <c:v>0.45</c:v>
                </c:pt>
                <c:pt idx="4" formatCode="0%">
                  <c:v>0.44</c:v>
                </c:pt>
                <c:pt idx="5" formatCode="0%">
                  <c:v>0.48</c:v>
                </c:pt>
                <c:pt idx="6" formatCode="0%">
                  <c:v>0.52</c:v>
                </c:pt>
                <c:pt idx="7" formatCode="0%">
                  <c:v>0.44</c:v>
                </c:pt>
                <c:pt idx="8" formatCode="0%">
                  <c:v>0.44</c:v>
                </c:pt>
                <c:pt idx="9" formatCode="0%">
                  <c:v>0.44</c:v>
                </c:pt>
                <c:pt idx="10" formatCode="0%">
                  <c:v>0.44</c:v>
                </c:pt>
                <c:pt idx="11" formatCode="0%">
                  <c:v>0.45500407405428511</c:v>
                </c:pt>
                <c:pt idx="12" formatCode="0%">
                  <c:v>0.49</c:v>
                </c:pt>
                <c:pt idx="13" formatCode="0%">
                  <c:v>0.48</c:v>
                </c:pt>
              </c:numCache>
            </c:numRef>
          </c:val>
          <c:smooth val="1"/>
          <c:extLst>
            <c:ext xmlns:c16="http://schemas.microsoft.com/office/drawing/2014/chart" uri="{C3380CC4-5D6E-409C-BE32-E72D297353CC}">
              <c16:uniqueId val="{00000084-17BA-45CB-B91C-2A1CA43B3430}"/>
            </c:ext>
          </c:extLst>
        </c:ser>
        <c:ser>
          <c:idx val="12"/>
          <c:order val="12"/>
          <c:tx>
            <c:strRef>
              <c:f>Feuil1!$A$14</c:f>
              <c:strCache>
                <c:ptCount val="1"/>
                <c:pt idx="0">
                  <c:v>église</c:v>
                </c:pt>
              </c:strCache>
            </c:strRef>
          </c:tx>
          <c:spPr>
            <a:ln w="34925">
              <a:solidFill>
                <a:srgbClr val="000000">
                  <a:lumMod val="85000"/>
                  <a:lumOff val="15000"/>
                </a:srgbClr>
              </a:solidFill>
            </a:ln>
          </c:spPr>
          <c:marker>
            <c:symbol val="circle"/>
            <c:size val="6"/>
            <c:spPr>
              <a:solidFill>
                <a:srgbClr val="FFFFFF"/>
              </a:solidFill>
              <a:ln w="15875">
                <a:solidFill>
                  <a:srgbClr val="000000">
                    <a:lumMod val="85000"/>
                    <a:lumOff val="15000"/>
                  </a:srgbClr>
                </a:solidFill>
              </a:ln>
            </c:spPr>
          </c:marker>
          <c:dLbls>
            <c:dLbl>
              <c:idx val="4"/>
              <c:layout>
                <c:manualLayout>
                  <c:x val="-1.22608242804593E-2"/>
                  <c:y val="-5.0726590613920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5-17BA-45CB-B91C-2A1CA43B3430}"/>
                </c:ext>
              </c:extLst>
            </c:dLbl>
            <c:dLbl>
              <c:idx val="5"/>
              <c:layout>
                <c:manualLayout>
                  <c:x val="-1.0509415871712899E-2"/>
                  <c:y val="-4.5386949496665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6-17BA-45CB-B91C-2A1CA43B3430}"/>
                </c:ext>
              </c:extLst>
            </c:dLbl>
            <c:dLbl>
              <c:idx val="6"/>
              <c:layout>
                <c:manualLayout>
                  <c:x val="-1.5763916932019E-2"/>
                  <c:y val="-2.66982055862739E-2"/>
                </c:manualLayout>
              </c:layout>
              <c:spPr>
                <a:noFill/>
                <a:ln>
                  <a:noFill/>
                </a:ln>
                <a:effectLst/>
              </c:spPr>
              <c:txPr>
                <a:bodyPr/>
                <a:lstStyle/>
                <a:p>
                  <a:pPr algn="ctr">
                    <a:defRPr lang="fr-FR" sz="1200" b="0" i="0" u="none" strike="noStrike" kern="1200" baseline="0">
                      <a:solidFill>
                        <a:schemeClr val="bg1">
                          <a:lumMod val="65000"/>
                        </a:schemeClr>
                      </a:solidFill>
                      <a:latin typeface="Tahoma" pitchFamily="34" charset="0"/>
                      <a:ea typeface="+mn-ea"/>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7-17BA-45CB-B91C-2A1CA43B3430}"/>
                </c:ext>
              </c:extLst>
            </c:dLbl>
            <c:dLbl>
              <c:idx val="7"/>
              <c:layout>
                <c:manualLayout>
                  <c:x val="-1.22608242804593E-2"/>
                  <c:y val="-2.1358774691110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8-17BA-45CB-B91C-2A1CA43B3430}"/>
                </c:ext>
              </c:extLst>
            </c:dLbl>
            <c:dLbl>
              <c:idx val="8"/>
              <c:layout>
                <c:manualLayout>
                  <c:x val="-2.8024741212478301E-2"/>
                  <c:y val="-4.00473083794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9-17BA-45CB-B91C-2A1CA43B3430}"/>
                </c:ext>
              </c:extLst>
            </c:dLbl>
            <c:dLbl>
              <c:idx val="9"/>
              <c:layout>
                <c:manualLayout>
                  <c:x val="-3.3279380189818103E-2"/>
                  <c:y val="-4.5386949496665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DF-4865-A52D-09F58184CDEF}"/>
                </c:ext>
              </c:extLst>
            </c:dLbl>
            <c:dLbl>
              <c:idx val="10"/>
              <c:layout>
                <c:manualLayout>
                  <c:x val="-7.0061853031197002E-3"/>
                  <c:y val="-2.6698205586273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1D-42E9-9ECA-F931CFA03B4A}"/>
                </c:ext>
              </c:extLst>
            </c:dLbl>
            <c:dLbl>
              <c:idx val="11"/>
              <c:layout>
                <c:manualLayout>
                  <c:x val="-7.00618530311957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C-4253-9D5C-50719B76AAFA}"/>
                </c:ext>
              </c:extLst>
            </c:dLbl>
            <c:dLbl>
              <c:idx val="12"/>
              <c:layout>
                <c:manualLayout>
                  <c:x val="-8.7577316288994667E-3"/>
                  <c:y val="3.4707667262155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D4-4A30-A836-91F2FFD187F9}"/>
                </c:ext>
              </c:extLst>
            </c:dLbl>
            <c:spPr>
              <a:noFill/>
              <a:ln>
                <a:noFill/>
              </a:ln>
              <a:effectLst/>
            </c:spPr>
            <c:txPr>
              <a:bodyPr/>
              <a:lstStyle/>
              <a:p>
                <a:pPr algn="ctr">
                  <a:defRPr lang="fr-FR" sz="1200" b="0" i="0" u="none" strike="noStrike" kern="1200" baseline="0">
                    <a:solidFill>
                      <a:schemeClr val="tx2">
                        <a:lumMod val="85000"/>
                        <a:lumOff val="15000"/>
                      </a:schemeClr>
                    </a:solidFill>
                    <a:latin typeface="Tahoma" pitchFamily="34" charset="0"/>
                    <a:ea typeface="+mn-ea"/>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Feuil1!$B$14:$O$14</c:f>
              <c:numCache>
                <c:formatCode>General</c:formatCode>
                <c:ptCount val="14"/>
                <c:pt idx="4" formatCode="0%">
                  <c:v>0.46</c:v>
                </c:pt>
                <c:pt idx="5" formatCode="0%">
                  <c:v>0.51</c:v>
                </c:pt>
                <c:pt idx="6" formatCode="0%">
                  <c:v>0.56000000000000005</c:v>
                </c:pt>
                <c:pt idx="7" formatCode="0%">
                  <c:v>0.49</c:v>
                </c:pt>
                <c:pt idx="8" formatCode="0%">
                  <c:v>0.5</c:v>
                </c:pt>
                <c:pt idx="9" formatCode="0%">
                  <c:v>0.43</c:v>
                </c:pt>
                <c:pt idx="10" formatCode="0%">
                  <c:v>0.38</c:v>
                </c:pt>
                <c:pt idx="11" formatCode="0%">
                  <c:v>0.27390105486520316</c:v>
                </c:pt>
                <c:pt idx="12" formatCode="0%">
                  <c:v>0.28999999999999998</c:v>
                </c:pt>
                <c:pt idx="13" formatCode="0%">
                  <c:v>0.34</c:v>
                </c:pt>
              </c:numCache>
            </c:numRef>
          </c:val>
          <c:smooth val="1"/>
          <c:extLst>
            <c:ext xmlns:c16="http://schemas.microsoft.com/office/drawing/2014/chart" uri="{C3380CC4-5D6E-409C-BE32-E72D297353CC}">
              <c16:uniqueId val="{0000008A-17BA-45CB-B91C-2A1CA43B3430}"/>
            </c:ext>
          </c:extLst>
        </c:ser>
        <c:ser>
          <c:idx val="13"/>
          <c:order val="13"/>
          <c:tx>
            <c:strRef>
              <c:f>Feuil1!$A$15</c:f>
              <c:strCache>
                <c:ptCount val="1"/>
              </c:strCache>
            </c:strRef>
          </c:tx>
          <c:spPr>
            <a:ln w="34925">
              <a:solidFill>
                <a:srgbClr val="002060"/>
              </a:solidFill>
            </a:ln>
          </c:spPr>
          <c:marker>
            <c:symbol val="circle"/>
            <c:size val="6"/>
            <c:spPr>
              <a:solidFill>
                <a:srgbClr val="FFFFFF"/>
              </a:solidFill>
              <a:ln>
                <a:solidFill>
                  <a:srgbClr val="002060"/>
                </a:solidFill>
              </a:ln>
            </c:spPr>
          </c:marker>
          <c:dLbls>
            <c:dLbl>
              <c:idx val="5"/>
              <c:layout>
                <c:manualLayout>
                  <c:x val="-7.0061853031195796E-3"/>
                  <c:y val="1.06792822345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B-17BA-45CB-B91C-2A1CA43B3430}"/>
                </c:ext>
              </c:extLst>
            </c:dLbl>
            <c:dLbl>
              <c:idx val="6"/>
              <c:layout>
                <c:manualLayout>
                  <c:x val="-1.0509277954679401E-2"/>
                  <c:y val="-3.7377487820783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C-17BA-45CB-B91C-2A1CA43B3430}"/>
                </c:ext>
              </c:extLst>
            </c:dLbl>
            <c:dLbl>
              <c:idx val="7"/>
              <c:layout>
                <c:manualLayout>
                  <c:x val="-3.5030926515597998E-3"/>
                  <c:y val="1.6018713129672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D-17BA-45CB-B91C-2A1CA43B3430}"/>
                </c:ext>
              </c:extLst>
            </c:dLbl>
            <c:spPr>
              <a:noFill/>
              <a:ln>
                <a:noFill/>
              </a:ln>
              <a:effectLst/>
            </c:spPr>
            <c:txPr>
              <a:bodyPr wrap="square" lIns="38100" tIns="19050" rIns="38100" bIns="19050" anchor="ctr" anchorCtr="0">
                <a:spAutoFit/>
              </a:bodyPr>
              <a:lstStyle/>
              <a:p>
                <a:pPr algn="ctr">
                  <a:defRPr lang="fr-FR" sz="1000" b="0" i="0" u="none" strike="noStrike" kern="1200" baseline="0">
                    <a:solidFill>
                      <a:srgbClr val="002060"/>
                    </a:solidFill>
                    <a:latin typeface="Tahoma" pitchFamily="34" charset="0"/>
                    <a:ea typeface="+mn-ea"/>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Feuil1!$B$1:$O$1</c:f>
              <c:strCache>
                <c:ptCount val="14"/>
                <c:pt idx="0">
                  <c:v>Colonne2</c:v>
                </c:pt>
                <c:pt idx="1">
                  <c:v>Colonne8</c:v>
                </c:pt>
                <c:pt idx="2">
                  <c:v>Colonne9</c:v>
                </c:pt>
                <c:pt idx="3">
                  <c:v>Colonne10</c:v>
                </c:pt>
                <c:pt idx="4">
                  <c:v>Colonne12</c:v>
                </c:pt>
                <c:pt idx="5">
                  <c:v>Colonne13</c:v>
                </c:pt>
                <c:pt idx="6">
                  <c:v>Colonne14</c:v>
                </c:pt>
                <c:pt idx="7">
                  <c:v>Colonne15</c:v>
                </c:pt>
                <c:pt idx="8">
                  <c:v>Colonne16</c:v>
                </c:pt>
                <c:pt idx="9">
                  <c:v>Colonne17</c:v>
                </c:pt>
                <c:pt idx="10">
                  <c:v>Colonne18</c:v>
                </c:pt>
                <c:pt idx="11">
                  <c:v>Colonne19</c:v>
                </c:pt>
                <c:pt idx="12">
                  <c:v>Colonne192</c:v>
                </c:pt>
                <c:pt idx="13">
                  <c:v>Colonne20</c:v>
                </c:pt>
              </c:strCache>
            </c:strRef>
          </c:cat>
          <c:val>
            <c:numRef>
              <c:f>Feuil1!$B$15:$O$15</c:f>
              <c:numCache>
                <c:formatCode>General</c:formatCode>
                <c:ptCount val="14"/>
              </c:numCache>
            </c:numRef>
          </c:val>
          <c:smooth val="1"/>
          <c:extLst>
            <c:ext xmlns:c16="http://schemas.microsoft.com/office/drawing/2014/chart" uri="{C3380CC4-5D6E-409C-BE32-E72D297353CC}">
              <c16:uniqueId val="{0000008E-17BA-45CB-B91C-2A1CA43B3430}"/>
            </c:ext>
          </c:extLst>
        </c:ser>
        <c:dLbls>
          <c:showLegendKey val="0"/>
          <c:showVal val="0"/>
          <c:showCatName val="0"/>
          <c:showSerName val="0"/>
          <c:showPercent val="0"/>
          <c:showBubbleSize val="0"/>
        </c:dLbls>
        <c:marker val="1"/>
        <c:smooth val="0"/>
        <c:axId val="-2128005144"/>
        <c:axId val="-2128002056"/>
      </c:lineChart>
      <c:catAx>
        <c:axId val="-2128005144"/>
        <c:scaling>
          <c:orientation val="minMax"/>
        </c:scaling>
        <c:delete val="1"/>
        <c:axPos val="b"/>
        <c:numFmt formatCode="General" sourceLinked="0"/>
        <c:majorTickMark val="out"/>
        <c:minorTickMark val="none"/>
        <c:tickLblPos val="none"/>
        <c:crossAx val="-2128002056"/>
        <c:crosses val="autoZero"/>
        <c:auto val="1"/>
        <c:lblAlgn val="ctr"/>
        <c:lblOffset val="100"/>
        <c:noMultiLvlLbl val="0"/>
      </c:catAx>
      <c:valAx>
        <c:axId val="-2128002056"/>
        <c:scaling>
          <c:orientation val="minMax"/>
          <c:max val="0.60000000000000198"/>
          <c:min val="0.05"/>
        </c:scaling>
        <c:delete val="1"/>
        <c:axPos val="l"/>
        <c:numFmt formatCode="0%" sourceLinked="1"/>
        <c:majorTickMark val="out"/>
        <c:minorTickMark val="none"/>
        <c:tickLblPos val="none"/>
        <c:crossAx val="-2128005144"/>
        <c:crosses val="autoZero"/>
        <c:crossBetween val="between"/>
        <c:majorUnit val="0.1"/>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59129661298301"/>
          <c:y val="0.11193245805188901"/>
          <c:w val="0.56031683986994896"/>
          <c:h val="0.84360679385870896"/>
        </c:manualLayout>
      </c:layout>
      <c:barChart>
        <c:barDir val="bar"/>
        <c:grouping val="clustered"/>
        <c:varyColors val="0"/>
        <c:ser>
          <c:idx val="0"/>
          <c:order val="1"/>
          <c:tx>
            <c:strRef>
              <c:f>FORMULA!$C$1</c:f>
              <c:strCache>
                <c:ptCount val="1"/>
                <c:pt idx="0">
                  <c:v>Q40. Selon vous, qu'est-ce qui permet aux citoyens d'exercer le plus d'influence sur les décisions prises en France ?  En premier</c:v>
                </c:pt>
              </c:strCache>
            </c:strRef>
          </c:tx>
          <c:spPr>
            <a:solidFill>
              <a:srgbClr val="FF5050"/>
            </a:solidFill>
            <a:ln w="12600">
              <a:noFill/>
              <a:prstDash val="solid"/>
            </a:ln>
            <a:effectLst/>
          </c:spPr>
          <c:invertIfNegative val="0"/>
          <c:dPt>
            <c:idx val="2"/>
            <c:invertIfNegative val="0"/>
            <c:bubble3D val="0"/>
            <c:extLst>
              <c:ext xmlns:c16="http://schemas.microsoft.com/office/drawing/2014/chart" uri="{C3380CC4-5D6E-409C-BE32-E72D297353CC}">
                <c16:uniqueId val="{00000001-5898-4432-A7B7-732C417B5B6C}"/>
              </c:ext>
            </c:extLst>
          </c:dPt>
          <c:dPt>
            <c:idx val="3"/>
            <c:invertIfNegative val="0"/>
            <c:bubble3D val="0"/>
            <c:spPr>
              <a:solidFill>
                <a:srgbClr val="376092"/>
              </a:solidFill>
              <a:ln w="12600">
                <a:noFill/>
                <a:prstDash val="solid"/>
              </a:ln>
              <a:effectLst/>
            </c:spPr>
            <c:extLst>
              <c:ext xmlns:c16="http://schemas.microsoft.com/office/drawing/2014/chart" uri="{C3380CC4-5D6E-409C-BE32-E72D297353CC}">
                <c16:uniqueId val="{00000002-5898-4432-A7B7-732C417B5B6C}"/>
              </c:ext>
            </c:extLst>
          </c:dPt>
          <c:dPt>
            <c:idx val="4"/>
            <c:invertIfNegative val="0"/>
            <c:bubble3D val="0"/>
            <c:spPr>
              <a:solidFill>
                <a:srgbClr val="376092"/>
              </a:solidFill>
              <a:ln w="12600">
                <a:noFill/>
                <a:prstDash val="solid"/>
              </a:ln>
              <a:effectLst/>
            </c:spPr>
            <c:extLst>
              <c:ext xmlns:c16="http://schemas.microsoft.com/office/drawing/2014/chart" uri="{C3380CC4-5D6E-409C-BE32-E72D297353CC}">
                <c16:uniqueId val="{00000004-5898-4432-A7B7-732C417B5B6C}"/>
              </c:ext>
            </c:extLst>
          </c:dPt>
          <c:dPt>
            <c:idx val="5"/>
            <c:invertIfNegative val="0"/>
            <c:bubble3D val="0"/>
            <c:spPr>
              <a:solidFill>
                <a:srgbClr val="376092"/>
              </a:solidFill>
              <a:ln w="12600">
                <a:noFill/>
                <a:prstDash val="solid"/>
              </a:ln>
              <a:effectLst/>
            </c:spPr>
            <c:extLst>
              <c:ext xmlns:c16="http://schemas.microsoft.com/office/drawing/2014/chart" uri="{C3380CC4-5D6E-409C-BE32-E72D297353CC}">
                <c16:uniqueId val="{0000000E-AE8E-4340-828D-EBC86DCEDECD}"/>
              </c:ext>
            </c:extLst>
          </c:dPt>
          <c:dPt>
            <c:idx val="6"/>
            <c:invertIfNegative val="0"/>
            <c:bubble3D val="0"/>
            <c:extLst>
              <c:ext xmlns:c16="http://schemas.microsoft.com/office/drawing/2014/chart" uri="{C3380CC4-5D6E-409C-BE32-E72D297353CC}">
                <c16:uniqueId val="{00000006-5898-4432-A7B7-732C417B5B6C}"/>
              </c:ext>
            </c:extLst>
          </c:dPt>
          <c:dPt>
            <c:idx val="7"/>
            <c:invertIfNegative val="0"/>
            <c:bubble3D val="0"/>
            <c:spPr>
              <a:solidFill>
                <a:srgbClr val="376092"/>
              </a:solidFill>
              <a:ln w="12600">
                <a:noFill/>
                <a:prstDash val="solid"/>
              </a:ln>
              <a:effectLst/>
            </c:spPr>
            <c:extLst>
              <c:ext xmlns:c16="http://schemas.microsoft.com/office/drawing/2014/chart" uri="{C3380CC4-5D6E-409C-BE32-E72D297353CC}">
                <c16:uniqueId val="{00000008-5898-4432-A7B7-732C417B5B6C}"/>
              </c:ext>
            </c:extLst>
          </c:dPt>
          <c:dPt>
            <c:idx val="8"/>
            <c:invertIfNegative val="0"/>
            <c:bubble3D val="0"/>
            <c:spPr>
              <a:solidFill>
                <a:srgbClr val="595959"/>
              </a:solidFill>
              <a:ln w="12600">
                <a:noFill/>
                <a:prstDash val="solid"/>
              </a:ln>
              <a:effectLst/>
            </c:spPr>
            <c:extLst>
              <c:ext xmlns:c16="http://schemas.microsoft.com/office/drawing/2014/chart" uri="{C3380CC4-5D6E-409C-BE32-E72D297353CC}">
                <c16:uniqueId val="{0000000A-5898-4432-A7B7-732C417B5B6C}"/>
              </c:ext>
            </c:extLst>
          </c:dPt>
          <c:dLbls>
            <c:spPr>
              <a:noFill/>
              <a:ln>
                <a:noFill/>
              </a:ln>
              <a:effectLst/>
            </c:spPr>
            <c:txPr>
              <a:bodyPr/>
              <a:lstStyle/>
              <a:p>
                <a:pPr>
                  <a:defRPr sz="1500" b="0">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FORMULA!$A$2:$A$101</c:f>
              <c:strCache>
                <c:ptCount val="9"/>
                <c:pt idx="0">
                  <c:v>De la méfiance</c:v>
                </c:pt>
                <c:pt idx="1">
                  <c:v>Du dégoût</c:v>
                </c:pt>
                <c:pt idx="2">
                  <c:v>De l'ennui</c:v>
                </c:pt>
                <c:pt idx="3">
                  <c:v>De l'intérêt</c:v>
                </c:pt>
                <c:pt idx="4">
                  <c:v>De l'espoir</c:v>
                </c:pt>
                <c:pt idx="5">
                  <c:v>De la peur</c:v>
                </c:pt>
                <c:pt idx="6">
                  <c:v>Du respect</c:v>
                </c:pt>
                <c:pt idx="7">
                  <c:v>De l'enthousiasme</c:v>
                </c:pt>
                <c:pt idx="8">
                  <c:v>NSP</c:v>
                </c:pt>
              </c:strCache>
            </c:strRef>
          </c:cat>
          <c:val>
            <c:numRef>
              <c:f>FORMULA!$C$2:$C$101</c:f>
              <c:numCache>
                <c:formatCode>0%</c:formatCode>
                <c:ptCount val="9"/>
                <c:pt idx="0">
                  <c:v>0.39118605000000001</c:v>
                </c:pt>
                <c:pt idx="1">
                  <c:v>0.22600229999999999</c:v>
                </c:pt>
                <c:pt idx="2">
                  <c:v>0.12444528000000001</c:v>
                </c:pt>
                <c:pt idx="3">
                  <c:v>0.10333847</c:v>
                </c:pt>
                <c:pt idx="4">
                  <c:v>5.1208749999999997E-2</c:v>
                </c:pt>
                <c:pt idx="5">
                  <c:v>3.6086550000000002E-2</c:v>
                </c:pt>
                <c:pt idx="6">
                  <c:v>2.540388E-2</c:v>
                </c:pt>
                <c:pt idx="7">
                  <c:v>1.340819E-2</c:v>
                </c:pt>
                <c:pt idx="8">
                  <c:v>2.8919429999999999E-2</c:v>
                </c:pt>
              </c:numCache>
            </c:numRef>
          </c:val>
          <c:extLst>
            <c:ext xmlns:c16="http://schemas.microsoft.com/office/drawing/2014/chart" uri="{C3380CC4-5D6E-409C-BE32-E72D297353CC}">
              <c16:uniqueId val="{0000000B-5898-4432-A7B7-732C417B5B6C}"/>
            </c:ext>
          </c:extLst>
        </c:ser>
        <c:dLbls>
          <c:showLegendKey val="0"/>
          <c:showVal val="1"/>
          <c:showCatName val="0"/>
          <c:showSerName val="0"/>
          <c:showPercent val="0"/>
          <c:showBubbleSize val="0"/>
        </c:dLbls>
        <c:gapWidth val="50"/>
        <c:axId val="-2128398024"/>
        <c:axId val="-2128404056"/>
      </c:barChart>
      <c:barChart>
        <c:barDir val="bar"/>
        <c:grouping val="clustered"/>
        <c:varyColors val="0"/>
        <c:ser>
          <c:idx val="1"/>
          <c:order val="0"/>
          <c:tx>
            <c:strRef>
              <c:f>FORMULA!$B$1</c:f>
              <c:strCache>
                <c:ptCount val="1"/>
                <c:pt idx="0">
                  <c:v>Q40. Selon vous, qu'est-ce qui permet aux citoyens d'exercer le plus d'influence sur les décisions prises en France ?  Total</c:v>
                </c:pt>
              </c:strCache>
            </c:strRef>
          </c:tx>
          <c:spPr>
            <a:solidFill>
              <a:srgbClr val="376092"/>
            </a:solidFill>
            <a:ln w="12600">
              <a:solidFill>
                <a:srgbClr val="FFFFFF"/>
              </a:solidFill>
              <a:prstDash val="solid"/>
            </a:ln>
          </c:spPr>
          <c:invertIfNegative val="0"/>
          <c:dPt>
            <c:idx val="8"/>
            <c:invertIfNegative val="0"/>
            <c:bubble3D val="0"/>
            <c:spPr>
              <a:solidFill>
                <a:srgbClr val="376092"/>
              </a:solidFill>
              <a:ln w="12600">
                <a:solidFill>
                  <a:schemeClr val="tx1">
                    <a:lumMod val="65000"/>
                    <a:lumOff val="35000"/>
                  </a:schemeClr>
                </a:solidFill>
                <a:prstDash val="solid"/>
              </a:ln>
            </c:spPr>
            <c:extLst>
              <c:ext xmlns:c16="http://schemas.microsoft.com/office/drawing/2014/chart" uri="{C3380CC4-5D6E-409C-BE32-E72D297353CC}">
                <c16:uniqueId val="{0000000D-5898-4432-A7B7-732C417B5B6C}"/>
              </c:ext>
            </c:extLst>
          </c:dPt>
          <c:dLbls>
            <c:delete val="1"/>
          </c:dLbls>
          <c:cat>
            <c:strRef>
              <c:f>FORMULA!$A$2:$A$13</c:f>
              <c:strCache>
                <c:ptCount val="9"/>
                <c:pt idx="0">
                  <c:v>De la méfiance</c:v>
                </c:pt>
                <c:pt idx="1">
                  <c:v>Du dégoût</c:v>
                </c:pt>
                <c:pt idx="2">
                  <c:v>De l'ennui</c:v>
                </c:pt>
                <c:pt idx="3">
                  <c:v>De l'intérêt</c:v>
                </c:pt>
                <c:pt idx="4">
                  <c:v>De l'espoir</c:v>
                </c:pt>
                <c:pt idx="5">
                  <c:v>De la peur</c:v>
                </c:pt>
                <c:pt idx="6">
                  <c:v>Du respect</c:v>
                </c:pt>
                <c:pt idx="7">
                  <c:v>De l'enthousiasme</c:v>
                </c:pt>
                <c:pt idx="8">
                  <c:v>NSP</c:v>
                </c:pt>
              </c:strCache>
            </c:strRef>
          </c:cat>
          <c:val>
            <c:numRef>
              <c:f>FORMULA!$B$2:$B$101</c:f>
              <c:numCache>
                <c:formatCode>0%</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E-5898-4432-A7B7-732C417B5B6C}"/>
            </c:ext>
          </c:extLst>
        </c:ser>
        <c:dLbls>
          <c:showLegendKey val="0"/>
          <c:showVal val="1"/>
          <c:showCatName val="0"/>
          <c:showSerName val="0"/>
          <c:showPercent val="0"/>
          <c:showBubbleSize val="0"/>
        </c:dLbls>
        <c:gapWidth val="150"/>
        <c:axId val="-2128391480"/>
        <c:axId val="-2128449000"/>
      </c:barChart>
      <c:catAx>
        <c:axId val="-2128398024"/>
        <c:scaling>
          <c:orientation val="maxMin"/>
        </c:scaling>
        <c:delete val="1"/>
        <c:axPos val="l"/>
        <c:numFmt formatCode="General" sourceLinked="1"/>
        <c:majorTickMark val="out"/>
        <c:minorTickMark val="none"/>
        <c:tickLblPos val="none"/>
        <c:crossAx val="-2128404056"/>
        <c:crosses val="autoZero"/>
        <c:auto val="1"/>
        <c:lblAlgn val="ctr"/>
        <c:lblOffset val="100"/>
        <c:tickMarkSkip val="1"/>
        <c:noMultiLvlLbl val="0"/>
      </c:catAx>
      <c:valAx>
        <c:axId val="-2128404056"/>
        <c:scaling>
          <c:orientation val="minMax"/>
          <c:max val="0.9"/>
          <c:min val="0"/>
        </c:scaling>
        <c:delete val="1"/>
        <c:axPos val="b"/>
        <c:numFmt formatCode="0%" sourceLinked="1"/>
        <c:majorTickMark val="none"/>
        <c:minorTickMark val="none"/>
        <c:tickLblPos val="none"/>
        <c:crossAx val="-2128398024"/>
        <c:crosses val="max"/>
        <c:crossBetween val="between"/>
        <c:majorUnit val="1"/>
        <c:minorUnit val="0.1"/>
      </c:valAx>
      <c:catAx>
        <c:axId val="-2128391480"/>
        <c:scaling>
          <c:orientation val="maxMin"/>
        </c:scaling>
        <c:delete val="1"/>
        <c:axPos val="l"/>
        <c:numFmt formatCode="General" sourceLinked="1"/>
        <c:majorTickMark val="out"/>
        <c:minorTickMark val="none"/>
        <c:tickLblPos val="none"/>
        <c:crossAx val="-2128449000"/>
        <c:crosses val="autoZero"/>
        <c:auto val="1"/>
        <c:lblAlgn val="ctr"/>
        <c:lblOffset val="100"/>
        <c:noMultiLvlLbl val="0"/>
      </c:catAx>
      <c:valAx>
        <c:axId val="-2128449000"/>
        <c:scaling>
          <c:orientation val="minMax"/>
          <c:max val="100"/>
          <c:min val="0"/>
        </c:scaling>
        <c:delete val="1"/>
        <c:axPos val="t"/>
        <c:numFmt formatCode="0%" sourceLinked="1"/>
        <c:majorTickMark val="none"/>
        <c:minorTickMark val="none"/>
        <c:tickLblPos val="none"/>
        <c:crossAx val="-2128391480"/>
        <c:crosses val="autoZero"/>
        <c:crossBetween val="between"/>
      </c:valAx>
      <c:spPr>
        <a:noFill/>
        <a:ln w="25199">
          <a:noFill/>
        </a:ln>
      </c:spPr>
    </c:plotArea>
    <c:plotVisOnly val="1"/>
    <c:dispBlanksAs val="gap"/>
    <c:showDLblsOverMax val="0"/>
  </c:chart>
  <c:spPr>
    <a:noFill/>
    <a:ln>
      <a:noFill/>
    </a:ln>
  </c:spPr>
  <c:txPr>
    <a:bodyPr/>
    <a:lstStyle/>
    <a:p>
      <a:pPr>
        <a:defRPr sz="1786" b="1" i="0" u="none" strike="noStrike" baseline="0">
          <a:solidFill>
            <a:schemeClr val="tx1"/>
          </a:solidFill>
          <a:latin typeface="Arial"/>
          <a:ea typeface="Arial"/>
          <a:cs typeface="Aria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8054771436677"/>
          <c:y val="0"/>
          <c:w val="0.49908851440042201"/>
          <c:h val="0.81771491465133805"/>
        </c:manualLayout>
      </c:layout>
      <c:barChart>
        <c:barDir val="bar"/>
        <c:grouping val="stacked"/>
        <c:varyColors val="0"/>
        <c:ser>
          <c:idx val="4"/>
          <c:order val="0"/>
          <c:tx>
            <c:strRef>
              <c:f>DATA!$B$1</c:f>
              <c:strCache>
                <c:ptCount val="1"/>
                <c:pt idx="0">
                  <c:v>Tout à fait confiance</c:v>
                </c:pt>
              </c:strCache>
            </c:strRef>
          </c:tx>
          <c:spPr>
            <a:solidFill>
              <a:srgbClr val="376092"/>
            </a:solidFill>
            <a:effectLst/>
          </c:spPr>
          <c:invertIfNegative val="0"/>
          <c:dLbls>
            <c:dLbl>
              <c:idx val="3"/>
              <c:layout>
                <c:manualLayout>
                  <c:x val="6.822577423629299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9E-41EF-B274-DA7DC27711F7}"/>
                </c:ext>
              </c:extLst>
            </c:dLbl>
            <c:spPr>
              <a:noFill/>
              <a:ln>
                <a:noFill/>
              </a:ln>
              <a:effectLst/>
            </c:spPr>
            <c:txPr>
              <a:bodyPr/>
              <a:lstStyle/>
              <a:p>
                <a:pPr algn="ctr">
                  <a:defRPr lang="en-GB" sz="1400" b="0" i="0" u="none" strike="noStrike" kern="1200" baseline="0">
                    <a:solidFill>
                      <a:schemeClr val="bg1"/>
                    </a:solidFill>
                    <a:latin typeface="Calibri" pitchFamily="34" charset="0"/>
                    <a:ea typeface="+mn-ea"/>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DATA!$A$2:$A$99</c:f>
              <c:strCache>
                <c:ptCount val="4"/>
                <c:pt idx="0">
                  <c:v>Votre famille</c:v>
                </c:pt>
                <c:pt idx="1">
                  <c:v>Vos voisins</c:v>
                </c:pt>
                <c:pt idx="2">
                  <c:v>Les gens d'une autre nationalité</c:v>
                </c:pt>
                <c:pt idx="3">
                  <c:v>Les gens que vous rencontrez pour la première fois</c:v>
                </c:pt>
              </c:strCache>
            </c:strRef>
          </c:cat>
          <c:val>
            <c:numRef>
              <c:f>DATA!$B$2:$B$99</c:f>
              <c:numCache>
                <c:formatCode>0%</c:formatCode>
                <c:ptCount val="4"/>
                <c:pt idx="0">
                  <c:v>0.69976247000000003</c:v>
                </c:pt>
                <c:pt idx="1">
                  <c:v>0.22</c:v>
                </c:pt>
                <c:pt idx="2">
                  <c:v>0.13254157</c:v>
                </c:pt>
                <c:pt idx="3">
                  <c:v>5.1781470000000003E-2</c:v>
                </c:pt>
              </c:numCache>
            </c:numRef>
          </c:val>
          <c:extLst>
            <c:ext xmlns:c16="http://schemas.microsoft.com/office/drawing/2014/chart" uri="{C3380CC4-5D6E-409C-BE32-E72D297353CC}">
              <c16:uniqueId val="{00000001-BB02-40F8-8723-244B106322BF}"/>
            </c:ext>
          </c:extLst>
        </c:ser>
        <c:ser>
          <c:idx val="3"/>
          <c:order val="1"/>
          <c:tx>
            <c:strRef>
              <c:f>DATA!$C$1</c:f>
              <c:strCache>
                <c:ptCount val="1"/>
                <c:pt idx="0">
                  <c:v>Un peu confiance</c:v>
                </c:pt>
              </c:strCache>
            </c:strRef>
          </c:tx>
          <c:spPr>
            <a:solidFill>
              <a:srgbClr val="00B0F0"/>
            </a:solidFill>
            <a:ln w="28575">
              <a:noFill/>
            </a:ln>
            <a:effectLst/>
          </c:spPr>
          <c:invertIfNegative val="0"/>
          <c:dLbls>
            <c:spPr>
              <a:noFill/>
              <a:ln>
                <a:noFill/>
              </a:ln>
              <a:effectLst/>
            </c:spPr>
            <c:txPr>
              <a:bodyPr/>
              <a:lstStyle/>
              <a:p>
                <a:pPr>
                  <a:defRPr lang="en-US" sz="1400" b="0">
                    <a:solidFill>
                      <a:schemeClr val="bg1"/>
                    </a:solidFill>
                    <a:latin typeface="Calibri"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DATA!$A$2:$A$99</c:f>
              <c:strCache>
                <c:ptCount val="4"/>
                <c:pt idx="0">
                  <c:v>Votre famille</c:v>
                </c:pt>
                <c:pt idx="1">
                  <c:v>Vos voisins</c:v>
                </c:pt>
                <c:pt idx="2">
                  <c:v>Les gens d'une autre nationalité</c:v>
                </c:pt>
                <c:pt idx="3">
                  <c:v>Les gens que vous rencontrez pour la première fois</c:v>
                </c:pt>
              </c:strCache>
            </c:strRef>
          </c:cat>
          <c:val>
            <c:numRef>
              <c:f>DATA!$C$2:$C$99</c:f>
              <c:numCache>
                <c:formatCode>0%</c:formatCode>
                <c:ptCount val="4"/>
                <c:pt idx="0">
                  <c:v>0.23657956999999999</c:v>
                </c:pt>
                <c:pt idx="1">
                  <c:v>0.5</c:v>
                </c:pt>
                <c:pt idx="2">
                  <c:v>0.42</c:v>
                </c:pt>
                <c:pt idx="3">
                  <c:v>0.36</c:v>
                </c:pt>
              </c:numCache>
            </c:numRef>
          </c:val>
          <c:extLst>
            <c:ext xmlns:c16="http://schemas.microsoft.com/office/drawing/2014/chart" uri="{C3380CC4-5D6E-409C-BE32-E72D297353CC}">
              <c16:uniqueId val="{00000002-BB02-40F8-8723-244B106322BF}"/>
            </c:ext>
          </c:extLst>
        </c:ser>
        <c:ser>
          <c:idx val="1"/>
          <c:order val="2"/>
          <c:tx>
            <c:strRef>
              <c:f>DATA!$D$1</c:f>
              <c:strCache>
                <c:ptCount val="1"/>
                <c:pt idx="0">
                  <c:v>Pas beaucoup confiance</c:v>
                </c:pt>
              </c:strCache>
            </c:strRef>
          </c:tx>
          <c:spPr>
            <a:solidFill>
              <a:srgbClr val="FFC000"/>
            </a:solidFill>
            <a:ln w="28575">
              <a:noFill/>
            </a:ln>
            <a:effectLst/>
          </c:spPr>
          <c:invertIfNegative val="0"/>
          <c:dLbls>
            <c:dLbl>
              <c:idx val="0"/>
              <c:spPr>
                <a:noFill/>
                <a:ln>
                  <a:noFill/>
                </a:ln>
                <a:effectLst/>
              </c:spPr>
              <c:txPr>
                <a:bodyPr/>
                <a:lstStyle/>
                <a:p>
                  <a:pPr>
                    <a:defRPr sz="1400" b="0">
                      <a:solidFill>
                        <a:srgbClr val="404040"/>
                      </a:solidFill>
                      <a:latin typeface="Calibri"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828D-472B-8494-3CDF61A74446}"/>
                </c:ext>
              </c:extLst>
            </c:dLbl>
            <c:dLbl>
              <c:idx val="1"/>
              <c:spPr>
                <a:noFill/>
                <a:ln>
                  <a:noFill/>
                </a:ln>
                <a:effectLst/>
              </c:spPr>
              <c:txPr>
                <a:bodyPr/>
                <a:lstStyle/>
                <a:p>
                  <a:pPr>
                    <a:defRPr sz="1400" b="0">
                      <a:solidFill>
                        <a:srgbClr val="404040"/>
                      </a:solidFill>
                      <a:latin typeface="Calibri"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828D-472B-8494-3CDF61A74446}"/>
                </c:ext>
              </c:extLst>
            </c:dLbl>
            <c:spPr>
              <a:noFill/>
              <a:ln>
                <a:noFill/>
              </a:ln>
              <a:effectLst/>
            </c:spPr>
            <c:txPr>
              <a:bodyPr/>
              <a:lstStyle/>
              <a:p>
                <a:pPr>
                  <a:defRPr sz="1400" b="0">
                    <a:solidFill>
                      <a:schemeClr val="tx1">
                        <a:lumMod val="75000"/>
                        <a:lumOff val="25000"/>
                      </a:schemeClr>
                    </a:solidFill>
                    <a:latin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DATA!$A$2:$A$99</c:f>
              <c:strCache>
                <c:ptCount val="4"/>
                <c:pt idx="0">
                  <c:v>Votre famille</c:v>
                </c:pt>
                <c:pt idx="1">
                  <c:v>Vos voisins</c:v>
                </c:pt>
                <c:pt idx="2">
                  <c:v>Les gens d'une autre nationalité</c:v>
                </c:pt>
                <c:pt idx="3">
                  <c:v>Les gens que vous rencontrez pour la première fois</c:v>
                </c:pt>
              </c:strCache>
            </c:strRef>
          </c:cat>
          <c:val>
            <c:numRef>
              <c:f>DATA!$D$2:$D$99</c:f>
              <c:numCache>
                <c:formatCode>0%</c:formatCode>
                <c:ptCount val="4"/>
                <c:pt idx="0">
                  <c:v>3.3729219999999997E-2</c:v>
                </c:pt>
                <c:pt idx="1">
                  <c:v>0.18</c:v>
                </c:pt>
                <c:pt idx="2">
                  <c:v>0.26840855000000002</c:v>
                </c:pt>
                <c:pt idx="3">
                  <c:v>0.39</c:v>
                </c:pt>
              </c:numCache>
            </c:numRef>
          </c:val>
          <c:extLst>
            <c:ext xmlns:c16="http://schemas.microsoft.com/office/drawing/2014/chart" uri="{C3380CC4-5D6E-409C-BE32-E72D297353CC}">
              <c16:uniqueId val="{00000005-BB02-40F8-8723-244B106322BF}"/>
            </c:ext>
          </c:extLst>
        </c:ser>
        <c:ser>
          <c:idx val="0"/>
          <c:order val="3"/>
          <c:tx>
            <c:strRef>
              <c:f>DATA!$E$1</c:f>
              <c:strCache>
                <c:ptCount val="1"/>
                <c:pt idx="0">
                  <c:v>Pas du tout confiance</c:v>
                </c:pt>
              </c:strCache>
            </c:strRef>
          </c:tx>
          <c:spPr>
            <a:solidFill>
              <a:srgbClr val="FF5050"/>
            </a:solidFill>
            <a:ln w="25400">
              <a:noFill/>
            </a:ln>
            <a:effectLst/>
          </c:spPr>
          <c:invertIfNegative val="0"/>
          <c:dLbls>
            <c:dLbl>
              <c:idx val="0"/>
              <c:layout>
                <c:manualLayout>
                  <c:x val="0"/>
                  <c:y val="4.05835262838820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02-40F8-8723-244B106322BF}"/>
                </c:ext>
              </c:extLst>
            </c:dLbl>
            <c:spPr>
              <a:noFill/>
              <a:ln>
                <a:noFill/>
              </a:ln>
              <a:effectLst/>
            </c:spPr>
            <c:txPr>
              <a:bodyPr/>
              <a:lstStyle/>
              <a:p>
                <a:pPr algn="ctr">
                  <a:defRPr lang="fr-FR" sz="1400" b="0" i="0" u="none" strike="noStrike" kern="1200" baseline="0">
                    <a:solidFill>
                      <a:schemeClr val="tx1"/>
                    </a:solidFill>
                    <a:latin typeface="Calibri" pitchFamily="34" charset="0"/>
                    <a:ea typeface="+mn-ea"/>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DATA!$A$2:$A$99</c:f>
              <c:strCache>
                <c:ptCount val="4"/>
                <c:pt idx="0">
                  <c:v>Votre famille</c:v>
                </c:pt>
                <c:pt idx="1">
                  <c:v>Vos voisins</c:v>
                </c:pt>
                <c:pt idx="2">
                  <c:v>Les gens d'une autre nationalité</c:v>
                </c:pt>
                <c:pt idx="3">
                  <c:v>Les gens que vous rencontrez pour la première fois</c:v>
                </c:pt>
              </c:strCache>
            </c:strRef>
          </c:cat>
          <c:val>
            <c:numRef>
              <c:f>DATA!$E$2:$E$99</c:f>
              <c:numCache>
                <c:formatCode>0%</c:formatCode>
                <c:ptCount val="4"/>
                <c:pt idx="0">
                  <c:v>1.1401430000000001E-2</c:v>
                </c:pt>
                <c:pt idx="1">
                  <c:v>7.0000000000000007E-2</c:v>
                </c:pt>
                <c:pt idx="2">
                  <c:v>0.12</c:v>
                </c:pt>
                <c:pt idx="3">
                  <c:v>0.16</c:v>
                </c:pt>
              </c:numCache>
            </c:numRef>
          </c:val>
          <c:extLst>
            <c:ext xmlns:c16="http://schemas.microsoft.com/office/drawing/2014/chart" uri="{C3380CC4-5D6E-409C-BE32-E72D297353CC}">
              <c16:uniqueId val="{00000009-BB02-40F8-8723-244B106322BF}"/>
            </c:ext>
          </c:extLst>
        </c:ser>
        <c:ser>
          <c:idx val="2"/>
          <c:order val="4"/>
          <c:tx>
            <c:strRef>
              <c:f>DATA!$F$1</c:f>
              <c:strCache>
                <c:ptCount val="1"/>
                <c:pt idx="0">
                  <c:v>No rep.</c:v>
                </c:pt>
              </c:strCache>
            </c:strRef>
          </c:tx>
          <c:spPr>
            <a:solidFill>
              <a:srgbClr val="595959"/>
            </a:solidFill>
            <a:effectLst/>
          </c:spPr>
          <c:invertIfNegative val="0"/>
          <c:dLbls>
            <c:dLbl>
              <c:idx val="2"/>
              <c:layout>
                <c:manualLayout>
                  <c:x val="2.35642154417382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9E-41EF-B274-DA7DC27711F7}"/>
                </c:ext>
              </c:extLst>
            </c:dLbl>
            <c:dLbl>
              <c:idx val="3"/>
              <c:layout>
                <c:manualLayout>
                  <c:x val="1.97953592076269E-2"/>
                  <c:y val="0"/>
                </c:manualLayout>
              </c:layout>
              <c:spPr>
                <a:noFill/>
                <a:ln>
                  <a:noFill/>
                </a:ln>
                <a:effectLst/>
              </c:spPr>
              <c:txPr>
                <a:bodyPr/>
                <a:lstStyle/>
                <a:p>
                  <a:pPr>
                    <a:defRPr sz="1100" b="0">
                      <a:solidFill>
                        <a:schemeClr val="tx1"/>
                      </a:solidFill>
                      <a:latin typeface="Calibri"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B02-40F8-8723-244B106322BF}"/>
                </c:ext>
              </c:extLst>
            </c:dLbl>
            <c:spPr>
              <a:noFill/>
              <a:ln>
                <a:noFill/>
              </a:ln>
              <a:effectLst/>
            </c:spPr>
            <c:txPr>
              <a:bodyPr/>
              <a:lstStyle/>
              <a:p>
                <a:pPr>
                  <a:defRPr sz="1100" b="0">
                    <a:latin typeface="Calibri" pitchFamily="34"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DATA!$A$2:$A$99</c:f>
              <c:strCache>
                <c:ptCount val="4"/>
                <c:pt idx="0">
                  <c:v>Votre famille</c:v>
                </c:pt>
                <c:pt idx="1">
                  <c:v>Vos voisins</c:v>
                </c:pt>
                <c:pt idx="2">
                  <c:v>Les gens d'une autre nationalité</c:v>
                </c:pt>
                <c:pt idx="3">
                  <c:v>Les gens que vous rencontrez pour la première fois</c:v>
                </c:pt>
              </c:strCache>
            </c:strRef>
          </c:cat>
          <c:val>
            <c:numRef>
              <c:f>DATA!$F$2:$F$99</c:f>
              <c:numCache>
                <c:formatCode>0%</c:formatCode>
                <c:ptCount val="4"/>
                <c:pt idx="0">
                  <c:v>1.852732E-2</c:v>
                </c:pt>
                <c:pt idx="1">
                  <c:v>0.03</c:v>
                </c:pt>
                <c:pt idx="2">
                  <c:v>5.5E-2</c:v>
                </c:pt>
                <c:pt idx="3">
                  <c:v>3.8479810000000003E-2</c:v>
                </c:pt>
              </c:numCache>
            </c:numRef>
          </c:val>
          <c:extLst>
            <c:ext xmlns:c16="http://schemas.microsoft.com/office/drawing/2014/chart" uri="{C3380CC4-5D6E-409C-BE32-E72D297353CC}">
              <c16:uniqueId val="{00000010-BB02-40F8-8723-244B106322BF}"/>
            </c:ext>
          </c:extLst>
        </c:ser>
        <c:ser>
          <c:idx val="6"/>
          <c:order val="5"/>
          <c:spPr>
            <a:noFill/>
            <a:ln>
              <a:noFill/>
            </a:ln>
          </c:spPr>
          <c:invertIfNegative val="0"/>
          <c:dLbls>
            <c:delete val="1"/>
          </c:dLbls>
          <c:cat>
            <c:strRef>
              <c:f>DATA!$A$2:$A$99</c:f>
              <c:strCache>
                <c:ptCount val="4"/>
                <c:pt idx="0">
                  <c:v>Votre famille</c:v>
                </c:pt>
                <c:pt idx="1">
                  <c:v>Vos voisins</c:v>
                </c:pt>
                <c:pt idx="2">
                  <c:v>Les gens d'une autre nationalité</c:v>
                </c:pt>
                <c:pt idx="3">
                  <c:v>Les gens que vous rencontrez pour la première fois</c:v>
                </c:pt>
              </c:strCache>
            </c:strRef>
          </c:cat>
          <c:val>
            <c:numRef>
              <c:f>FORMULA!$J$2:$J$99</c:f>
              <c:numCache>
                <c:formatCode>0.00%</c:formatCode>
                <c:ptCount val="4"/>
                <c:pt idx="0">
                  <c:v>9.9999990000000205E-2</c:v>
                </c:pt>
                <c:pt idx="1">
                  <c:v>0.1</c:v>
                </c:pt>
                <c:pt idx="2">
                  <c:v>0.10404988</c:v>
                </c:pt>
                <c:pt idx="3">
                  <c:v>9.9738719999999906E-2</c:v>
                </c:pt>
              </c:numCache>
            </c:numRef>
          </c:val>
          <c:extLst>
            <c:ext xmlns:c16="http://schemas.microsoft.com/office/drawing/2014/chart" uri="{C3380CC4-5D6E-409C-BE32-E72D297353CC}">
              <c16:uniqueId val="{00000011-BB02-40F8-8723-244B106322BF}"/>
            </c:ext>
          </c:extLst>
        </c:ser>
        <c:ser>
          <c:idx val="5"/>
          <c:order val="6"/>
          <c:spPr>
            <a:solidFill>
              <a:srgbClr val="376092"/>
            </a:solidFill>
          </c:spPr>
          <c:invertIfNegative val="0"/>
          <c:dLbls>
            <c:delete val="1"/>
          </c:dLbls>
          <c:cat>
            <c:strRef>
              <c:f>DATA!$A$2:$A$99</c:f>
              <c:strCache>
                <c:ptCount val="4"/>
                <c:pt idx="0">
                  <c:v>Votre famille</c:v>
                </c:pt>
                <c:pt idx="1">
                  <c:v>Vos voisins</c:v>
                </c:pt>
                <c:pt idx="2">
                  <c:v>Les gens d'une autre nationalité</c:v>
                </c:pt>
                <c:pt idx="3">
                  <c:v>Les gens que vous rencontrez pour la première fois</c:v>
                </c:pt>
              </c:strCache>
            </c:strRef>
          </c:cat>
          <c:val>
            <c:numRef>
              <c:f>FORMULA!$K$2:$K$99</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76-BB02-40F8-8723-244B106322BF}"/>
            </c:ext>
          </c:extLst>
        </c:ser>
        <c:dLbls>
          <c:showLegendKey val="0"/>
          <c:showVal val="1"/>
          <c:showCatName val="0"/>
          <c:showSerName val="0"/>
          <c:showPercent val="0"/>
          <c:showBubbleSize val="0"/>
        </c:dLbls>
        <c:gapWidth val="45"/>
        <c:overlap val="100"/>
        <c:axId val="-2144138328"/>
        <c:axId val="-2143494376"/>
      </c:barChart>
      <c:catAx>
        <c:axId val="-2144138328"/>
        <c:scaling>
          <c:orientation val="maxMin"/>
        </c:scaling>
        <c:delete val="1"/>
        <c:axPos val="l"/>
        <c:numFmt formatCode="General" sourceLinked="1"/>
        <c:majorTickMark val="none"/>
        <c:minorTickMark val="none"/>
        <c:tickLblPos val="none"/>
        <c:crossAx val="-2143494376"/>
        <c:crosses val="autoZero"/>
        <c:auto val="1"/>
        <c:lblAlgn val="ctr"/>
        <c:lblOffset val="100"/>
        <c:noMultiLvlLbl val="0"/>
      </c:catAx>
      <c:valAx>
        <c:axId val="-2143494376"/>
        <c:scaling>
          <c:orientation val="minMax"/>
          <c:max val="1.35"/>
          <c:min val="0"/>
        </c:scaling>
        <c:delete val="0"/>
        <c:axPos val="t"/>
        <c:numFmt formatCode="0%" sourceLinked="1"/>
        <c:majorTickMark val="none"/>
        <c:minorTickMark val="none"/>
        <c:tickLblPos val="none"/>
        <c:spPr>
          <a:ln>
            <a:noFill/>
          </a:ln>
        </c:spPr>
        <c:crossAx val="-2144138328"/>
        <c:crosses val="autoZero"/>
        <c:crossBetween val="between"/>
        <c:majorUnit val="0.5"/>
        <c:minorUnit val="0.1"/>
      </c:valAx>
      <c:spPr>
        <a:noFill/>
        <a:ln w="25400">
          <a:noFill/>
        </a:ln>
      </c:spPr>
    </c:plotArea>
    <c:plotVisOnly val="1"/>
    <c:dispBlanksAs val="gap"/>
    <c:showDLblsOverMax val="0"/>
  </c:chart>
  <c:txPr>
    <a:bodyPr/>
    <a:lstStyle/>
    <a:p>
      <a:pPr>
        <a:defRPr sz="1800"/>
      </a:pPr>
      <a:endParaRPr lang="fr-FR"/>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104"/>
        </c:manualLayout>
      </c:layout>
      <c:lineChart>
        <c:grouping val="standard"/>
        <c:varyColors val="0"/>
        <c:ser>
          <c:idx val="0"/>
          <c:order val="0"/>
          <c:tx>
            <c:strRef>
              <c:f>Feuil1!$A$2</c:f>
              <c:strCache>
                <c:ptCount val="1"/>
                <c:pt idx="0">
                  <c:v>méfiance</c:v>
                </c:pt>
              </c:strCache>
            </c:strRef>
          </c:tx>
          <c:spPr>
            <a:ln w="34925">
              <a:solidFill>
                <a:srgbClr val="FF5050"/>
              </a:solidFill>
            </a:ln>
            <a:effectLst/>
          </c:spPr>
          <c:marker>
            <c:symbol val="circle"/>
            <c:size val="6"/>
            <c:spPr>
              <a:solidFill>
                <a:schemeClr val="bg1"/>
              </a:solidFill>
              <a:ln w="15875">
                <a:solidFill>
                  <a:srgbClr val="FF5050"/>
                </a:solidFill>
              </a:ln>
              <a:effectLst/>
            </c:spPr>
          </c:marker>
          <c:dLbls>
            <c:dLbl>
              <c:idx val="0"/>
              <c:layout>
                <c:manualLayout>
                  <c:x val="-6.3611749207252904E-2"/>
                  <c:y val="-2.511454442359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38-4A58-BE91-2E69262692CA}"/>
                </c:ext>
              </c:extLst>
            </c:dLbl>
            <c:dLbl>
              <c:idx val="1"/>
              <c:layout>
                <c:manualLayout>
                  <c:x val="-9.7299087982240708E-3"/>
                  <c:y val="-3.2548737643874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38-4A58-BE91-2E69262692CA}"/>
                </c:ext>
              </c:extLst>
            </c:dLbl>
            <c:dLbl>
              <c:idx val="2"/>
              <c:layout>
                <c:manualLayout>
                  <c:x val="-1.5243693881559099E-2"/>
                  <c:y val="-3.6282903389860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38-4A58-BE91-2E69262692CA}"/>
                </c:ext>
              </c:extLst>
            </c:dLbl>
            <c:dLbl>
              <c:idx val="3"/>
              <c:layout>
                <c:manualLayout>
                  <c:x val="-1.1545172793493E-2"/>
                  <c:y val="-2.9896240698197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38-4A58-BE91-2E69262692CA}"/>
                </c:ext>
              </c:extLst>
            </c:dLbl>
            <c:dLbl>
              <c:idx val="4"/>
              <c:layout>
                <c:manualLayout>
                  <c:x val="-1.08540705384943E-2"/>
                  <c:y val="-3.5988051604907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38-4A58-BE91-2E69262692CA}"/>
                </c:ext>
              </c:extLst>
            </c:dLbl>
            <c:dLbl>
              <c:idx val="5"/>
              <c:layout>
                <c:manualLayout>
                  <c:x val="-2.7229097846066901E-2"/>
                  <c:y val="-3.7009393870309597E-2"/>
                </c:manualLayout>
              </c:layout>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38-4A58-BE91-2E69262692CA}"/>
                </c:ext>
              </c:extLst>
            </c:dLbl>
            <c:dLbl>
              <c:idx val="6"/>
              <c:layout>
                <c:manualLayout>
                  <c:x val="-1.6386612338388801E-2"/>
                  <c:y val="-3.718967200369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38-4A58-BE91-2E69262692CA}"/>
                </c:ext>
              </c:extLst>
            </c:dLbl>
            <c:dLbl>
              <c:idx val="7"/>
              <c:layout>
                <c:manualLayout>
                  <c:x val="-1.28293182926533E-2"/>
                  <c:y val="-4.0965224558511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38-4A58-BE91-2E69262692CA}"/>
                </c:ext>
              </c:extLst>
            </c:dLbl>
            <c:dLbl>
              <c:idx val="10"/>
              <c:layout>
                <c:manualLayout>
                  <c:x val="-3.2225831970712999E-2"/>
                  <c:y val="-4.2195187229093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38-4A58-BE91-2E69262692CA}"/>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38-4A58-BE91-2E69262692CA}"/>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38-4A58-BE91-2E69262692CA}"/>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38-4A58-BE91-2E69262692CA}"/>
                </c:ext>
              </c:extLst>
            </c:dLbl>
            <c:spPr>
              <a:noFill/>
              <a:ln>
                <a:noFill/>
              </a:ln>
              <a:effectLst/>
            </c:spPr>
            <c:txPr>
              <a:bodyPr/>
              <a:lstStyle/>
              <a:p>
                <a:pPr>
                  <a:defRPr sz="1100" b="0">
                    <a:solidFill>
                      <a:srgbClr val="FF5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9"/>
                <c:pt idx="0">
                  <c:v>Colonne8</c:v>
                </c:pt>
                <c:pt idx="1">
                  <c:v>Colonne9</c:v>
                </c:pt>
                <c:pt idx="2">
                  <c:v>Colonne10</c:v>
                </c:pt>
                <c:pt idx="3">
                  <c:v>Colonne11</c:v>
                </c:pt>
                <c:pt idx="4">
                  <c:v>Colonne12</c:v>
                </c:pt>
                <c:pt idx="5">
                  <c:v>Colonne13</c:v>
                </c:pt>
                <c:pt idx="6">
                  <c:v>Colonne14</c:v>
                </c:pt>
                <c:pt idx="7">
                  <c:v>Colonne15</c:v>
                </c:pt>
                <c:pt idx="8">
                  <c:v>Colonne16</c:v>
                </c:pt>
              </c:strCache>
            </c:strRef>
          </c:cat>
          <c:val>
            <c:numRef>
              <c:f>Feuil1!$B$2:$M$2</c:f>
              <c:numCache>
                <c:formatCode>0%</c:formatCode>
                <c:ptCount val="12"/>
                <c:pt idx="0">
                  <c:v>0.39</c:v>
                </c:pt>
                <c:pt idx="1">
                  <c:v>0.39</c:v>
                </c:pt>
                <c:pt idx="2">
                  <c:v>0.38</c:v>
                </c:pt>
                <c:pt idx="3">
                  <c:v>0.36</c:v>
                </c:pt>
                <c:pt idx="4">
                  <c:v>0.39</c:v>
                </c:pt>
                <c:pt idx="5">
                  <c:v>0.4</c:v>
                </c:pt>
                <c:pt idx="6">
                  <c:v>0.39</c:v>
                </c:pt>
                <c:pt idx="7">
                  <c:v>0.4</c:v>
                </c:pt>
                <c:pt idx="8">
                  <c:v>0.39</c:v>
                </c:pt>
                <c:pt idx="9">
                  <c:v>0.37</c:v>
                </c:pt>
                <c:pt idx="10">
                  <c:v>0.37030879999999999</c:v>
                </c:pt>
                <c:pt idx="11">
                  <c:v>0.39118605000000001</c:v>
                </c:pt>
              </c:numCache>
            </c:numRef>
          </c:val>
          <c:smooth val="1"/>
          <c:extLst>
            <c:ext xmlns:c16="http://schemas.microsoft.com/office/drawing/2014/chart" uri="{C3380CC4-5D6E-409C-BE32-E72D297353CC}">
              <c16:uniqueId val="{0000000C-A138-4A58-BE91-2E69262692CA}"/>
            </c:ext>
          </c:extLst>
        </c:ser>
        <c:ser>
          <c:idx val="1"/>
          <c:order val="1"/>
          <c:tx>
            <c:strRef>
              <c:f>Feuil1!$A$3</c:f>
              <c:strCache>
                <c:ptCount val="1"/>
                <c:pt idx="0">
                  <c:v>dégoût</c:v>
                </c:pt>
              </c:strCache>
            </c:strRef>
          </c:tx>
          <c:spPr>
            <a:ln w="34925">
              <a:solidFill>
                <a:srgbClr val="AC0077"/>
              </a:solidFill>
            </a:ln>
            <a:effectLst/>
          </c:spPr>
          <c:marker>
            <c:symbol val="circle"/>
            <c:size val="6"/>
            <c:spPr>
              <a:solidFill>
                <a:srgbClr val="FFFFFF"/>
              </a:solidFill>
              <a:ln w="15875">
                <a:solidFill>
                  <a:srgbClr val="AC0077"/>
                </a:solidFill>
              </a:ln>
              <a:effectLst/>
            </c:spPr>
          </c:marker>
          <c:dLbls>
            <c:dLbl>
              <c:idx val="0"/>
              <c:layout>
                <c:manualLayout>
                  <c:x val="-6.6389674096533097E-2"/>
                  <c:y val="-2.7316462947699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138-4A58-BE91-2E69262692CA}"/>
                </c:ext>
              </c:extLst>
            </c:dLbl>
            <c:dLbl>
              <c:idx val="1"/>
              <c:layout>
                <c:manualLayout>
                  <c:x val="-7.44765772743625E-3"/>
                  <c:y val="-3.5153715849863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138-4A58-BE91-2E69262692CA}"/>
                </c:ext>
              </c:extLst>
            </c:dLbl>
            <c:dLbl>
              <c:idx val="2"/>
              <c:layout>
                <c:manualLayout>
                  <c:x val="-1.9518570252730402E-2"/>
                  <c:y val="-5.5426738782943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138-4A58-BE91-2E69262692CA}"/>
                </c:ext>
              </c:extLst>
            </c:dLbl>
            <c:dLbl>
              <c:idx val="3"/>
              <c:layout>
                <c:manualLayout>
                  <c:x val="-2.5204199959838601E-2"/>
                  <c:y val="-3.2845226195277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138-4A58-BE91-2E69262692CA}"/>
                </c:ext>
              </c:extLst>
            </c:dLbl>
            <c:dLbl>
              <c:idx val="4"/>
              <c:layout>
                <c:manualLayout>
                  <c:x val="-5.6374966624077897E-3"/>
                  <c:y val="-1.7132735913578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138-4A58-BE91-2E69262692CA}"/>
                </c:ext>
              </c:extLst>
            </c:dLbl>
            <c:dLbl>
              <c:idx val="5"/>
              <c:layout>
                <c:manualLayout>
                  <c:x val="-3.1846008460382498E-2"/>
                  <c:y val="-3.5578859992166902E-2"/>
                </c:manualLayout>
              </c:layout>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138-4A58-BE91-2E69262692CA}"/>
                </c:ext>
              </c:extLst>
            </c:dLbl>
            <c:dLbl>
              <c:idx val="6"/>
              <c:layout>
                <c:manualLayout>
                  <c:x val="-1.46692694369235E-2"/>
                  <c:y val="-3.30734382032980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138-4A58-BE91-2E69262692CA}"/>
                </c:ext>
              </c:extLst>
            </c:dLbl>
            <c:dLbl>
              <c:idx val="7"/>
              <c:layout>
                <c:manualLayout>
                  <c:x val="-4.15999148224415E-3"/>
                  <c:y val="-6.34738029683928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138-4A58-BE91-2E69262692CA}"/>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138-4A58-BE91-2E69262692CA}"/>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138-4A58-BE91-2E69262692CA}"/>
                </c:ext>
              </c:extLst>
            </c:dLbl>
            <c:dLbl>
              <c:idx val="11"/>
              <c:layout>
                <c:manualLayout>
                  <c:x val="-6.2590887325093599E-3"/>
                  <c:y val="-2.8120890742853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138-4A58-BE91-2E69262692CA}"/>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138-4A58-BE91-2E69262692CA}"/>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138-4A58-BE91-2E69262692CA}"/>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138-4A58-BE91-2E69262692CA}"/>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138-4A58-BE91-2E69262692CA}"/>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138-4A58-BE91-2E69262692CA}"/>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138-4A58-BE91-2E69262692CA}"/>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138-4A58-BE91-2E69262692CA}"/>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138-4A58-BE91-2E69262692CA}"/>
                </c:ext>
              </c:extLst>
            </c:dLbl>
            <c:dLbl>
              <c:idx val="24"/>
              <c:layout>
                <c:manualLayout>
                  <c:x val="-3.46703734741960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138-4A58-BE91-2E69262692CA}"/>
                </c:ext>
              </c:extLst>
            </c:dLbl>
            <c:spPr>
              <a:noFill/>
              <a:ln>
                <a:noFill/>
              </a:ln>
              <a:effectLst/>
            </c:spPr>
            <c:txPr>
              <a:bodyPr/>
              <a:lstStyle/>
              <a:p>
                <a:pPr>
                  <a:defRPr sz="1100" b="0">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9"/>
                <c:pt idx="0">
                  <c:v>Colonne8</c:v>
                </c:pt>
                <c:pt idx="1">
                  <c:v>Colonne9</c:v>
                </c:pt>
                <c:pt idx="2">
                  <c:v>Colonne10</c:v>
                </c:pt>
                <c:pt idx="3">
                  <c:v>Colonne11</c:v>
                </c:pt>
                <c:pt idx="4">
                  <c:v>Colonne12</c:v>
                </c:pt>
                <c:pt idx="5">
                  <c:v>Colonne13</c:v>
                </c:pt>
                <c:pt idx="6">
                  <c:v>Colonne14</c:v>
                </c:pt>
                <c:pt idx="7">
                  <c:v>Colonne15</c:v>
                </c:pt>
                <c:pt idx="8">
                  <c:v>Colonne16</c:v>
                </c:pt>
              </c:strCache>
            </c:strRef>
          </c:cat>
          <c:val>
            <c:numRef>
              <c:f>Feuil1!$B$3:$M$3</c:f>
              <c:numCache>
                <c:formatCode>0%</c:formatCode>
                <c:ptCount val="12"/>
                <c:pt idx="0">
                  <c:v>0.23</c:v>
                </c:pt>
                <c:pt idx="1">
                  <c:v>0.22</c:v>
                </c:pt>
                <c:pt idx="2">
                  <c:v>0.26</c:v>
                </c:pt>
                <c:pt idx="3">
                  <c:v>0.31</c:v>
                </c:pt>
                <c:pt idx="4">
                  <c:v>0.33</c:v>
                </c:pt>
                <c:pt idx="5">
                  <c:v>0.25</c:v>
                </c:pt>
                <c:pt idx="6">
                  <c:v>0.33</c:v>
                </c:pt>
                <c:pt idx="7">
                  <c:v>0.28000000000000003</c:v>
                </c:pt>
                <c:pt idx="8">
                  <c:v>0.25</c:v>
                </c:pt>
                <c:pt idx="9">
                  <c:v>0.32</c:v>
                </c:pt>
                <c:pt idx="10">
                  <c:v>0.2722348</c:v>
                </c:pt>
                <c:pt idx="11">
                  <c:v>0.22600229999999999</c:v>
                </c:pt>
              </c:numCache>
            </c:numRef>
          </c:val>
          <c:smooth val="1"/>
          <c:extLst>
            <c:ext xmlns:c16="http://schemas.microsoft.com/office/drawing/2014/chart" uri="{C3380CC4-5D6E-409C-BE32-E72D297353CC}">
              <c16:uniqueId val="{00000021-A138-4A58-BE91-2E69262692CA}"/>
            </c:ext>
          </c:extLst>
        </c:ser>
        <c:ser>
          <c:idx val="2"/>
          <c:order val="2"/>
          <c:tx>
            <c:strRef>
              <c:f>Feuil1!$A$4</c:f>
              <c:strCache>
                <c:ptCount val="1"/>
                <c:pt idx="0">
                  <c:v>ennui</c:v>
                </c:pt>
              </c:strCache>
            </c:strRef>
          </c:tx>
          <c:spPr>
            <a:ln w="34925">
              <a:solidFill>
                <a:srgbClr val="FF0000"/>
              </a:solidFill>
            </a:ln>
            <a:effectLst/>
          </c:spPr>
          <c:marker>
            <c:symbol val="circle"/>
            <c:size val="6"/>
            <c:spPr>
              <a:solidFill>
                <a:schemeClr val="bg1"/>
              </a:solidFill>
              <a:ln w="15875">
                <a:solidFill>
                  <a:srgbClr val="FF0000"/>
                </a:solidFill>
              </a:ln>
              <a:effectLst/>
            </c:spPr>
          </c:marker>
          <c:dLbls>
            <c:dLbl>
              <c:idx val="0"/>
              <c:layout>
                <c:manualLayout>
                  <c:x val="-6.7434671459559406E-2"/>
                  <c:y val="-1.3652502791271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138-4A58-BE91-2E69262692CA}"/>
                </c:ext>
              </c:extLst>
            </c:dLbl>
            <c:dLbl>
              <c:idx val="1"/>
              <c:layout>
                <c:manualLayout>
                  <c:x val="-1.3568967343453101E-2"/>
                  <c:y val="-3.5294344015927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138-4A58-BE91-2E69262692CA}"/>
                </c:ext>
              </c:extLst>
            </c:dLbl>
            <c:dLbl>
              <c:idx val="2"/>
              <c:layout>
                <c:manualLayout>
                  <c:x val="-6.4666538679659501E-3"/>
                  <c:y val="3.3546468938397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138-4A58-BE91-2E69262692CA}"/>
                </c:ext>
              </c:extLst>
            </c:dLbl>
            <c:dLbl>
              <c:idx val="3"/>
              <c:layout>
                <c:manualLayout>
                  <c:x val="-7.9783624724442791E-3"/>
                  <c:y val="-2.791154446451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138-4A58-BE91-2E69262692CA}"/>
                </c:ext>
              </c:extLst>
            </c:dLbl>
            <c:dLbl>
              <c:idx val="4"/>
              <c:layout>
                <c:manualLayout>
                  <c:x val="-2.8512967511160501E-3"/>
                  <c:y val="-2.64492105524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138-4A58-BE91-2E69262692CA}"/>
                </c:ext>
              </c:extLst>
            </c:dLbl>
            <c:dLbl>
              <c:idx val="5"/>
              <c:layout>
                <c:manualLayout>
                  <c:x val="-3.2867422010676002E-2"/>
                  <c:y val="2.44437040024785E-2"/>
                </c:manualLayout>
              </c:layout>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138-4A58-BE91-2E69262692CA}"/>
                </c:ext>
              </c:extLst>
            </c:dLbl>
            <c:dLbl>
              <c:idx val="6"/>
              <c:layout>
                <c:manualLayout>
                  <c:x val="-2.54938257302431E-2"/>
                  <c:y val="2.20967728242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138-4A58-BE91-2E69262692CA}"/>
                </c:ext>
              </c:extLst>
            </c:dLbl>
            <c:dLbl>
              <c:idx val="7"/>
              <c:layout>
                <c:manualLayout>
                  <c:x val="-4.0087516632794203E-2"/>
                  <c:y val="-3.0283005084252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138-4A58-BE91-2E69262692CA}"/>
                </c:ext>
              </c:extLst>
            </c:dLbl>
            <c:dLbl>
              <c:idx val="8"/>
              <c:layout>
                <c:manualLayout>
                  <c:x val="-1.49991669811176E-2"/>
                  <c:y val="-1.47706481010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A138-4A58-BE91-2E69262692CA}"/>
                </c:ext>
              </c:extLst>
            </c:dLbl>
            <c:dLbl>
              <c:idx val="9"/>
              <c:layout>
                <c:manualLayout>
                  <c:x val="-6.5942271239774796E-3"/>
                  <c:y val="1.2252651483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A138-4A58-BE91-2E69262692CA}"/>
                </c:ext>
              </c:extLst>
            </c:dLbl>
            <c:dLbl>
              <c:idx val="10"/>
              <c:layout>
                <c:manualLayout>
                  <c:x val="-1.5478980340754501E-2"/>
                  <c:y val="1.927561350385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A138-4A58-BE91-2E69262692CA}"/>
                </c:ext>
              </c:extLst>
            </c:dLbl>
            <c:dLbl>
              <c:idx val="14"/>
              <c:layout>
                <c:manualLayout>
                  <c:x val="-3.2466115425573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A138-4A58-BE91-2E69262692CA}"/>
                </c:ext>
              </c:extLst>
            </c:dLbl>
            <c:dLbl>
              <c:idx val="16"/>
              <c:layout>
                <c:manualLayout>
                  <c:x val="-2.7038047645078299E-2"/>
                  <c:y val="3.3813216614425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A138-4A58-BE91-2E69262692CA}"/>
                </c:ext>
              </c:extLst>
            </c:dLbl>
            <c:dLbl>
              <c:idx val="24"/>
              <c:layout>
                <c:manualLayout>
                  <c:x val="-1.4942442652259301E-2"/>
                  <c:y val="-3.2242685290417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A138-4A58-BE91-2E69262692CA}"/>
                </c:ext>
              </c:extLst>
            </c:dLbl>
            <c:spPr>
              <a:noFill/>
              <a:ln>
                <a:noFill/>
              </a:ln>
              <a:effectLst/>
            </c:spPr>
            <c:txPr>
              <a:bodyPr/>
              <a:lstStyle/>
              <a:p>
                <a:pPr algn="ctr">
                  <a:defRPr lang="fr-FR" sz="1100" b="0" i="0" u="none" strike="noStrike" kern="1200" baseline="0">
                    <a:solidFill>
                      <a:srgbClr val="C0000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9"/>
                <c:pt idx="0">
                  <c:v>Colonne8</c:v>
                </c:pt>
                <c:pt idx="1">
                  <c:v>Colonne9</c:v>
                </c:pt>
                <c:pt idx="2">
                  <c:v>Colonne10</c:v>
                </c:pt>
                <c:pt idx="3">
                  <c:v>Colonne11</c:v>
                </c:pt>
                <c:pt idx="4">
                  <c:v>Colonne12</c:v>
                </c:pt>
                <c:pt idx="5">
                  <c:v>Colonne13</c:v>
                </c:pt>
                <c:pt idx="6">
                  <c:v>Colonne14</c:v>
                </c:pt>
                <c:pt idx="7">
                  <c:v>Colonne15</c:v>
                </c:pt>
                <c:pt idx="8">
                  <c:v>Colonne16</c:v>
                </c:pt>
              </c:strCache>
            </c:strRef>
          </c:cat>
          <c:val>
            <c:numRef>
              <c:f>Feuil1!$B$4:$M$4</c:f>
              <c:numCache>
                <c:formatCode>0%</c:formatCode>
                <c:ptCount val="12"/>
                <c:pt idx="0">
                  <c:v>0.12</c:v>
                </c:pt>
                <c:pt idx="1">
                  <c:v>0.08</c:v>
                </c:pt>
                <c:pt idx="2">
                  <c:v>0.12</c:v>
                </c:pt>
                <c:pt idx="3">
                  <c:v>0.11</c:v>
                </c:pt>
                <c:pt idx="4">
                  <c:v>0.09</c:v>
                </c:pt>
                <c:pt idx="5">
                  <c:v>0.11</c:v>
                </c:pt>
                <c:pt idx="6">
                  <c:v>0.08</c:v>
                </c:pt>
                <c:pt idx="7">
                  <c:v>0.1</c:v>
                </c:pt>
                <c:pt idx="8">
                  <c:v>0.09</c:v>
                </c:pt>
                <c:pt idx="9">
                  <c:v>0.08</c:v>
                </c:pt>
                <c:pt idx="10">
                  <c:v>0.10866872</c:v>
                </c:pt>
                <c:pt idx="11">
                  <c:v>0.12444528000000001</c:v>
                </c:pt>
              </c:numCache>
            </c:numRef>
          </c:val>
          <c:smooth val="1"/>
          <c:extLst>
            <c:ext xmlns:c16="http://schemas.microsoft.com/office/drawing/2014/chart" uri="{C3380CC4-5D6E-409C-BE32-E72D297353CC}">
              <c16:uniqueId val="{00000030-A138-4A58-BE91-2E69262692CA}"/>
            </c:ext>
          </c:extLst>
        </c:ser>
        <c:ser>
          <c:idx val="3"/>
          <c:order val="3"/>
          <c:tx>
            <c:strRef>
              <c:f>Feuil1!$A$5</c:f>
              <c:strCache>
                <c:ptCount val="1"/>
                <c:pt idx="0">
                  <c:v>espoir</c:v>
                </c:pt>
              </c:strCache>
            </c:strRef>
          </c:tx>
          <c:spPr>
            <a:ln w="34925">
              <a:solidFill>
                <a:srgbClr val="BBE0E3">
                  <a:lumMod val="50000"/>
                </a:srgbClr>
              </a:solidFill>
            </a:ln>
            <a:effectLst/>
          </c:spPr>
          <c:marker>
            <c:symbol val="circle"/>
            <c:size val="6"/>
            <c:spPr>
              <a:solidFill>
                <a:schemeClr val="bg1"/>
              </a:solidFill>
              <a:ln w="15875">
                <a:solidFill>
                  <a:srgbClr val="BBE0E3">
                    <a:lumMod val="50000"/>
                  </a:srgbClr>
                </a:solidFill>
              </a:ln>
              <a:effectLst/>
            </c:spPr>
          </c:marker>
          <c:dLbls>
            <c:dLbl>
              <c:idx val="0"/>
              <c:layout>
                <c:manualLayout>
                  <c:x val="-5.6396619598341899E-2"/>
                  <c:y val="-1.02410138599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A138-4A58-BE91-2E69262692CA}"/>
                </c:ext>
              </c:extLst>
            </c:dLbl>
            <c:dLbl>
              <c:idx val="1"/>
              <c:layout>
                <c:manualLayout>
                  <c:x val="-1.6510875585595799E-2"/>
                  <c:y val="3.5570136753764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A138-4A58-BE91-2E69262692CA}"/>
                </c:ext>
              </c:extLst>
            </c:dLbl>
            <c:dLbl>
              <c:idx val="2"/>
              <c:layout>
                <c:manualLayout>
                  <c:x val="-4.3300431845816403E-3"/>
                  <c:y val="-3.5450175226970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A138-4A58-BE91-2E69262692CA}"/>
                </c:ext>
              </c:extLst>
            </c:dLbl>
            <c:dLbl>
              <c:idx val="3"/>
              <c:layout>
                <c:manualLayout>
                  <c:x val="-5.4211048368055298E-3"/>
                  <c:y val="-3.077237839702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A138-4A58-BE91-2E69262692CA}"/>
                </c:ext>
              </c:extLst>
            </c:dLbl>
            <c:dLbl>
              <c:idx val="4"/>
              <c:layout>
                <c:manualLayout>
                  <c:x val="-3.66955851102566E-3"/>
                  <c:y val="-1.22865042760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A138-4A58-BE91-2E69262692CA}"/>
                </c:ext>
              </c:extLst>
            </c:dLbl>
            <c:dLbl>
              <c:idx val="5"/>
              <c:layout>
                <c:manualLayout>
                  <c:x val="-2.6439660746164401E-2"/>
                  <c:y val="-2.4164986058257201E-2"/>
                </c:manualLayout>
              </c:layout>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A138-4A58-BE91-2E69262692CA}"/>
                </c:ext>
              </c:extLst>
            </c:dLbl>
            <c:dLbl>
              <c:idx val="6"/>
              <c:layout>
                <c:manualLayout>
                  <c:x val="-6.9656376952629499E-3"/>
                  <c:y val="-2.2929928859115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A138-4A58-BE91-2E69262692CA}"/>
                </c:ext>
              </c:extLst>
            </c:dLbl>
            <c:dLbl>
              <c:idx val="7"/>
              <c:layout>
                <c:manualLayout>
                  <c:x val="-2.4085830734975199E-3"/>
                  <c:y val="-2.119519024487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A138-4A58-BE91-2E69262692CA}"/>
                </c:ext>
              </c:extLst>
            </c:dLbl>
            <c:dLbl>
              <c:idx val="8"/>
              <c:layout>
                <c:manualLayout>
                  <c:x val="-2.30358379862576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A138-4A58-BE91-2E69262692CA}"/>
                </c:ext>
              </c:extLst>
            </c:dLbl>
            <c:dLbl>
              <c:idx val="9"/>
              <c:layout>
                <c:manualLayout>
                  <c:x val="-5.4008310328772105E-4"/>
                  <c:y val="-9.346598233223389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A138-4A58-BE91-2E69262692CA}"/>
                </c:ext>
              </c:extLst>
            </c:dLbl>
            <c:dLbl>
              <c:idx val="10"/>
              <c:layout>
                <c:manualLayout>
                  <c:x val="-6.5248548561152003E-4"/>
                  <c:y val="-3.44369990978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52-4F65-85DE-CEBAA80A595F}"/>
                </c:ext>
              </c:extLst>
            </c:dLbl>
            <c:dLbl>
              <c:idx val="11"/>
              <c:layout>
                <c:manualLayout>
                  <c:x val="-6.5248548561152003E-4"/>
                  <c:y val="-4.0111488069945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EB-4EBA-BF7F-148E453AF321}"/>
                </c:ext>
              </c:extLst>
            </c:dLbl>
            <c:dLbl>
              <c:idx val="22"/>
              <c:layout>
                <c:manualLayout>
                  <c:x val="-2.3028598813328301E-2"/>
                  <c:y val="-5.7613396170067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A138-4A58-BE91-2E69262692CA}"/>
                </c:ext>
              </c:extLst>
            </c:dLbl>
            <c:dLbl>
              <c:idx val="23"/>
              <c:layout>
                <c:manualLayout>
                  <c:x val="-4.0990697926031799E-2"/>
                  <c:y val="2.6742226183448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A138-4A58-BE91-2E69262692CA}"/>
                </c:ext>
              </c:extLst>
            </c:dLbl>
            <c:dLbl>
              <c:idx val="24"/>
              <c:layout>
                <c:manualLayout>
                  <c:x val="-1.3496582386460501E-2"/>
                  <c:y val="2.379298060975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A138-4A58-BE91-2E69262692CA}"/>
                </c:ext>
              </c:extLst>
            </c:dLbl>
            <c:spPr>
              <a:noFill/>
              <a:ln>
                <a:noFill/>
              </a:ln>
              <a:effectLst/>
            </c:spPr>
            <c:txPr>
              <a:bodyPr/>
              <a:lstStyle/>
              <a:p>
                <a:pPr>
                  <a:defRPr sz="1100" b="0">
                    <a:solidFill>
                      <a:schemeClr val="accent1">
                        <a:lumMod val="50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9"/>
                <c:pt idx="0">
                  <c:v>Colonne8</c:v>
                </c:pt>
                <c:pt idx="1">
                  <c:v>Colonne9</c:v>
                </c:pt>
                <c:pt idx="2">
                  <c:v>Colonne10</c:v>
                </c:pt>
                <c:pt idx="3">
                  <c:v>Colonne11</c:v>
                </c:pt>
                <c:pt idx="4">
                  <c:v>Colonne12</c:v>
                </c:pt>
                <c:pt idx="5">
                  <c:v>Colonne13</c:v>
                </c:pt>
                <c:pt idx="6">
                  <c:v>Colonne14</c:v>
                </c:pt>
                <c:pt idx="7">
                  <c:v>Colonne15</c:v>
                </c:pt>
                <c:pt idx="8">
                  <c:v>Colonne16</c:v>
                </c:pt>
              </c:strCache>
            </c:strRef>
          </c:cat>
          <c:val>
            <c:numRef>
              <c:f>Feuil1!$B$5:$M$5</c:f>
              <c:numCache>
                <c:formatCode>0%</c:formatCode>
                <c:ptCount val="12"/>
                <c:pt idx="0">
                  <c:v>0.06</c:v>
                </c:pt>
                <c:pt idx="1">
                  <c:v>0.08</c:v>
                </c:pt>
                <c:pt idx="2">
                  <c:v>0.06</c:v>
                </c:pt>
                <c:pt idx="3">
                  <c:v>0.05</c:v>
                </c:pt>
                <c:pt idx="4">
                  <c:v>0.03</c:v>
                </c:pt>
                <c:pt idx="5">
                  <c:v>0.06</c:v>
                </c:pt>
                <c:pt idx="6">
                  <c:v>0.04</c:v>
                </c:pt>
                <c:pt idx="7">
                  <c:v>0.05</c:v>
                </c:pt>
                <c:pt idx="8">
                  <c:v>0.08</c:v>
                </c:pt>
                <c:pt idx="9">
                  <c:v>0.05</c:v>
                </c:pt>
                <c:pt idx="10">
                  <c:v>4.4999900000000002E-2</c:v>
                </c:pt>
                <c:pt idx="11">
                  <c:v>5.1208749999999997E-2</c:v>
                </c:pt>
              </c:numCache>
            </c:numRef>
          </c:val>
          <c:smooth val="1"/>
          <c:extLst>
            <c:ext xmlns:c16="http://schemas.microsoft.com/office/drawing/2014/chart" uri="{C3380CC4-5D6E-409C-BE32-E72D297353CC}">
              <c16:uniqueId val="{0000003E-A138-4A58-BE91-2E69262692CA}"/>
            </c:ext>
          </c:extLst>
        </c:ser>
        <c:ser>
          <c:idx val="4"/>
          <c:order val="4"/>
          <c:tx>
            <c:strRef>
              <c:f>Feuil1!$A$6</c:f>
              <c:strCache>
                <c:ptCount val="1"/>
                <c:pt idx="0">
                  <c:v>peur</c:v>
                </c:pt>
              </c:strCache>
            </c:strRef>
          </c:tx>
          <c:spPr>
            <a:ln w="34925">
              <a:solidFill>
                <a:srgbClr val="FFC000"/>
              </a:solidFill>
            </a:ln>
            <a:effectLst/>
          </c:spPr>
          <c:marker>
            <c:symbol val="circle"/>
            <c:size val="6"/>
            <c:spPr>
              <a:solidFill>
                <a:srgbClr val="FFFFFF"/>
              </a:solidFill>
              <a:ln w="15875">
                <a:solidFill>
                  <a:srgbClr val="FFC000"/>
                </a:solidFill>
              </a:ln>
              <a:effectLst/>
            </c:spPr>
          </c:marker>
          <c:dLbls>
            <c:dLbl>
              <c:idx val="0"/>
              <c:layout>
                <c:manualLayout>
                  <c:x val="-5.9552575076516498E-2"/>
                  <c:y val="5.789009113281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A138-4A58-BE91-2E69262692CA}"/>
                </c:ext>
              </c:extLst>
            </c:dLbl>
            <c:dLbl>
              <c:idx val="1"/>
              <c:layout>
                <c:manualLayout>
                  <c:x val="-2.97762875382582E-2"/>
                  <c:y val="-4.2677085186699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A138-4A58-BE91-2E69262692CA}"/>
                </c:ext>
              </c:extLst>
            </c:dLbl>
            <c:dLbl>
              <c:idx val="2"/>
              <c:layout>
                <c:manualLayout>
                  <c:x val="-2.97762875382582E-2"/>
                  <c:y val="-2.650294570873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A138-4A58-BE91-2E69262692CA}"/>
                </c:ext>
              </c:extLst>
            </c:dLbl>
            <c:dLbl>
              <c:idx val="3"/>
              <c:layout>
                <c:manualLayout>
                  <c:x val="-5.2547768943732301E-3"/>
                  <c:y val="-2.9695619896065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A138-4A58-BE91-2E69262692CA}"/>
                </c:ext>
              </c:extLst>
            </c:dLbl>
            <c:dLbl>
              <c:idx val="4"/>
              <c:layout>
                <c:manualLayout>
                  <c:x val="-1.7515463257798899E-3"/>
                  <c:y val="-1.781737193763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A138-4A58-BE91-2E69262692CA}"/>
                </c:ext>
              </c:extLst>
            </c:dLbl>
            <c:dLbl>
              <c:idx val="5"/>
              <c:layout>
                <c:manualLayout>
                  <c:x val="-2.2770102235138701E-2"/>
                  <c:y val="-4.4543429844098099E-2"/>
                </c:manualLayout>
              </c:layout>
              <c:spPr>
                <a:noFill/>
                <a:ln>
                  <a:noFill/>
                </a:ln>
                <a:effectLst/>
              </c:spPr>
              <c:txPr>
                <a:bodyPr/>
                <a:lstStyle/>
                <a:p>
                  <a:pPr>
                    <a:defRPr sz="1100" b="0">
                      <a:solidFill>
                        <a:schemeClr val="bg1">
                          <a:lumMod val="65000"/>
                        </a:schemeClr>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A138-4A58-BE91-2E69262692CA}"/>
                </c:ext>
              </c:extLst>
            </c:dLbl>
            <c:dLbl>
              <c:idx val="6"/>
              <c:layout>
                <c:manualLayout>
                  <c:x val="-2.97762875382582E-2"/>
                  <c:y val="-2.07869339272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A138-4A58-BE91-2E69262692CA}"/>
                </c:ext>
              </c:extLst>
            </c:dLbl>
            <c:dLbl>
              <c:idx val="7"/>
              <c:layout>
                <c:manualLayout>
                  <c:x val="-1.7515463257798899E-3"/>
                  <c:y val="-2.37564959168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A138-4A58-BE91-2E69262692CA}"/>
                </c:ext>
              </c:extLst>
            </c:dLbl>
            <c:dLbl>
              <c:idx val="8"/>
              <c:layout>
                <c:manualLayout>
                  <c:x val="-2.6273194886698398E-2"/>
                  <c:y val="-2.9695619896065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37-46E0-8922-52742819D1FC}"/>
                </c:ext>
              </c:extLst>
            </c:dLbl>
            <c:dLbl>
              <c:idx val="9"/>
              <c:layout>
                <c:manualLayout>
                  <c:x val="-7.0061853031197002E-3"/>
                  <c:y val="1.7023466916165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78-4740-AAD7-E0FF9B9DA62F}"/>
                </c:ext>
              </c:extLst>
            </c:dLbl>
            <c:dLbl>
              <c:idx val="10"/>
              <c:layout>
                <c:manualLayout>
                  <c:x val="-2.6273194886698398E-2"/>
                  <c:y val="-3.68841783183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52-4F65-85DE-CEBAA80A595F}"/>
                </c:ext>
              </c:extLst>
            </c:dLbl>
            <c:spPr>
              <a:noFill/>
              <a:ln>
                <a:noFill/>
              </a:ln>
              <a:effectLst/>
            </c:spPr>
            <c:txPr>
              <a:bodyPr/>
              <a:lstStyle/>
              <a:p>
                <a:pPr>
                  <a:defRPr sz="1100" b="0">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9"/>
                <c:pt idx="0">
                  <c:v>Colonne8</c:v>
                </c:pt>
                <c:pt idx="1">
                  <c:v>Colonne9</c:v>
                </c:pt>
                <c:pt idx="2">
                  <c:v>Colonne10</c:v>
                </c:pt>
                <c:pt idx="3">
                  <c:v>Colonne11</c:v>
                </c:pt>
                <c:pt idx="4">
                  <c:v>Colonne12</c:v>
                </c:pt>
                <c:pt idx="5">
                  <c:v>Colonne13</c:v>
                </c:pt>
                <c:pt idx="6">
                  <c:v>Colonne14</c:v>
                </c:pt>
                <c:pt idx="7">
                  <c:v>Colonne15</c:v>
                </c:pt>
                <c:pt idx="8">
                  <c:v>Colonne16</c:v>
                </c:pt>
              </c:strCache>
            </c:strRef>
          </c:cat>
          <c:val>
            <c:numRef>
              <c:f>Feuil1!$B$6:$M$6</c:f>
              <c:numCache>
                <c:formatCode>0%</c:formatCode>
                <c:ptCount val="12"/>
                <c:pt idx="0">
                  <c:v>0.02</c:v>
                </c:pt>
                <c:pt idx="1">
                  <c:v>0.02</c:v>
                </c:pt>
                <c:pt idx="2">
                  <c:v>0.03</c:v>
                </c:pt>
                <c:pt idx="3">
                  <c:v>0.04</c:v>
                </c:pt>
                <c:pt idx="4">
                  <c:v>0.04</c:v>
                </c:pt>
                <c:pt idx="5">
                  <c:v>0.02</c:v>
                </c:pt>
                <c:pt idx="6">
                  <c:v>0.02</c:v>
                </c:pt>
                <c:pt idx="7">
                  <c:v>0.03</c:v>
                </c:pt>
                <c:pt idx="8">
                  <c:v>0.03</c:v>
                </c:pt>
                <c:pt idx="9">
                  <c:v>0.04</c:v>
                </c:pt>
                <c:pt idx="10">
                  <c:v>3.8316679999999999E-2</c:v>
                </c:pt>
                <c:pt idx="11">
                  <c:v>2.540388E-2</c:v>
                </c:pt>
              </c:numCache>
            </c:numRef>
          </c:val>
          <c:smooth val="1"/>
          <c:extLst>
            <c:ext xmlns:c16="http://schemas.microsoft.com/office/drawing/2014/chart" uri="{C3380CC4-5D6E-409C-BE32-E72D297353CC}">
              <c16:uniqueId val="{00000047-A138-4A58-BE91-2E69262692CA}"/>
            </c:ext>
          </c:extLst>
        </c:ser>
        <c:ser>
          <c:idx val="5"/>
          <c:order val="5"/>
          <c:tx>
            <c:strRef>
              <c:f>Feuil1!$A$7</c:f>
              <c:strCache>
                <c:ptCount val="1"/>
                <c:pt idx="0">
                  <c:v>respect</c:v>
                </c:pt>
              </c:strCache>
            </c:strRef>
          </c:tx>
          <c:spPr>
            <a:ln w="34925">
              <a:solidFill>
                <a:srgbClr val="92D050"/>
              </a:solidFill>
            </a:ln>
            <a:effectLst/>
          </c:spPr>
          <c:marker>
            <c:symbol val="circle"/>
            <c:size val="6"/>
            <c:spPr>
              <a:solidFill>
                <a:srgbClr val="FFFFFF"/>
              </a:solidFill>
              <a:ln w="15875">
                <a:solidFill>
                  <a:srgbClr val="92D050"/>
                </a:solidFill>
              </a:ln>
              <a:effectLst/>
            </c:spPr>
          </c:marker>
          <c:dLbls>
            <c:dLbl>
              <c:idx val="0"/>
              <c:layout>
                <c:manualLayout>
                  <c:x val="-5.6049482424956602E-2"/>
                  <c:y val="-2.92604738438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A138-4A58-BE91-2E69262692CA}"/>
                </c:ext>
              </c:extLst>
            </c:dLbl>
            <c:dLbl>
              <c:idx val="1"/>
              <c:layout>
                <c:manualLayout>
                  <c:x val="-7.0063232201531701E-3"/>
                  <c:y val="3.1060295989032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A138-4A58-BE91-2E69262692CA}"/>
                </c:ext>
              </c:extLst>
            </c:dLbl>
            <c:dLbl>
              <c:idx val="2"/>
              <c:layout>
                <c:manualLayout>
                  <c:x val="-1.7515463257798899E-3"/>
                  <c:y val="-1.8829683850304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A138-4A58-BE91-2E69262692CA}"/>
                </c:ext>
              </c:extLst>
            </c:dLbl>
            <c:dLbl>
              <c:idx val="3"/>
              <c:layout>
                <c:manualLayout>
                  <c:x val="0"/>
                  <c:y val="-1.18782479584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A138-4A58-BE91-2E69262692CA}"/>
                </c:ext>
              </c:extLst>
            </c:dLbl>
            <c:dLbl>
              <c:idx val="4"/>
              <c:layout>
                <c:manualLayout>
                  <c:x val="-3.5030926515598102E-3"/>
                  <c:y val="-1.0888268179687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A138-4A58-BE91-2E69262692CA}"/>
                </c:ext>
              </c:extLst>
            </c:dLbl>
            <c:dLbl>
              <c:idx val="5"/>
              <c:layout>
                <c:manualLayout>
                  <c:x val="-2.6273194886698398E-2"/>
                  <c:y val="-1.7817371937639302E-2"/>
                </c:manualLayout>
              </c:layout>
              <c:spPr>
                <a:noFill/>
                <a:ln>
                  <a:noFill/>
                </a:ln>
                <a:effectLst/>
              </c:spPr>
              <c:txPr>
                <a:bodyPr/>
                <a:lstStyle/>
                <a:p>
                  <a:pPr>
                    <a:defRPr sz="1100" b="0">
                      <a:solidFill>
                        <a:schemeClr val="bg1">
                          <a:lumMod val="65000"/>
                        </a:schemeClr>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A138-4A58-BE91-2E69262692CA}"/>
                </c:ext>
              </c:extLst>
            </c:dLbl>
            <c:dLbl>
              <c:idx val="6"/>
              <c:layout>
                <c:manualLayout>
                  <c:x val="-3.5030926515597898E-3"/>
                  <c:y val="-1.78173719376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A138-4A58-BE91-2E69262692CA}"/>
                </c:ext>
              </c:extLst>
            </c:dLbl>
            <c:dLbl>
              <c:idx val="7"/>
              <c:layout>
                <c:manualLayout>
                  <c:x val="-1.7515463257798899E-3"/>
                  <c:y val="-8.90868596881949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A138-4A58-BE91-2E69262692CA}"/>
                </c:ext>
              </c:extLst>
            </c:dLbl>
            <c:dLbl>
              <c:idx val="10"/>
              <c:layout>
                <c:manualLayout>
                  <c:x val="0"/>
                  <c:y val="1.7023466916165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EB-4EBA-BF7F-148E453AF321}"/>
                </c:ext>
              </c:extLst>
            </c:dLbl>
            <c:spPr>
              <a:noFill/>
              <a:ln>
                <a:noFill/>
              </a:ln>
              <a:effectLst/>
            </c:spPr>
            <c:txPr>
              <a:bodyPr/>
              <a:lstStyle/>
              <a:p>
                <a:pPr>
                  <a:defRPr sz="1100" b="0">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9"/>
                <c:pt idx="0">
                  <c:v>Colonne8</c:v>
                </c:pt>
                <c:pt idx="1">
                  <c:v>Colonne9</c:v>
                </c:pt>
                <c:pt idx="2">
                  <c:v>Colonne10</c:v>
                </c:pt>
                <c:pt idx="3">
                  <c:v>Colonne11</c:v>
                </c:pt>
                <c:pt idx="4">
                  <c:v>Colonne12</c:v>
                </c:pt>
                <c:pt idx="5">
                  <c:v>Colonne13</c:v>
                </c:pt>
                <c:pt idx="6">
                  <c:v>Colonne14</c:v>
                </c:pt>
                <c:pt idx="7">
                  <c:v>Colonne15</c:v>
                </c:pt>
                <c:pt idx="8">
                  <c:v>Colonne16</c:v>
                </c:pt>
              </c:strCache>
            </c:strRef>
          </c:cat>
          <c:val>
            <c:numRef>
              <c:f>Feuil1!$B$7:$M$7</c:f>
              <c:numCache>
                <c:formatCode>0%</c:formatCode>
                <c:ptCount val="12"/>
                <c:pt idx="0">
                  <c:v>0.02</c:v>
                </c:pt>
                <c:pt idx="1">
                  <c:v>0.01</c:v>
                </c:pt>
                <c:pt idx="2">
                  <c:v>0.01</c:v>
                </c:pt>
                <c:pt idx="3">
                  <c:v>0.01</c:v>
                </c:pt>
                <c:pt idx="4">
                  <c:v>0.02</c:v>
                </c:pt>
                <c:pt idx="5">
                  <c:v>0.02</c:v>
                </c:pt>
                <c:pt idx="6">
                  <c:v>0.02</c:v>
                </c:pt>
                <c:pt idx="7">
                  <c:v>0.02</c:v>
                </c:pt>
                <c:pt idx="8">
                  <c:v>0.02</c:v>
                </c:pt>
                <c:pt idx="9">
                  <c:v>0.02</c:v>
                </c:pt>
                <c:pt idx="10">
                  <c:v>2.8355479999999999E-2</c:v>
                </c:pt>
                <c:pt idx="11">
                  <c:v>3.6086550000000002E-2</c:v>
                </c:pt>
              </c:numCache>
            </c:numRef>
          </c:val>
          <c:smooth val="1"/>
          <c:extLst>
            <c:ext xmlns:c16="http://schemas.microsoft.com/office/drawing/2014/chart" uri="{C3380CC4-5D6E-409C-BE32-E72D297353CC}">
              <c16:uniqueId val="{00000050-A138-4A58-BE91-2E69262692CA}"/>
            </c:ext>
          </c:extLst>
        </c:ser>
        <c:ser>
          <c:idx val="6"/>
          <c:order val="6"/>
          <c:tx>
            <c:strRef>
              <c:f>Feuil1!$A$8</c:f>
              <c:strCache>
                <c:ptCount val="1"/>
                <c:pt idx="0">
                  <c:v>enthousiasme</c:v>
                </c:pt>
              </c:strCache>
            </c:strRef>
          </c:tx>
          <c:spPr>
            <a:ln w="34925">
              <a:solidFill>
                <a:srgbClr val="339966"/>
              </a:solidFill>
            </a:ln>
            <a:effectLst/>
          </c:spPr>
          <c:marker>
            <c:symbol val="circle"/>
            <c:size val="6"/>
            <c:spPr>
              <a:solidFill>
                <a:srgbClr val="FFFFFF"/>
              </a:solidFill>
              <a:ln w="15875">
                <a:solidFill>
                  <a:srgbClr val="339966"/>
                </a:solidFill>
              </a:ln>
              <a:effectLst/>
            </c:spPr>
          </c:marker>
          <c:dLbls>
            <c:dLbl>
              <c:idx val="0"/>
              <c:layout>
                <c:manualLayout>
                  <c:x val="-5.7801028750736498E-2"/>
                  <c:y val="8.09965569448587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A138-4A58-BE91-2E69262692CA}"/>
                </c:ext>
              </c:extLst>
            </c:dLbl>
            <c:dLbl>
              <c:idx val="1"/>
              <c:layout>
                <c:manualLayout>
                  <c:x val="-4.7291888713090501E-2"/>
                  <c:y val="3.10731235582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A138-4A58-BE91-2E69262692CA}"/>
                </c:ext>
              </c:extLst>
            </c:dLbl>
            <c:dLbl>
              <c:idx val="2"/>
              <c:layout>
                <c:manualLayout>
                  <c:x val="-5.2547768943732396E-3"/>
                  <c:y val="2.2210936072858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A138-4A58-BE91-2E69262692CA}"/>
                </c:ext>
              </c:extLst>
            </c:dLbl>
            <c:dLbl>
              <c:idx val="3"/>
              <c:layout>
                <c:manualLayout>
                  <c:x val="0"/>
                  <c:y val="2.9695619896065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A138-4A58-BE91-2E69262692CA}"/>
                </c:ext>
              </c:extLst>
            </c:dLbl>
            <c:dLbl>
              <c:idx val="4"/>
              <c:layout>
                <c:manualLayout>
                  <c:x val="-1.7515463257798899E-3"/>
                  <c:y val="1.18782479584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A138-4A58-BE91-2E69262692CA}"/>
                </c:ext>
              </c:extLst>
            </c:dLbl>
            <c:dLbl>
              <c:idx val="5"/>
              <c:layout>
                <c:manualLayout>
                  <c:x val="-2.4521648560918499E-2"/>
                  <c:y val="3.2665181885671801E-2"/>
                </c:manualLayout>
              </c:layout>
              <c:spPr>
                <a:noFill/>
                <a:ln>
                  <a:noFill/>
                </a:ln>
                <a:effectLst/>
              </c:spPr>
              <c:txPr>
                <a:bodyPr/>
                <a:lstStyle/>
                <a:p>
                  <a:pPr>
                    <a:defRPr sz="1100" b="0">
                      <a:solidFill>
                        <a:schemeClr val="bg1">
                          <a:lumMod val="65000"/>
                        </a:schemeClr>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6-A138-4A58-BE91-2E69262692CA}"/>
                </c:ext>
              </c:extLst>
            </c:dLbl>
            <c:dLbl>
              <c:idx val="6"/>
              <c:layout>
                <c:manualLayout>
                  <c:x val="0"/>
                  <c:y val="1.4847576124254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A138-4A58-BE91-2E69262692CA}"/>
                </c:ext>
              </c:extLst>
            </c:dLbl>
            <c:dLbl>
              <c:idx val="7"/>
              <c:layout>
                <c:manualLayout>
                  <c:x val="-2.1018555909358801E-2"/>
                  <c:y val="2.6726057906458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37-46E0-8922-52742819D1FC}"/>
                </c:ext>
              </c:extLst>
            </c:dLbl>
            <c:dLbl>
              <c:idx val="8"/>
              <c:layout>
                <c:manualLayout>
                  <c:x val="-2.2770102235138701E-2"/>
                  <c:y val="2.6726057906458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37-46E0-8922-52742819D1FC}"/>
                </c:ext>
              </c:extLst>
            </c:dLbl>
            <c:dLbl>
              <c:idx val="9"/>
              <c:layout>
                <c:manualLayout>
                  <c:x val="-2.1018555909358701E-2"/>
                  <c:y val="2.8372444860275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52-4F65-85DE-CEBAA80A595F}"/>
                </c:ext>
              </c:extLst>
            </c:dLbl>
            <c:dLbl>
              <c:idx val="10"/>
              <c:layout>
                <c:manualLayout>
                  <c:x val="-1.40123706062393E-2"/>
                  <c:y val="2.8372444860275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52-4F65-85DE-CEBAA80A595F}"/>
                </c:ext>
              </c:extLst>
            </c:dLbl>
            <c:spPr>
              <a:noFill/>
              <a:ln>
                <a:noFill/>
              </a:ln>
              <a:effectLst/>
            </c:spPr>
            <c:txPr>
              <a:bodyPr/>
              <a:lstStyle/>
              <a:p>
                <a:pPr>
                  <a:defRPr sz="1100" b="0">
                    <a:solidFill>
                      <a:srgbClr val="339966"/>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9"/>
                <c:pt idx="0">
                  <c:v>Colonne8</c:v>
                </c:pt>
                <c:pt idx="1">
                  <c:v>Colonne9</c:v>
                </c:pt>
                <c:pt idx="2">
                  <c:v>Colonne10</c:v>
                </c:pt>
                <c:pt idx="3">
                  <c:v>Colonne11</c:v>
                </c:pt>
                <c:pt idx="4">
                  <c:v>Colonne12</c:v>
                </c:pt>
                <c:pt idx="5">
                  <c:v>Colonne13</c:v>
                </c:pt>
                <c:pt idx="6">
                  <c:v>Colonne14</c:v>
                </c:pt>
                <c:pt idx="7">
                  <c:v>Colonne15</c:v>
                </c:pt>
                <c:pt idx="8">
                  <c:v>Colonne16</c:v>
                </c:pt>
              </c:strCache>
            </c:strRef>
          </c:cat>
          <c:val>
            <c:numRef>
              <c:f>Feuil1!$B$8:$M$8</c:f>
              <c:numCache>
                <c:formatCode>0%</c:formatCode>
                <c:ptCount val="12"/>
                <c:pt idx="0">
                  <c:v>0</c:v>
                </c:pt>
                <c:pt idx="1">
                  <c:v>0.01</c:v>
                </c:pt>
                <c:pt idx="2">
                  <c:v>0</c:v>
                </c:pt>
                <c:pt idx="3">
                  <c:v>0.01</c:v>
                </c:pt>
                <c:pt idx="4">
                  <c:v>0.01</c:v>
                </c:pt>
                <c:pt idx="5">
                  <c:v>0.01</c:v>
                </c:pt>
                <c:pt idx="6">
                  <c:v>0.01</c:v>
                </c:pt>
                <c:pt idx="7">
                  <c:v>0.01</c:v>
                </c:pt>
                <c:pt idx="8">
                  <c:v>0.01</c:v>
                </c:pt>
                <c:pt idx="9">
                  <c:v>0.01</c:v>
                </c:pt>
                <c:pt idx="10">
                  <c:v>1.13758E-2</c:v>
                </c:pt>
                <c:pt idx="11">
                  <c:v>1.340819E-2</c:v>
                </c:pt>
              </c:numCache>
            </c:numRef>
          </c:val>
          <c:smooth val="1"/>
          <c:extLst>
            <c:ext xmlns:c16="http://schemas.microsoft.com/office/drawing/2014/chart" uri="{C3380CC4-5D6E-409C-BE32-E72D297353CC}">
              <c16:uniqueId val="{00000058-A138-4A58-BE91-2E69262692CA}"/>
            </c:ext>
          </c:extLst>
        </c:ser>
        <c:ser>
          <c:idx val="7"/>
          <c:order val="7"/>
          <c:tx>
            <c:strRef>
              <c:f>Feuil1!$A$9</c:f>
              <c:strCache>
                <c:ptCount val="1"/>
                <c:pt idx="0">
                  <c:v>intérêt</c:v>
                </c:pt>
              </c:strCache>
            </c:strRef>
          </c:tx>
          <c:spPr>
            <a:ln w="34925">
              <a:solidFill>
                <a:srgbClr val="669900"/>
              </a:solidFill>
            </a:ln>
            <a:effectLst/>
          </c:spPr>
          <c:marker>
            <c:symbol val="circle"/>
            <c:size val="6"/>
            <c:spPr>
              <a:solidFill>
                <a:srgbClr val="FFFFFF"/>
              </a:solidFill>
              <a:ln w="15875">
                <a:solidFill>
                  <a:srgbClr val="669900"/>
                </a:solidFill>
              </a:ln>
              <a:effectLst/>
            </c:spPr>
          </c:marker>
          <c:dLbls>
            <c:dLbl>
              <c:idx val="0"/>
              <c:layout>
                <c:manualLayout>
                  <c:x val="-6.8310306705415796E-2"/>
                  <c:y val="-1.48286363981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A138-4A58-BE91-2E69262692CA}"/>
                </c:ext>
              </c:extLst>
            </c:dLbl>
            <c:dLbl>
              <c:idx val="1"/>
              <c:layout>
                <c:manualLayout>
                  <c:x val="-1.7515463257798999E-2"/>
                  <c:y val="3.6202250858318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A-A138-4A58-BE91-2E69262692CA}"/>
                </c:ext>
              </c:extLst>
            </c:dLbl>
            <c:dLbl>
              <c:idx val="2"/>
              <c:layout>
                <c:manualLayout>
                  <c:x val="-5.2546389773396804E-3"/>
                  <c:y val="-3.6202250858318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B-A138-4A58-BE91-2E69262692CA}"/>
                </c:ext>
              </c:extLst>
            </c:dLbl>
            <c:dLbl>
              <c:idx val="3"/>
              <c:layout>
                <c:manualLayout>
                  <c:x val="-1.0509415871712899E-2"/>
                  <c:y val="3.2807112919348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C-A138-4A58-BE91-2E69262692CA}"/>
                </c:ext>
              </c:extLst>
            </c:dLbl>
            <c:dLbl>
              <c:idx val="5"/>
              <c:layout>
                <c:manualLayout>
                  <c:x val="-3.1527833864037999E-2"/>
                  <c:y val="-3.2665181885671898E-2"/>
                </c:manualLayout>
              </c:layout>
              <c:spPr>
                <a:noFill/>
                <a:ln>
                  <a:noFill/>
                </a:ln>
                <a:effectLst/>
              </c:spPr>
              <c:txPr>
                <a:bodyPr/>
                <a:lstStyle/>
                <a:p>
                  <a:pPr>
                    <a:defRPr sz="1100" b="0">
                      <a:solidFill>
                        <a:schemeClr val="bg1">
                          <a:lumMod val="65000"/>
                        </a:schemeClr>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D-A138-4A58-BE91-2E69262692CA}"/>
                </c:ext>
              </c:extLst>
            </c:dLbl>
            <c:dLbl>
              <c:idx val="6"/>
              <c:layout>
                <c:manualLayout>
                  <c:x val="-3.3279518106851501E-2"/>
                  <c:y val="-3.2797429233090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E-A138-4A58-BE91-2E69262692CA}"/>
                </c:ext>
              </c:extLst>
            </c:dLbl>
            <c:dLbl>
              <c:idx val="7"/>
              <c:layout>
                <c:manualLayout>
                  <c:x val="-2.8024741212478301E-2"/>
                  <c:y val="2.672572603299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F-A138-4A58-BE91-2E69262692CA}"/>
                </c:ext>
              </c:extLst>
            </c:dLbl>
            <c:dLbl>
              <c:idx val="8"/>
              <c:layout>
                <c:manualLayout>
                  <c:x val="-2.97762875382582E-2"/>
                  <c:y val="-3.2665181885671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37-46E0-8922-52742819D1FC}"/>
                </c:ext>
              </c:extLst>
            </c:dLbl>
            <c:dLbl>
              <c:idx val="9"/>
              <c:layout>
                <c:manualLayout>
                  <c:x val="-8.7577316288993401E-3"/>
                  <c:y val="-3.6884178318358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78-4740-AAD7-E0FF9B9DA62F}"/>
                </c:ext>
              </c:extLst>
            </c:dLbl>
            <c:dLbl>
              <c:idx val="10"/>
              <c:layout>
                <c:manualLayout>
                  <c:x val="-1.5763916932019E-2"/>
                  <c:y val="-2.8372444860275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52-4F65-85DE-CEBAA80A595F}"/>
                </c:ext>
              </c:extLst>
            </c:dLbl>
            <c:spPr>
              <a:noFill/>
              <a:ln>
                <a:noFill/>
              </a:ln>
              <a:effectLst/>
            </c:spPr>
            <c:txPr>
              <a:bodyPr/>
              <a:lstStyle/>
              <a:p>
                <a:pPr>
                  <a:defRPr sz="1100" b="0">
                    <a:solidFill>
                      <a:srgbClr val="66990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9"/>
                <c:pt idx="0">
                  <c:v>Colonne8</c:v>
                </c:pt>
                <c:pt idx="1">
                  <c:v>Colonne9</c:v>
                </c:pt>
                <c:pt idx="2">
                  <c:v>Colonne10</c:v>
                </c:pt>
                <c:pt idx="3">
                  <c:v>Colonne11</c:v>
                </c:pt>
                <c:pt idx="4">
                  <c:v>Colonne12</c:v>
                </c:pt>
                <c:pt idx="5">
                  <c:v>Colonne13</c:v>
                </c:pt>
                <c:pt idx="6">
                  <c:v>Colonne14</c:v>
                </c:pt>
                <c:pt idx="7">
                  <c:v>Colonne15</c:v>
                </c:pt>
                <c:pt idx="8">
                  <c:v>Colonne16</c:v>
                </c:pt>
              </c:strCache>
            </c:strRef>
          </c:cat>
          <c:val>
            <c:numRef>
              <c:f>Feuil1!$B$9:$M$9</c:f>
              <c:numCache>
                <c:formatCode>0%</c:formatCode>
                <c:ptCount val="12"/>
                <c:pt idx="0">
                  <c:v>0.15</c:v>
                </c:pt>
                <c:pt idx="1">
                  <c:v>0.18</c:v>
                </c:pt>
                <c:pt idx="2">
                  <c:v>0.13</c:v>
                </c:pt>
                <c:pt idx="3">
                  <c:v>0.1</c:v>
                </c:pt>
                <c:pt idx="4">
                  <c:v>0.08</c:v>
                </c:pt>
                <c:pt idx="5">
                  <c:v>0.12</c:v>
                </c:pt>
                <c:pt idx="6">
                  <c:v>0.1</c:v>
                </c:pt>
                <c:pt idx="7">
                  <c:v>0.1</c:v>
                </c:pt>
                <c:pt idx="8">
                  <c:v>0.11</c:v>
                </c:pt>
                <c:pt idx="9">
                  <c:v>0.09</c:v>
                </c:pt>
                <c:pt idx="10">
                  <c:v>0.10898863</c:v>
                </c:pt>
                <c:pt idx="11">
                  <c:v>0.10333847</c:v>
                </c:pt>
              </c:numCache>
            </c:numRef>
          </c:val>
          <c:smooth val="1"/>
          <c:extLst>
            <c:ext xmlns:c16="http://schemas.microsoft.com/office/drawing/2014/chart" uri="{C3380CC4-5D6E-409C-BE32-E72D297353CC}">
              <c16:uniqueId val="{00000060-A138-4A58-BE91-2E69262692CA}"/>
            </c:ext>
          </c:extLst>
        </c:ser>
        <c:dLbls>
          <c:showLegendKey val="0"/>
          <c:showVal val="0"/>
          <c:showCatName val="0"/>
          <c:showSerName val="0"/>
          <c:showPercent val="0"/>
          <c:showBubbleSize val="0"/>
        </c:dLbls>
        <c:marker val="1"/>
        <c:smooth val="0"/>
        <c:axId val="-2130472840"/>
        <c:axId val="-2130568920"/>
      </c:lineChart>
      <c:catAx>
        <c:axId val="-2130472840"/>
        <c:scaling>
          <c:orientation val="minMax"/>
        </c:scaling>
        <c:delete val="1"/>
        <c:axPos val="b"/>
        <c:numFmt formatCode="General" sourceLinked="0"/>
        <c:majorTickMark val="out"/>
        <c:minorTickMark val="none"/>
        <c:tickLblPos val="none"/>
        <c:crossAx val="-2130568920"/>
        <c:crosses val="autoZero"/>
        <c:auto val="1"/>
        <c:lblAlgn val="ctr"/>
        <c:lblOffset val="100"/>
        <c:noMultiLvlLbl val="0"/>
      </c:catAx>
      <c:valAx>
        <c:axId val="-2130568920"/>
        <c:scaling>
          <c:orientation val="minMax"/>
          <c:max val="0.45"/>
          <c:min val="0"/>
        </c:scaling>
        <c:delete val="0"/>
        <c:axPos val="l"/>
        <c:numFmt formatCode="0%" sourceLinked="1"/>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30472840"/>
        <c:crosses val="autoZero"/>
        <c:crossBetween val="between"/>
        <c:majorUnit val="0.05"/>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89594302526001"/>
          <c:y val="3.0256169720297401E-2"/>
          <c:w val="0.373865358010047"/>
          <c:h val="0.86209258730934002"/>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CEDD-472B-A7CB-7A2A37FE4AAD}"/>
              </c:ext>
            </c:extLst>
          </c:dPt>
          <c:dPt>
            <c:idx val="1"/>
            <c:invertIfNegative val="0"/>
            <c:bubble3D val="0"/>
            <c:spPr>
              <a:solidFill>
                <a:srgbClr val="00B0F0"/>
              </a:solidFill>
              <a:effectLst/>
            </c:spPr>
            <c:extLst>
              <c:ext xmlns:c16="http://schemas.microsoft.com/office/drawing/2014/chart" uri="{C3380CC4-5D6E-409C-BE32-E72D297353CC}">
                <c16:uniqueId val="{00000003-CEDD-472B-A7CB-7A2A37FE4AAD}"/>
              </c:ext>
            </c:extLst>
          </c:dPt>
          <c:dPt>
            <c:idx val="2"/>
            <c:invertIfNegative val="0"/>
            <c:bubble3D val="0"/>
            <c:spPr>
              <a:solidFill>
                <a:srgbClr val="FFC000"/>
              </a:solidFill>
              <a:effectLst/>
            </c:spPr>
            <c:extLst>
              <c:ext xmlns:c16="http://schemas.microsoft.com/office/drawing/2014/chart" uri="{C3380CC4-5D6E-409C-BE32-E72D297353CC}">
                <c16:uniqueId val="{00000005-CEDD-472B-A7CB-7A2A37FE4AAD}"/>
              </c:ext>
            </c:extLst>
          </c:dPt>
          <c:dPt>
            <c:idx val="3"/>
            <c:invertIfNegative val="0"/>
            <c:bubble3D val="0"/>
            <c:spPr>
              <a:solidFill>
                <a:srgbClr val="FF5050"/>
              </a:solidFill>
              <a:effectLst/>
            </c:spPr>
            <c:extLst>
              <c:ext xmlns:c16="http://schemas.microsoft.com/office/drawing/2014/chart" uri="{C3380CC4-5D6E-409C-BE32-E72D297353CC}">
                <c16:uniqueId val="{00000007-CEDD-472B-A7CB-7A2A37FE4AAD}"/>
              </c:ext>
            </c:extLst>
          </c:dPt>
          <c:dPt>
            <c:idx val="4"/>
            <c:invertIfNegative val="0"/>
            <c:bubble3D val="0"/>
            <c:spPr>
              <a:solidFill>
                <a:srgbClr val="595959"/>
              </a:solidFill>
              <a:effectLst/>
            </c:spPr>
            <c:extLst>
              <c:ext xmlns:c16="http://schemas.microsoft.com/office/drawing/2014/chart" uri="{C3380CC4-5D6E-409C-BE32-E72D297353CC}">
                <c16:uniqueId val="{00000009-CEDD-472B-A7CB-7A2A37FE4AAD}"/>
              </c:ext>
            </c:extLst>
          </c:dPt>
          <c:dLbls>
            <c:dLbl>
              <c:idx val="0"/>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CEDD-472B-A7CB-7A2A37FE4AAD}"/>
                </c:ext>
              </c:extLst>
            </c:dLbl>
            <c:dLbl>
              <c:idx val="1"/>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CEDD-472B-A7CB-7A2A37FE4AAD}"/>
                </c:ext>
              </c:extLst>
            </c:dLbl>
            <c:dLbl>
              <c:idx val="2"/>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CEDD-472B-A7CB-7A2A37FE4AAD}"/>
                </c:ext>
              </c:extLst>
            </c:dLbl>
            <c:dLbl>
              <c:idx val="3"/>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CEDD-472B-A7CB-7A2A37FE4AAD}"/>
                </c:ext>
              </c:extLst>
            </c:dLbl>
            <c:dLbl>
              <c:idx val="4"/>
              <c:numFmt formatCode="0%" sourceLinked="0"/>
              <c:spPr/>
              <c:txPr>
                <a:bodyPr/>
                <a:lstStyle/>
                <a:p>
                  <a:pPr>
                    <a:defRPr sz="1500" b="0">
                      <a:solidFill>
                        <a:srgbClr val="000000"/>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CEDD-472B-A7CB-7A2A37FE4AAD}"/>
                </c:ext>
              </c:extLst>
            </c:dLbl>
            <c:dLbl>
              <c:idx val="5"/>
              <c:delete val="1"/>
              <c:extLst>
                <c:ext xmlns:c15="http://schemas.microsoft.com/office/drawing/2012/chart" uri="{CE6537A1-D6FC-4f65-9D91-7224C49458BB}"/>
                <c:ext xmlns:c16="http://schemas.microsoft.com/office/drawing/2014/chart" uri="{C3380CC4-5D6E-409C-BE32-E72D297353CC}">
                  <c16:uniqueId val="{0000000A-CEDD-472B-A7CB-7A2A37FE4AAD}"/>
                </c:ext>
              </c:extLst>
            </c:dLbl>
            <c:dLbl>
              <c:idx val="7"/>
              <c:delete val="1"/>
              <c:extLst>
                <c:ext xmlns:c15="http://schemas.microsoft.com/office/drawing/2012/chart" uri="{CE6537A1-D6FC-4f65-9D91-7224C49458BB}"/>
                <c:ext xmlns:c16="http://schemas.microsoft.com/office/drawing/2014/chart" uri="{C3380CC4-5D6E-409C-BE32-E72D297353CC}">
                  <c16:uniqueId val="{0000000B-CEDD-472B-A7CB-7A2A37FE4AAD}"/>
                </c:ext>
              </c:extLst>
            </c:dLbl>
            <c:dLbl>
              <c:idx val="14"/>
              <c:delete val="1"/>
              <c:extLst>
                <c:ext xmlns:c15="http://schemas.microsoft.com/office/drawing/2012/chart" uri="{CE6537A1-D6FC-4f65-9D91-7224C49458BB}"/>
                <c:ext xmlns:c16="http://schemas.microsoft.com/office/drawing/2014/chart" uri="{C3380CC4-5D6E-409C-BE32-E72D297353CC}">
                  <c16:uniqueId val="{0000000C-CEDD-472B-A7CB-7A2A37FE4AAD}"/>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Beaucoup</c:v>
                </c:pt>
                <c:pt idx="1">
                  <c:v>Assez</c:v>
                </c:pt>
                <c:pt idx="2">
                  <c:v>Peu</c:v>
                </c:pt>
                <c:pt idx="3">
                  <c:v>Pas du tout</c:v>
                </c:pt>
                <c:pt idx="4">
                  <c:v>NSP</c:v>
                </c:pt>
              </c:strCache>
            </c:strRef>
          </c:cat>
          <c:val>
            <c:numRef>
              <c:f>DATA!$B$2:$B$6</c:f>
              <c:numCache>
                <c:formatCode>0%</c:formatCode>
                <c:ptCount val="5"/>
                <c:pt idx="0">
                  <c:v>2.4285270000000001E-2</c:v>
                </c:pt>
                <c:pt idx="1">
                  <c:v>0.15858146000000001</c:v>
                </c:pt>
                <c:pt idx="2">
                  <c:v>0.44265768</c:v>
                </c:pt>
                <c:pt idx="3">
                  <c:v>0.3556262</c:v>
                </c:pt>
                <c:pt idx="4">
                  <c:v>1.8848230000000001E-2</c:v>
                </c:pt>
              </c:numCache>
            </c:numRef>
          </c:val>
          <c:extLst>
            <c:ext xmlns:c16="http://schemas.microsoft.com/office/drawing/2014/chart" uri="{C3380CC4-5D6E-409C-BE32-E72D297353CC}">
              <c16:uniqueId val="{0000000D-CEDD-472B-A7CB-7A2A37FE4AAD}"/>
            </c:ext>
          </c:extLst>
        </c:ser>
        <c:dLbls>
          <c:showLegendKey val="0"/>
          <c:showVal val="0"/>
          <c:showCatName val="0"/>
          <c:showSerName val="0"/>
          <c:showPercent val="0"/>
          <c:showBubbleSize val="0"/>
        </c:dLbls>
        <c:gapWidth val="12"/>
        <c:axId val="-2129043720"/>
        <c:axId val="-2129040296"/>
      </c:barChart>
      <c:catAx>
        <c:axId val="-2129043720"/>
        <c:scaling>
          <c:orientation val="maxMin"/>
        </c:scaling>
        <c:delete val="0"/>
        <c:axPos val="l"/>
        <c:numFmt formatCode="General" sourceLinked="1"/>
        <c:majorTickMark val="out"/>
        <c:minorTickMark val="none"/>
        <c:tickLblPos val="nextTo"/>
        <c:spPr>
          <a:ln>
            <a:noFill/>
          </a:ln>
        </c:spPr>
        <c:txPr>
          <a:bodyPr/>
          <a:lstStyle/>
          <a:p>
            <a:pPr>
              <a:defRPr sz="1200">
                <a:solidFill>
                  <a:srgbClr val="404040"/>
                </a:solidFill>
                <a:latin typeface="Tahoma" pitchFamily="34" charset="0"/>
                <a:ea typeface="Tahoma" pitchFamily="34" charset="0"/>
                <a:cs typeface="Tahoma" pitchFamily="34" charset="0"/>
              </a:defRPr>
            </a:pPr>
            <a:endParaRPr lang="fr-FR"/>
          </a:p>
        </c:txPr>
        <c:crossAx val="-2129040296"/>
        <c:crosses val="autoZero"/>
        <c:auto val="1"/>
        <c:lblAlgn val="ctr"/>
        <c:lblOffset val="100"/>
        <c:noMultiLvlLbl val="0"/>
      </c:catAx>
      <c:valAx>
        <c:axId val="-2129040296"/>
        <c:scaling>
          <c:orientation val="minMax"/>
          <c:max val="1"/>
          <c:min val="0"/>
        </c:scaling>
        <c:delete val="0"/>
        <c:axPos val="t"/>
        <c:numFmt formatCode="0%" sourceLinked="1"/>
        <c:majorTickMark val="none"/>
        <c:minorTickMark val="none"/>
        <c:tickLblPos val="none"/>
        <c:spPr>
          <a:ln>
            <a:noFill/>
          </a:ln>
        </c:spPr>
        <c:crossAx val="-2129043720"/>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9.74300966843267E-2"/>
          <c:w val="0.89852952755906002"/>
          <c:h val="0.86589640972594495"/>
        </c:manualLayout>
      </c:layout>
      <c:lineChart>
        <c:grouping val="standard"/>
        <c:varyColors val="0"/>
        <c:ser>
          <c:idx val="0"/>
          <c:order val="0"/>
          <c:tx>
            <c:strRef>
              <c:f>Feuil1!$A$2</c:f>
              <c:strCache>
                <c:ptCount val="1"/>
              </c:strCache>
            </c:strRef>
          </c:tx>
          <c:spPr>
            <a:ln w="34925">
              <a:solidFill>
                <a:srgbClr val="421D49"/>
              </a:solidFill>
            </a:ln>
            <a:effectLst>
              <a:outerShdw blurRad="50800" dist="50800" dir="5400000" algn="ctr" rotWithShape="0">
                <a:srgbClr val="421D49">
                  <a:alpha val="28000"/>
                </a:srgbClr>
              </a:outerShdw>
            </a:effectLst>
          </c:spPr>
          <c:marker>
            <c:symbol val="circle"/>
            <c:size val="6"/>
            <c:spPr>
              <a:solidFill>
                <a:schemeClr val="bg1"/>
              </a:solidFill>
              <a:ln w="15875">
                <a:solidFill>
                  <a:srgbClr val="421D49"/>
                </a:solidFill>
              </a:ln>
              <a:effectLst>
                <a:outerShdw blurRad="50800" dist="50800" dir="5400000" algn="ctr" rotWithShape="0">
                  <a:srgbClr val="421D49">
                    <a:alpha val="28000"/>
                  </a:srgbClr>
                </a:outerShdw>
              </a:effectLst>
            </c:spPr>
          </c:marker>
          <c:dLbls>
            <c:dLbl>
              <c:idx val="0"/>
              <c:layout>
                <c:manualLayout>
                  <c:x val="-7.9375666139271994E-2"/>
                  <c:y val="1.644400418376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EF-4CE6-9170-45186062FD15}"/>
                </c:ext>
              </c:extLst>
            </c:dLbl>
            <c:dLbl>
              <c:idx val="1"/>
              <c:layout>
                <c:manualLayout>
                  <c:x val="-2.8996918381802801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EF-4CE6-9170-45186062FD15}"/>
                </c:ext>
              </c:extLst>
            </c:dLbl>
            <c:dLbl>
              <c:idx val="2"/>
              <c:layout>
                <c:manualLayout>
                  <c:x val="5.2022305045999002E-4"/>
                  <c:y val="-1.26312058415588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EF-4CE6-9170-45186062FD15}"/>
                </c:ext>
              </c:extLst>
            </c:dLbl>
            <c:dLbl>
              <c:idx val="3"/>
              <c:layout>
                <c:manualLayout>
                  <c:x val="-3.4315259136724702E-2"/>
                  <c:y val="-3.9135892167163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EF-4CE6-9170-45186062FD15}"/>
                </c:ext>
              </c:extLst>
            </c:dLbl>
            <c:dLbl>
              <c:idx val="4"/>
              <c:layout>
                <c:manualLayout>
                  <c:x val="-3.5375732160078402E-2"/>
                  <c:y val="-4.2040780002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EF-4CE6-9170-45186062FD15}"/>
                </c:ext>
              </c:extLst>
            </c:dLbl>
            <c:dLbl>
              <c:idx val="5"/>
              <c:layout>
                <c:manualLayout>
                  <c:x val="-3.5986863606779398E-2"/>
                  <c:y val="-3.10701860068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EF-4CE6-9170-45186062FD15}"/>
                </c:ext>
              </c:extLst>
            </c:dLbl>
            <c:dLbl>
              <c:idx val="6"/>
              <c:layout>
                <c:manualLayout>
                  <c:x val="-4.0908302975971297E-2"/>
                  <c:y val="-3.4220099487207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EF-4CE6-9170-45186062FD15}"/>
                </c:ext>
              </c:extLst>
            </c:dLbl>
            <c:dLbl>
              <c:idx val="7"/>
              <c:layout>
                <c:manualLayout>
                  <c:x val="-3.2096327876232199E-2"/>
                  <c:y val="4.515204096983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EF-4CE6-9170-45186062FD15}"/>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EF-4CE6-9170-45186062FD15}"/>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EF-4CE6-9170-45186062FD15}"/>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CEF-4CE6-9170-45186062FD15}"/>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CEF-4CE6-9170-45186062FD15}"/>
                </c:ext>
              </c:extLst>
            </c:dLbl>
            <c:spPr>
              <a:noFill/>
              <a:ln>
                <a:noFill/>
              </a:ln>
              <a:effectLst/>
            </c:spPr>
            <c:txPr>
              <a:bodyPr/>
              <a:lstStyle/>
              <a:p>
                <a:pPr>
                  <a:defRPr sz="1100" b="1">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Feuil1!$B$2:$O$2</c:f>
              <c:numCache>
                <c:formatCode>General</c:formatCode>
                <c:ptCount val="14"/>
              </c:numCache>
            </c:numRef>
          </c:val>
          <c:smooth val="1"/>
          <c:extLst>
            <c:ext xmlns:c16="http://schemas.microsoft.com/office/drawing/2014/chart" uri="{C3380CC4-5D6E-409C-BE32-E72D297353CC}">
              <c16:uniqueId val="{0000000C-1CEF-4CE6-9170-45186062FD15}"/>
            </c:ext>
          </c:extLst>
        </c:ser>
        <c:ser>
          <c:idx val="1"/>
          <c:order val="1"/>
          <c:tx>
            <c:strRef>
              <c:f>Feuil1!$A$3</c:f>
              <c:strCache>
                <c:ptCount val="1"/>
              </c:strCache>
            </c:strRef>
          </c:tx>
          <c:spPr>
            <a:ln w="34925">
              <a:solidFill>
                <a:srgbClr val="AC0077"/>
              </a:solidFill>
            </a:ln>
            <a:effectLst>
              <a:outerShdw blurRad="50800" dist="50800" dir="5400000" algn="ctr" rotWithShape="0">
                <a:srgbClr val="B4007C">
                  <a:alpha val="26000"/>
                </a:srgbClr>
              </a:outerShdw>
            </a:effectLst>
          </c:spPr>
          <c:marker>
            <c:symbol val="circle"/>
            <c:size val="6"/>
            <c:spPr>
              <a:solidFill>
                <a:schemeClr val="bg1"/>
              </a:solidFill>
              <a:ln w="15875">
                <a:solidFill>
                  <a:srgbClr val="AC0077"/>
                </a:solidFill>
              </a:ln>
              <a:effectLst>
                <a:outerShdw blurRad="50800" dist="50800" dir="5400000" algn="ctr" rotWithShape="0">
                  <a:srgbClr val="B4007C">
                    <a:alpha val="26000"/>
                  </a:srgbClr>
                </a:outerShdw>
              </a:effectLst>
            </c:spPr>
          </c:marker>
          <c:dLbls>
            <c:dLbl>
              <c:idx val="0"/>
              <c:layout>
                <c:manualLayout>
                  <c:x val="-8.3905137354332193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CEF-4CE6-9170-45186062FD15}"/>
                </c:ext>
              </c:extLst>
            </c:dLbl>
            <c:dLbl>
              <c:idx val="1"/>
              <c:layout>
                <c:manualLayout>
                  <c:x val="-3.0217622045541299E-2"/>
                  <c:y val="4.16838720996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CEF-4CE6-9170-45186062FD15}"/>
                </c:ext>
              </c:extLst>
            </c:dLbl>
            <c:dLbl>
              <c:idx val="2"/>
              <c:layout>
                <c:manualLayout>
                  <c:x val="-2.5156066915137999E-4"/>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CEF-4CE6-9170-45186062FD15}"/>
                </c:ext>
              </c:extLst>
            </c:dLbl>
            <c:dLbl>
              <c:idx val="3"/>
              <c:layout>
                <c:manualLayout>
                  <c:x val="5.6186281338407402E-3"/>
                  <c:y val="1.5839306523220398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CEF-4CE6-9170-45186062FD15}"/>
                </c:ext>
              </c:extLst>
            </c:dLbl>
            <c:dLbl>
              <c:idx val="4"/>
              <c:layout>
                <c:manualLayout>
                  <c:x val="4.1667153839001804E-3"/>
                  <c:y val="1.0928464306929099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CEF-4CE6-9170-45186062FD15}"/>
                </c:ext>
              </c:extLst>
            </c:dLbl>
            <c:dLbl>
              <c:idx val="5"/>
              <c:layout>
                <c:manualLayout>
                  <c:x val="1.1237673843968199E-2"/>
                  <c:y val="1.53121579049302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CEF-4CE6-9170-45186062FD15}"/>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CEF-4CE6-9170-45186062FD15}"/>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CEF-4CE6-9170-45186062FD15}"/>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CEF-4CE6-9170-45186062FD15}"/>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CEF-4CE6-9170-45186062FD15}"/>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CEF-4CE6-9170-45186062FD15}"/>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CEF-4CE6-9170-45186062FD15}"/>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CEF-4CE6-9170-45186062FD15}"/>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CEF-4CE6-9170-45186062FD15}"/>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CEF-4CE6-9170-45186062FD15}"/>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CEF-4CE6-9170-45186062FD15}"/>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CEF-4CE6-9170-45186062FD15}"/>
                </c:ext>
              </c:extLst>
            </c:dLbl>
            <c:dLbl>
              <c:idx val="24"/>
              <c:layout>
                <c:manualLayout>
                  <c:x val="-3.46703734741961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CEF-4CE6-9170-45186062FD15}"/>
                </c:ext>
              </c:extLst>
            </c:dLbl>
            <c:spPr>
              <a:noFill/>
              <a:ln>
                <a:noFill/>
              </a:ln>
              <a:effectLst/>
            </c:spPr>
            <c:txPr>
              <a:bodyPr/>
              <a:lstStyle/>
              <a:p>
                <a:pPr>
                  <a:defRPr sz="1100" b="1">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Feuil1!$B$3:$O$3</c:f>
              <c:numCache>
                <c:formatCode>General</c:formatCode>
                <c:ptCount val="14"/>
              </c:numCache>
            </c:numRef>
          </c:val>
          <c:smooth val="1"/>
          <c:extLst>
            <c:ext xmlns:c16="http://schemas.microsoft.com/office/drawing/2014/chart" uri="{C3380CC4-5D6E-409C-BE32-E72D297353CC}">
              <c16:uniqueId val="{0000001F-1CEF-4CE6-9170-45186062FD15}"/>
            </c:ext>
          </c:extLst>
        </c:ser>
        <c:ser>
          <c:idx val="2"/>
          <c:order val="2"/>
          <c:tx>
            <c:strRef>
              <c:f>Feuil1!$A$4</c:f>
              <c:strCache>
                <c:ptCount val="1"/>
                <c:pt idx="0">
                  <c:v>Non</c:v>
                </c:pt>
              </c:strCache>
            </c:strRef>
          </c:tx>
          <c:spPr>
            <a:ln w="34925">
              <a:solidFill>
                <a:srgbClr val="FF5050"/>
              </a:solidFill>
            </a:ln>
            <a:effectLst/>
          </c:spPr>
          <c:marker>
            <c:symbol val="circle"/>
            <c:size val="6"/>
            <c:spPr>
              <a:solidFill>
                <a:schemeClr val="bg1"/>
              </a:solidFill>
              <a:ln w="15875">
                <a:solidFill>
                  <a:srgbClr val="FF5050"/>
                </a:solidFill>
              </a:ln>
              <a:effectLst/>
            </c:spPr>
          </c:marker>
          <c:dLbls>
            <c:dLbl>
              <c:idx val="0"/>
              <c:layout>
                <c:manualLayout>
                  <c:x val="-3.6510217313769099E-2"/>
                  <c:y val="-7.2246405124451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CEF-4CE6-9170-45186062FD15}"/>
                </c:ext>
              </c:extLst>
            </c:dLbl>
            <c:dLbl>
              <c:idx val="1"/>
              <c:layout>
                <c:manualLayout>
                  <c:x val="-3.2835976927032301E-2"/>
                  <c:y val="-7.21123195595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CEF-4CE6-9170-45186062FD15}"/>
                </c:ext>
              </c:extLst>
            </c:dLbl>
            <c:dLbl>
              <c:idx val="2"/>
              <c:layout>
                <c:manualLayout>
                  <c:x val="-1.6976069739678901E-2"/>
                  <c:y val="-6.95986084078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CEF-4CE6-9170-45186062FD15}"/>
                </c:ext>
              </c:extLst>
            </c:dLbl>
            <c:dLbl>
              <c:idx val="3"/>
              <c:layout>
                <c:manualLayout>
                  <c:x val="-2.7245372056023599E-2"/>
                  <c:y val="-6.2781031112387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CEF-4CE6-9170-45186062FD15}"/>
                </c:ext>
              </c:extLst>
            </c:dLbl>
            <c:dLbl>
              <c:idx val="4"/>
              <c:layout>
                <c:manualLayout>
                  <c:x val="-3.0876037963594598E-2"/>
                  <c:y val="-7.2603662218018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CEF-4CE6-9170-45186062FD15}"/>
                </c:ext>
              </c:extLst>
            </c:dLbl>
            <c:dLbl>
              <c:idx val="5"/>
              <c:layout>
                <c:manualLayout>
                  <c:x val="-2.93643079426468E-2"/>
                  <c:y val="-9.6226127252924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CEF-4CE6-9170-45186062FD15}"/>
                </c:ext>
              </c:extLst>
            </c:dLbl>
            <c:dLbl>
              <c:idx val="6"/>
              <c:layout>
                <c:manualLayout>
                  <c:x val="-2.9071570764569399E-2"/>
                  <c:y val="-0.107400983480902"/>
                </c:manualLayout>
              </c:layout>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CEF-4CE6-9170-45186062FD15}"/>
                </c:ext>
              </c:extLst>
            </c:dLbl>
            <c:dLbl>
              <c:idx val="7"/>
              <c:layout>
                <c:manualLayout>
                  <c:x val="-3.2547155298839198E-2"/>
                  <c:y val="-9.2247978367885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CEF-4CE6-9170-45186062FD15}"/>
                </c:ext>
              </c:extLst>
            </c:dLbl>
            <c:dLbl>
              <c:idx val="8"/>
              <c:layout>
                <c:manualLayout>
                  <c:x val="-2.9849962225623201E-2"/>
                  <c:y val="-0.110369711637361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CEF-4CE6-9170-45186062FD15}"/>
                </c:ext>
              </c:extLst>
            </c:dLbl>
            <c:dLbl>
              <c:idx val="9"/>
              <c:layout>
                <c:manualLayout>
                  <c:x val="-2.8755701765880801E-2"/>
                  <c:y val="-7.0396863407143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CEF-4CE6-9170-45186062FD15}"/>
                </c:ext>
              </c:extLst>
            </c:dLbl>
            <c:dLbl>
              <c:idx val="10"/>
              <c:layout>
                <c:manualLayout>
                  <c:x val="-2.8503416786409001E-2"/>
                  <c:y val="-7.4451556044112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1CEF-4CE6-9170-45186062FD15}"/>
                </c:ext>
              </c:extLst>
            </c:dLbl>
            <c:dLbl>
              <c:idx val="14"/>
              <c:layout>
                <c:manualLayout>
                  <c:x val="-3.2466115425573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CEF-4CE6-9170-45186062FD15}"/>
                </c:ext>
              </c:extLst>
            </c:dLbl>
            <c:dLbl>
              <c:idx val="16"/>
              <c:layout>
                <c:manualLayout>
                  <c:x val="-2.7038047645078299E-2"/>
                  <c:y val="3.3813216614425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1CEF-4CE6-9170-45186062FD15}"/>
                </c:ext>
              </c:extLst>
            </c:dLbl>
            <c:dLbl>
              <c:idx val="24"/>
              <c:layout>
                <c:manualLayout>
                  <c:x val="-1.4942442652259301E-2"/>
                  <c:y val="-3.2242685290417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CEF-4CE6-9170-45186062FD15}"/>
                </c:ext>
              </c:extLst>
            </c:dLbl>
            <c:spPr>
              <a:noFill/>
              <a:ln>
                <a:noFill/>
              </a:ln>
              <a:effectLst/>
            </c:spPr>
            <c:txPr>
              <a:bodyPr/>
              <a:lstStyle/>
              <a:p>
                <a:pPr algn="ctr">
                  <a:defRPr lang="fr-FR" sz="1100" b="0" i="0" u="none" strike="noStrike" kern="1200" baseline="0">
                    <a:solidFill>
                      <a:srgbClr val="FF5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Feuil1!$B$4:$O$4</c:f>
              <c:numCache>
                <c:formatCode>0%</c:formatCode>
                <c:ptCount val="14"/>
                <c:pt idx="0">
                  <c:v>0.81</c:v>
                </c:pt>
                <c:pt idx="1">
                  <c:v>0.83</c:v>
                </c:pt>
                <c:pt idx="2">
                  <c:v>0.83</c:v>
                </c:pt>
                <c:pt idx="3">
                  <c:v>0.85</c:v>
                </c:pt>
                <c:pt idx="4">
                  <c:v>0.87</c:v>
                </c:pt>
                <c:pt idx="5">
                  <c:v>0.89</c:v>
                </c:pt>
                <c:pt idx="6">
                  <c:v>0.85</c:v>
                </c:pt>
                <c:pt idx="7">
                  <c:v>0.88</c:v>
                </c:pt>
                <c:pt idx="8">
                  <c:v>0.89</c:v>
                </c:pt>
                <c:pt idx="9">
                  <c:v>0.83</c:v>
                </c:pt>
                <c:pt idx="10">
                  <c:v>0.85</c:v>
                </c:pt>
                <c:pt idx="11">
                  <c:v>0.8</c:v>
                </c:pt>
                <c:pt idx="12">
                  <c:v>0.77</c:v>
                </c:pt>
                <c:pt idx="13">
                  <c:v>0.8</c:v>
                </c:pt>
              </c:numCache>
            </c:numRef>
          </c:val>
          <c:smooth val="1"/>
          <c:extLst>
            <c:ext xmlns:c16="http://schemas.microsoft.com/office/drawing/2014/chart" uri="{C3380CC4-5D6E-409C-BE32-E72D297353CC}">
              <c16:uniqueId val="{0000002E-1CEF-4CE6-9170-45186062FD15}"/>
            </c:ext>
          </c:extLst>
        </c:ser>
        <c:ser>
          <c:idx val="3"/>
          <c:order val="3"/>
          <c:tx>
            <c:strRef>
              <c:f>Feuil1!$A$5</c:f>
              <c:strCache>
                <c:ptCount val="1"/>
                <c:pt idx="0">
                  <c:v>Oui</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dLbl>
              <c:idx val="0"/>
              <c:layout>
                <c:manualLayout>
                  <c:x val="-4.7024712305103002E-2"/>
                  <c:y val="-9.4107871030228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CEF-4CE6-9170-45186062FD15}"/>
                </c:ext>
              </c:extLst>
            </c:dLbl>
            <c:dLbl>
              <c:idx val="1"/>
              <c:layout>
                <c:manualLayout>
                  <c:x val="-3.40263388433946E-2"/>
                  <c:y val="-9.8245838100747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1CEF-4CE6-9170-45186062FD15}"/>
                </c:ext>
              </c:extLst>
            </c:dLbl>
            <c:dLbl>
              <c:idx val="2"/>
              <c:layout>
                <c:manualLayout>
                  <c:x val="-2.1845506442380602E-2"/>
                  <c:y val="-7.2893401336706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CEF-4CE6-9170-45186062FD15}"/>
                </c:ext>
              </c:extLst>
            </c:dLbl>
            <c:dLbl>
              <c:idx val="3"/>
              <c:layout>
                <c:manualLayout>
                  <c:x val="-2.73197093370935E-2"/>
                  <c:y val="-0.10349755753617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1CEF-4CE6-9170-45186062FD15}"/>
                </c:ext>
              </c:extLst>
            </c:dLbl>
            <c:dLbl>
              <c:idx val="6"/>
              <c:layout>
                <c:manualLayout>
                  <c:x val="-2.5623903944829999E-2"/>
                  <c:y val="-7.7272415189601401E-2"/>
                </c:manualLayout>
              </c:layout>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1CEF-4CE6-9170-45186062FD15}"/>
                </c:ext>
              </c:extLst>
            </c:dLbl>
            <c:dLbl>
              <c:idx val="8"/>
              <c:layout>
                <c:manualLayout>
                  <c:x val="-2.8824527478437799E-2"/>
                  <c:y val="-7.6295516290264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1CEF-4CE6-9170-45186062FD15}"/>
                </c:ext>
              </c:extLst>
            </c:dLbl>
            <c:dLbl>
              <c:idx val="9"/>
              <c:layout>
                <c:manualLayout>
                  <c:x val="-2.95526670533365E-2"/>
                  <c:y val="-8.7633027991093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1CEF-4CE6-9170-45186062FD15}"/>
                </c:ext>
              </c:extLst>
            </c:dLbl>
            <c:dLbl>
              <c:idx val="22"/>
              <c:layout>
                <c:manualLayout>
                  <c:x val="-2.3028598813328301E-2"/>
                  <c:y val="-5.7613396170067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1CEF-4CE6-9170-45186062FD15}"/>
                </c:ext>
              </c:extLst>
            </c:dLbl>
            <c:dLbl>
              <c:idx val="23"/>
              <c:layout>
                <c:manualLayout>
                  <c:x val="-4.0990697926032001E-2"/>
                  <c:y val="2.6742226183448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1CEF-4CE6-9170-45186062FD15}"/>
                </c:ext>
              </c:extLst>
            </c:dLbl>
            <c:dLbl>
              <c:idx val="24"/>
              <c:layout>
                <c:manualLayout>
                  <c:x val="-1.3496582386460501E-2"/>
                  <c:y val="2.379298060975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1CEF-4CE6-9170-45186062FD15}"/>
                </c:ext>
              </c:extLst>
            </c:dLbl>
            <c:spPr>
              <a:noFill/>
              <a:ln>
                <a:noFill/>
              </a:ln>
              <a:effectLst/>
            </c:spPr>
            <c:txPr>
              <a:bodyPr/>
              <a:lstStyle/>
              <a:p>
                <a:pPr>
                  <a:defRPr sz="1100" b="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Feuil1!$B$5:$O$5</c:f>
              <c:numCache>
                <c:formatCode>0%</c:formatCode>
                <c:ptCount val="14"/>
                <c:pt idx="0">
                  <c:v>0.17</c:v>
                </c:pt>
                <c:pt idx="1">
                  <c:v>0.14000000000000001</c:v>
                </c:pt>
                <c:pt idx="2">
                  <c:v>0.13</c:v>
                </c:pt>
                <c:pt idx="3">
                  <c:v>0.14000000000000001</c:v>
                </c:pt>
                <c:pt idx="4">
                  <c:v>0.13</c:v>
                </c:pt>
                <c:pt idx="5">
                  <c:v>0.11</c:v>
                </c:pt>
                <c:pt idx="6">
                  <c:v>0.14000000000000001</c:v>
                </c:pt>
                <c:pt idx="7">
                  <c:v>0.11</c:v>
                </c:pt>
                <c:pt idx="8">
                  <c:v>0.1</c:v>
                </c:pt>
                <c:pt idx="9">
                  <c:v>0.16</c:v>
                </c:pt>
                <c:pt idx="10">
                  <c:v>0.14000000000000001</c:v>
                </c:pt>
                <c:pt idx="11">
                  <c:v>0.18</c:v>
                </c:pt>
                <c:pt idx="12">
                  <c:v>0.22</c:v>
                </c:pt>
                <c:pt idx="13">
                  <c:v>0.18</c:v>
                </c:pt>
              </c:numCache>
            </c:numRef>
          </c:val>
          <c:smooth val="1"/>
          <c:extLst>
            <c:ext xmlns:c16="http://schemas.microsoft.com/office/drawing/2014/chart" uri="{C3380CC4-5D6E-409C-BE32-E72D297353CC}">
              <c16:uniqueId val="{00000039-1CEF-4CE6-9170-45186062FD15}"/>
            </c:ext>
          </c:extLst>
        </c:ser>
        <c:ser>
          <c:idx val="4"/>
          <c:order val="4"/>
          <c:tx>
            <c:strRef>
              <c:f>Feuil1!$A$6</c:f>
              <c:strCache>
                <c:ptCount val="1"/>
              </c:strCache>
            </c:strRef>
          </c:tx>
          <c:spPr>
            <a:ln w="34925">
              <a:solidFill>
                <a:srgbClr val="FF9933"/>
              </a:solidFill>
            </a:ln>
            <a:effectLst>
              <a:outerShdw blurRad="50800" dist="50800" dir="5400000" algn="ctr" rotWithShape="0">
                <a:srgbClr val="FF9933">
                  <a:alpha val="26000"/>
                </a:srgbClr>
              </a:outerShdw>
            </a:effectLst>
          </c:spPr>
          <c:marker>
            <c:symbol val="circle"/>
            <c:size val="6"/>
            <c:spPr>
              <a:solidFill>
                <a:srgbClr val="FFFFFF"/>
              </a:solidFill>
              <a:ln w="15875">
                <a:solidFill>
                  <a:srgbClr val="FF9933"/>
                </a:solidFill>
              </a:ln>
              <a:effectLst>
                <a:outerShdw blurRad="50800" dist="50800" dir="5400000" algn="ctr" rotWithShape="0">
                  <a:srgbClr val="FF9933">
                    <a:alpha val="26000"/>
                  </a:srgbClr>
                </a:outerShdw>
              </a:effectLst>
            </c:spPr>
          </c:marker>
          <c:dLbls>
            <c:dLbl>
              <c:idx val="0"/>
              <c:layout>
                <c:manualLayout>
                  <c:x val="-7.0061853031195706E-2"/>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1CEF-4CE6-9170-45186062FD15}"/>
                </c:ext>
              </c:extLst>
            </c:dLbl>
            <c:dLbl>
              <c:idx val="1"/>
              <c:layout>
                <c:manualLayout>
                  <c:x val="-2.45216485609186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1CEF-4CE6-9170-45186062FD15}"/>
                </c:ext>
              </c:extLst>
            </c:dLbl>
            <c:dLbl>
              <c:idx val="2"/>
              <c:layout>
                <c:manualLayout>
                  <c:x val="0"/>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1CEF-4CE6-9170-45186062FD15}"/>
                </c:ext>
              </c:extLst>
            </c:dLbl>
            <c:spPr>
              <a:noFill/>
              <a:ln>
                <a:noFill/>
              </a:ln>
              <a:effectLst/>
            </c:spPr>
            <c:txPr>
              <a:bodyPr/>
              <a:lstStyle/>
              <a:p>
                <a:pPr>
                  <a:defRPr sz="1100" b="1">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Feuil1!$B$6:$O$6</c:f>
              <c:numCache>
                <c:formatCode>General</c:formatCode>
                <c:ptCount val="14"/>
              </c:numCache>
            </c:numRef>
          </c:val>
          <c:smooth val="1"/>
          <c:extLst>
            <c:ext xmlns:c16="http://schemas.microsoft.com/office/drawing/2014/chart" uri="{C3380CC4-5D6E-409C-BE32-E72D297353CC}">
              <c16:uniqueId val="{0000003D-1CEF-4CE6-9170-45186062FD15}"/>
            </c:ext>
          </c:extLst>
        </c:ser>
        <c:ser>
          <c:idx val="5"/>
          <c:order val="5"/>
          <c:tx>
            <c:strRef>
              <c:f>Feuil1!$A$7</c:f>
              <c:strCache>
                <c:ptCount val="1"/>
              </c:strCache>
            </c:strRef>
          </c:tx>
          <c:spPr>
            <a:ln w="34925">
              <a:solidFill>
                <a:srgbClr val="92D050"/>
              </a:solidFill>
            </a:ln>
            <a:effectLst>
              <a:outerShdw blurRad="50800" dist="50800" dir="5400000" algn="ctr" rotWithShape="0">
                <a:srgbClr val="92D050">
                  <a:alpha val="26000"/>
                </a:srgbClr>
              </a:outerShdw>
            </a:effectLst>
          </c:spPr>
          <c:marker>
            <c:symbol val="circle"/>
            <c:size val="6"/>
            <c:spPr>
              <a:solidFill>
                <a:srgbClr val="FFFFFF"/>
              </a:solidFill>
              <a:ln w="15875">
                <a:solidFill>
                  <a:srgbClr val="92D050"/>
                </a:solidFill>
              </a:ln>
              <a:effectLst>
                <a:outerShdw blurRad="50800" dist="50800" dir="5400000" algn="ctr" rotWithShape="0">
                  <a:srgbClr val="92D050">
                    <a:alpha val="26000"/>
                  </a:srgbClr>
                </a:outerShdw>
              </a:effectLst>
            </c:spPr>
          </c:marker>
          <c:dLbls>
            <c:dLbl>
              <c:idx val="0"/>
              <c:layout>
                <c:manualLayout>
                  <c:x val="-7.7068038334315594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1CEF-4CE6-9170-45186062FD15}"/>
                </c:ext>
              </c:extLst>
            </c:dLbl>
            <c:dLbl>
              <c:idx val="1"/>
              <c:layout>
                <c:manualLayout>
                  <c:x val="-2.9776425455291699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1CEF-4CE6-9170-45186062FD15}"/>
                </c:ext>
              </c:extLst>
            </c:dLbl>
            <c:dLbl>
              <c:idx val="2"/>
              <c:layout>
                <c:manualLayout>
                  <c:x val="5.2546389773396804E-3"/>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1CEF-4CE6-9170-45186062FD15}"/>
                </c:ext>
              </c:extLst>
            </c:dLbl>
            <c:spPr>
              <a:noFill/>
              <a:ln>
                <a:noFill/>
              </a:ln>
              <a:effectLst/>
            </c:spPr>
            <c:txPr>
              <a:bodyPr/>
              <a:lstStyle/>
              <a:p>
                <a:pPr>
                  <a:defRPr sz="1100" b="1">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Feuil1!$B$7:$O$7</c:f>
              <c:numCache>
                <c:formatCode>General</c:formatCode>
                <c:ptCount val="14"/>
              </c:numCache>
            </c:numRef>
          </c:val>
          <c:smooth val="1"/>
          <c:extLst>
            <c:ext xmlns:c16="http://schemas.microsoft.com/office/drawing/2014/chart" uri="{C3380CC4-5D6E-409C-BE32-E72D297353CC}">
              <c16:uniqueId val="{00000041-1CEF-4CE6-9170-45186062FD15}"/>
            </c:ext>
          </c:extLst>
        </c:ser>
        <c:dLbls>
          <c:showLegendKey val="0"/>
          <c:showVal val="0"/>
          <c:showCatName val="0"/>
          <c:showSerName val="0"/>
          <c:showPercent val="0"/>
          <c:showBubbleSize val="0"/>
        </c:dLbls>
        <c:marker val="1"/>
        <c:smooth val="0"/>
        <c:axId val="-2126650696"/>
        <c:axId val="-2126647720"/>
      </c:lineChart>
      <c:catAx>
        <c:axId val="-2126650696"/>
        <c:scaling>
          <c:orientation val="minMax"/>
        </c:scaling>
        <c:delete val="1"/>
        <c:axPos val="b"/>
        <c:numFmt formatCode="General" sourceLinked="0"/>
        <c:majorTickMark val="out"/>
        <c:minorTickMark val="none"/>
        <c:tickLblPos val="none"/>
        <c:crossAx val="-2126647720"/>
        <c:crosses val="autoZero"/>
        <c:auto val="1"/>
        <c:lblAlgn val="ctr"/>
        <c:lblOffset val="100"/>
        <c:noMultiLvlLbl val="0"/>
      </c:catAx>
      <c:valAx>
        <c:axId val="-2126647720"/>
        <c:scaling>
          <c:orientation val="minMax"/>
          <c:max val="1"/>
          <c:min val="0"/>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26650696"/>
        <c:crosses val="autoZero"/>
        <c:crossBetween val="between"/>
        <c:majorUnit val="0.2"/>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3-27AE-4C39-B849-14444B17BB19}"/>
              </c:ext>
            </c:extLst>
          </c:dPt>
          <c:dPt>
            <c:idx val="1"/>
            <c:invertIfNegative val="0"/>
            <c:bubble3D val="0"/>
            <c:spPr>
              <a:solidFill>
                <a:srgbClr val="FF0000"/>
              </a:solidFill>
              <a:ln>
                <a:noFill/>
              </a:ln>
              <a:effectLst/>
            </c:spPr>
            <c:extLst>
              <c:ext xmlns:c16="http://schemas.microsoft.com/office/drawing/2014/chart" uri="{C3380CC4-5D6E-409C-BE32-E72D297353CC}">
                <c16:uniqueId val="{00000004-27AE-4C39-B849-14444B17BB19}"/>
              </c:ext>
            </c:extLst>
          </c:dPt>
          <c:dPt>
            <c:idx val="2"/>
            <c:invertIfNegative val="0"/>
            <c:bubble3D val="0"/>
            <c:spPr>
              <a:solidFill>
                <a:srgbClr val="FF0000"/>
              </a:solidFill>
              <a:ln>
                <a:noFill/>
              </a:ln>
              <a:effectLst/>
            </c:spPr>
            <c:extLst>
              <c:ext xmlns:c16="http://schemas.microsoft.com/office/drawing/2014/chart" uri="{C3380CC4-5D6E-409C-BE32-E72D297353CC}">
                <c16:uniqueId val="{00000005-27AE-4C39-B849-14444B17BB19}"/>
              </c:ext>
            </c:extLst>
          </c:dPt>
          <c:dPt>
            <c:idx val="3"/>
            <c:invertIfNegative val="0"/>
            <c:bubble3D val="0"/>
            <c:spPr>
              <a:solidFill>
                <a:srgbClr val="FF5050"/>
              </a:solidFill>
              <a:ln>
                <a:noFill/>
              </a:ln>
              <a:effectLst/>
            </c:spPr>
            <c:extLst>
              <c:ext xmlns:c16="http://schemas.microsoft.com/office/drawing/2014/chart" uri="{C3380CC4-5D6E-409C-BE32-E72D297353CC}">
                <c16:uniqueId val="{00000006-27AE-4C39-B849-14444B17BB19}"/>
              </c:ext>
            </c:extLst>
          </c:dPt>
          <c:dPt>
            <c:idx val="4"/>
            <c:invertIfNegative val="0"/>
            <c:bubble3D val="0"/>
            <c:spPr>
              <a:solidFill>
                <a:srgbClr val="FF5050"/>
              </a:solidFill>
              <a:ln>
                <a:noFill/>
              </a:ln>
              <a:effectLst/>
            </c:spPr>
            <c:extLst>
              <c:ext xmlns:c16="http://schemas.microsoft.com/office/drawing/2014/chart" uri="{C3380CC4-5D6E-409C-BE32-E72D297353CC}">
                <c16:uniqueId val="{00000007-27AE-4C39-B849-14444B17BB19}"/>
              </c:ext>
            </c:extLst>
          </c:dPt>
          <c:dPt>
            <c:idx val="5"/>
            <c:invertIfNegative val="0"/>
            <c:bubble3D val="0"/>
            <c:spPr>
              <a:solidFill>
                <a:srgbClr val="FFCC05"/>
              </a:solidFill>
              <a:ln>
                <a:noFill/>
              </a:ln>
              <a:effectLst/>
            </c:spPr>
            <c:extLst>
              <c:ext xmlns:c16="http://schemas.microsoft.com/office/drawing/2014/chart" uri="{C3380CC4-5D6E-409C-BE32-E72D297353CC}">
                <c16:uniqueId val="{00000008-27AE-4C39-B849-14444B17BB19}"/>
              </c:ext>
            </c:extLst>
          </c:dPt>
          <c:dPt>
            <c:idx val="6"/>
            <c:invertIfNegative val="0"/>
            <c:bubble3D val="0"/>
            <c:spPr>
              <a:solidFill>
                <a:srgbClr val="00B0F0"/>
              </a:solidFill>
              <a:ln>
                <a:noFill/>
              </a:ln>
              <a:effectLst/>
            </c:spPr>
            <c:extLst>
              <c:ext xmlns:c16="http://schemas.microsoft.com/office/drawing/2014/chart" uri="{C3380CC4-5D6E-409C-BE32-E72D297353CC}">
                <c16:uniqueId val="{00000009-27AE-4C39-B849-14444B17BB19}"/>
              </c:ext>
            </c:extLst>
          </c:dPt>
          <c:dPt>
            <c:idx val="7"/>
            <c:invertIfNegative val="0"/>
            <c:bubble3D val="0"/>
            <c:spPr>
              <a:solidFill>
                <a:srgbClr val="00B0F0"/>
              </a:solidFill>
              <a:ln>
                <a:noFill/>
              </a:ln>
              <a:effectLst/>
            </c:spPr>
            <c:extLst>
              <c:ext xmlns:c16="http://schemas.microsoft.com/office/drawing/2014/chart" uri="{C3380CC4-5D6E-409C-BE32-E72D297353CC}">
                <c16:uniqueId val="{0000000A-27AE-4C39-B849-14444B17BB19}"/>
              </c:ext>
            </c:extLst>
          </c:dPt>
          <c:dPt>
            <c:idx val="8"/>
            <c:invertIfNegative val="0"/>
            <c:bubble3D val="0"/>
            <c:spPr>
              <a:solidFill>
                <a:srgbClr val="376092"/>
              </a:solidFill>
              <a:ln>
                <a:noFill/>
              </a:ln>
              <a:effectLst/>
            </c:spPr>
            <c:extLst>
              <c:ext xmlns:c16="http://schemas.microsoft.com/office/drawing/2014/chart" uri="{C3380CC4-5D6E-409C-BE32-E72D297353CC}">
                <c16:uniqueId val="{0000000B-27AE-4C39-B849-14444B17BB19}"/>
              </c:ext>
            </c:extLst>
          </c:dPt>
          <c:dPt>
            <c:idx val="9"/>
            <c:invertIfNegative val="0"/>
            <c:bubble3D val="0"/>
            <c:spPr>
              <a:solidFill>
                <a:srgbClr val="376092"/>
              </a:solidFill>
              <a:ln>
                <a:noFill/>
              </a:ln>
              <a:effectLst/>
            </c:spPr>
            <c:extLst>
              <c:ext xmlns:c16="http://schemas.microsoft.com/office/drawing/2014/chart" uri="{C3380CC4-5D6E-409C-BE32-E72D297353CC}">
                <c16:uniqueId val="{0000000C-27AE-4C39-B849-14444B17BB19}"/>
              </c:ext>
            </c:extLst>
          </c:dPt>
          <c:dPt>
            <c:idx val="10"/>
            <c:invertIfNegative val="0"/>
            <c:bubble3D val="0"/>
            <c:spPr>
              <a:solidFill>
                <a:srgbClr val="376092"/>
              </a:solidFill>
              <a:ln>
                <a:noFill/>
              </a:ln>
              <a:effectLst/>
            </c:spPr>
            <c:extLst>
              <c:ext xmlns:c16="http://schemas.microsoft.com/office/drawing/2014/chart" uri="{C3380CC4-5D6E-409C-BE32-E72D297353CC}">
                <c16:uniqueId val="{0000000D-27AE-4C39-B849-14444B17BB19}"/>
              </c:ext>
            </c:extLst>
          </c:dPt>
          <c:dPt>
            <c:idx val="11"/>
            <c:invertIfNegative val="0"/>
            <c:bubble3D val="0"/>
            <c:spPr>
              <a:solidFill>
                <a:srgbClr val="595959"/>
              </a:solidFill>
              <a:ln>
                <a:noFill/>
              </a:ln>
              <a:effectLst/>
            </c:spPr>
            <c:extLst>
              <c:ext xmlns:c16="http://schemas.microsoft.com/office/drawing/2014/chart" uri="{C3380CC4-5D6E-409C-BE32-E72D297353CC}">
                <c16:uniqueId val="{0000000E-27AE-4C39-B849-14444B17BB1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10 - Enormément</c:v>
                </c:pt>
                <c:pt idx="1">
                  <c:v>9</c:v>
                </c:pt>
                <c:pt idx="2">
                  <c:v>8</c:v>
                </c:pt>
                <c:pt idx="3">
                  <c:v>7</c:v>
                </c:pt>
                <c:pt idx="4">
                  <c:v>6</c:v>
                </c:pt>
                <c:pt idx="5">
                  <c:v>5</c:v>
                </c:pt>
                <c:pt idx="6">
                  <c:v>4</c:v>
                </c:pt>
                <c:pt idx="7">
                  <c:v>3</c:v>
                </c:pt>
                <c:pt idx="8">
                  <c:v>2</c:v>
                </c:pt>
                <c:pt idx="9">
                  <c:v>1</c:v>
                </c:pt>
                <c:pt idx="10">
                  <c:v>0 - Pas du tout</c:v>
                </c:pt>
                <c:pt idx="11">
                  <c:v>Ne sait pas</c:v>
                </c:pt>
              </c:strCache>
            </c:strRef>
          </c:cat>
          <c:val>
            <c:numRef>
              <c:f>Feuil1!$B$2:$B$13</c:f>
              <c:numCache>
                <c:formatCode>0%</c:formatCode>
                <c:ptCount val="12"/>
                <c:pt idx="0">
                  <c:v>0.10612840000000001</c:v>
                </c:pt>
                <c:pt idx="1">
                  <c:v>9.475836E-2</c:v>
                </c:pt>
                <c:pt idx="2">
                  <c:v>0.16618928999999999</c:v>
                </c:pt>
                <c:pt idx="3">
                  <c:v>0.18588152000000019</c:v>
                </c:pt>
                <c:pt idx="4">
                  <c:v>0.14052200000000001</c:v>
                </c:pt>
                <c:pt idx="5">
                  <c:v>0.10822891999999999</c:v>
                </c:pt>
                <c:pt idx="6">
                  <c:v>5.1781470000000003E-2</c:v>
                </c:pt>
                <c:pt idx="7">
                  <c:v>4.3230399999999995E-2</c:v>
                </c:pt>
                <c:pt idx="8">
                  <c:v>2.443559E-2</c:v>
                </c:pt>
                <c:pt idx="9">
                  <c:v>1.225679E-2</c:v>
                </c:pt>
                <c:pt idx="10">
                  <c:v>1.148046E-2</c:v>
                </c:pt>
                <c:pt idx="11">
                  <c:v>0.06</c:v>
                </c:pt>
              </c:numCache>
            </c:numRef>
          </c:val>
          <c:extLst>
            <c:ext xmlns:c16="http://schemas.microsoft.com/office/drawing/2014/chart" uri="{C3380CC4-5D6E-409C-BE32-E72D297353CC}">
              <c16:uniqueId val="{00000000-27AE-4C39-B849-14444B17BB19}"/>
            </c:ext>
          </c:extLst>
        </c:ser>
        <c:dLbls>
          <c:showLegendKey val="0"/>
          <c:showVal val="0"/>
          <c:showCatName val="0"/>
          <c:showSerName val="0"/>
          <c:showPercent val="0"/>
          <c:showBubbleSize val="0"/>
        </c:dLbls>
        <c:gapWidth val="75"/>
        <c:axId val="-2128767320"/>
        <c:axId val="-2128763912"/>
      </c:barChart>
      <c:catAx>
        <c:axId val="-2128767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28763912"/>
        <c:crosses val="autoZero"/>
        <c:auto val="1"/>
        <c:lblAlgn val="ctr"/>
        <c:lblOffset val="100"/>
        <c:noMultiLvlLbl val="0"/>
      </c:catAx>
      <c:valAx>
        <c:axId val="-2128763912"/>
        <c:scaling>
          <c:orientation val="minMax"/>
          <c:max val="0.8"/>
          <c:min val="0"/>
        </c:scaling>
        <c:delete val="1"/>
        <c:axPos val="t"/>
        <c:numFmt formatCode="0%" sourceLinked="1"/>
        <c:majorTickMark val="out"/>
        <c:minorTickMark val="none"/>
        <c:tickLblPos val="nextTo"/>
        <c:crossAx val="-2128767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27AE-4C39-B849-14444B17BB19}"/>
              </c:ext>
            </c:extLst>
          </c:dPt>
          <c:dPt>
            <c:idx val="1"/>
            <c:invertIfNegative val="0"/>
            <c:bubble3D val="0"/>
            <c:spPr>
              <a:solidFill>
                <a:srgbClr val="0070C0"/>
              </a:solidFill>
              <a:ln>
                <a:noFill/>
              </a:ln>
              <a:effectLst/>
            </c:spPr>
            <c:extLst>
              <c:ext xmlns:c16="http://schemas.microsoft.com/office/drawing/2014/chart" uri="{C3380CC4-5D6E-409C-BE32-E72D297353CC}">
                <c16:uniqueId val="{00000004-27AE-4C39-B849-14444B17BB19}"/>
              </c:ext>
            </c:extLst>
          </c:dPt>
          <c:dPt>
            <c:idx val="2"/>
            <c:invertIfNegative val="0"/>
            <c:bubble3D val="0"/>
            <c:spPr>
              <a:solidFill>
                <a:srgbClr val="0070C0"/>
              </a:solidFill>
              <a:ln>
                <a:noFill/>
              </a:ln>
              <a:effectLst/>
            </c:spPr>
            <c:extLst>
              <c:ext xmlns:c16="http://schemas.microsoft.com/office/drawing/2014/chart" uri="{C3380CC4-5D6E-409C-BE32-E72D297353CC}">
                <c16:uniqueId val="{00000005-27AE-4C39-B849-14444B17BB19}"/>
              </c:ext>
            </c:extLst>
          </c:dPt>
          <c:dPt>
            <c:idx val="3"/>
            <c:invertIfNegative val="0"/>
            <c:bubble3D val="0"/>
            <c:spPr>
              <a:solidFill>
                <a:srgbClr val="00B0F0"/>
              </a:solidFill>
              <a:ln>
                <a:noFill/>
              </a:ln>
              <a:effectLst/>
            </c:spPr>
            <c:extLst>
              <c:ext xmlns:c16="http://schemas.microsoft.com/office/drawing/2014/chart" uri="{C3380CC4-5D6E-409C-BE32-E72D297353CC}">
                <c16:uniqueId val="{00000006-27AE-4C39-B849-14444B17BB19}"/>
              </c:ext>
            </c:extLst>
          </c:dPt>
          <c:dPt>
            <c:idx val="4"/>
            <c:invertIfNegative val="0"/>
            <c:bubble3D val="0"/>
            <c:spPr>
              <a:solidFill>
                <a:srgbClr val="00B0F0"/>
              </a:solidFill>
              <a:ln>
                <a:noFill/>
              </a:ln>
              <a:effectLst/>
            </c:spPr>
            <c:extLst>
              <c:ext xmlns:c16="http://schemas.microsoft.com/office/drawing/2014/chart" uri="{C3380CC4-5D6E-409C-BE32-E72D297353CC}">
                <c16:uniqueId val="{00000007-27AE-4C39-B849-14444B17BB19}"/>
              </c:ext>
            </c:extLst>
          </c:dPt>
          <c:dPt>
            <c:idx val="5"/>
            <c:invertIfNegative val="0"/>
            <c:bubble3D val="0"/>
            <c:spPr>
              <a:solidFill>
                <a:srgbClr val="FFCC05"/>
              </a:solidFill>
              <a:ln>
                <a:noFill/>
              </a:ln>
              <a:effectLst/>
            </c:spPr>
            <c:extLst>
              <c:ext xmlns:c16="http://schemas.microsoft.com/office/drawing/2014/chart" uri="{C3380CC4-5D6E-409C-BE32-E72D297353CC}">
                <c16:uniqueId val="{00000008-27AE-4C39-B849-14444B17BB19}"/>
              </c:ext>
            </c:extLst>
          </c:dPt>
          <c:dPt>
            <c:idx val="6"/>
            <c:invertIfNegative val="0"/>
            <c:bubble3D val="0"/>
            <c:spPr>
              <a:solidFill>
                <a:srgbClr val="FF5050"/>
              </a:solidFill>
              <a:ln>
                <a:noFill/>
              </a:ln>
              <a:effectLst/>
            </c:spPr>
            <c:extLst>
              <c:ext xmlns:c16="http://schemas.microsoft.com/office/drawing/2014/chart" uri="{C3380CC4-5D6E-409C-BE32-E72D297353CC}">
                <c16:uniqueId val="{00000009-27AE-4C39-B849-14444B17BB19}"/>
              </c:ext>
            </c:extLst>
          </c:dPt>
          <c:dPt>
            <c:idx val="7"/>
            <c:invertIfNegative val="0"/>
            <c:bubble3D val="0"/>
            <c:spPr>
              <a:solidFill>
                <a:srgbClr val="FF5050"/>
              </a:solidFill>
              <a:ln>
                <a:noFill/>
              </a:ln>
              <a:effectLst/>
            </c:spPr>
            <c:extLst>
              <c:ext xmlns:c16="http://schemas.microsoft.com/office/drawing/2014/chart" uri="{C3380CC4-5D6E-409C-BE32-E72D297353CC}">
                <c16:uniqueId val="{0000000A-27AE-4C39-B849-14444B17BB19}"/>
              </c:ext>
            </c:extLst>
          </c:dPt>
          <c:dPt>
            <c:idx val="8"/>
            <c:invertIfNegative val="0"/>
            <c:bubble3D val="0"/>
            <c:spPr>
              <a:solidFill>
                <a:srgbClr val="FF0000"/>
              </a:solidFill>
              <a:ln>
                <a:noFill/>
              </a:ln>
              <a:effectLst/>
            </c:spPr>
            <c:extLst>
              <c:ext xmlns:c16="http://schemas.microsoft.com/office/drawing/2014/chart" uri="{C3380CC4-5D6E-409C-BE32-E72D297353CC}">
                <c16:uniqueId val="{0000000B-27AE-4C39-B849-14444B17BB19}"/>
              </c:ext>
            </c:extLst>
          </c:dPt>
          <c:dPt>
            <c:idx val="9"/>
            <c:invertIfNegative val="0"/>
            <c:bubble3D val="0"/>
            <c:spPr>
              <a:solidFill>
                <a:srgbClr val="FF0000"/>
              </a:solidFill>
              <a:ln>
                <a:noFill/>
              </a:ln>
              <a:effectLst/>
            </c:spPr>
            <c:extLst>
              <c:ext xmlns:c16="http://schemas.microsoft.com/office/drawing/2014/chart" uri="{C3380CC4-5D6E-409C-BE32-E72D297353CC}">
                <c16:uniqueId val="{0000000C-27AE-4C39-B849-14444B17BB19}"/>
              </c:ext>
            </c:extLst>
          </c:dPt>
          <c:dPt>
            <c:idx val="10"/>
            <c:invertIfNegative val="0"/>
            <c:bubble3D val="0"/>
            <c:spPr>
              <a:solidFill>
                <a:srgbClr val="FF0000"/>
              </a:solidFill>
              <a:ln>
                <a:noFill/>
              </a:ln>
              <a:effectLst/>
            </c:spPr>
            <c:extLst>
              <c:ext xmlns:c16="http://schemas.microsoft.com/office/drawing/2014/chart" uri="{C3380CC4-5D6E-409C-BE32-E72D297353CC}">
                <c16:uniqueId val="{0000000D-27AE-4C39-B849-14444B17BB19}"/>
              </c:ext>
            </c:extLst>
          </c:dPt>
          <c:dPt>
            <c:idx val="11"/>
            <c:invertIfNegative val="0"/>
            <c:bubble3D val="0"/>
            <c:spPr>
              <a:solidFill>
                <a:srgbClr val="595959"/>
              </a:solidFill>
              <a:ln>
                <a:noFill/>
              </a:ln>
              <a:effectLst/>
            </c:spPr>
            <c:extLst>
              <c:ext xmlns:c16="http://schemas.microsoft.com/office/drawing/2014/chart" uri="{C3380CC4-5D6E-409C-BE32-E72D297353CC}">
                <c16:uniqueId val="{0000000E-27AE-4C39-B849-14444B17BB1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10 - Enormément</c:v>
                </c:pt>
                <c:pt idx="1">
                  <c:v>9</c:v>
                </c:pt>
                <c:pt idx="2">
                  <c:v>8</c:v>
                </c:pt>
                <c:pt idx="3">
                  <c:v>7</c:v>
                </c:pt>
                <c:pt idx="4">
                  <c:v>6</c:v>
                </c:pt>
                <c:pt idx="5">
                  <c:v>5</c:v>
                </c:pt>
                <c:pt idx="6">
                  <c:v>4</c:v>
                </c:pt>
                <c:pt idx="7">
                  <c:v>3</c:v>
                </c:pt>
                <c:pt idx="8">
                  <c:v>2</c:v>
                </c:pt>
                <c:pt idx="9">
                  <c:v>1</c:v>
                </c:pt>
                <c:pt idx="10">
                  <c:v>0 - Pas du tout</c:v>
                </c:pt>
                <c:pt idx="11">
                  <c:v>Ne sait pas</c:v>
                </c:pt>
              </c:strCache>
            </c:strRef>
          </c:cat>
          <c:val>
            <c:numRef>
              <c:f>Feuil1!$B$2:$B$13</c:f>
              <c:numCache>
                <c:formatCode>0%</c:formatCode>
                <c:ptCount val="12"/>
                <c:pt idx="0">
                  <c:v>1.49999E-2</c:v>
                </c:pt>
                <c:pt idx="1">
                  <c:v>2.108494E-2</c:v>
                </c:pt>
                <c:pt idx="2">
                  <c:v>6.7664589999999997E-2</c:v>
                </c:pt>
                <c:pt idx="3">
                  <c:v>9.7157020000000011E-2</c:v>
                </c:pt>
                <c:pt idx="4">
                  <c:v>0.10499990000000001</c:v>
                </c:pt>
                <c:pt idx="5">
                  <c:v>0.13373196999999995</c:v>
                </c:pt>
                <c:pt idx="6">
                  <c:v>0.10986973</c:v>
                </c:pt>
                <c:pt idx="7">
                  <c:v>0.11458889</c:v>
                </c:pt>
                <c:pt idx="8">
                  <c:v>9.8639619999999997E-2</c:v>
                </c:pt>
                <c:pt idx="9">
                  <c:v>6.5742830000000002E-2</c:v>
                </c:pt>
                <c:pt idx="10">
                  <c:v>9.9286050000000001E-2</c:v>
                </c:pt>
                <c:pt idx="11">
                  <c:v>0.08</c:v>
                </c:pt>
              </c:numCache>
            </c:numRef>
          </c:val>
          <c:extLst>
            <c:ext xmlns:c16="http://schemas.microsoft.com/office/drawing/2014/chart" uri="{C3380CC4-5D6E-409C-BE32-E72D297353CC}">
              <c16:uniqueId val="{00000000-27AE-4C39-B849-14444B17BB19}"/>
            </c:ext>
          </c:extLst>
        </c:ser>
        <c:dLbls>
          <c:showLegendKey val="0"/>
          <c:showVal val="0"/>
          <c:showCatName val="0"/>
          <c:showSerName val="0"/>
          <c:showPercent val="0"/>
          <c:showBubbleSize val="0"/>
        </c:dLbls>
        <c:gapWidth val="75"/>
        <c:axId val="-2128683096"/>
        <c:axId val="-2128679544"/>
      </c:barChart>
      <c:catAx>
        <c:axId val="-21286830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2128679544"/>
        <c:crosses val="autoZero"/>
        <c:auto val="1"/>
        <c:lblAlgn val="ctr"/>
        <c:lblOffset val="100"/>
        <c:noMultiLvlLbl val="0"/>
      </c:catAx>
      <c:valAx>
        <c:axId val="-2128679544"/>
        <c:scaling>
          <c:orientation val="minMax"/>
          <c:max val="0.8"/>
          <c:min val="0"/>
        </c:scaling>
        <c:delete val="1"/>
        <c:axPos val="t"/>
        <c:numFmt formatCode="0%" sourceLinked="1"/>
        <c:majorTickMark val="out"/>
        <c:minorTickMark val="none"/>
        <c:tickLblPos val="nextTo"/>
        <c:crossAx val="-2128683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3-27AE-4C39-B849-14444B17BB19}"/>
              </c:ext>
            </c:extLst>
          </c:dPt>
          <c:dPt>
            <c:idx val="1"/>
            <c:invertIfNegative val="0"/>
            <c:bubble3D val="0"/>
            <c:spPr>
              <a:solidFill>
                <a:srgbClr val="FF0000"/>
              </a:solidFill>
              <a:ln>
                <a:noFill/>
              </a:ln>
              <a:effectLst/>
            </c:spPr>
            <c:extLst>
              <c:ext xmlns:c16="http://schemas.microsoft.com/office/drawing/2014/chart" uri="{C3380CC4-5D6E-409C-BE32-E72D297353CC}">
                <c16:uniqueId val="{00000004-27AE-4C39-B849-14444B17BB19}"/>
              </c:ext>
            </c:extLst>
          </c:dPt>
          <c:dPt>
            <c:idx val="2"/>
            <c:invertIfNegative val="0"/>
            <c:bubble3D val="0"/>
            <c:spPr>
              <a:solidFill>
                <a:srgbClr val="FF0000"/>
              </a:solidFill>
              <a:ln>
                <a:noFill/>
              </a:ln>
              <a:effectLst/>
            </c:spPr>
            <c:extLst>
              <c:ext xmlns:c16="http://schemas.microsoft.com/office/drawing/2014/chart" uri="{C3380CC4-5D6E-409C-BE32-E72D297353CC}">
                <c16:uniqueId val="{00000005-27AE-4C39-B849-14444B17BB19}"/>
              </c:ext>
            </c:extLst>
          </c:dPt>
          <c:dPt>
            <c:idx val="3"/>
            <c:invertIfNegative val="0"/>
            <c:bubble3D val="0"/>
            <c:spPr>
              <a:solidFill>
                <a:srgbClr val="FF5050"/>
              </a:solidFill>
              <a:ln>
                <a:noFill/>
              </a:ln>
              <a:effectLst/>
            </c:spPr>
            <c:extLst>
              <c:ext xmlns:c16="http://schemas.microsoft.com/office/drawing/2014/chart" uri="{C3380CC4-5D6E-409C-BE32-E72D297353CC}">
                <c16:uniqueId val="{00000006-27AE-4C39-B849-14444B17BB19}"/>
              </c:ext>
            </c:extLst>
          </c:dPt>
          <c:dPt>
            <c:idx val="4"/>
            <c:invertIfNegative val="0"/>
            <c:bubble3D val="0"/>
            <c:spPr>
              <a:solidFill>
                <a:srgbClr val="FF5050"/>
              </a:solidFill>
              <a:ln>
                <a:noFill/>
              </a:ln>
              <a:effectLst/>
            </c:spPr>
            <c:extLst>
              <c:ext xmlns:c16="http://schemas.microsoft.com/office/drawing/2014/chart" uri="{C3380CC4-5D6E-409C-BE32-E72D297353CC}">
                <c16:uniqueId val="{00000007-27AE-4C39-B849-14444B17BB19}"/>
              </c:ext>
            </c:extLst>
          </c:dPt>
          <c:dPt>
            <c:idx val="5"/>
            <c:invertIfNegative val="0"/>
            <c:bubble3D val="0"/>
            <c:spPr>
              <a:solidFill>
                <a:srgbClr val="FFCC05"/>
              </a:solidFill>
              <a:ln>
                <a:noFill/>
              </a:ln>
              <a:effectLst/>
            </c:spPr>
            <c:extLst>
              <c:ext xmlns:c16="http://schemas.microsoft.com/office/drawing/2014/chart" uri="{C3380CC4-5D6E-409C-BE32-E72D297353CC}">
                <c16:uniqueId val="{00000008-27AE-4C39-B849-14444B17BB19}"/>
              </c:ext>
            </c:extLst>
          </c:dPt>
          <c:dPt>
            <c:idx val="6"/>
            <c:invertIfNegative val="0"/>
            <c:bubble3D val="0"/>
            <c:spPr>
              <a:solidFill>
                <a:srgbClr val="00B0F0"/>
              </a:solidFill>
              <a:ln>
                <a:noFill/>
              </a:ln>
              <a:effectLst/>
            </c:spPr>
            <c:extLst>
              <c:ext xmlns:c16="http://schemas.microsoft.com/office/drawing/2014/chart" uri="{C3380CC4-5D6E-409C-BE32-E72D297353CC}">
                <c16:uniqueId val="{00000009-27AE-4C39-B849-14444B17BB19}"/>
              </c:ext>
            </c:extLst>
          </c:dPt>
          <c:dPt>
            <c:idx val="7"/>
            <c:invertIfNegative val="0"/>
            <c:bubble3D val="0"/>
            <c:spPr>
              <a:solidFill>
                <a:srgbClr val="00B0F0"/>
              </a:solidFill>
              <a:ln>
                <a:noFill/>
              </a:ln>
              <a:effectLst/>
            </c:spPr>
            <c:extLst>
              <c:ext xmlns:c16="http://schemas.microsoft.com/office/drawing/2014/chart" uri="{C3380CC4-5D6E-409C-BE32-E72D297353CC}">
                <c16:uniqueId val="{0000000A-27AE-4C39-B849-14444B17BB19}"/>
              </c:ext>
            </c:extLst>
          </c:dPt>
          <c:dPt>
            <c:idx val="8"/>
            <c:invertIfNegative val="0"/>
            <c:bubble3D val="0"/>
            <c:spPr>
              <a:solidFill>
                <a:srgbClr val="376092"/>
              </a:solidFill>
              <a:ln>
                <a:noFill/>
              </a:ln>
              <a:effectLst/>
            </c:spPr>
            <c:extLst>
              <c:ext xmlns:c16="http://schemas.microsoft.com/office/drawing/2014/chart" uri="{C3380CC4-5D6E-409C-BE32-E72D297353CC}">
                <c16:uniqueId val="{0000000B-27AE-4C39-B849-14444B17BB19}"/>
              </c:ext>
            </c:extLst>
          </c:dPt>
          <c:dPt>
            <c:idx val="9"/>
            <c:invertIfNegative val="0"/>
            <c:bubble3D val="0"/>
            <c:spPr>
              <a:solidFill>
                <a:srgbClr val="376092"/>
              </a:solidFill>
              <a:ln>
                <a:noFill/>
              </a:ln>
              <a:effectLst/>
            </c:spPr>
            <c:extLst>
              <c:ext xmlns:c16="http://schemas.microsoft.com/office/drawing/2014/chart" uri="{C3380CC4-5D6E-409C-BE32-E72D297353CC}">
                <c16:uniqueId val="{0000000C-27AE-4C39-B849-14444B17BB19}"/>
              </c:ext>
            </c:extLst>
          </c:dPt>
          <c:dPt>
            <c:idx val="10"/>
            <c:invertIfNegative val="0"/>
            <c:bubble3D val="0"/>
            <c:spPr>
              <a:solidFill>
                <a:srgbClr val="376092"/>
              </a:solidFill>
              <a:ln>
                <a:noFill/>
              </a:ln>
              <a:effectLst/>
            </c:spPr>
            <c:extLst>
              <c:ext xmlns:c16="http://schemas.microsoft.com/office/drawing/2014/chart" uri="{C3380CC4-5D6E-409C-BE32-E72D297353CC}">
                <c16:uniqueId val="{0000000D-27AE-4C39-B849-14444B17BB19}"/>
              </c:ext>
            </c:extLst>
          </c:dPt>
          <c:dPt>
            <c:idx val="11"/>
            <c:invertIfNegative val="0"/>
            <c:bubble3D val="0"/>
            <c:spPr>
              <a:solidFill>
                <a:srgbClr val="595959"/>
              </a:solidFill>
              <a:ln>
                <a:noFill/>
              </a:ln>
              <a:effectLst/>
            </c:spPr>
            <c:extLst>
              <c:ext xmlns:c16="http://schemas.microsoft.com/office/drawing/2014/chart" uri="{C3380CC4-5D6E-409C-BE32-E72D297353CC}">
                <c16:uniqueId val="{0000000E-27AE-4C39-B849-14444B17BB1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10 - Enormément</c:v>
                </c:pt>
                <c:pt idx="1">
                  <c:v>9</c:v>
                </c:pt>
                <c:pt idx="2">
                  <c:v>8</c:v>
                </c:pt>
                <c:pt idx="3">
                  <c:v>7</c:v>
                </c:pt>
                <c:pt idx="4">
                  <c:v>6</c:v>
                </c:pt>
                <c:pt idx="5">
                  <c:v>5</c:v>
                </c:pt>
                <c:pt idx="6">
                  <c:v>4</c:v>
                </c:pt>
                <c:pt idx="7">
                  <c:v>3</c:v>
                </c:pt>
                <c:pt idx="8">
                  <c:v>2</c:v>
                </c:pt>
                <c:pt idx="9">
                  <c:v>1</c:v>
                </c:pt>
                <c:pt idx="10">
                  <c:v>0 - Pas du tout</c:v>
                </c:pt>
                <c:pt idx="11">
                  <c:v>Ne sait pas</c:v>
                </c:pt>
              </c:strCache>
            </c:strRef>
          </c:cat>
          <c:val>
            <c:numRef>
              <c:f>Feuil1!$B$2:$B$13</c:f>
              <c:numCache>
                <c:formatCode>0%</c:formatCode>
                <c:ptCount val="12"/>
                <c:pt idx="0">
                  <c:v>0.11144511</c:v>
                </c:pt>
                <c:pt idx="1">
                  <c:v>6.9794720000000005E-2</c:v>
                </c:pt>
                <c:pt idx="2">
                  <c:v>0.11831199000000001</c:v>
                </c:pt>
                <c:pt idx="3">
                  <c:v>0.13550036000000015</c:v>
                </c:pt>
                <c:pt idx="4">
                  <c:v>0.11425847999999998</c:v>
                </c:pt>
                <c:pt idx="5">
                  <c:v>0.11803597</c:v>
                </c:pt>
                <c:pt idx="6">
                  <c:v>7.4282310000000004E-2</c:v>
                </c:pt>
                <c:pt idx="7">
                  <c:v>5.9292610000000003E-2</c:v>
                </c:pt>
                <c:pt idx="8">
                  <c:v>5.2475689999999998E-2</c:v>
                </c:pt>
                <c:pt idx="9">
                  <c:v>3.8280050000000003E-2</c:v>
                </c:pt>
                <c:pt idx="10">
                  <c:v>3.8336479999999999E-2</c:v>
                </c:pt>
                <c:pt idx="11">
                  <c:v>7.0000000000000007E-2</c:v>
                </c:pt>
              </c:numCache>
            </c:numRef>
          </c:val>
          <c:extLst>
            <c:ext xmlns:c16="http://schemas.microsoft.com/office/drawing/2014/chart" uri="{C3380CC4-5D6E-409C-BE32-E72D297353CC}">
              <c16:uniqueId val="{00000000-27AE-4C39-B849-14444B17BB19}"/>
            </c:ext>
          </c:extLst>
        </c:ser>
        <c:dLbls>
          <c:showLegendKey val="0"/>
          <c:showVal val="0"/>
          <c:showCatName val="0"/>
          <c:showSerName val="0"/>
          <c:showPercent val="0"/>
          <c:showBubbleSize val="0"/>
        </c:dLbls>
        <c:gapWidth val="75"/>
        <c:axId val="-2126533352"/>
        <c:axId val="-2126529800"/>
      </c:barChart>
      <c:catAx>
        <c:axId val="-21265333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2126529800"/>
        <c:crosses val="autoZero"/>
        <c:auto val="1"/>
        <c:lblAlgn val="ctr"/>
        <c:lblOffset val="100"/>
        <c:noMultiLvlLbl val="0"/>
      </c:catAx>
      <c:valAx>
        <c:axId val="-2126529800"/>
        <c:scaling>
          <c:orientation val="minMax"/>
          <c:max val="0.8"/>
          <c:min val="0"/>
        </c:scaling>
        <c:delete val="1"/>
        <c:axPos val="t"/>
        <c:numFmt formatCode="0%" sourceLinked="1"/>
        <c:majorTickMark val="out"/>
        <c:minorTickMark val="none"/>
        <c:tickLblPos val="nextTo"/>
        <c:crossAx val="-2126533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1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3BF3-40BF-ACF3-449605A77C5A}"/>
              </c:ext>
            </c:extLst>
          </c:dPt>
          <c:dPt>
            <c:idx val="1"/>
            <c:bubble3D val="0"/>
            <c:explosion val="2"/>
            <c:spPr>
              <a:solidFill>
                <a:srgbClr val="FF5050"/>
              </a:solidFill>
              <a:effectLst/>
            </c:spPr>
            <c:extLst>
              <c:ext xmlns:c16="http://schemas.microsoft.com/office/drawing/2014/chart" uri="{C3380CC4-5D6E-409C-BE32-E72D297353CC}">
                <c16:uniqueId val="{00000003-3BF3-40BF-ACF3-449605A77C5A}"/>
              </c:ext>
            </c:extLst>
          </c:dPt>
          <c:dPt>
            <c:idx val="2"/>
            <c:bubble3D val="0"/>
            <c:spPr>
              <a:solidFill>
                <a:srgbClr val="595959"/>
              </a:solidFill>
              <a:effectLst/>
            </c:spPr>
            <c:extLst>
              <c:ext xmlns:c16="http://schemas.microsoft.com/office/drawing/2014/chart" uri="{C3380CC4-5D6E-409C-BE32-E72D297353CC}">
                <c16:uniqueId val="{00000005-3BF3-40BF-ACF3-449605A77C5A}"/>
              </c:ext>
            </c:extLst>
          </c:dPt>
          <c:dLbls>
            <c:dLbl>
              <c:idx val="0"/>
              <c:layout>
                <c:manualLayout>
                  <c:x val="-4.32527483320423E-3"/>
                  <c:y val="5.0883653951364798E-4"/>
                </c:manualLayout>
              </c:layout>
              <c:spPr>
                <a:noFill/>
                <a:ln>
                  <a:noFill/>
                </a:ln>
                <a:effectLst/>
              </c:spPr>
              <c:txPr>
                <a:bodyPr/>
                <a:lstStyle/>
                <a:p>
                  <a:pPr>
                    <a:defRPr sz="20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F3-40BF-ACF3-449605A77C5A}"/>
                </c:ext>
              </c:extLst>
            </c:dLbl>
            <c:dLbl>
              <c:idx val="1"/>
              <c:layout>
                <c:manualLayout>
                  <c:x val="-2.6884227361189199E-3"/>
                  <c:y val="-8.1598251744773698E-2"/>
                </c:manualLayout>
              </c:layout>
              <c:spPr>
                <a:noFill/>
                <a:ln>
                  <a:noFill/>
                </a:ln>
                <a:effectLst/>
              </c:spPr>
              <c:txPr>
                <a:bodyPr/>
                <a:lstStyle/>
                <a:p>
                  <a:pPr>
                    <a:defRPr sz="20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F3-40BF-ACF3-449605A77C5A}"/>
                </c:ext>
              </c:extLst>
            </c:dLbl>
            <c:dLbl>
              <c:idx val="2"/>
              <c:layout>
                <c:manualLayout>
                  <c:x val="-9.2392781229629198E-2"/>
                  <c:y val="0.13533904199470001"/>
                </c:manualLayout>
              </c:layout>
              <c:spPr/>
              <c:txPr>
                <a:bodyPr/>
                <a:lstStyle/>
                <a:p>
                  <a:pPr>
                    <a:defRPr sz="1200" i="1">
                      <a:solidFill>
                        <a:schemeClr val="tx1">
                          <a:lumMod val="75000"/>
                          <a:lumOff val="25000"/>
                        </a:schemeClr>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F3-40BF-ACF3-449605A77C5A}"/>
                </c:ext>
              </c:extLst>
            </c:dLbl>
            <c:dLbl>
              <c:idx val="3"/>
              <c:layout>
                <c:manualLayout>
                  <c:x val="-9.2064368270361505E-2"/>
                  <c:y val="0.148876393518211"/>
                </c:manualLayout>
              </c:layout>
              <c:spPr/>
              <c:txPr>
                <a:bodyPr/>
                <a:lstStyle/>
                <a:p>
                  <a:pPr>
                    <a:defRPr sz="11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F3-40BF-ACF3-449605A77C5A}"/>
                </c:ext>
              </c:extLst>
            </c:dLbl>
            <c:spPr>
              <a:noFill/>
              <a:ln>
                <a:noFill/>
              </a:ln>
              <a:effectLst/>
            </c:spPr>
            <c:txPr>
              <a:bodyPr/>
              <a:lstStyle/>
              <a:p>
                <a:pPr>
                  <a:defRPr sz="22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bon</c:v>
                </c:pt>
                <c:pt idx="1">
                  <c:v>mauvais</c:v>
                </c:pt>
                <c:pt idx="2">
                  <c:v>nini</c:v>
                </c:pt>
              </c:strCache>
            </c:strRef>
          </c:cat>
          <c:val>
            <c:numRef>
              <c:f>Feuil1!$B$2:$B$4</c:f>
              <c:numCache>
                <c:formatCode>0%</c:formatCode>
                <c:ptCount val="3"/>
                <c:pt idx="0">
                  <c:v>0.30746686000000001</c:v>
                </c:pt>
                <c:pt idx="1">
                  <c:v>0.64963963000000002</c:v>
                </c:pt>
                <c:pt idx="2">
                  <c:v>4.2892510000000002E-2</c:v>
                </c:pt>
              </c:numCache>
            </c:numRef>
          </c:val>
          <c:extLst>
            <c:ext xmlns:c16="http://schemas.microsoft.com/office/drawing/2014/chart" uri="{C3380CC4-5D6E-409C-BE32-E72D297353CC}">
              <c16:uniqueId val="{00000007-3BF3-40BF-ACF3-449605A77C5A}"/>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9E-2"/>
          <c:w val="0.89852952755906002"/>
          <c:h val="0.93060925196855304"/>
        </c:manualLayout>
      </c:layout>
      <c:lineChart>
        <c:grouping val="standard"/>
        <c:varyColors val="0"/>
        <c:ser>
          <c:idx val="0"/>
          <c:order val="0"/>
          <c:tx>
            <c:strRef>
              <c:f>Feuil1!$A$2</c:f>
              <c:strCache>
                <c:ptCount val="1"/>
              </c:strCache>
            </c:strRef>
          </c:tx>
          <c:spPr>
            <a:ln w="34925">
              <a:solidFill>
                <a:srgbClr val="421D49"/>
              </a:solidFill>
            </a:ln>
            <a:effectLst>
              <a:outerShdw blurRad="50800" dist="50800" dir="5400000" algn="ctr" rotWithShape="0">
                <a:srgbClr val="421D49">
                  <a:alpha val="28000"/>
                </a:srgbClr>
              </a:outerShdw>
            </a:effectLst>
          </c:spPr>
          <c:marker>
            <c:symbol val="circle"/>
            <c:size val="6"/>
            <c:spPr>
              <a:solidFill>
                <a:schemeClr val="bg1"/>
              </a:solidFill>
              <a:ln w="15875">
                <a:solidFill>
                  <a:srgbClr val="421D49"/>
                </a:solidFill>
              </a:ln>
              <a:effectLst>
                <a:outerShdw blurRad="50800" dist="50800" dir="5400000" algn="ctr" rotWithShape="0">
                  <a:srgbClr val="421D49">
                    <a:alpha val="28000"/>
                  </a:srgbClr>
                </a:outerShdw>
              </a:effectLst>
            </c:spPr>
          </c:marker>
          <c:dLbls>
            <c:dLbl>
              <c:idx val="0"/>
              <c:layout>
                <c:manualLayout>
                  <c:x val="-7.9375666139271994E-2"/>
                  <c:y val="1.644400418376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9C-4B4B-BB46-B7841801A4B8}"/>
                </c:ext>
              </c:extLst>
            </c:dLbl>
            <c:dLbl>
              <c:idx val="1"/>
              <c:layout>
                <c:manualLayout>
                  <c:x val="-2.8996918381802801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9C-4B4B-BB46-B7841801A4B8}"/>
                </c:ext>
              </c:extLst>
            </c:dLbl>
            <c:dLbl>
              <c:idx val="2"/>
              <c:layout>
                <c:manualLayout>
                  <c:x val="5.2022305045999002E-4"/>
                  <c:y val="-1.26312058415588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9C-4B4B-BB46-B7841801A4B8}"/>
                </c:ext>
              </c:extLst>
            </c:dLbl>
            <c:dLbl>
              <c:idx val="3"/>
              <c:layout>
                <c:manualLayout>
                  <c:x val="-3.4315259136724702E-2"/>
                  <c:y val="-3.9135892167164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9C-4B4B-BB46-B7841801A4B8}"/>
                </c:ext>
              </c:extLst>
            </c:dLbl>
            <c:dLbl>
              <c:idx val="4"/>
              <c:layout>
                <c:manualLayout>
                  <c:x val="-3.5375732160078402E-2"/>
                  <c:y val="-4.2040780002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9C-4B4B-BB46-B7841801A4B8}"/>
                </c:ext>
              </c:extLst>
            </c:dLbl>
            <c:dLbl>
              <c:idx val="5"/>
              <c:layout>
                <c:manualLayout>
                  <c:x val="-3.5986863606779398E-2"/>
                  <c:y val="-3.10701860068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9C-4B4B-BB46-B7841801A4B8}"/>
                </c:ext>
              </c:extLst>
            </c:dLbl>
            <c:dLbl>
              <c:idx val="6"/>
              <c:layout>
                <c:manualLayout>
                  <c:x val="-4.0908302975971297E-2"/>
                  <c:y val="-3.4220099487207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9C-4B4B-BB46-B7841801A4B8}"/>
                </c:ext>
              </c:extLst>
            </c:dLbl>
            <c:dLbl>
              <c:idx val="7"/>
              <c:layout>
                <c:manualLayout>
                  <c:x val="-3.2096327876232199E-2"/>
                  <c:y val="4.515204096983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9C-4B4B-BB46-B7841801A4B8}"/>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59C-4B4B-BB46-B7841801A4B8}"/>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59C-4B4B-BB46-B7841801A4B8}"/>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59C-4B4B-BB46-B7841801A4B8}"/>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59C-4B4B-BB46-B7841801A4B8}"/>
                </c:ext>
              </c:extLst>
            </c:dLbl>
            <c:spPr>
              <a:noFill/>
              <a:ln>
                <a:noFill/>
              </a:ln>
              <a:effectLst/>
            </c:spPr>
            <c:txPr>
              <a:bodyPr/>
              <a:lstStyle/>
              <a:p>
                <a:pPr>
                  <a:defRPr sz="1100" b="1">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Feuil1!$B$1:$H$1</c:f>
              <c:strCache>
                <c:ptCount val="7"/>
                <c:pt idx="0">
                  <c:v>Colonne2</c:v>
                </c:pt>
                <c:pt idx="1">
                  <c:v>Colonne8</c:v>
                </c:pt>
                <c:pt idx="2">
                  <c:v>Colonne9</c:v>
                </c:pt>
                <c:pt idx="3">
                  <c:v>Colonne10</c:v>
                </c:pt>
                <c:pt idx="5">
                  <c:v>Colonne13</c:v>
                </c:pt>
                <c:pt idx="6">
                  <c:v>Colonne14</c:v>
                </c:pt>
              </c:strCache>
            </c:strRef>
          </c:cat>
          <c:val>
            <c:numRef>
              <c:f>Feuil1!$B$2:$H$2</c:f>
              <c:numCache>
                <c:formatCode>General</c:formatCode>
                <c:ptCount val="7"/>
              </c:numCache>
            </c:numRef>
          </c:val>
          <c:smooth val="1"/>
          <c:extLst>
            <c:ext xmlns:c16="http://schemas.microsoft.com/office/drawing/2014/chart" uri="{C3380CC4-5D6E-409C-BE32-E72D297353CC}">
              <c16:uniqueId val="{0000000C-159C-4B4B-BB46-B7841801A4B8}"/>
            </c:ext>
          </c:extLst>
        </c:ser>
        <c:ser>
          <c:idx val="1"/>
          <c:order val="1"/>
          <c:tx>
            <c:strRef>
              <c:f>Feuil1!$A$3</c:f>
              <c:strCache>
                <c:ptCount val="1"/>
              </c:strCache>
            </c:strRef>
          </c:tx>
          <c:spPr>
            <a:ln w="34925">
              <a:solidFill>
                <a:srgbClr val="AC0077"/>
              </a:solidFill>
            </a:ln>
            <a:effectLst>
              <a:outerShdw blurRad="50800" dist="50800" dir="5400000" algn="ctr" rotWithShape="0">
                <a:srgbClr val="B4007C">
                  <a:alpha val="26000"/>
                </a:srgbClr>
              </a:outerShdw>
            </a:effectLst>
          </c:spPr>
          <c:marker>
            <c:symbol val="circle"/>
            <c:size val="6"/>
            <c:spPr>
              <a:solidFill>
                <a:schemeClr val="bg1"/>
              </a:solidFill>
              <a:ln w="15875">
                <a:solidFill>
                  <a:srgbClr val="AC0077"/>
                </a:solidFill>
              </a:ln>
              <a:effectLst>
                <a:outerShdw blurRad="50800" dist="50800" dir="5400000" algn="ctr" rotWithShape="0">
                  <a:srgbClr val="B4007C">
                    <a:alpha val="26000"/>
                  </a:srgbClr>
                </a:outerShdw>
              </a:effectLst>
            </c:spPr>
          </c:marker>
          <c:dLbls>
            <c:dLbl>
              <c:idx val="0"/>
              <c:layout>
                <c:manualLayout>
                  <c:x val="-8.3905137354332193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59C-4B4B-BB46-B7841801A4B8}"/>
                </c:ext>
              </c:extLst>
            </c:dLbl>
            <c:dLbl>
              <c:idx val="1"/>
              <c:layout>
                <c:manualLayout>
                  <c:x val="-3.0217622045541299E-2"/>
                  <c:y val="4.16838720996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59C-4B4B-BB46-B7841801A4B8}"/>
                </c:ext>
              </c:extLst>
            </c:dLbl>
            <c:dLbl>
              <c:idx val="2"/>
              <c:layout>
                <c:manualLayout>
                  <c:x val="-2.5156066915137999E-4"/>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59C-4B4B-BB46-B7841801A4B8}"/>
                </c:ext>
              </c:extLst>
            </c:dLbl>
            <c:dLbl>
              <c:idx val="3"/>
              <c:layout>
                <c:manualLayout>
                  <c:x val="5.6186281338407498E-3"/>
                  <c:y val="1.5839306523220398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59C-4B4B-BB46-B7841801A4B8}"/>
                </c:ext>
              </c:extLst>
            </c:dLbl>
            <c:dLbl>
              <c:idx val="4"/>
              <c:layout>
                <c:manualLayout>
                  <c:x val="4.1667153839001804E-3"/>
                  <c:y val="1.0928464306929099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59C-4B4B-BB46-B7841801A4B8}"/>
                </c:ext>
              </c:extLst>
            </c:dLbl>
            <c:dLbl>
              <c:idx val="5"/>
              <c:layout>
                <c:manualLayout>
                  <c:x val="1.1237673843968199E-2"/>
                  <c:y val="1.53121579049302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59C-4B4B-BB46-B7841801A4B8}"/>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59C-4B4B-BB46-B7841801A4B8}"/>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59C-4B4B-BB46-B7841801A4B8}"/>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59C-4B4B-BB46-B7841801A4B8}"/>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59C-4B4B-BB46-B7841801A4B8}"/>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59C-4B4B-BB46-B7841801A4B8}"/>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59C-4B4B-BB46-B7841801A4B8}"/>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59C-4B4B-BB46-B7841801A4B8}"/>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59C-4B4B-BB46-B7841801A4B8}"/>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59C-4B4B-BB46-B7841801A4B8}"/>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59C-4B4B-BB46-B7841801A4B8}"/>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59C-4B4B-BB46-B7841801A4B8}"/>
                </c:ext>
              </c:extLst>
            </c:dLbl>
            <c:dLbl>
              <c:idx val="24"/>
              <c:layout>
                <c:manualLayout>
                  <c:x val="-3.46703734741961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59C-4B4B-BB46-B7841801A4B8}"/>
                </c:ext>
              </c:extLst>
            </c:dLbl>
            <c:spPr>
              <a:noFill/>
              <a:ln>
                <a:noFill/>
              </a:ln>
              <a:effectLst/>
            </c:spPr>
            <c:txPr>
              <a:bodyPr/>
              <a:lstStyle/>
              <a:p>
                <a:pPr>
                  <a:defRPr sz="1100" b="1">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Feuil1!$B$1:$H$1</c:f>
              <c:strCache>
                <c:ptCount val="7"/>
                <c:pt idx="0">
                  <c:v>Colonne2</c:v>
                </c:pt>
                <c:pt idx="1">
                  <c:v>Colonne8</c:v>
                </c:pt>
                <c:pt idx="2">
                  <c:v>Colonne9</c:v>
                </c:pt>
                <c:pt idx="3">
                  <c:v>Colonne10</c:v>
                </c:pt>
                <c:pt idx="5">
                  <c:v>Colonne13</c:v>
                </c:pt>
                <c:pt idx="6">
                  <c:v>Colonne14</c:v>
                </c:pt>
              </c:strCache>
            </c:strRef>
          </c:cat>
          <c:val>
            <c:numRef>
              <c:f>Feuil1!$B$3:$H$3</c:f>
              <c:numCache>
                <c:formatCode>General</c:formatCode>
                <c:ptCount val="7"/>
              </c:numCache>
            </c:numRef>
          </c:val>
          <c:smooth val="1"/>
          <c:extLst>
            <c:ext xmlns:c16="http://schemas.microsoft.com/office/drawing/2014/chart" uri="{C3380CC4-5D6E-409C-BE32-E72D297353CC}">
              <c16:uniqueId val="{0000001F-159C-4B4B-BB46-B7841801A4B8}"/>
            </c:ext>
          </c:extLst>
        </c:ser>
        <c:ser>
          <c:idx val="2"/>
          <c:order val="2"/>
          <c:tx>
            <c:strRef>
              <c:f>Feuil1!$A$4</c:f>
              <c:strCache>
                <c:ptCount val="1"/>
                <c:pt idx="0">
                  <c:v>Corrompus</c:v>
                </c:pt>
              </c:strCache>
            </c:strRef>
          </c:tx>
          <c:spPr>
            <a:ln w="34925">
              <a:solidFill>
                <a:srgbClr val="FF5050"/>
              </a:solidFill>
            </a:ln>
            <a:effectLst/>
          </c:spPr>
          <c:marker>
            <c:symbol val="circle"/>
            <c:size val="6"/>
            <c:spPr>
              <a:solidFill>
                <a:schemeClr val="bg1"/>
              </a:solidFill>
              <a:ln w="15875">
                <a:solidFill>
                  <a:srgbClr val="FF5050"/>
                </a:solidFill>
              </a:ln>
              <a:effectLst/>
            </c:spPr>
          </c:marker>
          <c:dLbls>
            <c:dLbl>
              <c:idx val="2"/>
              <c:spPr>
                <a:noFill/>
                <a:ln>
                  <a:noFill/>
                </a:ln>
                <a:effectLst/>
              </c:spPr>
              <c:txPr>
                <a:bodyPr/>
                <a:lstStyle/>
                <a:p>
                  <a:pPr algn="ctr" rtl="0">
                    <a:defRPr lang="fr-FR" sz="1100" b="0" i="0" u="none" strike="noStrike" kern="1200" baseline="0">
                      <a:solidFill>
                        <a:srgbClr val="FF5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2FCA-4129-8DA4-05BCAA71CC6C}"/>
                </c:ext>
              </c:extLst>
            </c:dLbl>
            <c:spPr>
              <a:noFill/>
              <a:ln>
                <a:noFill/>
              </a:ln>
              <a:effectLst/>
            </c:spPr>
            <c:txPr>
              <a:bodyPr/>
              <a:lstStyle/>
              <a:p>
                <a:pPr algn="ctr">
                  <a:defRPr lang="fr-FR" sz="1100" b="0" i="0" u="none" strike="noStrike" kern="1200" baseline="0">
                    <a:solidFill>
                      <a:srgbClr val="FF5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Feuil1!$B$1:$H$1</c:f>
              <c:strCache>
                <c:ptCount val="7"/>
                <c:pt idx="0">
                  <c:v>Colonne2</c:v>
                </c:pt>
                <c:pt idx="1">
                  <c:v>Colonne8</c:v>
                </c:pt>
                <c:pt idx="2">
                  <c:v>Colonne9</c:v>
                </c:pt>
                <c:pt idx="3">
                  <c:v>Colonne10</c:v>
                </c:pt>
                <c:pt idx="5">
                  <c:v>Colonne13</c:v>
                </c:pt>
                <c:pt idx="6">
                  <c:v>Colonne14</c:v>
                </c:pt>
              </c:strCache>
            </c:strRef>
          </c:cat>
          <c:val>
            <c:numRef>
              <c:f>Feuil1!$B$4:$H$4</c:f>
              <c:numCache>
                <c:formatCode>0%</c:formatCode>
                <c:ptCount val="7"/>
                <c:pt idx="0">
                  <c:v>0.77</c:v>
                </c:pt>
                <c:pt idx="1">
                  <c:v>0.76</c:v>
                </c:pt>
                <c:pt idx="2">
                  <c:v>0.75</c:v>
                </c:pt>
                <c:pt idx="3">
                  <c:v>0.71</c:v>
                </c:pt>
                <c:pt idx="4">
                  <c:v>0.72</c:v>
                </c:pt>
                <c:pt idx="5">
                  <c:v>0.71</c:v>
                </c:pt>
                <c:pt idx="6">
                  <c:v>0.64963963000000002</c:v>
                </c:pt>
              </c:numCache>
            </c:numRef>
          </c:val>
          <c:smooth val="1"/>
          <c:extLst>
            <c:ext xmlns:c16="http://schemas.microsoft.com/office/drawing/2014/chart" uri="{C3380CC4-5D6E-409C-BE32-E72D297353CC}">
              <c16:uniqueId val="{0000002E-159C-4B4B-BB46-B7841801A4B8}"/>
            </c:ext>
          </c:extLst>
        </c:ser>
        <c:ser>
          <c:idx val="3"/>
          <c:order val="3"/>
          <c:tx>
            <c:strRef>
              <c:f>Feuil1!$A$5</c:f>
              <c:strCache>
                <c:ptCount val="1"/>
                <c:pt idx="0">
                  <c:v>Honnêtes</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dLbl>
              <c:idx val="2"/>
              <c:spPr>
                <a:noFill/>
                <a:ln>
                  <a:noFill/>
                </a:ln>
                <a:effectLst/>
              </c:spPr>
              <c:txPr>
                <a:bodyPr/>
                <a:lstStyle/>
                <a:p>
                  <a:pPr algn="ctr" rtl="0">
                    <a:defRPr lang="en-US" sz="1100" b="0" i="0" u="none" strike="noStrike" kern="1200" baseline="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2FCA-4129-8DA4-05BCAA71CC6C}"/>
                </c:ext>
              </c:extLst>
            </c:dLbl>
            <c:spPr>
              <a:noFill/>
              <a:ln>
                <a:noFill/>
              </a:ln>
              <a:effectLst/>
            </c:spPr>
            <c:txPr>
              <a:bodyPr/>
              <a:lstStyle/>
              <a:p>
                <a:pPr>
                  <a:defRPr sz="1100" b="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Feuil1!$B$1:$H$1</c:f>
              <c:strCache>
                <c:ptCount val="7"/>
                <c:pt idx="0">
                  <c:v>Colonne2</c:v>
                </c:pt>
                <c:pt idx="1">
                  <c:v>Colonne8</c:v>
                </c:pt>
                <c:pt idx="2">
                  <c:v>Colonne9</c:v>
                </c:pt>
                <c:pt idx="3">
                  <c:v>Colonne10</c:v>
                </c:pt>
                <c:pt idx="5">
                  <c:v>Colonne13</c:v>
                </c:pt>
                <c:pt idx="6">
                  <c:v>Colonne14</c:v>
                </c:pt>
              </c:strCache>
            </c:strRef>
          </c:cat>
          <c:val>
            <c:numRef>
              <c:f>Feuil1!$B$5:$H$5</c:f>
              <c:numCache>
                <c:formatCode>0%</c:formatCode>
                <c:ptCount val="7"/>
                <c:pt idx="0">
                  <c:v>0.22</c:v>
                </c:pt>
                <c:pt idx="1">
                  <c:v>0.22</c:v>
                </c:pt>
                <c:pt idx="2">
                  <c:v>0.23</c:v>
                </c:pt>
                <c:pt idx="3">
                  <c:v>0.25</c:v>
                </c:pt>
                <c:pt idx="4">
                  <c:v>0.24</c:v>
                </c:pt>
                <c:pt idx="5">
                  <c:v>0.26</c:v>
                </c:pt>
                <c:pt idx="6">
                  <c:v>0.30746686000000001</c:v>
                </c:pt>
              </c:numCache>
            </c:numRef>
          </c:val>
          <c:smooth val="1"/>
          <c:extLst>
            <c:ext xmlns:c16="http://schemas.microsoft.com/office/drawing/2014/chart" uri="{C3380CC4-5D6E-409C-BE32-E72D297353CC}">
              <c16:uniqueId val="{00000039-159C-4B4B-BB46-B7841801A4B8}"/>
            </c:ext>
          </c:extLst>
        </c:ser>
        <c:ser>
          <c:idx val="4"/>
          <c:order val="4"/>
          <c:tx>
            <c:strRef>
              <c:f>Feuil1!$A$6</c:f>
              <c:strCache>
                <c:ptCount val="1"/>
              </c:strCache>
            </c:strRef>
          </c:tx>
          <c:spPr>
            <a:ln w="34925">
              <a:solidFill>
                <a:srgbClr val="FF9933"/>
              </a:solidFill>
            </a:ln>
            <a:effectLst>
              <a:outerShdw blurRad="50800" dist="50800" dir="5400000" algn="ctr" rotWithShape="0">
                <a:srgbClr val="FF9933">
                  <a:alpha val="26000"/>
                </a:srgbClr>
              </a:outerShdw>
            </a:effectLst>
          </c:spPr>
          <c:marker>
            <c:symbol val="circle"/>
            <c:size val="6"/>
            <c:spPr>
              <a:solidFill>
                <a:srgbClr val="FFFFFF"/>
              </a:solidFill>
              <a:ln w="15875">
                <a:solidFill>
                  <a:srgbClr val="FF9933"/>
                </a:solidFill>
              </a:ln>
              <a:effectLst>
                <a:outerShdw blurRad="50800" dist="50800" dir="5400000" algn="ctr" rotWithShape="0">
                  <a:srgbClr val="FF9933">
                    <a:alpha val="26000"/>
                  </a:srgbClr>
                </a:outerShdw>
              </a:effectLst>
            </c:spPr>
          </c:marker>
          <c:dLbls>
            <c:dLbl>
              <c:idx val="0"/>
              <c:layout>
                <c:manualLayout>
                  <c:x val="-7.0061853031195706E-2"/>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159C-4B4B-BB46-B7841801A4B8}"/>
                </c:ext>
              </c:extLst>
            </c:dLbl>
            <c:dLbl>
              <c:idx val="1"/>
              <c:layout>
                <c:manualLayout>
                  <c:x val="-2.45216485609186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159C-4B4B-BB46-B7841801A4B8}"/>
                </c:ext>
              </c:extLst>
            </c:dLbl>
            <c:dLbl>
              <c:idx val="2"/>
              <c:layout>
                <c:manualLayout>
                  <c:x val="0"/>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159C-4B4B-BB46-B7841801A4B8}"/>
                </c:ext>
              </c:extLst>
            </c:dLbl>
            <c:spPr>
              <a:noFill/>
              <a:ln>
                <a:noFill/>
              </a:ln>
              <a:effectLst/>
            </c:spPr>
            <c:txPr>
              <a:bodyPr/>
              <a:lstStyle/>
              <a:p>
                <a:pPr>
                  <a:defRPr sz="1100" b="1">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Feuil1!$B$1:$H$1</c:f>
              <c:strCache>
                <c:ptCount val="7"/>
                <c:pt idx="0">
                  <c:v>Colonne2</c:v>
                </c:pt>
                <c:pt idx="1">
                  <c:v>Colonne8</c:v>
                </c:pt>
                <c:pt idx="2">
                  <c:v>Colonne9</c:v>
                </c:pt>
                <c:pt idx="3">
                  <c:v>Colonne10</c:v>
                </c:pt>
                <c:pt idx="5">
                  <c:v>Colonne13</c:v>
                </c:pt>
                <c:pt idx="6">
                  <c:v>Colonne14</c:v>
                </c:pt>
              </c:strCache>
            </c:strRef>
          </c:cat>
          <c:val>
            <c:numRef>
              <c:f>Feuil1!$B$6:$H$6</c:f>
              <c:numCache>
                <c:formatCode>General</c:formatCode>
                <c:ptCount val="7"/>
              </c:numCache>
            </c:numRef>
          </c:val>
          <c:smooth val="1"/>
          <c:extLst>
            <c:ext xmlns:c16="http://schemas.microsoft.com/office/drawing/2014/chart" uri="{C3380CC4-5D6E-409C-BE32-E72D297353CC}">
              <c16:uniqueId val="{0000003D-159C-4B4B-BB46-B7841801A4B8}"/>
            </c:ext>
          </c:extLst>
        </c:ser>
        <c:ser>
          <c:idx val="5"/>
          <c:order val="5"/>
          <c:tx>
            <c:strRef>
              <c:f>Feuil1!$A$7</c:f>
              <c:strCache>
                <c:ptCount val="1"/>
              </c:strCache>
            </c:strRef>
          </c:tx>
          <c:spPr>
            <a:ln w="34925">
              <a:solidFill>
                <a:srgbClr val="92D050"/>
              </a:solidFill>
            </a:ln>
            <a:effectLst>
              <a:outerShdw blurRad="50800" dist="50800" dir="5400000" algn="ctr" rotWithShape="0">
                <a:srgbClr val="92D050">
                  <a:alpha val="26000"/>
                </a:srgbClr>
              </a:outerShdw>
            </a:effectLst>
          </c:spPr>
          <c:marker>
            <c:symbol val="circle"/>
            <c:size val="6"/>
            <c:spPr>
              <a:solidFill>
                <a:srgbClr val="FFFFFF"/>
              </a:solidFill>
              <a:ln w="15875">
                <a:solidFill>
                  <a:srgbClr val="92D050"/>
                </a:solidFill>
              </a:ln>
              <a:effectLst>
                <a:outerShdw blurRad="50800" dist="50800" dir="5400000" algn="ctr" rotWithShape="0">
                  <a:srgbClr val="92D050">
                    <a:alpha val="26000"/>
                  </a:srgbClr>
                </a:outerShdw>
              </a:effectLst>
            </c:spPr>
          </c:marker>
          <c:dLbls>
            <c:dLbl>
              <c:idx val="0"/>
              <c:layout>
                <c:manualLayout>
                  <c:x val="-7.7068038334315594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159C-4B4B-BB46-B7841801A4B8}"/>
                </c:ext>
              </c:extLst>
            </c:dLbl>
            <c:dLbl>
              <c:idx val="1"/>
              <c:layout>
                <c:manualLayout>
                  <c:x val="-2.9776425455291699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159C-4B4B-BB46-B7841801A4B8}"/>
                </c:ext>
              </c:extLst>
            </c:dLbl>
            <c:dLbl>
              <c:idx val="2"/>
              <c:layout>
                <c:manualLayout>
                  <c:x val="5.2546389773396804E-3"/>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159C-4B4B-BB46-B7841801A4B8}"/>
                </c:ext>
              </c:extLst>
            </c:dLbl>
            <c:spPr>
              <a:noFill/>
              <a:ln>
                <a:noFill/>
              </a:ln>
              <a:effectLst/>
            </c:spPr>
            <c:txPr>
              <a:bodyPr/>
              <a:lstStyle/>
              <a:p>
                <a:pPr>
                  <a:defRPr sz="1100" b="1">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Feuil1!$B$1:$H$1</c:f>
              <c:strCache>
                <c:ptCount val="7"/>
                <c:pt idx="0">
                  <c:v>Colonne2</c:v>
                </c:pt>
                <c:pt idx="1">
                  <c:v>Colonne8</c:v>
                </c:pt>
                <c:pt idx="2">
                  <c:v>Colonne9</c:v>
                </c:pt>
                <c:pt idx="3">
                  <c:v>Colonne10</c:v>
                </c:pt>
                <c:pt idx="5">
                  <c:v>Colonne13</c:v>
                </c:pt>
                <c:pt idx="6">
                  <c:v>Colonne14</c:v>
                </c:pt>
              </c:strCache>
            </c:strRef>
          </c:cat>
          <c:val>
            <c:numRef>
              <c:f>Feuil1!$B$7:$H$7</c:f>
              <c:numCache>
                <c:formatCode>General</c:formatCode>
                <c:ptCount val="7"/>
              </c:numCache>
            </c:numRef>
          </c:val>
          <c:smooth val="1"/>
          <c:extLst>
            <c:ext xmlns:c16="http://schemas.microsoft.com/office/drawing/2014/chart" uri="{C3380CC4-5D6E-409C-BE32-E72D297353CC}">
              <c16:uniqueId val="{00000041-159C-4B4B-BB46-B7841801A4B8}"/>
            </c:ext>
          </c:extLst>
        </c:ser>
        <c:dLbls>
          <c:showLegendKey val="0"/>
          <c:showVal val="0"/>
          <c:showCatName val="0"/>
          <c:showSerName val="0"/>
          <c:showPercent val="0"/>
          <c:showBubbleSize val="0"/>
        </c:dLbls>
        <c:marker val="1"/>
        <c:smooth val="0"/>
        <c:axId val="-2125931032"/>
        <c:axId val="-2125928056"/>
      </c:lineChart>
      <c:catAx>
        <c:axId val="-2125931032"/>
        <c:scaling>
          <c:orientation val="minMax"/>
        </c:scaling>
        <c:delete val="1"/>
        <c:axPos val="b"/>
        <c:numFmt formatCode="General" sourceLinked="0"/>
        <c:majorTickMark val="out"/>
        <c:minorTickMark val="none"/>
        <c:tickLblPos val="none"/>
        <c:crossAx val="-2125928056"/>
        <c:crosses val="autoZero"/>
        <c:auto val="1"/>
        <c:lblAlgn val="ctr"/>
        <c:lblOffset val="100"/>
        <c:noMultiLvlLbl val="0"/>
      </c:catAx>
      <c:valAx>
        <c:axId val="-2125928056"/>
        <c:scaling>
          <c:orientation val="minMax"/>
          <c:max val="0.9"/>
          <c:min val="0.1"/>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25931032"/>
        <c:crosses val="autoZero"/>
        <c:crossBetween val="between"/>
        <c:majorUnit val="0.1"/>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7972437991994E-2"/>
          <c:y val="0.11193245805188901"/>
          <c:w val="0.920970173224546"/>
          <c:h val="0.86371177516476305"/>
        </c:manualLayout>
      </c:layout>
      <c:barChart>
        <c:barDir val="bar"/>
        <c:grouping val="clustered"/>
        <c:varyColors val="0"/>
        <c:ser>
          <c:idx val="0"/>
          <c:order val="1"/>
          <c:tx>
            <c:strRef>
              <c:f>FORMULA!$C$1</c:f>
              <c:strCache>
                <c:ptCount val="1"/>
                <c:pt idx="0">
                  <c:v>Q40. Selon vous, qu'est-ce qui permet aux citoyens d'exercer le plus d'influence sur les décisions prises en France ?  En premier</c:v>
                </c:pt>
              </c:strCache>
            </c:strRef>
          </c:tx>
          <c:spPr>
            <a:solidFill>
              <a:srgbClr val="00B0F0"/>
            </a:solidFill>
            <a:ln w="12600">
              <a:solidFill>
                <a:srgbClr val="FFFFFF"/>
              </a:solidFill>
              <a:prstDash val="solid"/>
            </a:ln>
          </c:spPr>
          <c:invertIfNegative val="0"/>
          <c:dPt>
            <c:idx val="4"/>
            <c:invertIfNegative val="0"/>
            <c:bubble3D val="0"/>
            <c:extLst>
              <c:ext xmlns:c16="http://schemas.microsoft.com/office/drawing/2014/chart" uri="{C3380CC4-5D6E-409C-BE32-E72D297353CC}">
                <c16:uniqueId val="{00000000-0698-48A8-9CC5-E89948AB0F9E}"/>
              </c:ext>
            </c:extLst>
          </c:dPt>
          <c:dPt>
            <c:idx val="5"/>
            <c:invertIfNegative val="0"/>
            <c:bubble3D val="0"/>
            <c:extLst>
              <c:ext xmlns:c16="http://schemas.microsoft.com/office/drawing/2014/chart" uri="{C3380CC4-5D6E-409C-BE32-E72D297353CC}">
                <c16:uniqueId val="{00000001-0698-48A8-9CC5-E89948AB0F9E}"/>
              </c:ext>
            </c:extLst>
          </c:dPt>
          <c:dPt>
            <c:idx val="6"/>
            <c:invertIfNegative val="0"/>
            <c:bubble3D val="0"/>
            <c:extLst>
              <c:ext xmlns:c16="http://schemas.microsoft.com/office/drawing/2014/chart" uri="{C3380CC4-5D6E-409C-BE32-E72D297353CC}">
                <c16:uniqueId val="{00000003-0698-48A8-9CC5-E89948AB0F9E}"/>
              </c:ext>
            </c:extLst>
          </c:dPt>
          <c:dPt>
            <c:idx val="7"/>
            <c:invertIfNegative val="0"/>
            <c:bubble3D val="0"/>
            <c:spPr>
              <a:solidFill>
                <a:srgbClr val="A6A6A6"/>
              </a:solidFill>
              <a:ln w="12600">
                <a:solidFill>
                  <a:srgbClr val="FFFFFF"/>
                </a:solidFill>
                <a:prstDash val="solid"/>
              </a:ln>
            </c:spPr>
            <c:extLst>
              <c:ext xmlns:c16="http://schemas.microsoft.com/office/drawing/2014/chart" uri="{C3380CC4-5D6E-409C-BE32-E72D297353CC}">
                <c16:uniqueId val="{00000005-0698-48A8-9CC5-E89948AB0F9E}"/>
              </c:ext>
            </c:extLst>
          </c:dPt>
          <c:dPt>
            <c:idx val="9"/>
            <c:invertIfNegative val="0"/>
            <c:bubble3D val="0"/>
            <c:spPr>
              <a:solidFill>
                <a:srgbClr val="EB4347"/>
              </a:solidFill>
              <a:ln w="12600">
                <a:solidFill>
                  <a:srgbClr val="FFFFFF"/>
                </a:solidFill>
                <a:prstDash val="solid"/>
              </a:ln>
            </c:spPr>
            <c:extLst>
              <c:ext xmlns:c16="http://schemas.microsoft.com/office/drawing/2014/chart" uri="{C3380CC4-5D6E-409C-BE32-E72D297353CC}">
                <c16:uniqueId val="{00000007-0698-48A8-9CC5-E89948AB0F9E}"/>
              </c:ext>
            </c:extLst>
          </c:dPt>
          <c:dPt>
            <c:idx val="10"/>
            <c:invertIfNegative val="0"/>
            <c:bubble3D val="0"/>
            <c:spPr>
              <a:solidFill>
                <a:schemeClr val="tx1">
                  <a:lumMod val="50000"/>
                  <a:lumOff val="50000"/>
                </a:schemeClr>
              </a:solidFill>
              <a:ln w="12600">
                <a:solidFill>
                  <a:srgbClr val="FFFFFF"/>
                </a:solidFill>
                <a:prstDash val="solid"/>
              </a:ln>
            </c:spPr>
            <c:extLst>
              <c:ext xmlns:c16="http://schemas.microsoft.com/office/drawing/2014/chart" uri="{C3380CC4-5D6E-409C-BE32-E72D297353CC}">
                <c16:uniqueId val="{00000009-0698-48A8-9CC5-E89948AB0F9E}"/>
              </c:ext>
            </c:extLst>
          </c:dPt>
          <c:dLbls>
            <c:dLbl>
              <c:idx val="5"/>
              <c:layout>
                <c:manualLayout>
                  <c:x val="2.4188324908073801E-3"/>
                  <c:y val="1.1307617399076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98-48A8-9CC5-E89948AB0F9E}"/>
                </c:ext>
              </c:extLst>
            </c:dLbl>
            <c:dLbl>
              <c:idx val="6"/>
              <c:layout>
                <c:manualLayout>
                  <c:x val="1.7061244432751501E-2"/>
                  <c:y val="2.14125471959307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98-48A8-9CC5-E89948AB0F9E}"/>
                </c:ext>
              </c:extLst>
            </c:dLbl>
            <c:dLbl>
              <c:idx val="7"/>
              <c:layout>
                <c:manualLayout>
                  <c:x val="1.035368852191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98-48A8-9CC5-E89948AB0F9E}"/>
                </c:ext>
              </c:extLst>
            </c:dLbl>
            <c:dLbl>
              <c:idx val="8"/>
              <c:layout>
                <c:manualLayout>
                  <c:x val="1.55305327828758E-2"/>
                  <c:y val="2.17865730758841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98-48A8-9CC5-E89948AB0F9E}"/>
                </c:ext>
              </c:extLst>
            </c:dLbl>
            <c:spPr>
              <a:noFill/>
              <a:ln>
                <a:noFill/>
              </a:ln>
              <a:effectLst/>
            </c:spPr>
            <c:txPr>
              <a:bodyPr/>
              <a:lstStyle/>
              <a:p>
                <a:pPr>
                  <a:defRPr sz="1500" b="0">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FORMULA!$A$2:$A$9</c:f>
              <c:strCache>
                <c:ptCount val="8"/>
                <c:pt idx="0">
                  <c:v>Voter aux élections</c:v>
                </c:pt>
                <c:pt idx="1">
                  <c:v>Manifester dans la rue</c:v>
                </c:pt>
                <c:pt idx="2">
                  <c:v>Boycotter des entreprises ou des produits</c:v>
                </c:pt>
                <c:pt idx="3">
                  <c:v>Faire grève</c:v>
                </c:pt>
                <c:pt idx="4">
                  <c:v>Militer dans un parti politique</c:v>
                </c:pt>
                <c:pt idx="5">
                  <c:v>Discuter sur internet, sur un blog ou un forum</c:v>
                </c:pt>
                <c:pt idx="6">
                  <c:v>Rien de tout cela</c:v>
                </c:pt>
                <c:pt idx="7">
                  <c:v>No rep.</c:v>
                </c:pt>
              </c:strCache>
            </c:strRef>
          </c:cat>
          <c:val>
            <c:numRef>
              <c:f>FORMULA!$C$2:$C$9</c:f>
              <c:numCache>
                <c:formatCode>0%</c:formatCode>
                <c:ptCount val="8"/>
                <c:pt idx="0">
                  <c:v>0.50815755471229695</c:v>
                </c:pt>
                <c:pt idx="1">
                  <c:v>0.38099692849072803</c:v>
                </c:pt>
                <c:pt idx="2">
                  <c:v>0.29937065614897401</c:v>
                </c:pt>
                <c:pt idx="3">
                  <c:v>0.26223414931815198</c:v>
                </c:pt>
                <c:pt idx="4">
                  <c:v>0.25913402703668398</c:v>
                </c:pt>
                <c:pt idx="5">
                  <c:v>0.14650586756494799</c:v>
                </c:pt>
                <c:pt idx="6">
                  <c:v>8.0700548961698898E-2</c:v>
                </c:pt>
                <c:pt idx="7">
                  <c:v>3.0453006097940001E-2</c:v>
                </c:pt>
              </c:numCache>
            </c:numRef>
          </c:val>
          <c:extLst>
            <c:ext xmlns:c16="http://schemas.microsoft.com/office/drawing/2014/chart" uri="{C3380CC4-5D6E-409C-BE32-E72D297353CC}">
              <c16:uniqueId val="{0000000B-0698-48A8-9CC5-E89948AB0F9E}"/>
            </c:ext>
          </c:extLst>
        </c:ser>
        <c:dLbls>
          <c:showLegendKey val="0"/>
          <c:showVal val="1"/>
          <c:showCatName val="0"/>
          <c:showSerName val="0"/>
          <c:showPercent val="0"/>
          <c:showBubbleSize val="0"/>
        </c:dLbls>
        <c:gapWidth val="50"/>
        <c:axId val="-2112795176"/>
        <c:axId val="-2112798984"/>
      </c:barChart>
      <c:barChart>
        <c:barDir val="bar"/>
        <c:grouping val="clustered"/>
        <c:varyColors val="0"/>
        <c:ser>
          <c:idx val="1"/>
          <c:order val="0"/>
          <c:tx>
            <c:strRef>
              <c:f>FORMULA!$B$1</c:f>
              <c:strCache>
                <c:ptCount val="1"/>
                <c:pt idx="0">
                  <c:v>Q40. Selon vous, qu'est-ce qui permet aux citoyens d'exercer le plus d'influence sur les décisions prises en France ?  Total</c:v>
                </c:pt>
              </c:strCache>
            </c:strRef>
          </c:tx>
          <c:spPr>
            <a:solidFill>
              <a:srgbClr val="376092"/>
            </a:solidFill>
            <a:ln w="12600">
              <a:solidFill>
                <a:schemeClr val="bg1"/>
              </a:solidFill>
              <a:prstDash val="solid"/>
            </a:ln>
          </c:spPr>
          <c:invertIfNegative val="0"/>
          <c:dPt>
            <c:idx val="4"/>
            <c:invertIfNegative val="0"/>
            <c:bubble3D val="0"/>
            <c:extLst>
              <c:ext xmlns:c16="http://schemas.microsoft.com/office/drawing/2014/chart" uri="{C3380CC4-5D6E-409C-BE32-E72D297353CC}">
                <c16:uniqueId val="{0000000C-0698-48A8-9CC5-E89948AB0F9E}"/>
              </c:ext>
            </c:extLst>
          </c:dPt>
          <c:dPt>
            <c:idx val="5"/>
            <c:invertIfNegative val="0"/>
            <c:bubble3D val="0"/>
            <c:extLst>
              <c:ext xmlns:c16="http://schemas.microsoft.com/office/drawing/2014/chart" uri="{C3380CC4-5D6E-409C-BE32-E72D297353CC}">
                <c16:uniqueId val="{0000000D-0698-48A8-9CC5-E89948AB0F9E}"/>
              </c:ext>
            </c:extLst>
          </c:dPt>
          <c:dPt>
            <c:idx val="6"/>
            <c:invertIfNegative val="0"/>
            <c:bubble3D val="0"/>
            <c:extLst>
              <c:ext xmlns:c16="http://schemas.microsoft.com/office/drawing/2014/chart" uri="{C3380CC4-5D6E-409C-BE32-E72D297353CC}">
                <c16:uniqueId val="{0000000F-0698-48A8-9CC5-E89948AB0F9E}"/>
              </c:ext>
            </c:extLst>
          </c:dPt>
          <c:dPt>
            <c:idx val="7"/>
            <c:invertIfNegative val="0"/>
            <c:bubble3D val="0"/>
            <c:extLst>
              <c:ext xmlns:c16="http://schemas.microsoft.com/office/drawing/2014/chart" uri="{C3380CC4-5D6E-409C-BE32-E72D297353CC}">
                <c16:uniqueId val="{00000010-0698-48A8-9CC5-E89948AB0F9E}"/>
              </c:ext>
            </c:extLst>
          </c:dPt>
          <c:dLbls>
            <c:dLbl>
              <c:idx val="5"/>
              <c:layout>
                <c:manualLayout>
                  <c:x val="-3.4833593294871599E-3"/>
                  <c:y val="2.720249995771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698-48A8-9CC5-E89948AB0F9E}"/>
                </c:ext>
              </c:extLst>
            </c:dLbl>
            <c:dLbl>
              <c:idx val="6"/>
              <c:layout>
                <c:manualLayout>
                  <c:x val="-4.7733949724064898E-3"/>
                  <c:y val="2.7203865938697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698-48A8-9CC5-E89948AB0F9E}"/>
                </c:ext>
              </c:extLst>
            </c:dLbl>
            <c:dLbl>
              <c:idx val="7"/>
              <c:layout>
                <c:manualLayout>
                  <c:x val="-7.0688381694026499E-3"/>
                  <c:y val="4.3573146131478101E-7"/>
                </c:manualLayout>
              </c:layout>
              <c:spPr/>
              <c:txPr>
                <a:bodyPr/>
                <a:lstStyle/>
                <a:p>
                  <a:pPr>
                    <a:defRPr sz="1200" b="0">
                      <a:solidFill>
                        <a:schemeClr val="tx1">
                          <a:lumMod val="95000"/>
                          <a:lumOff val="5000"/>
                        </a:schemeClr>
                      </a:solidFill>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698-48A8-9CC5-E89948AB0F9E}"/>
                </c:ext>
              </c:extLst>
            </c:dLbl>
            <c:dLbl>
              <c:idx val="8"/>
              <c:layout>
                <c:manualLayout>
                  <c:x val="-5.1768442609585897E-3"/>
                  <c:y val="0"/>
                </c:manualLayout>
              </c:layout>
              <c:spPr/>
              <c:txPr>
                <a:bodyPr/>
                <a:lstStyle/>
                <a:p>
                  <a:pPr>
                    <a:defRPr sz="1200" b="0">
                      <a:solidFill>
                        <a:schemeClr val="tx1">
                          <a:lumMod val="95000"/>
                          <a:lumOff val="5000"/>
                        </a:schemeClr>
                      </a:solidFill>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698-48A8-9CC5-E89948AB0F9E}"/>
                </c:ext>
              </c:extLst>
            </c:dLbl>
            <c:spPr>
              <a:noFill/>
              <a:ln>
                <a:noFill/>
              </a:ln>
              <a:effectLst/>
            </c:spPr>
            <c:txPr>
              <a:bodyPr/>
              <a:lstStyle/>
              <a:p>
                <a:pPr>
                  <a:defRPr sz="1200" b="0">
                    <a:solidFill>
                      <a:schemeClr val="tx1">
                        <a:lumMod val="95000"/>
                        <a:lumOff val="5000"/>
                      </a:schemeClr>
                    </a:solidFill>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FORMULA!$A$2:$A$9</c:f>
              <c:strCache>
                <c:ptCount val="8"/>
                <c:pt idx="0">
                  <c:v>Voter aux élections</c:v>
                </c:pt>
                <c:pt idx="1">
                  <c:v>Manifester dans la rue</c:v>
                </c:pt>
                <c:pt idx="2">
                  <c:v>Boycotter des entreprises ou des produits</c:v>
                </c:pt>
                <c:pt idx="3">
                  <c:v>Faire grève</c:v>
                </c:pt>
                <c:pt idx="4">
                  <c:v>Militer dans un parti politique</c:v>
                </c:pt>
                <c:pt idx="5">
                  <c:v>Discuter sur internet, sur un blog ou un forum</c:v>
                </c:pt>
                <c:pt idx="6">
                  <c:v>Rien de tout cela</c:v>
                </c:pt>
                <c:pt idx="7">
                  <c:v>No rep.</c:v>
                </c:pt>
              </c:strCache>
            </c:strRef>
          </c:cat>
          <c:val>
            <c:numRef>
              <c:f>FORMULA!$B$2:$B$9</c:f>
              <c:numCache>
                <c:formatCode>0%</c:formatCode>
                <c:ptCount val="8"/>
                <c:pt idx="0">
                  <c:v>0.27845478000000001</c:v>
                </c:pt>
                <c:pt idx="1">
                  <c:v>0.18477503000000001</c:v>
                </c:pt>
                <c:pt idx="2">
                  <c:v>0.14222113</c:v>
                </c:pt>
                <c:pt idx="3">
                  <c:v>0.14549122</c:v>
                </c:pt>
                <c:pt idx="4">
                  <c:v>0.11260666</c:v>
                </c:pt>
                <c:pt idx="5">
                  <c:v>6.8354869999999998E-2</c:v>
                </c:pt>
                <c:pt idx="6">
                  <c:v>3.7131480000000001E-2</c:v>
                </c:pt>
              </c:numCache>
            </c:numRef>
          </c:val>
          <c:extLst>
            <c:ext xmlns:c16="http://schemas.microsoft.com/office/drawing/2014/chart" uri="{C3380CC4-5D6E-409C-BE32-E72D297353CC}">
              <c16:uniqueId val="{00000012-0698-48A8-9CC5-E89948AB0F9E}"/>
            </c:ext>
          </c:extLst>
        </c:ser>
        <c:dLbls>
          <c:showLegendKey val="0"/>
          <c:showVal val="1"/>
          <c:showCatName val="0"/>
          <c:showSerName val="0"/>
          <c:showPercent val="0"/>
          <c:showBubbleSize val="0"/>
        </c:dLbls>
        <c:gapWidth val="150"/>
        <c:axId val="-2112802168"/>
        <c:axId val="-2112805160"/>
      </c:barChart>
      <c:catAx>
        <c:axId val="-2112795176"/>
        <c:scaling>
          <c:orientation val="maxMin"/>
        </c:scaling>
        <c:delete val="1"/>
        <c:axPos val="l"/>
        <c:numFmt formatCode="General" sourceLinked="1"/>
        <c:majorTickMark val="out"/>
        <c:minorTickMark val="none"/>
        <c:tickLblPos val="none"/>
        <c:crossAx val="-2112798984"/>
        <c:crosses val="autoZero"/>
        <c:auto val="1"/>
        <c:lblAlgn val="ctr"/>
        <c:lblOffset val="100"/>
        <c:tickMarkSkip val="1"/>
        <c:noMultiLvlLbl val="0"/>
      </c:catAx>
      <c:valAx>
        <c:axId val="-2112798984"/>
        <c:scaling>
          <c:orientation val="minMax"/>
          <c:max val="0.9"/>
          <c:min val="0"/>
        </c:scaling>
        <c:delete val="1"/>
        <c:axPos val="b"/>
        <c:numFmt formatCode="0%" sourceLinked="1"/>
        <c:majorTickMark val="none"/>
        <c:minorTickMark val="none"/>
        <c:tickLblPos val="none"/>
        <c:crossAx val="-2112795176"/>
        <c:crosses val="max"/>
        <c:crossBetween val="between"/>
        <c:majorUnit val="1"/>
        <c:minorUnit val="0.1"/>
      </c:valAx>
      <c:catAx>
        <c:axId val="-2112802168"/>
        <c:scaling>
          <c:orientation val="maxMin"/>
        </c:scaling>
        <c:delete val="1"/>
        <c:axPos val="l"/>
        <c:numFmt formatCode="General" sourceLinked="1"/>
        <c:majorTickMark val="out"/>
        <c:minorTickMark val="none"/>
        <c:tickLblPos val="none"/>
        <c:crossAx val="-2112805160"/>
        <c:crosses val="autoZero"/>
        <c:auto val="1"/>
        <c:lblAlgn val="ctr"/>
        <c:lblOffset val="100"/>
        <c:noMultiLvlLbl val="0"/>
      </c:catAx>
      <c:valAx>
        <c:axId val="-2112805160"/>
        <c:scaling>
          <c:orientation val="minMax"/>
          <c:max val="100"/>
          <c:min val="0"/>
        </c:scaling>
        <c:delete val="1"/>
        <c:axPos val="t"/>
        <c:numFmt formatCode="0%" sourceLinked="1"/>
        <c:majorTickMark val="none"/>
        <c:minorTickMark val="none"/>
        <c:tickLblPos val="none"/>
        <c:crossAx val="-2112802168"/>
        <c:crosses val="autoZero"/>
        <c:crossBetween val="between"/>
      </c:valAx>
      <c:spPr>
        <a:noFill/>
        <a:ln w="25199">
          <a:noFill/>
        </a:ln>
      </c:spPr>
    </c:plotArea>
    <c:plotVisOnly val="1"/>
    <c:dispBlanksAs val="gap"/>
    <c:showDLblsOverMax val="0"/>
  </c:chart>
  <c:spPr>
    <a:noFill/>
    <a:ln>
      <a:noFill/>
    </a:ln>
  </c:spPr>
  <c:txPr>
    <a:bodyPr/>
    <a:lstStyle/>
    <a:p>
      <a:pPr>
        <a:defRPr sz="1786" b="1" i="0" u="none" strike="noStrike" baseline="0">
          <a:solidFill>
            <a:schemeClr val="tx1"/>
          </a:solidFill>
          <a:latin typeface="Arial"/>
          <a:ea typeface="Arial"/>
          <a:cs typeface="Arial"/>
        </a:defRPr>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35925637894407E-2"/>
          <c:y val="9.6467398930229404E-4"/>
          <c:w val="0.83832814872421602"/>
          <c:h val="0.999035326010698"/>
        </c:manualLayout>
      </c:layout>
      <c:barChart>
        <c:barDir val="bar"/>
        <c:grouping val="stacked"/>
        <c:varyColors val="0"/>
        <c:ser>
          <c:idx val="0"/>
          <c:order val="0"/>
          <c:tx>
            <c:strRef>
              <c:f>Feuil1!$B$1</c:f>
              <c:strCache>
                <c:ptCount val="1"/>
                <c:pt idx="0">
                  <c:v>Série 1</c:v>
                </c:pt>
              </c:strCache>
            </c:strRef>
          </c:tx>
          <c:spPr>
            <a:solidFill>
              <a:srgbClr val="376092"/>
            </a:solidFill>
            <a:ln>
              <a:noFill/>
            </a:ln>
          </c:spPr>
          <c:invertIfNegative val="0"/>
          <c:dPt>
            <c:idx val="3"/>
            <c:invertIfNegative val="0"/>
            <c:bubble3D val="0"/>
            <c:spPr>
              <a:solidFill>
                <a:srgbClr val="376092"/>
              </a:solidFill>
              <a:ln w="28575">
                <a:noFill/>
              </a:ln>
            </c:spPr>
            <c:extLst>
              <c:ext xmlns:c16="http://schemas.microsoft.com/office/drawing/2014/chart" uri="{C3380CC4-5D6E-409C-BE32-E72D297353CC}">
                <c16:uniqueId val="{00000001-7F30-4BE7-BC56-BB08EF907F44}"/>
              </c:ext>
            </c:extLst>
          </c:dPt>
          <c:dLbls>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Feuil1!$B$2:$B$8</c:f>
              <c:numCache>
                <c:formatCode>0%</c:formatCode>
                <c:ptCount val="7"/>
                <c:pt idx="0">
                  <c:v>0.36461286999999998</c:v>
                </c:pt>
                <c:pt idx="1">
                  <c:v>0.36118939</c:v>
                </c:pt>
                <c:pt idx="2">
                  <c:v>0.25977196000000002</c:v>
                </c:pt>
                <c:pt idx="3">
                  <c:v>0.21250796999999999</c:v>
                </c:pt>
                <c:pt idx="4">
                  <c:v>0.17965819</c:v>
                </c:pt>
                <c:pt idx="5">
                  <c:v>0.11967559999999999</c:v>
                </c:pt>
                <c:pt idx="6">
                  <c:v>5.3189260000000002E-2</c:v>
                </c:pt>
              </c:numCache>
            </c:numRef>
          </c:val>
          <c:extLst>
            <c:ext xmlns:c16="http://schemas.microsoft.com/office/drawing/2014/chart" uri="{C3380CC4-5D6E-409C-BE32-E72D297353CC}">
              <c16:uniqueId val="{0000000A-7F30-4BE7-BC56-BB08EF907F44}"/>
            </c:ext>
          </c:extLst>
        </c:ser>
        <c:ser>
          <c:idx val="1"/>
          <c:order val="1"/>
          <c:tx>
            <c:strRef>
              <c:f>Feuil1!$C$1</c:f>
              <c:strCache>
                <c:ptCount val="1"/>
                <c:pt idx="0">
                  <c:v>Série 2</c:v>
                </c:pt>
              </c:strCache>
            </c:strRef>
          </c:tx>
          <c:spPr>
            <a:solidFill>
              <a:srgbClr val="00B0F0"/>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Feuil1!$C$2:$C$8</c:f>
              <c:numCache>
                <c:formatCode>0%</c:formatCode>
                <c:ptCount val="7"/>
                <c:pt idx="0">
                  <c:v>0.38271385000000002</c:v>
                </c:pt>
                <c:pt idx="1">
                  <c:v>0.34161760000000002</c:v>
                </c:pt>
                <c:pt idx="2">
                  <c:v>0.35845301000000002</c:v>
                </c:pt>
                <c:pt idx="3">
                  <c:v>0.32097258000000001</c:v>
                </c:pt>
                <c:pt idx="4">
                  <c:v>0.28107850000000001</c:v>
                </c:pt>
                <c:pt idx="5">
                  <c:v>0.34200555999999999</c:v>
                </c:pt>
                <c:pt idx="6">
                  <c:v>0.26937084</c:v>
                </c:pt>
              </c:numCache>
            </c:numRef>
          </c:val>
          <c:extLst>
            <c:ext xmlns:c16="http://schemas.microsoft.com/office/drawing/2014/chart" uri="{C3380CC4-5D6E-409C-BE32-E72D297353CC}">
              <c16:uniqueId val="{0000000C-7F30-4BE7-BC56-BB08EF907F44}"/>
            </c:ext>
          </c:extLst>
        </c:ser>
        <c:ser>
          <c:idx val="2"/>
          <c:order val="2"/>
          <c:tx>
            <c:strRef>
              <c:f>Feuil1!$D$1</c:f>
              <c:strCache>
                <c:ptCount val="1"/>
                <c:pt idx="0">
                  <c:v>Série 3</c:v>
                </c:pt>
              </c:strCache>
            </c:strRef>
          </c:tx>
          <c:spPr>
            <a:solidFill>
              <a:srgbClr val="FFC000"/>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Feuil1!$D$2:$D$8</c:f>
              <c:numCache>
                <c:formatCode>0%</c:formatCode>
                <c:ptCount val="7"/>
                <c:pt idx="0">
                  <c:v>0.15524560000000001</c:v>
                </c:pt>
                <c:pt idx="1">
                  <c:v>0.16653904999999999</c:v>
                </c:pt>
                <c:pt idx="2">
                  <c:v>0.24609058</c:v>
                </c:pt>
                <c:pt idx="3">
                  <c:v>0.25148614000000002</c:v>
                </c:pt>
                <c:pt idx="4">
                  <c:v>0.25078505000000001</c:v>
                </c:pt>
                <c:pt idx="5">
                  <c:v>0.27769551999999997</c:v>
                </c:pt>
                <c:pt idx="6">
                  <c:v>0.28151595000000001</c:v>
                </c:pt>
              </c:numCache>
            </c:numRef>
          </c:val>
          <c:extLst>
            <c:ext xmlns:c16="http://schemas.microsoft.com/office/drawing/2014/chart" uri="{C3380CC4-5D6E-409C-BE32-E72D297353CC}">
              <c16:uniqueId val="{0000000E-7F30-4BE7-BC56-BB08EF907F44}"/>
            </c:ext>
          </c:extLst>
        </c:ser>
        <c:ser>
          <c:idx val="3"/>
          <c:order val="3"/>
          <c:tx>
            <c:strRef>
              <c:f>Feuil1!$E$1</c:f>
              <c:strCache>
                <c:ptCount val="1"/>
                <c:pt idx="0">
                  <c:v>Série 4</c:v>
                </c:pt>
              </c:strCache>
            </c:strRef>
          </c:tx>
          <c:spPr>
            <a:solidFill>
              <a:srgbClr val="EB4347"/>
            </a:solidFill>
          </c:spPr>
          <c:invertIfNegative val="0"/>
          <c:dLbls>
            <c:spPr>
              <a:noFill/>
              <a:ln>
                <a:noFill/>
              </a:ln>
              <a:effectLst/>
            </c:spPr>
            <c:txPr>
              <a:bodyPr/>
              <a:lstStyle/>
              <a:p>
                <a:pPr algn="ctr">
                  <a:defRPr lang="fr-FR" sz="1400" b="0" i="0" u="none" strike="noStrike" kern="1200" baseline="0">
                    <a:solidFill>
                      <a:prstClr val="white"/>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Feuil1!$E$2:$E$8</c:f>
              <c:numCache>
                <c:formatCode>0%</c:formatCode>
                <c:ptCount val="7"/>
                <c:pt idx="0">
                  <c:v>5.243892E-2</c:v>
                </c:pt>
                <c:pt idx="1">
                  <c:v>7.6532439999999993E-2</c:v>
                </c:pt>
                <c:pt idx="2">
                  <c:v>6.4437540000000001E-2</c:v>
                </c:pt>
                <c:pt idx="3">
                  <c:v>0.12096920999999999</c:v>
                </c:pt>
                <c:pt idx="4">
                  <c:v>0.16338247</c:v>
                </c:pt>
                <c:pt idx="5">
                  <c:v>0.1675584</c:v>
                </c:pt>
                <c:pt idx="6">
                  <c:v>0.23798416999999999</c:v>
                </c:pt>
              </c:numCache>
            </c:numRef>
          </c:val>
          <c:extLst>
            <c:ext xmlns:c16="http://schemas.microsoft.com/office/drawing/2014/chart" uri="{C3380CC4-5D6E-409C-BE32-E72D297353CC}">
              <c16:uniqueId val="{00000010-7F30-4BE7-BC56-BB08EF907F44}"/>
            </c:ext>
          </c:extLst>
        </c:ser>
        <c:ser>
          <c:idx val="4"/>
          <c:order val="4"/>
          <c:tx>
            <c:strRef>
              <c:f>Feuil1!$F$1</c:f>
              <c:strCache>
                <c:ptCount val="1"/>
                <c:pt idx="0">
                  <c:v>Série 5</c:v>
                </c:pt>
              </c:strCache>
            </c:strRef>
          </c:tx>
          <c:spPr>
            <a:solidFill>
              <a:srgbClr val="CC0505"/>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Feuil1!$F$2:$F$8</c:f>
              <c:numCache>
                <c:formatCode>0%</c:formatCode>
                <c:ptCount val="7"/>
                <c:pt idx="0">
                  <c:v>1.8536549999999999E-2</c:v>
                </c:pt>
                <c:pt idx="1">
                  <c:v>2.4999899999999999E-2</c:v>
                </c:pt>
                <c:pt idx="2">
                  <c:v>2.0462859999999999E-2</c:v>
                </c:pt>
                <c:pt idx="3">
                  <c:v>5.5E-2</c:v>
                </c:pt>
                <c:pt idx="4">
                  <c:v>9.0009119999999998E-2</c:v>
                </c:pt>
                <c:pt idx="5">
                  <c:v>4.806502E-2</c:v>
                </c:pt>
                <c:pt idx="6">
                  <c:v>0.12896059000000001</c:v>
                </c:pt>
              </c:numCache>
            </c:numRef>
          </c:val>
          <c:extLst>
            <c:ext xmlns:c16="http://schemas.microsoft.com/office/drawing/2014/chart" uri="{C3380CC4-5D6E-409C-BE32-E72D297353CC}">
              <c16:uniqueId val="{0000001B-7F30-4BE7-BC56-BB08EF907F44}"/>
            </c:ext>
          </c:extLst>
        </c:ser>
        <c:ser>
          <c:idx val="5"/>
          <c:order val="5"/>
          <c:tx>
            <c:strRef>
              <c:f>Feuil1!$G$1</c:f>
              <c:strCache>
                <c:ptCount val="1"/>
                <c:pt idx="0">
                  <c:v>Série 6</c:v>
                </c:pt>
              </c:strCache>
            </c:strRef>
          </c:tx>
          <c:spPr>
            <a:solidFill>
              <a:srgbClr val="595959"/>
            </a:solidFill>
          </c:spPr>
          <c:invertIfNegative val="0"/>
          <c:dLbls>
            <c:dLbl>
              <c:idx val="0"/>
              <c:layout>
                <c:manualLayout>
                  <c:x val="4.3452257667609524E-2"/>
                  <c:y val="-2.97002658524584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87-4141-AF97-34960AE36534}"/>
                </c:ext>
              </c:extLst>
            </c:dLbl>
            <c:dLbl>
              <c:idx val="1"/>
              <c:layout>
                <c:manualLayout>
                  <c:x val="4.2332983596792495E-2"/>
                  <c:y val="2.722492919338166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87-4141-AF97-34960AE36534}"/>
                </c:ext>
              </c:extLst>
            </c:dLbl>
            <c:dLbl>
              <c:idx val="2"/>
              <c:layout>
                <c:manualLayout>
                  <c:x val="5.2779175528135491E-2"/>
                  <c:y val="1.18801063409833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87-4141-AF97-34960AE36534}"/>
                </c:ext>
              </c:extLst>
            </c:dLbl>
            <c:dLbl>
              <c:idx val="3"/>
              <c:layout>
                <c:manualLayout>
                  <c:x val="5.2112574899224703E-2"/>
                  <c:y val="4.67720722140409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87-4141-AF97-34960AE36534}"/>
                </c:ext>
              </c:extLst>
            </c:dLbl>
            <c:dLbl>
              <c:idx val="4"/>
              <c:layout>
                <c:manualLayout>
                  <c:x val="5.3780064841462166E-2"/>
                  <c:y val="2.338603610429797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87-4141-AF97-34960AE36534}"/>
                </c:ext>
              </c:extLst>
            </c:dLbl>
            <c:dLbl>
              <c:idx val="5"/>
              <c:layout>
                <c:manualLayout>
                  <c:x val="5.7992497613086544E-2"/>
                  <c:y val="2.338603611518795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87-4141-AF97-34960AE36534}"/>
                </c:ext>
              </c:extLst>
            </c:dLbl>
            <c:dLbl>
              <c:idx val="6"/>
              <c:layout>
                <c:manualLayout>
                  <c:x val="5.355076301062741E-2"/>
                  <c:y val="1.48503667865903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87-4141-AF97-34960AE36534}"/>
                </c:ext>
              </c:extLst>
            </c:dLbl>
            <c:spPr>
              <a:noFill/>
              <a:ln>
                <a:noFill/>
              </a:ln>
              <a:effectLst/>
            </c:spPr>
            <c:txPr>
              <a:bodyPr wrap="square" lIns="38100" tIns="19050" rIns="38100" bIns="19050" anchor="ctr" anchorCtr="0">
                <a:spAutoFit/>
              </a:bodyPr>
              <a:lstStyle/>
              <a:p>
                <a:pPr algn="ctr">
                  <a:defRPr lang="en-US" sz="1400" b="0" i="0" u="none" strike="noStrike" kern="1200" baseline="0">
                    <a:solidFill>
                      <a:schemeClr val="tx1"/>
                    </a:solidFill>
                    <a:latin typeface="Calibri" pitchFamily="34" charset="0"/>
                    <a:ea typeface="Tahoma" pitchFamily="34" charset="0"/>
                    <a:cs typeface="Tahoma" pitchFamily="34"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Feuil1!$A$2:$A$8</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Feuil1!$G$2:$G$8</c:f>
              <c:numCache>
                <c:formatCode>0%</c:formatCode>
                <c:ptCount val="7"/>
                <c:pt idx="0">
                  <c:v>2.64514E-2</c:v>
                </c:pt>
                <c:pt idx="1">
                  <c:v>2.9121620000000001E-2</c:v>
                </c:pt>
                <c:pt idx="2">
                  <c:v>5.0783010000000003E-2</c:v>
                </c:pt>
                <c:pt idx="3">
                  <c:v>3.9064099999999997E-2</c:v>
                </c:pt>
                <c:pt idx="4">
                  <c:v>3.5085699999999997E-2</c:v>
                </c:pt>
                <c:pt idx="5">
                  <c:v>4.4999900000000002E-2</c:v>
                </c:pt>
                <c:pt idx="6">
                  <c:v>2.8978250000000001E-2</c:v>
                </c:pt>
              </c:numCache>
            </c:numRef>
          </c:val>
          <c:extLst>
            <c:ext xmlns:c16="http://schemas.microsoft.com/office/drawing/2014/chart" uri="{C3380CC4-5D6E-409C-BE32-E72D297353CC}">
              <c16:uniqueId val="{0000001D-7F30-4BE7-BC56-BB08EF907F44}"/>
            </c:ext>
          </c:extLst>
        </c:ser>
        <c:dLbls>
          <c:showLegendKey val="0"/>
          <c:showVal val="0"/>
          <c:showCatName val="0"/>
          <c:showSerName val="0"/>
          <c:showPercent val="0"/>
          <c:showBubbleSize val="0"/>
        </c:dLbls>
        <c:gapWidth val="35"/>
        <c:overlap val="100"/>
        <c:axId val="-2110809336"/>
        <c:axId val="-2110806360"/>
      </c:barChart>
      <c:catAx>
        <c:axId val="-2110809336"/>
        <c:scaling>
          <c:orientation val="maxMin"/>
        </c:scaling>
        <c:delete val="1"/>
        <c:axPos val="l"/>
        <c:numFmt formatCode="General" sourceLinked="0"/>
        <c:majorTickMark val="out"/>
        <c:minorTickMark val="none"/>
        <c:tickLblPos val="none"/>
        <c:crossAx val="-2110806360"/>
        <c:crosses val="autoZero"/>
        <c:auto val="1"/>
        <c:lblAlgn val="ctr"/>
        <c:lblOffset val="100"/>
        <c:noMultiLvlLbl val="0"/>
      </c:catAx>
      <c:valAx>
        <c:axId val="-2110806360"/>
        <c:scaling>
          <c:orientation val="minMax"/>
          <c:max val="1"/>
          <c:min val="0"/>
        </c:scaling>
        <c:delete val="1"/>
        <c:axPos val="t"/>
        <c:numFmt formatCode="0%" sourceLinked="1"/>
        <c:majorTickMark val="out"/>
        <c:minorTickMark val="none"/>
        <c:tickLblPos val="none"/>
        <c:crossAx val="-211080933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0226205500054202"/>
        </c:manualLayout>
      </c:layout>
      <c:lineChart>
        <c:grouping val="standard"/>
        <c:varyColors val="0"/>
        <c:ser>
          <c:idx val="0"/>
          <c:order val="0"/>
          <c:tx>
            <c:strRef>
              <c:f>Feuil1!$A$2</c:f>
              <c:strCache>
                <c:ptCount val="1"/>
                <c:pt idx="0">
                  <c:v>famille</c:v>
                </c:pt>
              </c:strCache>
            </c:strRef>
          </c:tx>
          <c:spPr>
            <a:ln w="34925">
              <a:solidFill>
                <a:srgbClr val="421D49"/>
              </a:solidFill>
            </a:ln>
            <a:effectLst/>
          </c:spPr>
          <c:marker>
            <c:symbol val="circle"/>
            <c:size val="6"/>
            <c:spPr>
              <a:solidFill>
                <a:schemeClr val="bg1"/>
              </a:solidFill>
              <a:ln w="15875">
                <a:solidFill>
                  <a:srgbClr val="421D49"/>
                </a:solidFill>
              </a:ln>
              <a:effectLst/>
            </c:spPr>
          </c:marker>
          <c:dLbls>
            <c:dLbl>
              <c:idx val="6"/>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C53D-4068-A4B9-50CCA4E4940E}"/>
                </c:ext>
              </c:extLst>
            </c:dLbl>
            <c:dLbl>
              <c:idx val="10"/>
              <c:tx>
                <c:rich>
                  <a:bodyPr/>
                  <a:lstStyle/>
                  <a:p>
                    <a:r>
                      <a:rPr lang="en-US" dirty="0"/>
                      <a:t>93%</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D5-4B5C-B205-3CE59CB32771}"/>
                </c:ext>
              </c:extLst>
            </c:dLbl>
            <c:spPr>
              <a:noFill/>
              <a:ln>
                <a:noFill/>
              </a:ln>
              <a:effectLst/>
            </c:spPr>
            <c:txPr>
              <a:bodyPr/>
              <a:lstStyle/>
              <a:p>
                <a:pPr>
                  <a:defRPr sz="1100" b="0">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Feuil1!$B$2:$O$2</c:f>
              <c:numCache>
                <c:formatCode>0%</c:formatCode>
                <c:ptCount val="14"/>
                <c:pt idx="0">
                  <c:v>0.95</c:v>
                </c:pt>
                <c:pt idx="1">
                  <c:v>0.91</c:v>
                </c:pt>
                <c:pt idx="2">
                  <c:v>0.9</c:v>
                </c:pt>
                <c:pt idx="3">
                  <c:v>0.95</c:v>
                </c:pt>
                <c:pt idx="4">
                  <c:v>0.94</c:v>
                </c:pt>
                <c:pt idx="5">
                  <c:v>0.94</c:v>
                </c:pt>
                <c:pt idx="6">
                  <c:v>0.95</c:v>
                </c:pt>
                <c:pt idx="7">
                  <c:v>0.93</c:v>
                </c:pt>
                <c:pt idx="8">
                  <c:v>0.94</c:v>
                </c:pt>
                <c:pt idx="9">
                  <c:v>0.91834271005454993</c:v>
                </c:pt>
                <c:pt idx="10">
                  <c:v>0.93513233274447349</c:v>
                </c:pt>
                <c:pt idx="11">
                  <c:v>0.94299090922968887</c:v>
                </c:pt>
                <c:pt idx="12">
                  <c:v>0.94</c:v>
                </c:pt>
                <c:pt idx="13">
                  <c:v>0.94</c:v>
                </c:pt>
              </c:numCache>
            </c:numRef>
          </c:val>
          <c:smooth val="1"/>
          <c:extLst>
            <c:ext xmlns:c16="http://schemas.microsoft.com/office/drawing/2014/chart" uri="{C3380CC4-5D6E-409C-BE32-E72D297353CC}">
              <c16:uniqueId val="{0000000E-80D5-4B5C-B205-3CE59CB32771}"/>
            </c:ext>
          </c:extLst>
        </c:ser>
        <c:ser>
          <c:idx val="1"/>
          <c:order val="1"/>
          <c:tx>
            <c:strRef>
              <c:f>Feuil1!$A$3</c:f>
              <c:strCache>
                <c:ptCount val="1"/>
                <c:pt idx="0">
                  <c:v>voisins</c:v>
                </c:pt>
              </c:strCache>
            </c:strRef>
          </c:tx>
          <c:spPr>
            <a:ln w="34925">
              <a:solidFill>
                <a:srgbClr val="C00000"/>
              </a:solidFill>
            </a:ln>
            <a:effectLst/>
          </c:spPr>
          <c:marker>
            <c:symbol val="circle"/>
            <c:size val="6"/>
            <c:spPr>
              <a:solidFill>
                <a:schemeClr val="bg1"/>
              </a:solidFill>
              <a:ln w="15875">
                <a:solidFill>
                  <a:srgbClr val="C00000"/>
                </a:solidFill>
              </a:ln>
              <a:effectLst/>
            </c:spPr>
          </c:marker>
          <c:dLbls>
            <c:dLbl>
              <c:idx val="6"/>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C53D-4068-A4B9-50CCA4E4940E}"/>
                </c:ext>
              </c:extLst>
            </c:dLbl>
            <c:spPr>
              <a:noFill/>
              <a:ln>
                <a:noFill/>
              </a:ln>
              <a:effectLst/>
            </c:spPr>
            <c:txPr>
              <a:bodyPr/>
              <a:lstStyle/>
              <a:p>
                <a:pPr>
                  <a:defRPr sz="1100" b="0">
                    <a:solidFill>
                      <a:srgbClr val="C0000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Feuil1!$B$3:$O$3</c:f>
              <c:numCache>
                <c:formatCode>0%</c:formatCode>
                <c:ptCount val="14"/>
                <c:pt idx="0">
                  <c:v>0.75</c:v>
                </c:pt>
                <c:pt idx="1">
                  <c:v>0.73</c:v>
                </c:pt>
                <c:pt idx="2">
                  <c:v>0.74</c:v>
                </c:pt>
                <c:pt idx="3">
                  <c:v>0.74</c:v>
                </c:pt>
                <c:pt idx="4">
                  <c:v>0.74</c:v>
                </c:pt>
                <c:pt idx="5">
                  <c:v>0.74</c:v>
                </c:pt>
                <c:pt idx="6">
                  <c:v>0.76</c:v>
                </c:pt>
                <c:pt idx="7">
                  <c:v>0.76</c:v>
                </c:pt>
                <c:pt idx="8">
                  <c:v>0.75</c:v>
                </c:pt>
                <c:pt idx="9">
                  <c:v>0.67671310843771881</c:v>
                </c:pt>
                <c:pt idx="10">
                  <c:v>0.71089683424119798</c:v>
                </c:pt>
                <c:pt idx="11">
                  <c:v>0.71001081961957679</c:v>
                </c:pt>
                <c:pt idx="12">
                  <c:v>0.73</c:v>
                </c:pt>
                <c:pt idx="13">
                  <c:v>0.72</c:v>
                </c:pt>
              </c:numCache>
            </c:numRef>
          </c:val>
          <c:smooth val="1"/>
          <c:extLst>
            <c:ext xmlns:c16="http://schemas.microsoft.com/office/drawing/2014/chart" uri="{C3380CC4-5D6E-409C-BE32-E72D297353CC}">
              <c16:uniqueId val="{00000023-80D5-4B5C-B205-3CE59CB32771}"/>
            </c:ext>
          </c:extLst>
        </c:ser>
        <c:ser>
          <c:idx val="2"/>
          <c:order val="2"/>
          <c:tx>
            <c:strRef>
              <c:f>Feuil1!$A$4</c:f>
              <c:strCache>
                <c:ptCount val="1"/>
                <c:pt idx="0">
                  <c:v>nationalité</c:v>
                </c:pt>
              </c:strCache>
            </c:strRef>
          </c:tx>
          <c:spPr>
            <a:ln w="34925">
              <a:solidFill>
                <a:srgbClr val="FCB711"/>
              </a:solidFill>
            </a:ln>
            <a:effectLst/>
          </c:spPr>
          <c:marker>
            <c:symbol val="circle"/>
            <c:size val="6"/>
            <c:spPr>
              <a:solidFill>
                <a:schemeClr val="bg1"/>
              </a:solidFill>
              <a:ln w="15875">
                <a:solidFill>
                  <a:srgbClr val="FCB711"/>
                </a:solidFill>
              </a:ln>
              <a:effectLst/>
            </c:spPr>
          </c:marker>
          <c:dLbls>
            <c:dLbl>
              <c:idx val="0"/>
              <c:layout>
                <c:manualLayout>
                  <c:x val="-3.3412192907338399E-2"/>
                  <c:y val="3.3626818958370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0D5-4B5C-B205-3CE59CB32771}"/>
                </c:ext>
              </c:extLst>
            </c:dLbl>
            <c:dLbl>
              <c:idx val="6"/>
              <c:spPr>
                <a:noFill/>
                <a:ln>
                  <a:noFill/>
                </a:ln>
                <a:effectLst/>
              </c:spPr>
              <c:txPr>
                <a:bodyPr/>
                <a:lstStyle/>
                <a:p>
                  <a:pPr algn="ctr">
                    <a:defRPr lang="fr-FR" sz="1100" b="0" i="0" u="none" strike="noStrike" kern="1200" baseline="0">
                      <a:solidFill>
                        <a:srgbClr val="A6A6A6"/>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2-C53D-4068-A4B9-50CCA4E4940E}"/>
                </c:ext>
              </c:extLst>
            </c:dLbl>
            <c:spPr>
              <a:noFill/>
              <a:ln>
                <a:noFill/>
              </a:ln>
              <a:effectLst/>
            </c:spPr>
            <c:txPr>
              <a:bodyPr/>
              <a:lstStyle/>
              <a:p>
                <a:pPr algn="ctr">
                  <a:defRPr lang="fr-FR" sz="1100" b="0" i="0" u="none" strike="noStrike" kern="1200" baseline="0">
                    <a:solidFill>
                      <a:srgbClr val="FCB711"/>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Feuil1!$B$4:$O$4</c:f>
              <c:numCache>
                <c:formatCode>0%</c:formatCode>
                <c:ptCount val="14"/>
                <c:pt idx="0">
                  <c:v>0.72</c:v>
                </c:pt>
                <c:pt idx="1">
                  <c:v>0.64</c:v>
                </c:pt>
                <c:pt idx="2">
                  <c:v>0.65</c:v>
                </c:pt>
                <c:pt idx="3">
                  <c:v>0.65</c:v>
                </c:pt>
                <c:pt idx="4">
                  <c:v>0.6</c:v>
                </c:pt>
                <c:pt idx="5">
                  <c:v>0.63</c:v>
                </c:pt>
                <c:pt idx="6">
                  <c:v>0.65</c:v>
                </c:pt>
                <c:pt idx="7">
                  <c:v>0.65</c:v>
                </c:pt>
                <c:pt idx="8">
                  <c:v>0.65</c:v>
                </c:pt>
                <c:pt idx="9">
                  <c:v>0.60100681376130838</c:v>
                </c:pt>
                <c:pt idx="10">
                  <c:v>0.61643353305412119</c:v>
                </c:pt>
                <c:pt idx="11">
                  <c:v>0.58499999999999996</c:v>
                </c:pt>
                <c:pt idx="12">
                  <c:v>0.62</c:v>
                </c:pt>
                <c:pt idx="13">
                  <c:v>0.55000000000000004</c:v>
                </c:pt>
              </c:numCache>
            </c:numRef>
          </c:val>
          <c:smooth val="1"/>
          <c:extLst>
            <c:ext xmlns:c16="http://schemas.microsoft.com/office/drawing/2014/chart" uri="{C3380CC4-5D6E-409C-BE32-E72D297353CC}">
              <c16:uniqueId val="{00000032-80D5-4B5C-B205-3CE59CB32771}"/>
            </c:ext>
          </c:extLst>
        </c:ser>
        <c:ser>
          <c:idx val="3"/>
          <c:order val="3"/>
          <c:tx>
            <c:strRef>
              <c:f>Feuil1!$A$5</c:f>
              <c:strCache>
                <c:ptCount val="1"/>
                <c:pt idx="0">
                  <c:v>première rencontre</c:v>
                </c:pt>
              </c:strCache>
            </c:strRef>
          </c:tx>
          <c:spPr>
            <a:ln w="34925">
              <a:solidFill>
                <a:srgbClr val="92D050"/>
              </a:solidFill>
            </a:ln>
            <a:effectLst/>
          </c:spPr>
          <c:marker>
            <c:symbol val="circle"/>
            <c:size val="6"/>
            <c:spPr>
              <a:solidFill>
                <a:schemeClr val="bg1"/>
              </a:solidFill>
              <a:ln w="15875">
                <a:solidFill>
                  <a:srgbClr val="92D050"/>
                </a:solidFill>
              </a:ln>
              <a:effectLst/>
            </c:spPr>
          </c:marker>
          <c:dLbls>
            <c:dLbl>
              <c:idx val="6"/>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3-C53D-4068-A4B9-50CCA4E4940E}"/>
                </c:ext>
              </c:extLst>
            </c:dLbl>
            <c:spPr>
              <a:noFill/>
              <a:ln>
                <a:noFill/>
              </a:ln>
              <a:effectLst/>
            </c:spPr>
            <c:txPr>
              <a:bodyPr/>
              <a:lstStyle/>
              <a:p>
                <a:pPr>
                  <a:defRPr sz="1100" b="0">
                    <a:solidFill>
                      <a:srgbClr val="92D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Feuil1!$B$5:$O$5</c:f>
              <c:numCache>
                <c:formatCode>0%</c:formatCode>
                <c:ptCount val="14"/>
                <c:pt idx="0">
                  <c:v>0.44</c:v>
                </c:pt>
                <c:pt idx="1">
                  <c:v>0.45</c:v>
                </c:pt>
                <c:pt idx="2">
                  <c:v>0.39</c:v>
                </c:pt>
                <c:pt idx="3">
                  <c:v>0.44</c:v>
                </c:pt>
                <c:pt idx="4">
                  <c:v>0.42</c:v>
                </c:pt>
                <c:pt idx="5">
                  <c:v>0.44</c:v>
                </c:pt>
                <c:pt idx="6">
                  <c:v>0.41</c:v>
                </c:pt>
                <c:pt idx="7">
                  <c:v>0.47</c:v>
                </c:pt>
                <c:pt idx="8">
                  <c:v>0.45</c:v>
                </c:pt>
                <c:pt idx="9">
                  <c:v>0.4</c:v>
                </c:pt>
                <c:pt idx="10">
                  <c:v>0.40878525714642189</c:v>
                </c:pt>
                <c:pt idx="11">
                  <c:v>0.42814260334931153</c:v>
                </c:pt>
                <c:pt idx="12">
                  <c:v>0.4</c:v>
                </c:pt>
                <c:pt idx="13">
                  <c:v>0.41</c:v>
                </c:pt>
              </c:numCache>
            </c:numRef>
          </c:val>
          <c:smooth val="1"/>
          <c:extLst>
            <c:ext xmlns:c16="http://schemas.microsoft.com/office/drawing/2014/chart" uri="{C3380CC4-5D6E-409C-BE32-E72D297353CC}">
              <c16:uniqueId val="{0000003F-80D5-4B5C-B205-3CE59CB32771}"/>
            </c:ext>
          </c:extLst>
        </c:ser>
        <c:dLbls>
          <c:showLegendKey val="0"/>
          <c:showVal val="0"/>
          <c:showCatName val="0"/>
          <c:showSerName val="0"/>
          <c:showPercent val="0"/>
          <c:showBubbleSize val="0"/>
        </c:dLbls>
        <c:marker val="1"/>
        <c:smooth val="0"/>
        <c:axId val="-2142770568"/>
        <c:axId val="-2142767208"/>
      </c:lineChart>
      <c:catAx>
        <c:axId val="-2142770568"/>
        <c:scaling>
          <c:orientation val="minMax"/>
        </c:scaling>
        <c:delete val="1"/>
        <c:axPos val="b"/>
        <c:numFmt formatCode="General" sourceLinked="0"/>
        <c:majorTickMark val="out"/>
        <c:minorTickMark val="none"/>
        <c:tickLblPos val="none"/>
        <c:crossAx val="-2142767208"/>
        <c:crosses val="autoZero"/>
        <c:auto val="1"/>
        <c:lblAlgn val="ctr"/>
        <c:lblOffset val="100"/>
        <c:noMultiLvlLbl val="0"/>
      </c:catAx>
      <c:valAx>
        <c:axId val="-2142767208"/>
        <c:scaling>
          <c:orientation val="minMax"/>
          <c:max val="1"/>
          <c:min val="0.3"/>
        </c:scaling>
        <c:delete val="0"/>
        <c:axPos val="l"/>
        <c:numFmt formatCode="0%" sourceLinked="1"/>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42770568"/>
        <c:crosses val="autoZero"/>
        <c:crossBetween val="between"/>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214035041126E-2"/>
          <c:y val="1.10418030997608E-2"/>
          <c:w val="0.96868269230769399"/>
          <c:h val="0.97349181547622299"/>
        </c:manualLayout>
      </c:layout>
      <c:barChart>
        <c:barDir val="col"/>
        <c:grouping val="clustered"/>
        <c:varyColors val="0"/>
        <c:ser>
          <c:idx val="0"/>
          <c:order val="0"/>
          <c:tx>
            <c:strRef>
              <c:f>Feuil1!$B$1</c:f>
              <c:strCache>
                <c:ptCount val="1"/>
                <c:pt idx="0">
                  <c:v>Série 1</c:v>
                </c:pt>
              </c:strCache>
            </c:strRef>
          </c:tx>
          <c:spPr>
            <a:solidFill>
              <a:srgbClr val="FF0066"/>
            </a:solidFill>
            <a:ln w="12700">
              <a:noFill/>
            </a:ln>
            <a:effectLst/>
          </c:spPr>
          <c:invertIfNegative val="0"/>
          <c:dPt>
            <c:idx val="0"/>
            <c:invertIfNegative val="0"/>
            <c:bubble3D val="0"/>
            <c:spPr>
              <a:solidFill>
                <a:srgbClr val="EB4347"/>
              </a:solidFill>
              <a:ln w="12700">
                <a:noFill/>
              </a:ln>
              <a:effectLst/>
            </c:spPr>
            <c:extLst>
              <c:ext xmlns:c16="http://schemas.microsoft.com/office/drawing/2014/chart" uri="{C3380CC4-5D6E-409C-BE32-E72D297353CC}">
                <c16:uniqueId val="{00000001-914A-44E5-9AC6-46586267DF0C}"/>
              </c:ext>
            </c:extLst>
          </c:dPt>
          <c:dPt>
            <c:idx val="1"/>
            <c:invertIfNegative val="0"/>
            <c:bubble3D val="0"/>
            <c:spPr>
              <a:solidFill>
                <a:srgbClr val="EB4347"/>
              </a:solidFill>
              <a:ln w="12700">
                <a:noFill/>
              </a:ln>
              <a:effectLst/>
            </c:spPr>
            <c:extLst>
              <c:ext xmlns:c16="http://schemas.microsoft.com/office/drawing/2014/chart" uri="{C3380CC4-5D6E-409C-BE32-E72D297353CC}">
                <c16:uniqueId val="{00000003-914A-44E5-9AC6-46586267DF0C}"/>
              </c:ext>
            </c:extLst>
          </c:dPt>
          <c:dPt>
            <c:idx val="2"/>
            <c:invertIfNegative val="0"/>
            <c:bubble3D val="0"/>
            <c:extLst>
              <c:ext xmlns:c16="http://schemas.microsoft.com/office/drawing/2014/chart" uri="{C3380CC4-5D6E-409C-BE32-E72D297353CC}">
                <c16:uniqueId val="{00000004-914A-44E5-9AC6-46586267DF0C}"/>
              </c:ext>
            </c:extLst>
          </c:dPt>
          <c:dPt>
            <c:idx val="3"/>
            <c:invertIfNegative val="0"/>
            <c:bubble3D val="0"/>
            <c:extLst>
              <c:ext xmlns:c16="http://schemas.microsoft.com/office/drawing/2014/chart" uri="{C3380CC4-5D6E-409C-BE32-E72D297353CC}">
                <c16:uniqueId val="{00000005-914A-44E5-9AC6-46586267DF0C}"/>
              </c:ext>
            </c:extLst>
          </c:dPt>
          <c:dPt>
            <c:idx val="4"/>
            <c:invertIfNegative val="0"/>
            <c:bubble3D val="0"/>
            <c:extLst>
              <c:ext xmlns:c16="http://schemas.microsoft.com/office/drawing/2014/chart" uri="{C3380CC4-5D6E-409C-BE32-E72D297353CC}">
                <c16:uniqueId val="{00000006-914A-44E5-9AC6-46586267DF0C}"/>
              </c:ext>
            </c:extLst>
          </c:dPt>
          <c:dPt>
            <c:idx val="5"/>
            <c:invertIfNegative val="0"/>
            <c:bubble3D val="0"/>
            <c:spPr>
              <a:solidFill>
                <a:srgbClr val="FCB711"/>
              </a:solidFill>
              <a:ln w="12700">
                <a:noFill/>
              </a:ln>
              <a:effectLst/>
            </c:spPr>
            <c:extLst>
              <c:ext xmlns:c16="http://schemas.microsoft.com/office/drawing/2014/chart" uri="{C3380CC4-5D6E-409C-BE32-E72D297353CC}">
                <c16:uniqueId val="{00000008-914A-44E5-9AC6-46586267DF0C}"/>
              </c:ext>
            </c:extLst>
          </c:dPt>
          <c:dPt>
            <c:idx val="6"/>
            <c:invertIfNegative val="0"/>
            <c:bubble3D val="0"/>
            <c:spPr>
              <a:solidFill>
                <a:srgbClr val="002060"/>
              </a:solidFill>
              <a:ln w="12700">
                <a:noFill/>
              </a:ln>
              <a:effectLst/>
            </c:spPr>
            <c:extLst>
              <c:ext xmlns:c16="http://schemas.microsoft.com/office/drawing/2014/chart" uri="{C3380CC4-5D6E-409C-BE32-E72D297353CC}">
                <c16:uniqueId val="{0000000A-914A-44E5-9AC6-46586267DF0C}"/>
              </c:ext>
            </c:extLst>
          </c:dPt>
          <c:dPt>
            <c:idx val="7"/>
            <c:invertIfNegative val="0"/>
            <c:bubble3D val="0"/>
            <c:spPr>
              <a:solidFill>
                <a:srgbClr val="002060"/>
              </a:solidFill>
              <a:ln w="12700">
                <a:noFill/>
              </a:ln>
              <a:effectLst/>
            </c:spPr>
            <c:extLst>
              <c:ext xmlns:c16="http://schemas.microsoft.com/office/drawing/2014/chart" uri="{C3380CC4-5D6E-409C-BE32-E72D297353CC}">
                <c16:uniqueId val="{0000000C-914A-44E5-9AC6-46586267DF0C}"/>
              </c:ext>
            </c:extLst>
          </c:dPt>
          <c:dPt>
            <c:idx val="8"/>
            <c:invertIfNegative val="0"/>
            <c:bubble3D val="0"/>
            <c:spPr>
              <a:solidFill>
                <a:srgbClr val="002060"/>
              </a:solidFill>
              <a:ln w="12700">
                <a:noFill/>
              </a:ln>
              <a:effectLst/>
            </c:spPr>
            <c:extLst>
              <c:ext xmlns:c16="http://schemas.microsoft.com/office/drawing/2014/chart" uri="{C3380CC4-5D6E-409C-BE32-E72D297353CC}">
                <c16:uniqueId val="{0000000E-914A-44E5-9AC6-46586267DF0C}"/>
              </c:ext>
            </c:extLst>
          </c:dPt>
          <c:dPt>
            <c:idx val="9"/>
            <c:invertIfNegative val="0"/>
            <c:bubble3D val="0"/>
            <c:spPr>
              <a:solidFill>
                <a:schemeClr val="tx2">
                  <a:lumMod val="75000"/>
                  <a:lumOff val="25000"/>
                </a:schemeClr>
              </a:solidFill>
              <a:ln w="12700">
                <a:noFill/>
              </a:ln>
              <a:effectLst/>
            </c:spPr>
            <c:extLst>
              <c:ext xmlns:c16="http://schemas.microsoft.com/office/drawing/2014/chart" uri="{C3380CC4-5D6E-409C-BE32-E72D297353CC}">
                <c16:uniqueId val="{00000010-914A-44E5-9AC6-46586267DF0C}"/>
              </c:ext>
            </c:extLst>
          </c:dPt>
          <c:dPt>
            <c:idx val="10"/>
            <c:invertIfNegative val="0"/>
            <c:bubble3D val="0"/>
            <c:spPr>
              <a:solidFill>
                <a:schemeClr val="tx2">
                  <a:lumMod val="75000"/>
                  <a:lumOff val="25000"/>
                </a:schemeClr>
              </a:solidFill>
              <a:ln w="12700">
                <a:noFill/>
              </a:ln>
              <a:effectLst/>
            </c:spPr>
            <c:extLst>
              <c:ext xmlns:c16="http://schemas.microsoft.com/office/drawing/2014/chart" uri="{C3380CC4-5D6E-409C-BE32-E72D297353CC}">
                <c16:uniqueId val="{00000012-914A-44E5-9AC6-46586267DF0C}"/>
              </c:ext>
            </c:extLst>
          </c:dPt>
          <c:dLbls>
            <c:spPr>
              <a:noFill/>
              <a:ln>
                <a:noFill/>
              </a:ln>
              <a:effectLst/>
            </c:spPr>
            <c:txPr>
              <a:bodyPr/>
              <a:lstStyle/>
              <a:p>
                <a:pPr algn="ctr">
                  <a:defRPr lang="fr-FR" sz="1200" b="0" i="0" u="none" strike="noStrike" kern="1200" baseline="0">
                    <a:solidFill>
                      <a:schemeClr val="tx1">
                        <a:lumMod val="85000"/>
                        <a:lumOff val="15000"/>
                      </a:schemeClr>
                    </a:solidFill>
                    <a:latin typeface="Tahoma"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Feuil1!$A$2:$A$13</c:f>
              <c:strCache>
                <c:ptCount val="11"/>
                <c:pt idx="0">
                  <c:v>0.</c:v>
                </c:pt>
                <c:pt idx="1">
                  <c:v>1.</c:v>
                </c:pt>
                <c:pt idx="2">
                  <c:v>2.</c:v>
                </c:pt>
                <c:pt idx="3">
                  <c:v>3.</c:v>
                </c:pt>
                <c:pt idx="4">
                  <c:v>4.</c:v>
                </c:pt>
                <c:pt idx="5">
                  <c:v>5.</c:v>
                </c:pt>
                <c:pt idx="6">
                  <c:v>6.</c:v>
                </c:pt>
                <c:pt idx="7">
                  <c:v>7.</c:v>
                </c:pt>
                <c:pt idx="8">
                  <c:v>8.</c:v>
                </c:pt>
                <c:pt idx="9">
                  <c:v>9.</c:v>
                </c:pt>
                <c:pt idx="10">
                  <c:v>10.</c:v>
                </c:pt>
              </c:strCache>
            </c:strRef>
          </c:cat>
          <c:val>
            <c:numRef>
              <c:f>Feuil1!$B$2:$B$12</c:f>
              <c:numCache>
                <c:formatCode>0%</c:formatCode>
                <c:ptCount val="11"/>
                <c:pt idx="0">
                  <c:v>1.5486369999999999E-2</c:v>
                </c:pt>
                <c:pt idx="1">
                  <c:v>3.0233599999999999E-2</c:v>
                </c:pt>
                <c:pt idx="2">
                  <c:v>5.859963E-2</c:v>
                </c:pt>
                <c:pt idx="3">
                  <c:v>7.0873850000000002E-2</c:v>
                </c:pt>
                <c:pt idx="4">
                  <c:v>5.769469E-2</c:v>
                </c:pt>
                <c:pt idx="5">
                  <c:v>0.17427049999999999</c:v>
                </c:pt>
                <c:pt idx="6">
                  <c:v>8.5342169999999995E-2</c:v>
                </c:pt>
                <c:pt idx="7">
                  <c:v>0.11732387</c:v>
                </c:pt>
                <c:pt idx="8">
                  <c:v>9.9443680000000007E-2</c:v>
                </c:pt>
                <c:pt idx="9">
                  <c:v>3.49999E-2</c:v>
                </c:pt>
                <c:pt idx="10">
                  <c:v>4.4999900000000002E-2</c:v>
                </c:pt>
              </c:numCache>
            </c:numRef>
          </c:val>
          <c:extLst>
            <c:ext xmlns:c16="http://schemas.microsoft.com/office/drawing/2014/chart" uri="{C3380CC4-5D6E-409C-BE32-E72D297353CC}">
              <c16:uniqueId val="{00000000-D85A-44F9-8DC5-4F20F841ACC9}"/>
            </c:ext>
          </c:extLst>
        </c:ser>
        <c:dLbls>
          <c:showLegendKey val="0"/>
          <c:showVal val="1"/>
          <c:showCatName val="0"/>
          <c:showSerName val="0"/>
          <c:showPercent val="0"/>
          <c:showBubbleSize val="0"/>
        </c:dLbls>
        <c:gapWidth val="30"/>
        <c:axId val="-2125884664"/>
        <c:axId val="-2125867416"/>
      </c:barChart>
      <c:catAx>
        <c:axId val="-2125884664"/>
        <c:scaling>
          <c:orientation val="minMax"/>
        </c:scaling>
        <c:delete val="1"/>
        <c:axPos val="b"/>
        <c:numFmt formatCode="General" sourceLinked="1"/>
        <c:majorTickMark val="none"/>
        <c:minorTickMark val="none"/>
        <c:tickLblPos val="none"/>
        <c:crossAx val="-2125867416"/>
        <c:crosses val="autoZero"/>
        <c:auto val="1"/>
        <c:lblAlgn val="ctr"/>
        <c:lblOffset val="100"/>
        <c:noMultiLvlLbl val="0"/>
      </c:catAx>
      <c:valAx>
        <c:axId val="-2125867416"/>
        <c:scaling>
          <c:orientation val="minMax"/>
          <c:max val="0.3"/>
          <c:min val="0"/>
        </c:scaling>
        <c:delete val="1"/>
        <c:axPos val="l"/>
        <c:numFmt formatCode="0%" sourceLinked="1"/>
        <c:majorTickMark val="out"/>
        <c:minorTickMark val="none"/>
        <c:tickLblPos val="none"/>
        <c:crossAx val="-212588466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104"/>
        </c:manualLayout>
      </c:layout>
      <c:lineChart>
        <c:grouping val="standard"/>
        <c:varyColors val="0"/>
        <c:ser>
          <c:idx val="0"/>
          <c:order val="0"/>
          <c:tx>
            <c:strRef>
              <c:f>Feuil1!$A$2</c:f>
              <c:strCache>
                <c:ptCount val="1"/>
                <c:pt idx="0">
                  <c:v>Extreme gauche</c:v>
                </c:pt>
              </c:strCache>
            </c:strRef>
          </c:tx>
          <c:spPr>
            <a:ln w="34925">
              <a:solidFill>
                <a:srgbClr val="EB4347"/>
              </a:solidFill>
            </a:ln>
            <a:effectLst/>
          </c:spPr>
          <c:marker>
            <c:symbol val="circle"/>
            <c:size val="6"/>
            <c:spPr>
              <a:solidFill>
                <a:schemeClr val="bg1"/>
              </a:solidFill>
              <a:ln w="15875">
                <a:solidFill>
                  <a:srgbClr val="EB4347"/>
                </a:solidFill>
              </a:ln>
              <a:effectLst/>
            </c:spPr>
          </c:marker>
          <c:dLbls>
            <c:dLbl>
              <c:idx val="4"/>
              <c:layout>
                <c:manualLayout>
                  <c:x val="-3.7292148990950062E-2"/>
                  <c:y val="3.42237835297966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C1-43B4-9D51-A140928B8F8C}"/>
                </c:ext>
              </c:extLst>
            </c:dLbl>
            <c:spPr>
              <a:noFill/>
              <a:ln>
                <a:noFill/>
              </a:ln>
              <a:effectLst/>
            </c:spPr>
            <c:txPr>
              <a:bodyPr/>
              <a:lstStyle/>
              <a:p>
                <a:pPr>
                  <a:defRPr sz="1100" b="0">
                    <a:solidFill>
                      <a:srgbClr val="EB4347"/>
                    </a:solidFill>
                    <a:latin typeface="Tahoma" pitchFamily="34" charset="0"/>
                    <a:ea typeface="Tahoma" pitchFamily="34" charset="0"/>
                    <a:cs typeface="Tahoma" pitchFamily="34" charset="0"/>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Feuil1!$B$1:$G$1</c:f>
              <c:strCache>
                <c:ptCount val="6"/>
                <c:pt idx="0">
                  <c:v>Colonne2</c:v>
                </c:pt>
                <c:pt idx="1">
                  <c:v>Colonne8</c:v>
                </c:pt>
                <c:pt idx="2">
                  <c:v>Colonne9</c:v>
                </c:pt>
                <c:pt idx="3">
                  <c:v>Colonne3</c:v>
                </c:pt>
                <c:pt idx="4">
                  <c:v>Colonne32</c:v>
                </c:pt>
                <c:pt idx="5">
                  <c:v>Colonne4</c:v>
                </c:pt>
              </c:strCache>
            </c:strRef>
          </c:cat>
          <c:val>
            <c:numRef>
              <c:f>Feuil1!$B$2:$G$2</c:f>
              <c:numCache>
                <c:formatCode>0%</c:formatCode>
                <c:ptCount val="6"/>
                <c:pt idx="0">
                  <c:v>0.09</c:v>
                </c:pt>
                <c:pt idx="1">
                  <c:v>0.06</c:v>
                </c:pt>
                <c:pt idx="2">
                  <c:v>0.05</c:v>
                </c:pt>
                <c:pt idx="3">
                  <c:v>0.04</c:v>
                </c:pt>
                <c:pt idx="4">
                  <c:v>0.03</c:v>
                </c:pt>
                <c:pt idx="5">
                  <c:v>4.5719977811868748E-2</c:v>
                </c:pt>
              </c:numCache>
            </c:numRef>
          </c:val>
          <c:smooth val="1"/>
          <c:extLst>
            <c:ext xmlns:c16="http://schemas.microsoft.com/office/drawing/2014/chart" uri="{C3380CC4-5D6E-409C-BE32-E72D297353CC}">
              <c16:uniqueId val="{0000000C-8F45-4155-9220-3FEF9D929381}"/>
            </c:ext>
          </c:extLst>
        </c:ser>
        <c:ser>
          <c:idx val="1"/>
          <c:order val="1"/>
          <c:tx>
            <c:strRef>
              <c:f>Feuil1!$A$3</c:f>
              <c:strCache>
                <c:ptCount val="1"/>
                <c:pt idx="0">
                  <c:v>gauche</c:v>
                </c:pt>
              </c:strCache>
            </c:strRef>
          </c:tx>
          <c:spPr>
            <a:ln w="34925">
              <a:solidFill>
                <a:srgbClr val="FF0066"/>
              </a:solidFill>
            </a:ln>
            <a:effectLst/>
          </c:spPr>
          <c:marker>
            <c:symbol val="circle"/>
            <c:size val="6"/>
            <c:spPr>
              <a:solidFill>
                <a:schemeClr val="bg1"/>
              </a:solidFill>
              <a:ln w="15875">
                <a:solidFill>
                  <a:srgbClr val="FF0066"/>
                </a:solidFill>
              </a:ln>
              <a:effectLst/>
            </c:spPr>
          </c:marker>
          <c:dLbls>
            <c:dLbl>
              <c:idx val="2"/>
              <c:layout>
                <c:manualLayout>
                  <c:x val="-3.9222001899537902E-2"/>
                  <c:y val="-3.6451219609567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C2-4CEC-B077-5E89B0D51116}"/>
                </c:ext>
              </c:extLst>
            </c:dLbl>
            <c:dLbl>
              <c:idx val="4"/>
              <c:layout>
                <c:manualLayout>
                  <c:x val="-3.7296999390971648E-2"/>
                  <c:y val="4.34422622001484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C1-43B4-9D51-A140928B8F8C}"/>
                </c:ext>
              </c:extLst>
            </c:dLbl>
            <c:dLbl>
              <c:idx val="5"/>
              <c:layout>
                <c:manualLayout>
                  <c:x val="-3.7296999390971648E-2"/>
                  <c:y val="-2.723274093921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11-48BB-A3C4-5DCBFCBB6CC2}"/>
                </c:ext>
              </c:extLst>
            </c:dLbl>
            <c:spPr>
              <a:noFill/>
              <a:ln>
                <a:noFill/>
              </a:ln>
              <a:effectLst/>
            </c:spPr>
            <c:txPr>
              <a:bodyPr/>
              <a:lstStyle/>
              <a:p>
                <a:pPr>
                  <a:defRPr sz="1100" b="0">
                    <a:solidFill>
                      <a:srgbClr val="FF0066"/>
                    </a:solidFill>
                    <a:latin typeface="Tahoma" pitchFamily="34" charset="0"/>
                    <a:ea typeface="Tahoma" pitchFamily="34" charset="0"/>
                    <a:cs typeface="Tahoma" pitchFamily="34" charset="0"/>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Feuil1!$B$1:$G$1</c:f>
              <c:strCache>
                <c:ptCount val="6"/>
                <c:pt idx="0">
                  <c:v>Colonne2</c:v>
                </c:pt>
                <c:pt idx="1">
                  <c:v>Colonne8</c:v>
                </c:pt>
                <c:pt idx="2">
                  <c:v>Colonne9</c:v>
                </c:pt>
                <c:pt idx="3">
                  <c:v>Colonne3</c:v>
                </c:pt>
                <c:pt idx="4">
                  <c:v>Colonne32</c:v>
                </c:pt>
                <c:pt idx="5">
                  <c:v>Colonne4</c:v>
                </c:pt>
              </c:strCache>
            </c:strRef>
          </c:cat>
          <c:val>
            <c:numRef>
              <c:f>Feuil1!$B$3:$G$3</c:f>
              <c:numCache>
                <c:formatCode>0%</c:formatCode>
                <c:ptCount val="6"/>
                <c:pt idx="0">
                  <c:v>0.18</c:v>
                </c:pt>
                <c:pt idx="1">
                  <c:v>0.19</c:v>
                </c:pt>
                <c:pt idx="2">
                  <c:v>0.19</c:v>
                </c:pt>
                <c:pt idx="3">
                  <c:v>0.18</c:v>
                </c:pt>
                <c:pt idx="4">
                  <c:v>0.19</c:v>
                </c:pt>
                <c:pt idx="5">
                  <c:v>0.18716822788672285</c:v>
                </c:pt>
              </c:numCache>
            </c:numRef>
          </c:val>
          <c:smooth val="1"/>
          <c:extLst>
            <c:ext xmlns:c16="http://schemas.microsoft.com/office/drawing/2014/chart" uri="{C3380CC4-5D6E-409C-BE32-E72D297353CC}">
              <c16:uniqueId val="{0000001F-8F45-4155-9220-3FEF9D929381}"/>
            </c:ext>
          </c:extLst>
        </c:ser>
        <c:ser>
          <c:idx val="2"/>
          <c:order val="2"/>
          <c:tx>
            <c:strRef>
              <c:f>Feuil1!$A$4</c:f>
              <c:strCache>
                <c:ptCount val="1"/>
                <c:pt idx="0">
                  <c:v>centre</c:v>
                </c:pt>
              </c:strCache>
            </c:strRef>
          </c:tx>
          <c:spPr>
            <a:ln w="34925">
              <a:solidFill>
                <a:srgbClr val="FFC000"/>
              </a:solidFill>
            </a:ln>
            <a:effectLst/>
          </c:spPr>
          <c:marker>
            <c:symbol val="circle"/>
            <c:size val="6"/>
            <c:spPr>
              <a:solidFill>
                <a:schemeClr val="bg1"/>
              </a:solidFill>
              <a:ln w="15875">
                <a:solidFill>
                  <a:srgbClr val="FFC000"/>
                </a:solidFill>
              </a:ln>
              <a:effectLst/>
            </c:spPr>
          </c:marker>
          <c:dLbls>
            <c:dLbl>
              <c:idx val="1"/>
              <c:layout>
                <c:manualLayout>
                  <c:x val="-3.9222001899537999E-2"/>
                  <c:y val="-3.1150715351525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8F45-4155-9220-3FEF9D929381}"/>
                </c:ext>
              </c:extLst>
            </c:dLbl>
            <c:dLbl>
              <c:idx val="2"/>
              <c:layout>
                <c:manualLayout>
                  <c:x val="-3.9222001899537902E-2"/>
                  <c:y val="-2.8077889128074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8F45-4155-9220-3FEF9D929381}"/>
                </c:ext>
              </c:extLst>
            </c:dLbl>
            <c:dLbl>
              <c:idx val="4"/>
              <c:layout>
                <c:manualLayout>
                  <c:x val="-4.3072006916670569E-2"/>
                  <c:y val="-2.8077889128074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C1-43B4-9D51-A140928B8F8C}"/>
                </c:ext>
              </c:extLst>
            </c:dLbl>
            <c:dLbl>
              <c:idx val="5"/>
              <c:layout>
                <c:manualLayout>
                  <c:x val="-3.9222001899538048E-2"/>
                  <c:y val="3.9524287787838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11-48BB-A3C4-5DCBFCBB6CC2}"/>
                </c:ext>
              </c:extLst>
            </c:dLbl>
            <c:spPr>
              <a:noFill/>
              <a:ln>
                <a:noFill/>
              </a:ln>
              <a:effectLst/>
            </c:spPr>
            <c:txPr>
              <a:bodyPr/>
              <a:lstStyle/>
              <a:p>
                <a:pPr algn="ctr">
                  <a:defRPr lang="fr-FR" sz="1100" b="0" i="0" u="none" strike="noStrike" kern="1200" baseline="0">
                    <a:solidFill>
                      <a:srgbClr val="FFC00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Feuil1!$B$1:$G$1</c:f>
              <c:strCache>
                <c:ptCount val="6"/>
                <c:pt idx="0">
                  <c:v>Colonne2</c:v>
                </c:pt>
                <c:pt idx="1">
                  <c:v>Colonne8</c:v>
                </c:pt>
                <c:pt idx="2">
                  <c:v>Colonne9</c:v>
                </c:pt>
                <c:pt idx="3">
                  <c:v>Colonne3</c:v>
                </c:pt>
                <c:pt idx="4">
                  <c:v>Colonne32</c:v>
                </c:pt>
                <c:pt idx="5">
                  <c:v>Colonne4</c:v>
                </c:pt>
              </c:strCache>
            </c:strRef>
          </c:cat>
          <c:val>
            <c:numRef>
              <c:f>Feuil1!$B$4:$G$4</c:f>
              <c:numCache>
                <c:formatCode>0%</c:formatCode>
                <c:ptCount val="6"/>
                <c:pt idx="0">
                  <c:v>0.19</c:v>
                </c:pt>
                <c:pt idx="1">
                  <c:v>0.2</c:v>
                </c:pt>
                <c:pt idx="2">
                  <c:v>0.17</c:v>
                </c:pt>
                <c:pt idx="3">
                  <c:v>0.19</c:v>
                </c:pt>
                <c:pt idx="4">
                  <c:v>0.2</c:v>
                </c:pt>
                <c:pt idx="5">
                  <c:v>0.17427049875369702</c:v>
                </c:pt>
              </c:numCache>
            </c:numRef>
          </c:val>
          <c:smooth val="1"/>
          <c:extLst>
            <c:ext xmlns:c16="http://schemas.microsoft.com/office/drawing/2014/chart" uri="{C3380CC4-5D6E-409C-BE32-E72D297353CC}">
              <c16:uniqueId val="{00000021-8F45-4155-9220-3FEF9D929381}"/>
            </c:ext>
          </c:extLst>
        </c:ser>
        <c:ser>
          <c:idx val="3"/>
          <c:order val="3"/>
          <c:tx>
            <c:strRef>
              <c:f>Feuil1!$A$5</c:f>
              <c:strCache>
                <c:ptCount val="1"/>
                <c:pt idx="0">
                  <c:v>roite</c:v>
                </c:pt>
              </c:strCache>
            </c:strRef>
          </c:tx>
          <c:spPr>
            <a:ln w="34925">
              <a:solidFill>
                <a:srgbClr val="002060"/>
              </a:solidFill>
            </a:ln>
            <a:effectLst/>
          </c:spPr>
          <c:marker>
            <c:symbol val="circle"/>
            <c:size val="6"/>
            <c:spPr>
              <a:solidFill>
                <a:schemeClr val="bg1"/>
              </a:solidFill>
              <a:ln w="15875">
                <a:solidFill>
                  <a:srgbClr val="002060"/>
                </a:solidFill>
              </a:ln>
              <a:effectLst/>
            </c:spPr>
          </c:marker>
          <c:dLbls>
            <c:dLbl>
              <c:idx val="4"/>
              <c:layout>
                <c:manualLayout>
                  <c:x val="-3.5371996882405526E-2"/>
                  <c:y val="-3.4223541574975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C1-43B4-9D51-A140928B8F8C}"/>
                </c:ext>
              </c:extLst>
            </c:dLbl>
            <c:dLbl>
              <c:idx val="8"/>
              <c:layout>
                <c:manualLayout>
                  <c:x val="-3.56878253462821E-2"/>
                  <c:y val="-2.50050629046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F45-4155-9220-3FEF9D929381}"/>
                </c:ext>
              </c:extLst>
            </c:dLbl>
            <c:dLbl>
              <c:idx val="9"/>
              <c:layout>
                <c:manualLayout>
                  <c:x val="-3.0428773023869701E-2"/>
                  <c:y val="2.416015667058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F45-4155-9220-3FEF9D929381}"/>
                </c:ext>
              </c:extLst>
            </c:dLbl>
            <c:dLbl>
              <c:idx val="10"/>
              <c:layout>
                <c:manualLayout>
                  <c:x val="-3.0428773023869701E-2"/>
                  <c:y val="2.416015667058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F45-4155-9220-3FEF9D929381}"/>
                </c:ext>
              </c:extLst>
            </c:dLbl>
            <c:spPr>
              <a:noFill/>
              <a:ln>
                <a:noFill/>
              </a:ln>
              <a:effectLst/>
            </c:spPr>
            <c:txPr>
              <a:bodyPr/>
              <a:lstStyle/>
              <a:p>
                <a:pPr>
                  <a:defRPr sz="1100" b="0">
                    <a:solidFill>
                      <a:srgbClr val="00206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Feuil1!$B$1:$G$1</c:f>
              <c:strCache>
                <c:ptCount val="6"/>
                <c:pt idx="0">
                  <c:v>Colonne2</c:v>
                </c:pt>
                <c:pt idx="1">
                  <c:v>Colonne8</c:v>
                </c:pt>
                <c:pt idx="2">
                  <c:v>Colonne9</c:v>
                </c:pt>
                <c:pt idx="3">
                  <c:v>Colonne3</c:v>
                </c:pt>
                <c:pt idx="4">
                  <c:v>Colonne32</c:v>
                </c:pt>
                <c:pt idx="5">
                  <c:v>Colonne4</c:v>
                </c:pt>
              </c:strCache>
            </c:strRef>
          </c:cat>
          <c:val>
            <c:numRef>
              <c:f>Feuil1!$B$5:$G$5</c:f>
              <c:numCache>
                <c:formatCode>0%</c:formatCode>
                <c:ptCount val="6"/>
                <c:pt idx="0">
                  <c:v>0.24</c:v>
                </c:pt>
                <c:pt idx="1">
                  <c:v>0.26</c:v>
                </c:pt>
                <c:pt idx="2">
                  <c:v>0.27</c:v>
                </c:pt>
                <c:pt idx="3">
                  <c:v>0.28000000000000003</c:v>
                </c:pt>
                <c:pt idx="4">
                  <c:v>0.27</c:v>
                </c:pt>
                <c:pt idx="5">
                  <c:v>0.30499999999999999</c:v>
                </c:pt>
              </c:numCache>
            </c:numRef>
          </c:val>
          <c:smooth val="1"/>
          <c:extLst>
            <c:ext xmlns:c16="http://schemas.microsoft.com/office/drawing/2014/chart" uri="{C3380CC4-5D6E-409C-BE32-E72D297353CC}">
              <c16:uniqueId val="{00000026-8F45-4155-9220-3FEF9D929381}"/>
            </c:ext>
          </c:extLst>
        </c:ser>
        <c:ser>
          <c:idx val="4"/>
          <c:order val="4"/>
          <c:tx>
            <c:strRef>
              <c:f>Feuil1!$A$6</c:f>
              <c:strCache>
                <c:ptCount val="1"/>
                <c:pt idx="0">
                  <c:v>ext droite</c:v>
                </c:pt>
              </c:strCache>
            </c:strRef>
          </c:tx>
          <c:spPr>
            <a:ln w="34925">
              <a:solidFill>
                <a:srgbClr val="404040"/>
              </a:solidFill>
            </a:ln>
            <a:effectLst/>
          </c:spPr>
          <c:marker>
            <c:symbol val="circle"/>
            <c:size val="6"/>
            <c:spPr>
              <a:solidFill>
                <a:srgbClr val="FFFFFF"/>
              </a:solidFill>
              <a:ln w="15875">
                <a:solidFill>
                  <a:srgbClr val="404040"/>
                </a:solidFill>
              </a:ln>
              <a:effectLst/>
            </c:spPr>
          </c:marker>
          <c:dLbls>
            <c:dLbl>
              <c:idx val="0"/>
              <c:layout>
                <c:manualLayout>
                  <c:x val="-3.9222001899537902E-2"/>
                  <c:y val="-2.50050629046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8F45-4155-9220-3FEF9D929381}"/>
                </c:ext>
              </c:extLst>
            </c:dLbl>
            <c:dLbl>
              <c:idx val="4"/>
              <c:layout>
                <c:manualLayout>
                  <c:x val="-3.7292148990950062E-2"/>
                  <c:y val="-2.5005062904624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C1-43B4-9D51-A140928B8F8C}"/>
                </c:ext>
              </c:extLst>
            </c:dLbl>
            <c:spPr>
              <a:noFill/>
              <a:ln>
                <a:noFill/>
              </a:ln>
              <a:effectLst/>
            </c:spPr>
            <c:txPr>
              <a:bodyPr/>
              <a:lstStyle/>
              <a:p>
                <a:pPr>
                  <a:defRPr sz="1100" b="0">
                    <a:solidFill>
                      <a:srgbClr val="404040"/>
                    </a:solidFill>
                    <a:latin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Feuil1!$B$1:$G$1</c:f>
              <c:strCache>
                <c:ptCount val="6"/>
                <c:pt idx="0">
                  <c:v>Colonne2</c:v>
                </c:pt>
                <c:pt idx="1">
                  <c:v>Colonne8</c:v>
                </c:pt>
                <c:pt idx="2">
                  <c:v>Colonne9</c:v>
                </c:pt>
                <c:pt idx="3">
                  <c:v>Colonne3</c:v>
                </c:pt>
                <c:pt idx="4">
                  <c:v>Colonne32</c:v>
                </c:pt>
                <c:pt idx="5">
                  <c:v>Colonne4</c:v>
                </c:pt>
              </c:strCache>
            </c:strRef>
          </c:cat>
          <c:val>
            <c:numRef>
              <c:f>Feuil1!$B$6:$G$6</c:f>
              <c:numCache>
                <c:formatCode>0%</c:formatCode>
                <c:ptCount val="6"/>
                <c:pt idx="0">
                  <c:v>0.13</c:v>
                </c:pt>
                <c:pt idx="1">
                  <c:v>7.0000000000000007E-2</c:v>
                </c:pt>
                <c:pt idx="2">
                  <c:v>0.08</c:v>
                </c:pt>
                <c:pt idx="3">
                  <c:v>0.09</c:v>
                </c:pt>
                <c:pt idx="4">
                  <c:v>0.09</c:v>
                </c:pt>
                <c:pt idx="5">
                  <c:v>7.4999900000000008E-2</c:v>
                </c:pt>
              </c:numCache>
            </c:numRef>
          </c:val>
          <c:smooth val="1"/>
          <c:extLst>
            <c:ext xmlns:c16="http://schemas.microsoft.com/office/drawing/2014/chart" uri="{C3380CC4-5D6E-409C-BE32-E72D297353CC}">
              <c16:uniqueId val="{0000002A-8F45-4155-9220-3FEF9D929381}"/>
            </c:ext>
          </c:extLst>
        </c:ser>
        <c:ser>
          <c:idx val="5"/>
          <c:order val="5"/>
          <c:tx>
            <c:strRef>
              <c:f>Feuil1!$A$7</c:f>
              <c:strCache>
                <c:ptCount val="1"/>
                <c:pt idx="0">
                  <c:v>NSP</c:v>
                </c:pt>
              </c:strCache>
            </c:strRef>
          </c:tx>
          <c:spPr>
            <a:ln w="34925">
              <a:solidFill>
                <a:srgbClr val="FFFFFF">
                  <a:lumMod val="75000"/>
                </a:srgbClr>
              </a:solidFill>
            </a:ln>
            <a:effectLst/>
          </c:spPr>
          <c:marker>
            <c:symbol val="circle"/>
            <c:size val="6"/>
            <c:spPr>
              <a:solidFill>
                <a:srgbClr val="FFFFFF"/>
              </a:solidFill>
              <a:ln w="15875">
                <a:solidFill>
                  <a:srgbClr val="FFFFFF">
                    <a:lumMod val="75000"/>
                  </a:srgbClr>
                </a:solidFill>
              </a:ln>
              <a:effectLst/>
            </c:spPr>
          </c:marker>
          <c:dLbls>
            <c:dLbl>
              <c:idx val="0"/>
              <c:layout>
                <c:manualLayout>
                  <c:x val="-3.9222001899537902E-2"/>
                  <c:y val="4.25971140112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8F45-4155-9220-3FEF9D929381}"/>
                </c:ext>
              </c:extLst>
            </c:dLbl>
            <c:dLbl>
              <c:idx val="4"/>
              <c:layout>
                <c:manualLayout>
                  <c:x val="-3.3446994373839127E-2"/>
                  <c:y val="-4.34420202453276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C1-43B4-9D51-A140928B8F8C}"/>
                </c:ext>
              </c:extLst>
            </c:dLbl>
            <c:spPr>
              <a:noFill/>
              <a:ln>
                <a:noFill/>
              </a:ln>
              <a:effectLst/>
            </c:spPr>
            <c:txPr>
              <a:bodyPr/>
              <a:lstStyle/>
              <a:p>
                <a:pPr>
                  <a:defRPr sz="1100" b="0">
                    <a:solidFill>
                      <a:schemeClr val="bg1">
                        <a:lumMod val="75000"/>
                      </a:schemeClr>
                    </a:solidFill>
                    <a:latin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Feuil1!$B$1:$G$1</c:f>
              <c:strCache>
                <c:ptCount val="6"/>
                <c:pt idx="0">
                  <c:v>Colonne2</c:v>
                </c:pt>
                <c:pt idx="1">
                  <c:v>Colonne8</c:v>
                </c:pt>
                <c:pt idx="2">
                  <c:v>Colonne9</c:v>
                </c:pt>
                <c:pt idx="3">
                  <c:v>Colonne3</c:v>
                </c:pt>
                <c:pt idx="4">
                  <c:v>Colonne32</c:v>
                </c:pt>
                <c:pt idx="5">
                  <c:v>Colonne4</c:v>
                </c:pt>
              </c:strCache>
            </c:strRef>
          </c:cat>
          <c:val>
            <c:numRef>
              <c:f>Feuil1!$B$7:$G$7</c:f>
              <c:numCache>
                <c:formatCode>0%</c:formatCode>
                <c:ptCount val="6"/>
                <c:pt idx="0">
                  <c:v>0.17</c:v>
                </c:pt>
                <c:pt idx="1">
                  <c:v>0.22</c:v>
                </c:pt>
                <c:pt idx="2">
                  <c:v>0.24</c:v>
                </c:pt>
                <c:pt idx="3">
                  <c:v>0.22</c:v>
                </c:pt>
                <c:pt idx="4">
                  <c:v>0.22</c:v>
                </c:pt>
                <c:pt idx="5">
                  <c:v>0.2107318400000002</c:v>
                </c:pt>
              </c:numCache>
            </c:numRef>
          </c:val>
          <c:smooth val="1"/>
          <c:extLst>
            <c:ext xmlns:c16="http://schemas.microsoft.com/office/drawing/2014/chart" uri="{C3380CC4-5D6E-409C-BE32-E72D297353CC}">
              <c16:uniqueId val="{00000033-8F45-4155-9220-3FEF9D929381}"/>
            </c:ext>
          </c:extLst>
        </c:ser>
        <c:dLbls>
          <c:showLegendKey val="0"/>
          <c:showVal val="0"/>
          <c:showCatName val="0"/>
          <c:showSerName val="0"/>
          <c:showPercent val="0"/>
          <c:showBubbleSize val="0"/>
        </c:dLbls>
        <c:marker val="1"/>
        <c:smooth val="0"/>
        <c:axId val="-2125577800"/>
        <c:axId val="-2125574760"/>
      </c:lineChart>
      <c:catAx>
        <c:axId val="-2125577800"/>
        <c:scaling>
          <c:orientation val="minMax"/>
        </c:scaling>
        <c:delete val="1"/>
        <c:axPos val="b"/>
        <c:numFmt formatCode="General" sourceLinked="0"/>
        <c:majorTickMark val="out"/>
        <c:minorTickMark val="none"/>
        <c:tickLblPos val="none"/>
        <c:crossAx val="-2125574760"/>
        <c:crosses val="autoZero"/>
        <c:auto val="1"/>
        <c:lblAlgn val="ctr"/>
        <c:lblOffset val="100"/>
        <c:noMultiLvlLbl val="0"/>
      </c:catAx>
      <c:valAx>
        <c:axId val="-2125574760"/>
        <c:scaling>
          <c:orientation val="minMax"/>
          <c:max val="0.32"/>
          <c:min val="0"/>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25577800"/>
        <c:crosses val="autoZero"/>
        <c:crossBetween val="between"/>
        <c:majorUnit val="0.1"/>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35925637894296E-2"/>
          <c:y val="3.66049570500964E-2"/>
          <c:w val="0.83832814872421602"/>
          <c:h val="0.94342870274075996"/>
        </c:manualLayout>
      </c:layout>
      <c:barChart>
        <c:barDir val="bar"/>
        <c:grouping val="stacked"/>
        <c:varyColors val="0"/>
        <c:ser>
          <c:idx val="0"/>
          <c:order val="0"/>
          <c:tx>
            <c:strRef>
              <c:f>Feuil1!$B$1</c:f>
              <c:strCache>
                <c:ptCount val="1"/>
                <c:pt idx="0">
                  <c:v>Série 1</c:v>
                </c:pt>
              </c:strCache>
            </c:strRef>
          </c:tx>
          <c:spPr>
            <a:solidFill>
              <a:srgbClr val="376092"/>
            </a:solidFill>
            <a:ln>
              <a:noFill/>
            </a:ln>
          </c:spPr>
          <c:invertIfNegative val="0"/>
          <c:dPt>
            <c:idx val="3"/>
            <c:invertIfNegative val="0"/>
            <c:bubble3D val="0"/>
            <c:spPr>
              <a:solidFill>
                <a:srgbClr val="376092"/>
              </a:solidFill>
              <a:ln w="28575">
                <a:noFill/>
              </a:ln>
            </c:spPr>
            <c:extLst>
              <c:ext xmlns:c16="http://schemas.microsoft.com/office/drawing/2014/chart" uri="{C3380CC4-5D6E-409C-BE32-E72D297353CC}">
                <c16:uniqueId val="{00000001-34A1-453B-BD97-EE64D70EE3D6}"/>
              </c:ext>
            </c:extLst>
          </c:dPt>
          <c:dPt>
            <c:idx val="5"/>
            <c:invertIfNegative val="0"/>
            <c:bubble3D val="0"/>
            <c:spPr>
              <a:solidFill>
                <a:srgbClr val="376092"/>
              </a:solidFill>
              <a:ln w="28575">
                <a:noFill/>
              </a:ln>
            </c:spPr>
            <c:extLst>
              <c:ext xmlns:c16="http://schemas.microsoft.com/office/drawing/2014/chart" uri="{C3380CC4-5D6E-409C-BE32-E72D297353CC}">
                <c16:uniqueId val="{00000003-34A1-453B-BD97-EE64D70EE3D6}"/>
              </c:ext>
            </c:extLst>
          </c:dPt>
          <c:dPt>
            <c:idx val="7"/>
            <c:invertIfNegative val="0"/>
            <c:bubble3D val="0"/>
            <c:spPr>
              <a:solidFill>
                <a:srgbClr val="376092"/>
              </a:solidFill>
              <a:ln w="28575">
                <a:noFill/>
              </a:ln>
            </c:spPr>
            <c:extLst>
              <c:ext xmlns:c16="http://schemas.microsoft.com/office/drawing/2014/chart" uri="{C3380CC4-5D6E-409C-BE32-E72D297353CC}">
                <c16:uniqueId val="{00000005-34A1-453B-BD97-EE64D70EE3D6}"/>
              </c:ext>
            </c:extLst>
          </c:dPt>
          <c:dPt>
            <c:idx val="9"/>
            <c:invertIfNegative val="0"/>
            <c:bubble3D val="0"/>
            <c:spPr>
              <a:solidFill>
                <a:srgbClr val="376092"/>
              </a:solidFill>
              <a:ln w="28575">
                <a:noFill/>
              </a:ln>
            </c:spPr>
            <c:extLst>
              <c:ext xmlns:c16="http://schemas.microsoft.com/office/drawing/2014/chart" uri="{C3380CC4-5D6E-409C-BE32-E72D297353CC}">
                <c16:uniqueId val="{00000007-34A1-453B-BD97-EE64D70EE3D6}"/>
              </c:ext>
            </c:extLst>
          </c:dPt>
          <c:dLbls>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7"/>
                <c:pt idx="0">
                  <c:v>La France est une République où tout le monde a le droit de s'exprimer comme il l'entend même si cela déplaît à certaines communautés</c:v>
                </c:pt>
                <c:pt idx="1">
                  <c:v>L'économie actuelle profite aux patrons aux dépens de ceux qui travaillent</c:v>
                </c:pt>
                <c:pt idx="2">
                  <c:v>La France est constituée de communautés ayant des droits qu'il faut respecter même s'il faut limiter certaines libertés</c:v>
                </c:pt>
                <c:pt idx="3">
                  <c:v>Il y a trop d'immigrés en France</c:v>
                </c:pt>
                <c:pt idx="4">
                  <c:v>La procréation médicalement assistée (PMA) est une bonne chose pour les femmes seules ou homosexuelles*</c:v>
                </c:pt>
                <c:pt idx="5">
                  <c:v>Les chômeurs pourraient trouver du travail s'ils le voulaient vraiment</c:v>
                </c:pt>
                <c:pt idx="6">
                  <c:v>Il faudrait réduire le nombre de fonctionnaires</c:v>
                </c:pt>
              </c:strCache>
            </c:strRef>
          </c:cat>
          <c:val>
            <c:numRef>
              <c:f>Feuil1!$B$2:$B$10</c:f>
              <c:numCache>
                <c:formatCode>0%</c:formatCode>
                <c:ptCount val="9"/>
                <c:pt idx="0">
                  <c:v>0.28687897000000001</c:v>
                </c:pt>
                <c:pt idx="1">
                  <c:v>0.34220063000000001</c:v>
                </c:pt>
                <c:pt idx="2">
                  <c:v>0.20006310999999999</c:v>
                </c:pt>
                <c:pt idx="3">
                  <c:v>0.27061064000000001</c:v>
                </c:pt>
                <c:pt idx="4">
                  <c:v>0.23678674</c:v>
                </c:pt>
                <c:pt idx="5">
                  <c:v>0.30499989999999999</c:v>
                </c:pt>
                <c:pt idx="6">
                  <c:v>0.13187428000000001</c:v>
                </c:pt>
                <c:pt idx="7">
                  <c:v>0.14974877</c:v>
                </c:pt>
                <c:pt idx="8">
                  <c:v>0.22380773000000001</c:v>
                </c:pt>
              </c:numCache>
            </c:numRef>
          </c:val>
          <c:extLst>
            <c:ext xmlns:c16="http://schemas.microsoft.com/office/drawing/2014/chart" uri="{C3380CC4-5D6E-409C-BE32-E72D297353CC}">
              <c16:uniqueId val="{00000008-34A1-453B-BD97-EE64D70EE3D6}"/>
            </c:ext>
          </c:extLst>
        </c:ser>
        <c:ser>
          <c:idx val="1"/>
          <c:order val="1"/>
          <c:tx>
            <c:strRef>
              <c:f>Feuil1!$C$1</c:f>
              <c:strCache>
                <c:ptCount val="1"/>
                <c:pt idx="0">
                  <c:v>Série 2</c:v>
                </c:pt>
              </c:strCache>
            </c:strRef>
          </c:tx>
          <c:spPr>
            <a:solidFill>
              <a:srgbClr val="00B0F0"/>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7"/>
                <c:pt idx="0">
                  <c:v>La France est une République où tout le monde a le droit de s'exprimer comme il l'entend même si cela déplaît à certaines communautés</c:v>
                </c:pt>
                <c:pt idx="1">
                  <c:v>L'économie actuelle profite aux patrons aux dépens de ceux qui travaillent</c:v>
                </c:pt>
                <c:pt idx="2">
                  <c:v>La France est constituée de communautés ayant des droits qu'il faut respecter même s'il faut limiter certaines libertés</c:v>
                </c:pt>
                <c:pt idx="3">
                  <c:v>Il y a trop d'immigrés en France</c:v>
                </c:pt>
                <c:pt idx="4">
                  <c:v>La procréation médicalement assistée (PMA) est une bonne chose pour les femmes seules ou homosexuelles*</c:v>
                </c:pt>
                <c:pt idx="5">
                  <c:v>Les chômeurs pourraient trouver du travail s'ils le voulaient vraiment</c:v>
                </c:pt>
                <c:pt idx="6">
                  <c:v>Il faudrait réduire le nombre de fonctionnaires</c:v>
                </c:pt>
              </c:strCache>
            </c:strRef>
          </c:cat>
          <c:val>
            <c:numRef>
              <c:f>Feuil1!$C$2:$C$10</c:f>
              <c:numCache>
                <c:formatCode>0%</c:formatCode>
                <c:ptCount val="9"/>
                <c:pt idx="0">
                  <c:v>0.47475104000000001</c:v>
                </c:pt>
                <c:pt idx="1">
                  <c:v>0.39170115</c:v>
                </c:pt>
                <c:pt idx="2">
                  <c:v>0.50601039000000003</c:v>
                </c:pt>
                <c:pt idx="3">
                  <c:v>0.41016184</c:v>
                </c:pt>
                <c:pt idx="4">
                  <c:v>0.36663341999999999</c:v>
                </c:pt>
                <c:pt idx="5">
                  <c:v>0.30311490000000002</c:v>
                </c:pt>
                <c:pt idx="6">
                  <c:v>0.38006694000000002</c:v>
                </c:pt>
                <c:pt idx="7">
                  <c:v>0.32396138000000002</c:v>
                </c:pt>
                <c:pt idx="8">
                  <c:v>0.2434289</c:v>
                </c:pt>
              </c:numCache>
            </c:numRef>
          </c:val>
          <c:extLst>
            <c:ext xmlns:c16="http://schemas.microsoft.com/office/drawing/2014/chart" uri="{C3380CC4-5D6E-409C-BE32-E72D297353CC}">
              <c16:uniqueId val="{00000009-34A1-453B-BD97-EE64D70EE3D6}"/>
            </c:ext>
          </c:extLst>
        </c:ser>
        <c:ser>
          <c:idx val="2"/>
          <c:order val="2"/>
          <c:tx>
            <c:strRef>
              <c:f>Feuil1!$D$1</c:f>
              <c:strCache>
                <c:ptCount val="1"/>
                <c:pt idx="0">
                  <c:v>Série 3</c:v>
                </c:pt>
              </c:strCache>
            </c:strRef>
          </c:tx>
          <c:spPr>
            <a:solidFill>
              <a:srgbClr val="FFC000"/>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7"/>
                <c:pt idx="0">
                  <c:v>La France est une République où tout le monde a le droit de s'exprimer comme il l'entend même si cela déplaît à certaines communautés</c:v>
                </c:pt>
                <c:pt idx="1">
                  <c:v>L'économie actuelle profite aux patrons aux dépens de ceux qui travaillent</c:v>
                </c:pt>
                <c:pt idx="2">
                  <c:v>La France est constituée de communautés ayant des droits qu'il faut respecter même s'il faut limiter certaines libertés</c:v>
                </c:pt>
                <c:pt idx="3">
                  <c:v>Il y a trop d'immigrés en France</c:v>
                </c:pt>
                <c:pt idx="4">
                  <c:v>La procréation médicalement assistée (PMA) est une bonne chose pour les femmes seules ou homosexuelles*</c:v>
                </c:pt>
                <c:pt idx="5">
                  <c:v>Les chômeurs pourraient trouver du travail s'ils le voulaient vraiment</c:v>
                </c:pt>
                <c:pt idx="6">
                  <c:v>Il faudrait réduire le nombre de fonctionnaires</c:v>
                </c:pt>
              </c:strCache>
            </c:strRef>
          </c:cat>
          <c:val>
            <c:numRef>
              <c:f>Feuil1!$D$2:$D$10</c:f>
              <c:numCache>
                <c:formatCode>0%</c:formatCode>
                <c:ptCount val="9"/>
                <c:pt idx="0">
                  <c:v>0.16056672</c:v>
                </c:pt>
                <c:pt idx="1">
                  <c:v>0.15811027</c:v>
                </c:pt>
                <c:pt idx="2">
                  <c:v>0.20166634</c:v>
                </c:pt>
                <c:pt idx="3">
                  <c:v>0.20802222000000001</c:v>
                </c:pt>
                <c:pt idx="4">
                  <c:v>0.17700957</c:v>
                </c:pt>
                <c:pt idx="5">
                  <c:v>0.21753047</c:v>
                </c:pt>
                <c:pt idx="6">
                  <c:v>0.31249358999999999</c:v>
                </c:pt>
                <c:pt idx="7">
                  <c:v>0.30701365000000003</c:v>
                </c:pt>
                <c:pt idx="8">
                  <c:v>0.19548873</c:v>
                </c:pt>
              </c:numCache>
            </c:numRef>
          </c:val>
          <c:extLst>
            <c:ext xmlns:c16="http://schemas.microsoft.com/office/drawing/2014/chart" uri="{C3380CC4-5D6E-409C-BE32-E72D297353CC}">
              <c16:uniqueId val="{0000000A-34A1-453B-BD97-EE64D70EE3D6}"/>
            </c:ext>
          </c:extLst>
        </c:ser>
        <c:ser>
          <c:idx val="3"/>
          <c:order val="3"/>
          <c:tx>
            <c:strRef>
              <c:f>Feuil1!$E$1</c:f>
              <c:strCache>
                <c:ptCount val="1"/>
                <c:pt idx="0">
                  <c:v>Série 4</c:v>
                </c:pt>
              </c:strCache>
            </c:strRef>
          </c:tx>
          <c:spPr>
            <a:solidFill>
              <a:srgbClr val="EB4347"/>
            </a:solidFill>
          </c:spPr>
          <c:invertIfNegative val="0"/>
          <c:dLbls>
            <c:spPr>
              <a:noFill/>
              <a:ln>
                <a:noFill/>
              </a:ln>
              <a:effectLst/>
            </c:spPr>
            <c:txPr>
              <a:bodyPr/>
              <a:lstStyle/>
              <a:p>
                <a:pPr algn="ctr">
                  <a:defRPr lang="fr-FR" sz="1400" b="0" i="0" u="none" strike="noStrike" kern="1200" baseline="0">
                    <a:solidFill>
                      <a:prstClr val="white"/>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7"/>
                <c:pt idx="0">
                  <c:v>La France est une République où tout le monde a le droit de s'exprimer comme il l'entend même si cela déplaît à certaines communautés</c:v>
                </c:pt>
                <c:pt idx="1">
                  <c:v>L'économie actuelle profite aux patrons aux dépens de ceux qui travaillent</c:v>
                </c:pt>
                <c:pt idx="2">
                  <c:v>La France est constituée de communautés ayant des droits qu'il faut respecter même s'il faut limiter certaines libertés</c:v>
                </c:pt>
                <c:pt idx="3">
                  <c:v>Il y a trop d'immigrés en France</c:v>
                </c:pt>
                <c:pt idx="4">
                  <c:v>La procréation médicalement assistée (PMA) est une bonne chose pour les femmes seules ou homosexuelles*</c:v>
                </c:pt>
                <c:pt idx="5">
                  <c:v>Les chômeurs pourraient trouver du travail s'ils le voulaient vraiment</c:v>
                </c:pt>
                <c:pt idx="6">
                  <c:v>Il faudrait réduire le nombre de fonctionnaires</c:v>
                </c:pt>
              </c:strCache>
            </c:strRef>
          </c:cat>
          <c:val>
            <c:numRef>
              <c:f>Feuil1!$E$2:$E$10</c:f>
              <c:numCache>
                <c:formatCode>0%</c:formatCode>
                <c:ptCount val="9"/>
                <c:pt idx="0">
                  <c:v>3.9004320000000002E-2</c:v>
                </c:pt>
                <c:pt idx="1">
                  <c:v>6.5000000000000002E-2</c:v>
                </c:pt>
                <c:pt idx="2">
                  <c:v>5.0855190000000002E-2</c:v>
                </c:pt>
                <c:pt idx="3">
                  <c:v>6.2160220000000002E-2</c:v>
                </c:pt>
                <c:pt idx="4">
                  <c:v>0.1649999</c:v>
                </c:pt>
                <c:pt idx="5">
                  <c:v>0.11678146</c:v>
                </c:pt>
                <c:pt idx="6">
                  <c:v>0.13056519</c:v>
                </c:pt>
                <c:pt idx="7">
                  <c:v>0.16138003000000001</c:v>
                </c:pt>
                <c:pt idx="8">
                  <c:v>0.28945376</c:v>
                </c:pt>
              </c:numCache>
            </c:numRef>
          </c:val>
          <c:extLst>
            <c:ext xmlns:c16="http://schemas.microsoft.com/office/drawing/2014/chart" uri="{C3380CC4-5D6E-409C-BE32-E72D297353CC}">
              <c16:uniqueId val="{0000000B-34A1-453B-BD97-EE64D70EE3D6}"/>
            </c:ext>
          </c:extLst>
        </c:ser>
        <c:ser>
          <c:idx val="4"/>
          <c:order val="4"/>
          <c:tx>
            <c:strRef>
              <c:f>Feuil1!$F$1</c:f>
              <c:strCache>
                <c:ptCount val="1"/>
                <c:pt idx="0">
                  <c:v>Série 5</c:v>
                </c:pt>
              </c:strCache>
            </c:strRef>
          </c:tx>
          <c:spPr>
            <a:solidFill>
              <a:srgbClr val="595959"/>
            </a:solidFill>
          </c:spPr>
          <c:invertIfNegative val="0"/>
          <c:dLbls>
            <c:spPr>
              <a:noFill/>
              <a:ln>
                <a:noFill/>
              </a:ln>
              <a:effectLst/>
            </c:spPr>
            <c:txPr>
              <a:bodyPr/>
              <a:lstStyle/>
              <a:p>
                <a:pPr algn="ctr">
                  <a:defRPr lang="fr-FR" sz="11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7"/>
                <c:pt idx="0">
                  <c:v>La France est une République où tout le monde a le droit de s'exprimer comme il l'entend même si cela déplaît à certaines communautés</c:v>
                </c:pt>
                <c:pt idx="1">
                  <c:v>L'économie actuelle profite aux patrons aux dépens de ceux qui travaillent</c:v>
                </c:pt>
                <c:pt idx="2">
                  <c:v>La France est constituée de communautés ayant des droits qu'il faut respecter même s'il faut limiter certaines libertés</c:v>
                </c:pt>
                <c:pt idx="3">
                  <c:v>Il y a trop d'immigrés en France</c:v>
                </c:pt>
                <c:pt idx="4">
                  <c:v>La procréation médicalement assistée (PMA) est une bonne chose pour les femmes seules ou homosexuelles*</c:v>
                </c:pt>
                <c:pt idx="5">
                  <c:v>Les chômeurs pourraient trouver du travail s'ils le voulaient vraiment</c:v>
                </c:pt>
                <c:pt idx="6">
                  <c:v>Il faudrait réduire le nombre de fonctionnaires</c:v>
                </c:pt>
              </c:strCache>
            </c:strRef>
          </c:cat>
          <c:val>
            <c:numRef>
              <c:f>Feuil1!$F$2:$F$10</c:f>
              <c:numCache>
                <c:formatCode>0%</c:formatCode>
                <c:ptCount val="9"/>
                <c:pt idx="0">
                  <c:v>3.8798300000000001E-2</c:v>
                </c:pt>
                <c:pt idx="1">
                  <c:v>4.2987949999999997E-2</c:v>
                </c:pt>
                <c:pt idx="2">
                  <c:v>4.140402E-2</c:v>
                </c:pt>
                <c:pt idx="3">
                  <c:v>4.9044070000000002E-2</c:v>
                </c:pt>
                <c:pt idx="4">
                  <c:v>5.457037E-2</c:v>
                </c:pt>
                <c:pt idx="5">
                  <c:v>5.7573270000000003E-2</c:v>
                </c:pt>
                <c:pt idx="6">
                  <c:v>4.4999999999999998E-2</c:v>
                </c:pt>
                <c:pt idx="7">
                  <c:v>5.7895549999999997E-2</c:v>
                </c:pt>
                <c:pt idx="8">
                  <c:v>4.7819979999999998E-2</c:v>
                </c:pt>
              </c:numCache>
            </c:numRef>
          </c:val>
          <c:extLst>
            <c:ext xmlns:c16="http://schemas.microsoft.com/office/drawing/2014/chart" uri="{C3380CC4-5D6E-409C-BE32-E72D297353CC}">
              <c16:uniqueId val="{0000000D-34A1-453B-BD97-EE64D70EE3D6}"/>
            </c:ext>
          </c:extLst>
        </c:ser>
        <c:dLbls>
          <c:showLegendKey val="0"/>
          <c:showVal val="0"/>
          <c:showCatName val="0"/>
          <c:showSerName val="0"/>
          <c:showPercent val="0"/>
          <c:showBubbleSize val="0"/>
        </c:dLbls>
        <c:gapWidth val="35"/>
        <c:overlap val="100"/>
        <c:axId val="-2124949544"/>
        <c:axId val="-2124946504"/>
      </c:barChart>
      <c:catAx>
        <c:axId val="-2124949544"/>
        <c:scaling>
          <c:orientation val="maxMin"/>
        </c:scaling>
        <c:delete val="1"/>
        <c:axPos val="l"/>
        <c:numFmt formatCode="General" sourceLinked="0"/>
        <c:majorTickMark val="out"/>
        <c:minorTickMark val="none"/>
        <c:tickLblPos val="none"/>
        <c:crossAx val="-2124946504"/>
        <c:crosses val="autoZero"/>
        <c:auto val="1"/>
        <c:lblAlgn val="ctr"/>
        <c:lblOffset val="100"/>
        <c:noMultiLvlLbl val="0"/>
      </c:catAx>
      <c:valAx>
        <c:axId val="-2124946504"/>
        <c:scaling>
          <c:orientation val="minMax"/>
          <c:max val="1"/>
          <c:min val="0"/>
        </c:scaling>
        <c:delete val="1"/>
        <c:axPos val="t"/>
        <c:numFmt formatCode="0%" sourceLinked="1"/>
        <c:majorTickMark val="out"/>
        <c:minorTickMark val="none"/>
        <c:tickLblPos val="none"/>
        <c:crossAx val="-212494954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765045705695E-2"/>
          <c:y val="2.1816727036816801E-2"/>
          <c:w val="0.89852952755906002"/>
          <c:h val="0.93060925196855104"/>
        </c:manualLayout>
      </c:layout>
      <c:lineChart>
        <c:grouping val="standard"/>
        <c:varyColors val="0"/>
        <c:ser>
          <c:idx val="0"/>
          <c:order val="0"/>
          <c:tx>
            <c:strRef>
              <c:f>Feuil1!$A$2</c:f>
              <c:strCache>
                <c:ptCount val="1"/>
                <c:pt idx="0">
                  <c:v>immigrés</c:v>
                </c:pt>
              </c:strCache>
            </c:strRef>
          </c:tx>
          <c:spPr>
            <a:ln w="34925">
              <a:solidFill>
                <a:srgbClr val="FF5050"/>
              </a:solidFill>
            </a:ln>
            <a:effectLst/>
          </c:spPr>
          <c:marker>
            <c:symbol val="circle"/>
            <c:size val="6"/>
            <c:spPr>
              <a:solidFill>
                <a:schemeClr val="bg1"/>
              </a:solidFill>
              <a:ln w="15875">
                <a:solidFill>
                  <a:srgbClr val="FF5050"/>
                </a:solidFill>
              </a:ln>
              <a:effectLst/>
            </c:spPr>
          </c:marker>
          <c:dLbls>
            <c:dLbl>
              <c:idx val="6"/>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0CD5-4609-8F86-E4DFB464D385}"/>
                </c:ext>
              </c:extLst>
            </c:dLbl>
            <c:dLbl>
              <c:idx val="11"/>
              <c:layout>
                <c:manualLayout>
                  <c:x val="-3.18819853771952E-2"/>
                  <c:y val="-3.333427042223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36-4BA3-B1B2-EA92E743095A}"/>
                </c:ext>
              </c:extLst>
            </c:dLbl>
            <c:dLbl>
              <c:idx val="12"/>
              <c:layout>
                <c:manualLayout>
                  <c:x val="-3.1843697462479288E-2"/>
                  <c:y val="-3.8827053035627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5E-4700-99C0-A550838DCEAE}"/>
                </c:ext>
              </c:extLst>
            </c:dLbl>
            <c:dLbl>
              <c:idx val="13"/>
              <c:layout>
                <c:manualLayout>
                  <c:x val="-3.4880001340799431E-2"/>
                  <c:y val="2.7086338325133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5F-418C-9443-4DCED09625CC}"/>
                </c:ext>
              </c:extLst>
            </c:dLbl>
            <c:spPr>
              <a:noFill/>
              <a:ln>
                <a:noFill/>
              </a:ln>
              <a:effectLst/>
            </c:spPr>
            <c:txPr>
              <a:bodyPr/>
              <a:lstStyle/>
              <a:p>
                <a:pPr>
                  <a:defRPr sz="1100" b="0">
                    <a:solidFill>
                      <a:srgbClr val="FF5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Colonne8</c:v>
                </c:pt>
                <c:pt idx="1">
                  <c:v>Colonne9</c:v>
                </c:pt>
                <c:pt idx="2">
                  <c:v>Colonne10</c:v>
                </c:pt>
                <c:pt idx="3">
                  <c:v>Colonne11</c:v>
                </c:pt>
                <c:pt idx="4">
                  <c:v>Colonne12</c:v>
                </c:pt>
                <c:pt idx="5">
                  <c:v>Colonne13</c:v>
                </c:pt>
                <c:pt idx="6">
                  <c:v>Colonne14</c:v>
                </c:pt>
                <c:pt idx="7">
                  <c:v>Colonne15</c:v>
                </c:pt>
                <c:pt idx="8">
                  <c:v>Colonne16</c:v>
                </c:pt>
                <c:pt idx="9">
                  <c:v>Colonne17</c:v>
                </c:pt>
                <c:pt idx="10">
                  <c:v>Colonne18</c:v>
                </c:pt>
                <c:pt idx="11">
                  <c:v>Colonne182</c:v>
                </c:pt>
                <c:pt idx="12">
                  <c:v>Colonne183</c:v>
                </c:pt>
                <c:pt idx="13">
                  <c:v>Colonne19</c:v>
                </c:pt>
              </c:strCache>
            </c:strRef>
          </c:cat>
          <c:val>
            <c:numRef>
              <c:f>Feuil1!$B$2:$O$2</c:f>
              <c:numCache>
                <c:formatCode>0%</c:formatCode>
                <c:ptCount val="14"/>
                <c:pt idx="0">
                  <c:v>0.49</c:v>
                </c:pt>
                <c:pt idx="1">
                  <c:v>0.59</c:v>
                </c:pt>
                <c:pt idx="2">
                  <c:v>0.6</c:v>
                </c:pt>
                <c:pt idx="3">
                  <c:v>0.65</c:v>
                </c:pt>
                <c:pt idx="4">
                  <c:v>0.67</c:v>
                </c:pt>
                <c:pt idx="5">
                  <c:v>0.67</c:v>
                </c:pt>
                <c:pt idx="6">
                  <c:v>0.69</c:v>
                </c:pt>
                <c:pt idx="7">
                  <c:v>0.64</c:v>
                </c:pt>
                <c:pt idx="8">
                  <c:v>0.64</c:v>
                </c:pt>
                <c:pt idx="9">
                  <c:v>0.63</c:v>
                </c:pt>
                <c:pt idx="10">
                  <c:v>0.6</c:v>
                </c:pt>
                <c:pt idx="11">
                  <c:v>0.6</c:v>
                </c:pt>
                <c:pt idx="12">
                  <c:v>0.57999999999999996</c:v>
                </c:pt>
                <c:pt idx="13">
                  <c:v>0.59809976247030883</c:v>
                </c:pt>
              </c:numCache>
            </c:numRef>
          </c:val>
          <c:smooth val="1"/>
          <c:extLst>
            <c:ext xmlns:c16="http://schemas.microsoft.com/office/drawing/2014/chart" uri="{C3380CC4-5D6E-409C-BE32-E72D297353CC}">
              <c16:uniqueId val="{0000000C-B6A1-4179-B696-74CFFCDBAC8C}"/>
            </c:ext>
          </c:extLst>
        </c:ser>
        <c:ser>
          <c:idx val="1"/>
          <c:order val="1"/>
          <c:tx>
            <c:strRef>
              <c:f>Feuil1!$A$3</c:f>
              <c:strCache>
                <c:ptCount val="1"/>
                <c:pt idx="0">
                  <c:v>Fonctionnaires</c:v>
                </c:pt>
              </c:strCache>
            </c:strRef>
          </c:tx>
          <c:spPr>
            <a:ln w="34925">
              <a:solidFill>
                <a:srgbClr val="AC0077"/>
              </a:solidFill>
            </a:ln>
            <a:effectLst/>
          </c:spPr>
          <c:marker>
            <c:symbol val="circle"/>
            <c:size val="6"/>
            <c:spPr>
              <a:solidFill>
                <a:srgbClr val="FFFFFF"/>
              </a:solidFill>
              <a:ln w="15875">
                <a:solidFill>
                  <a:srgbClr val="AC0077"/>
                </a:solidFill>
              </a:ln>
              <a:effectLst/>
            </c:spPr>
          </c:marker>
          <c:dLbls>
            <c:dLbl>
              <c:idx val="6"/>
              <c:spPr>
                <a:noFill/>
                <a:ln>
                  <a:noFill/>
                </a:ln>
                <a:effectLst/>
              </c:spPr>
              <c:txPr>
                <a:bodyPr/>
                <a:lstStyle/>
                <a:p>
                  <a:pPr>
                    <a:defRPr sz="1100" b="0">
                      <a:solidFill>
                        <a:srgbClr val="A6A6A6"/>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0CD5-4609-8F86-E4DFB464D385}"/>
                </c:ext>
              </c:extLst>
            </c:dLbl>
            <c:dLbl>
              <c:idx val="7"/>
              <c:layout>
                <c:manualLayout>
                  <c:x val="-3.7386776134463701E-2"/>
                  <c:y val="3.2579120938530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6A1-4179-B696-74CFFCDBAC8C}"/>
                </c:ext>
              </c:extLst>
            </c:dLbl>
            <c:dLbl>
              <c:idx val="8"/>
              <c:layout>
                <c:manualLayout>
                  <c:x val="-3.7386776134463701E-2"/>
                  <c:y val="3.2579120938530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1-B6A1-4179-B696-74CFFCDBAC8C}"/>
                </c:ext>
              </c:extLst>
            </c:dLbl>
            <c:dLbl>
              <c:idx val="9"/>
              <c:layout>
                <c:manualLayout>
                  <c:x val="-3.7386776134463798E-2"/>
                  <c:y val="-5.5305400875817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6A1-4179-B696-74CFFCDBAC8C}"/>
                </c:ext>
              </c:extLst>
            </c:dLbl>
            <c:dLbl>
              <c:idx val="11"/>
              <c:layout>
                <c:manualLayout>
                  <c:x val="-3.7386776134463687E-2"/>
                  <c:y val="2.4339947018435421E-2"/>
                </c:manualLayout>
              </c:layout>
              <c:spPr>
                <a:noFill/>
                <a:ln>
                  <a:noFill/>
                </a:ln>
                <a:effectLst/>
              </c:spPr>
              <c:txPr>
                <a:bodyPr anchorCtr="0"/>
                <a:lstStyle/>
                <a:p>
                  <a:pPr algn="ctr">
                    <a:defRPr lang="en-US" sz="1100" b="0" i="0" u="none" strike="noStrike" kern="1200" baseline="0">
                      <a:solidFill>
                        <a:srgbClr val="AC0077"/>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6A1-4179-B696-74CFFCDBAC8C}"/>
                </c:ext>
              </c:extLst>
            </c:dLbl>
            <c:dLbl>
              <c:idx val="12"/>
              <c:layout>
                <c:manualLayout>
                  <c:x val="-3.7348488219747782E-2"/>
                  <c:y val="2.7086338325133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5E-4700-99C0-A550838DCEAE}"/>
                </c:ext>
              </c:extLst>
            </c:dLbl>
            <c:spPr>
              <a:noFill/>
              <a:ln>
                <a:noFill/>
              </a:ln>
              <a:effectLst/>
            </c:spPr>
            <c:txPr>
              <a:bodyPr/>
              <a:lstStyle/>
              <a:p>
                <a:pPr>
                  <a:defRPr sz="1100" b="0">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Colonne8</c:v>
                </c:pt>
                <c:pt idx="1">
                  <c:v>Colonne9</c:v>
                </c:pt>
                <c:pt idx="2">
                  <c:v>Colonne10</c:v>
                </c:pt>
                <c:pt idx="3">
                  <c:v>Colonne11</c:v>
                </c:pt>
                <c:pt idx="4">
                  <c:v>Colonne12</c:v>
                </c:pt>
                <c:pt idx="5">
                  <c:v>Colonne13</c:v>
                </c:pt>
                <c:pt idx="6">
                  <c:v>Colonne14</c:v>
                </c:pt>
                <c:pt idx="7">
                  <c:v>Colonne15</c:v>
                </c:pt>
                <c:pt idx="8">
                  <c:v>Colonne16</c:v>
                </c:pt>
                <c:pt idx="9">
                  <c:v>Colonne17</c:v>
                </c:pt>
                <c:pt idx="10">
                  <c:v>Colonne18</c:v>
                </c:pt>
                <c:pt idx="11">
                  <c:v>Colonne182</c:v>
                </c:pt>
                <c:pt idx="12">
                  <c:v>Colonne183</c:v>
                </c:pt>
                <c:pt idx="13">
                  <c:v>Colonne19</c:v>
                </c:pt>
              </c:strCache>
            </c:strRef>
          </c:cat>
          <c:val>
            <c:numRef>
              <c:f>Feuil1!$B$3:$O$3</c:f>
              <c:numCache>
                <c:formatCode>General</c:formatCode>
                <c:ptCount val="14"/>
                <c:pt idx="5" formatCode="0%">
                  <c:v>0.56000000000000005</c:v>
                </c:pt>
                <c:pt idx="6" formatCode="0%">
                  <c:v>0.53</c:v>
                </c:pt>
                <c:pt idx="7" formatCode="0%">
                  <c:v>0.51</c:v>
                </c:pt>
                <c:pt idx="8" formatCode="0%">
                  <c:v>0.5</c:v>
                </c:pt>
                <c:pt idx="9" formatCode="0%">
                  <c:v>0.48</c:v>
                </c:pt>
                <c:pt idx="10" formatCode="0%">
                  <c:v>0.48</c:v>
                </c:pt>
                <c:pt idx="11" formatCode="0%">
                  <c:v>0.49</c:v>
                </c:pt>
                <c:pt idx="12" formatCode="0%">
                  <c:v>0.43</c:v>
                </c:pt>
                <c:pt idx="13" formatCode="0%">
                  <c:v>0.47078384798099765</c:v>
                </c:pt>
              </c:numCache>
            </c:numRef>
          </c:val>
          <c:smooth val="1"/>
          <c:extLst>
            <c:ext xmlns:c16="http://schemas.microsoft.com/office/drawing/2014/chart" uri="{C3380CC4-5D6E-409C-BE32-E72D297353CC}">
              <c16:uniqueId val="{00000021-B6A1-4179-B696-74CFFCDBAC8C}"/>
            </c:ext>
          </c:extLst>
        </c:ser>
        <c:ser>
          <c:idx val="2"/>
          <c:order val="2"/>
          <c:tx>
            <c:strRef>
              <c:f>Feuil1!$A$4</c:f>
              <c:strCache>
                <c:ptCount val="1"/>
                <c:pt idx="0">
                  <c:v>chomeurs</c:v>
                </c:pt>
              </c:strCache>
            </c:strRef>
          </c:tx>
          <c:spPr>
            <a:ln w="34925">
              <a:solidFill>
                <a:srgbClr val="000000">
                  <a:lumMod val="65000"/>
                  <a:lumOff val="35000"/>
                </a:srgbClr>
              </a:solidFill>
            </a:ln>
            <a:effectLst/>
          </c:spPr>
          <c:marker>
            <c:symbol val="circle"/>
            <c:size val="6"/>
            <c:spPr>
              <a:solidFill>
                <a:schemeClr val="bg1"/>
              </a:solidFill>
              <a:ln w="15875">
                <a:solidFill>
                  <a:srgbClr val="000000">
                    <a:lumMod val="65000"/>
                    <a:lumOff val="35000"/>
                  </a:srgbClr>
                </a:solidFill>
              </a:ln>
              <a:effectLst/>
            </c:spPr>
          </c:marker>
          <c:dLbls>
            <c:dLbl>
              <c:idx val="9"/>
              <c:layout>
                <c:manualLayout>
                  <c:x val="-3.7386776134463798E-2"/>
                  <c:y val="-7.4530140022706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B6A1-4179-B696-74CFFCDBAC8C}"/>
                </c:ext>
              </c:extLst>
            </c:dLbl>
            <c:dLbl>
              <c:idx val="10"/>
              <c:layout>
                <c:manualLayout>
                  <c:x val="-3.7386776134463701E-2"/>
                  <c:y val="3.80719035519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B6A1-4179-B696-74CFFCDBAC8C}"/>
                </c:ext>
              </c:extLst>
            </c:dLbl>
            <c:spPr>
              <a:noFill/>
              <a:ln>
                <a:noFill/>
              </a:ln>
              <a:effectLst/>
            </c:spPr>
            <c:txPr>
              <a:bodyPr/>
              <a:lstStyle/>
              <a:p>
                <a:pPr algn="ctr">
                  <a:defRPr lang="fr-FR" sz="1100" b="0" i="0" u="none" strike="noStrike" kern="1200" baseline="0">
                    <a:solidFill>
                      <a:schemeClr val="tx1">
                        <a:lumMod val="65000"/>
                        <a:lumOff val="3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Colonne8</c:v>
                </c:pt>
                <c:pt idx="1">
                  <c:v>Colonne9</c:v>
                </c:pt>
                <c:pt idx="2">
                  <c:v>Colonne10</c:v>
                </c:pt>
                <c:pt idx="3">
                  <c:v>Colonne11</c:v>
                </c:pt>
                <c:pt idx="4">
                  <c:v>Colonne12</c:v>
                </c:pt>
                <c:pt idx="5">
                  <c:v>Colonne13</c:v>
                </c:pt>
                <c:pt idx="6">
                  <c:v>Colonne14</c:v>
                </c:pt>
                <c:pt idx="7">
                  <c:v>Colonne15</c:v>
                </c:pt>
                <c:pt idx="8">
                  <c:v>Colonne16</c:v>
                </c:pt>
                <c:pt idx="9">
                  <c:v>Colonne17</c:v>
                </c:pt>
                <c:pt idx="10">
                  <c:v>Colonne18</c:v>
                </c:pt>
                <c:pt idx="11">
                  <c:v>Colonne182</c:v>
                </c:pt>
                <c:pt idx="12">
                  <c:v>Colonne183</c:v>
                </c:pt>
                <c:pt idx="13">
                  <c:v>Colonne19</c:v>
                </c:pt>
              </c:strCache>
            </c:strRef>
          </c:cat>
          <c:val>
            <c:numRef>
              <c:f>Feuil1!$B$4:$O$4</c:f>
              <c:numCache>
                <c:formatCode>General</c:formatCode>
                <c:ptCount val="14"/>
                <c:pt idx="7" formatCode="0%">
                  <c:v>0.52</c:v>
                </c:pt>
                <c:pt idx="8" formatCode="0%">
                  <c:v>0.51</c:v>
                </c:pt>
                <c:pt idx="9" formatCode="0%">
                  <c:v>0.46</c:v>
                </c:pt>
                <c:pt idx="10" formatCode="0%">
                  <c:v>0.46</c:v>
                </c:pt>
                <c:pt idx="11" formatCode="0%">
                  <c:v>0.5</c:v>
                </c:pt>
                <c:pt idx="12" formatCode="0%">
                  <c:v>0.48</c:v>
                </c:pt>
                <c:pt idx="13" formatCode="0%">
                  <c:v>0.51499989999999995</c:v>
                </c:pt>
              </c:numCache>
            </c:numRef>
          </c:val>
          <c:smooth val="1"/>
          <c:extLst>
            <c:ext xmlns:c16="http://schemas.microsoft.com/office/drawing/2014/chart" uri="{C3380CC4-5D6E-409C-BE32-E72D297353CC}">
              <c16:uniqueId val="{00000030-B6A1-4179-B696-74CFFCDBAC8C}"/>
            </c:ext>
          </c:extLst>
        </c:ser>
        <c:ser>
          <c:idx val="3"/>
          <c:order val="3"/>
          <c:tx>
            <c:strRef>
              <c:f>Feuil1!$A$5</c:f>
              <c:strCache>
                <c:ptCount val="1"/>
                <c:pt idx="0">
                  <c:v>patrons</c:v>
                </c:pt>
              </c:strCache>
            </c:strRef>
          </c:tx>
          <c:spPr>
            <a:ln w="34925">
              <a:solidFill>
                <a:srgbClr val="BBE0E3">
                  <a:lumMod val="50000"/>
                </a:srgbClr>
              </a:solidFill>
            </a:ln>
            <a:effectLst/>
          </c:spPr>
          <c:marker>
            <c:symbol val="circle"/>
            <c:size val="6"/>
            <c:spPr>
              <a:solidFill>
                <a:schemeClr val="bg1"/>
              </a:solidFill>
              <a:ln w="15875">
                <a:solidFill>
                  <a:srgbClr val="BBE0E3">
                    <a:lumMod val="50000"/>
                  </a:srgbClr>
                </a:solidFill>
              </a:ln>
              <a:effectLst/>
            </c:spPr>
          </c:marker>
          <c:dLbls>
            <c:dLbl>
              <c:idx val="5"/>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2-0CD5-4609-8F86-E4DFB464D385}"/>
                </c:ext>
              </c:extLst>
            </c:dLbl>
            <c:dLbl>
              <c:idx val="12"/>
              <c:layout>
                <c:manualLayout>
                  <c:x val="-6.4988317129117251E-4"/>
                  <c:y val="-3.77574741850054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B5E-4700-99C0-A550838DCEAE}"/>
                </c:ext>
              </c:extLst>
            </c:dLbl>
            <c:dLbl>
              <c:idx val="13"/>
              <c:layout>
                <c:manualLayout>
                  <c:x val="-3.4880001340799431E-2"/>
                  <c:y val="1.88471644050386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5F-418C-9443-4DCED09625CC}"/>
                </c:ext>
              </c:extLst>
            </c:dLbl>
            <c:spPr>
              <a:noFill/>
              <a:ln>
                <a:noFill/>
              </a:ln>
              <a:effectLst/>
            </c:spPr>
            <c:txPr>
              <a:bodyPr/>
              <a:lstStyle/>
              <a:p>
                <a:pPr>
                  <a:defRPr sz="1100" b="0">
                    <a:solidFill>
                      <a:schemeClr val="accent1">
                        <a:lumMod val="50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Colonne8</c:v>
                </c:pt>
                <c:pt idx="1">
                  <c:v>Colonne9</c:v>
                </c:pt>
                <c:pt idx="2">
                  <c:v>Colonne10</c:v>
                </c:pt>
                <c:pt idx="3">
                  <c:v>Colonne11</c:v>
                </c:pt>
                <c:pt idx="4">
                  <c:v>Colonne12</c:v>
                </c:pt>
                <c:pt idx="5">
                  <c:v>Colonne13</c:v>
                </c:pt>
                <c:pt idx="6">
                  <c:v>Colonne14</c:v>
                </c:pt>
                <c:pt idx="7">
                  <c:v>Colonne15</c:v>
                </c:pt>
                <c:pt idx="8">
                  <c:v>Colonne16</c:v>
                </c:pt>
                <c:pt idx="9">
                  <c:v>Colonne17</c:v>
                </c:pt>
                <c:pt idx="10">
                  <c:v>Colonne18</c:v>
                </c:pt>
                <c:pt idx="11">
                  <c:v>Colonne182</c:v>
                </c:pt>
                <c:pt idx="12">
                  <c:v>Colonne183</c:v>
                </c:pt>
                <c:pt idx="13">
                  <c:v>Colonne19</c:v>
                </c:pt>
              </c:strCache>
            </c:strRef>
          </c:cat>
          <c:val>
            <c:numRef>
              <c:f>Feuil1!$B$5:$O$5</c:f>
              <c:numCache>
                <c:formatCode>General</c:formatCode>
                <c:ptCount val="14"/>
                <c:pt idx="9" formatCode="0%">
                  <c:v>0.7</c:v>
                </c:pt>
                <c:pt idx="10" formatCode="0%">
                  <c:v>0.72</c:v>
                </c:pt>
                <c:pt idx="11" formatCode="0%">
                  <c:v>0.69</c:v>
                </c:pt>
                <c:pt idx="12" formatCode="0%">
                  <c:v>0.72</c:v>
                </c:pt>
                <c:pt idx="13" formatCode="0%">
                  <c:v>0.68123515439429927</c:v>
                </c:pt>
              </c:numCache>
            </c:numRef>
          </c:val>
          <c:smooth val="1"/>
          <c:extLst>
            <c:ext xmlns:c16="http://schemas.microsoft.com/office/drawing/2014/chart" uri="{C3380CC4-5D6E-409C-BE32-E72D297353CC}">
              <c16:uniqueId val="{0000003F-B6A1-4179-B696-74CFFCDBAC8C}"/>
            </c:ext>
          </c:extLst>
        </c:ser>
        <c:ser>
          <c:idx val="4"/>
          <c:order val="4"/>
          <c:tx>
            <c:strRef>
              <c:f>Feuil1!$A$6</c:f>
              <c:strCache>
                <c:ptCount val="1"/>
                <c:pt idx="0">
                  <c:v>PMA</c:v>
                </c:pt>
              </c:strCache>
            </c:strRef>
          </c:tx>
          <c:spPr>
            <a:ln w="34925">
              <a:solidFill>
                <a:srgbClr val="FCB711"/>
              </a:solidFill>
            </a:ln>
            <a:effectLst/>
          </c:spPr>
          <c:marker>
            <c:symbol val="circle"/>
            <c:size val="6"/>
            <c:spPr>
              <a:solidFill>
                <a:srgbClr val="FFFFFF"/>
              </a:solidFill>
              <a:ln w="15875">
                <a:solidFill>
                  <a:srgbClr val="FCB711"/>
                </a:solidFill>
              </a:ln>
              <a:effectLst/>
            </c:spPr>
          </c:marker>
          <c:dLbls>
            <c:dLbl>
              <c:idx val="5"/>
              <c:spPr>
                <a:noFill/>
                <a:ln>
                  <a:noFill/>
                </a:ln>
                <a:effectLst/>
              </c:spPr>
              <c:txPr>
                <a:bodyPr/>
                <a:lstStyle/>
                <a:p>
                  <a:pPr>
                    <a:defRPr sz="1100" b="0">
                      <a:solidFill>
                        <a:schemeClr val="bg1">
                          <a:lumMod val="65000"/>
                        </a:schemeClr>
                      </a:solidFill>
                      <a:latin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3-0CD5-4609-8F86-E4DFB464D385}"/>
                </c:ext>
              </c:extLst>
            </c:dLbl>
            <c:dLbl>
              <c:idx val="9"/>
              <c:layout>
                <c:manualLayout>
                  <c:x val="-3.7386776134463798E-2"/>
                  <c:y val="3.25791209385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B6A1-4179-B696-74CFFCDBAC8C}"/>
                </c:ext>
              </c:extLst>
            </c:dLbl>
            <c:dLbl>
              <c:idx val="10"/>
              <c:layout>
                <c:manualLayout>
                  <c:x val="-3.7386776134463701E-2"/>
                  <c:y val="-8.0022922636103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B6A1-4179-B696-74CFFCDBAC8C}"/>
                </c:ext>
              </c:extLst>
            </c:dLbl>
            <c:dLbl>
              <c:idx val="11"/>
              <c:layout>
                <c:manualLayout>
                  <c:x val="-6.3075799668383309E-2"/>
                  <c:y val="-8.6167486619452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36-4BA3-B1B2-EA92E743095A}"/>
                </c:ext>
              </c:extLst>
            </c:dLbl>
            <c:dLbl>
              <c:idx val="12"/>
              <c:layout>
                <c:manualLayout>
                  <c:x val="-6.1929618432757074E-3"/>
                  <c:y val="1.06079904849434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5F-418C-9443-4DCED09625CC}"/>
                </c:ext>
              </c:extLst>
            </c:dLbl>
            <c:spPr>
              <a:noFill/>
              <a:ln>
                <a:noFill/>
              </a:ln>
              <a:effectLst/>
            </c:spPr>
            <c:txPr>
              <a:bodyPr/>
              <a:lstStyle/>
              <a:p>
                <a:pPr>
                  <a:defRPr sz="1100" b="0">
                    <a:solidFill>
                      <a:srgbClr val="FF9933"/>
                    </a:solidFill>
                    <a:latin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Colonne8</c:v>
                </c:pt>
                <c:pt idx="1">
                  <c:v>Colonne9</c:v>
                </c:pt>
                <c:pt idx="2">
                  <c:v>Colonne10</c:v>
                </c:pt>
                <c:pt idx="3">
                  <c:v>Colonne11</c:v>
                </c:pt>
                <c:pt idx="4">
                  <c:v>Colonne12</c:v>
                </c:pt>
                <c:pt idx="5">
                  <c:v>Colonne13</c:v>
                </c:pt>
                <c:pt idx="6">
                  <c:v>Colonne14</c:v>
                </c:pt>
                <c:pt idx="7">
                  <c:v>Colonne15</c:v>
                </c:pt>
                <c:pt idx="8">
                  <c:v>Colonne16</c:v>
                </c:pt>
                <c:pt idx="9">
                  <c:v>Colonne17</c:v>
                </c:pt>
                <c:pt idx="10">
                  <c:v>Colonne18</c:v>
                </c:pt>
                <c:pt idx="11">
                  <c:v>Colonne182</c:v>
                </c:pt>
                <c:pt idx="12">
                  <c:v>Colonne183</c:v>
                </c:pt>
                <c:pt idx="13">
                  <c:v>Colonne19</c:v>
                </c:pt>
              </c:strCache>
            </c:strRef>
          </c:cat>
          <c:val>
            <c:numRef>
              <c:f>Feuil1!$B$6:$O$6</c:f>
              <c:numCache>
                <c:formatCode>General</c:formatCode>
                <c:ptCount val="14"/>
                <c:pt idx="9" formatCode="0%">
                  <c:v>0.45</c:v>
                </c:pt>
                <c:pt idx="10" formatCode="0%">
                  <c:v>0.48</c:v>
                </c:pt>
                <c:pt idx="11" formatCode="0%">
                  <c:v>0.56999999999999995</c:v>
                </c:pt>
                <c:pt idx="12" formatCode="0%">
                  <c:v>0.56999999999999995</c:v>
                </c:pt>
                <c:pt idx="13" formatCode="0%">
                  <c:v>0.61472684085510687</c:v>
                </c:pt>
              </c:numCache>
            </c:numRef>
          </c:val>
          <c:smooth val="1"/>
          <c:extLst>
            <c:ext xmlns:c16="http://schemas.microsoft.com/office/drawing/2014/chart" uri="{C3380CC4-5D6E-409C-BE32-E72D297353CC}">
              <c16:uniqueId val="{0000004B-B6A1-4179-B696-74CFFCDBAC8C}"/>
            </c:ext>
          </c:extLst>
        </c:ser>
        <c:ser>
          <c:idx val="5"/>
          <c:order val="5"/>
          <c:tx>
            <c:strRef>
              <c:f>Feuil1!$A$7</c:f>
              <c:strCache>
                <c:ptCount val="1"/>
              </c:strCache>
            </c:strRef>
          </c:tx>
          <c:spPr>
            <a:ln w="34925">
              <a:solidFill>
                <a:srgbClr val="92D050"/>
              </a:solidFill>
            </a:ln>
            <a:effectLst/>
          </c:spPr>
          <c:marker>
            <c:symbol val="circle"/>
            <c:size val="6"/>
            <c:spPr>
              <a:solidFill>
                <a:srgbClr val="FFFFFF"/>
              </a:solidFill>
              <a:ln w="15875">
                <a:solidFill>
                  <a:srgbClr val="92D050"/>
                </a:solidFill>
              </a:ln>
              <a:effectLst/>
            </c:spPr>
          </c:marker>
          <c:dLbls>
            <c:dLbl>
              <c:idx val="5"/>
              <c:spPr>
                <a:noFill/>
                <a:ln>
                  <a:noFill/>
                </a:ln>
                <a:effectLst/>
              </c:spPr>
              <c:txPr>
                <a:bodyPr/>
                <a:lstStyle/>
                <a:p>
                  <a:pPr>
                    <a:defRPr sz="1100" b="0">
                      <a:solidFill>
                        <a:schemeClr val="bg1">
                          <a:lumMod val="65000"/>
                        </a:schemeClr>
                      </a:solidFill>
                      <a:latin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4-0CD5-4609-8F86-E4DFB464D385}"/>
                </c:ext>
              </c:extLst>
            </c:dLbl>
            <c:spPr>
              <a:noFill/>
              <a:ln>
                <a:noFill/>
              </a:ln>
              <a:effectLst/>
            </c:spPr>
            <c:txPr>
              <a:bodyPr/>
              <a:lstStyle/>
              <a:p>
                <a:pPr>
                  <a:defRPr sz="1100" b="0">
                    <a:solidFill>
                      <a:srgbClr val="92D050"/>
                    </a:solidFill>
                    <a:latin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Colonne8</c:v>
                </c:pt>
                <c:pt idx="1">
                  <c:v>Colonne9</c:v>
                </c:pt>
                <c:pt idx="2">
                  <c:v>Colonne10</c:v>
                </c:pt>
                <c:pt idx="3">
                  <c:v>Colonne11</c:v>
                </c:pt>
                <c:pt idx="4">
                  <c:v>Colonne12</c:v>
                </c:pt>
                <c:pt idx="5">
                  <c:v>Colonne13</c:v>
                </c:pt>
                <c:pt idx="6">
                  <c:v>Colonne14</c:v>
                </c:pt>
                <c:pt idx="7">
                  <c:v>Colonne15</c:v>
                </c:pt>
                <c:pt idx="8">
                  <c:v>Colonne16</c:v>
                </c:pt>
                <c:pt idx="9">
                  <c:v>Colonne17</c:v>
                </c:pt>
                <c:pt idx="10">
                  <c:v>Colonne18</c:v>
                </c:pt>
                <c:pt idx="11">
                  <c:v>Colonne182</c:v>
                </c:pt>
                <c:pt idx="12">
                  <c:v>Colonne183</c:v>
                </c:pt>
                <c:pt idx="13">
                  <c:v>Colonne19</c:v>
                </c:pt>
              </c:strCache>
            </c:strRef>
          </c:cat>
          <c:val>
            <c:numRef>
              <c:f>Feuil1!$B$7:$O$7</c:f>
              <c:numCache>
                <c:formatCode>General</c:formatCode>
                <c:ptCount val="14"/>
              </c:numCache>
            </c:numRef>
          </c:val>
          <c:smooth val="1"/>
          <c:extLst>
            <c:ext xmlns:c16="http://schemas.microsoft.com/office/drawing/2014/chart" uri="{C3380CC4-5D6E-409C-BE32-E72D297353CC}">
              <c16:uniqueId val="{00000054-B6A1-4179-B696-74CFFCDBAC8C}"/>
            </c:ext>
          </c:extLst>
        </c:ser>
        <c:ser>
          <c:idx val="6"/>
          <c:order val="6"/>
          <c:tx>
            <c:strRef>
              <c:f>Feuil1!$A$8</c:f>
              <c:strCache>
                <c:ptCount val="1"/>
              </c:strCache>
            </c:strRef>
          </c:tx>
          <c:spPr>
            <a:ln w="34925">
              <a:solidFill>
                <a:srgbClr val="00B0F0"/>
              </a:solidFill>
            </a:ln>
            <a:effectLst/>
          </c:spPr>
          <c:marker>
            <c:symbol val="circle"/>
            <c:size val="6"/>
            <c:spPr>
              <a:solidFill>
                <a:srgbClr val="FFFFFF"/>
              </a:solidFill>
              <a:ln w="15875">
                <a:solidFill>
                  <a:srgbClr val="00B0F0"/>
                </a:solidFill>
              </a:ln>
              <a:effectLst/>
            </c:spPr>
          </c:marker>
          <c:dLbls>
            <c:dLbl>
              <c:idx val="10"/>
              <c:layout>
                <c:manualLayout>
                  <c:x val="-3.7386776134463701E-2"/>
                  <c:y val="3.80719035519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F-B6A1-4179-B696-74CFFCDBAC8C}"/>
                </c:ext>
              </c:extLst>
            </c:dLbl>
            <c:spPr>
              <a:noFill/>
              <a:ln>
                <a:noFill/>
              </a:ln>
              <a:effectLst/>
            </c:spPr>
            <c:txPr>
              <a:bodyPr/>
              <a:lstStyle/>
              <a:p>
                <a:pPr>
                  <a:defRPr sz="1100" b="0">
                    <a:solidFill>
                      <a:srgbClr val="00B0F0"/>
                    </a:solidFill>
                    <a:latin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Colonne8</c:v>
                </c:pt>
                <c:pt idx="1">
                  <c:v>Colonne9</c:v>
                </c:pt>
                <c:pt idx="2">
                  <c:v>Colonne10</c:v>
                </c:pt>
                <c:pt idx="3">
                  <c:v>Colonne11</c:v>
                </c:pt>
                <c:pt idx="4">
                  <c:v>Colonne12</c:v>
                </c:pt>
                <c:pt idx="5">
                  <c:v>Colonne13</c:v>
                </c:pt>
                <c:pt idx="6">
                  <c:v>Colonne14</c:v>
                </c:pt>
                <c:pt idx="7">
                  <c:v>Colonne15</c:v>
                </c:pt>
                <c:pt idx="8">
                  <c:v>Colonne16</c:v>
                </c:pt>
                <c:pt idx="9">
                  <c:v>Colonne17</c:v>
                </c:pt>
                <c:pt idx="10">
                  <c:v>Colonne18</c:v>
                </c:pt>
                <c:pt idx="11">
                  <c:v>Colonne182</c:v>
                </c:pt>
                <c:pt idx="12">
                  <c:v>Colonne183</c:v>
                </c:pt>
                <c:pt idx="13">
                  <c:v>Colonne19</c:v>
                </c:pt>
              </c:strCache>
            </c:strRef>
          </c:cat>
          <c:val>
            <c:numRef>
              <c:f>Feuil1!$B$8:$O$8</c:f>
              <c:numCache>
                <c:formatCode>General</c:formatCode>
                <c:ptCount val="14"/>
              </c:numCache>
            </c:numRef>
          </c:val>
          <c:smooth val="1"/>
          <c:extLst>
            <c:ext xmlns:c16="http://schemas.microsoft.com/office/drawing/2014/chart" uri="{C3380CC4-5D6E-409C-BE32-E72D297353CC}">
              <c16:uniqueId val="{00000060-B6A1-4179-B696-74CFFCDBAC8C}"/>
            </c:ext>
          </c:extLst>
        </c:ser>
        <c:ser>
          <c:idx val="7"/>
          <c:order val="7"/>
          <c:tx>
            <c:strRef>
              <c:f>Feuil1!$A$9</c:f>
              <c:strCache>
                <c:ptCount val="1"/>
                <c:pt idx="0">
                  <c:v>Le gouvernement devrait prendre davantage des mesures pour réduire les inégalités de revenu</c:v>
                </c:pt>
              </c:strCache>
            </c:strRef>
          </c:tx>
          <c:spPr>
            <a:ln>
              <a:solidFill>
                <a:srgbClr val="92D050"/>
              </a:solidFill>
            </a:ln>
          </c:spPr>
          <c:marker>
            <c:symbol val="circle"/>
            <c:size val="7"/>
            <c:spPr>
              <a:solidFill>
                <a:srgbClr val="FFFFFF"/>
              </a:solidFill>
              <a:ln>
                <a:solidFill>
                  <a:srgbClr val="92D050"/>
                </a:solidFill>
              </a:ln>
            </c:spPr>
          </c:marker>
          <c:dLbls>
            <c:spPr>
              <a:noFill/>
              <a:ln>
                <a:noFill/>
              </a:ln>
              <a:effectLst/>
            </c:spPr>
            <c:txPr>
              <a:bodyPr wrap="square" lIns="38100" tIns="19050" rIns="38100" bIns="19050" anchor="ctr" anchorCtr="0">
                <a:spAutoFit/>
              </a:bodyPr>
              <a:lstStyle/>
              <a:p>
                <a:pPr algn="ctr">
                  <a:defRPr lang="en-US" sz="1100" b="0" i="0" u="none" strike="noStrike" kern="1200" baseline="0">
                    <a:solidFill>
                      <a:srgbClr val="92D050"/>
                    </a:solidFill>
                    <a:latin typeface="Tahoma"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Feuil1!$B$1:$O$1</c:f>
              <c:strCache>
                <c:ptCount val="14"/>
                <c:pt idx="0">
                  <c:v>Colonne8</c:v>
                </c:pt>
                <c:pt idx="1">
                  <c:v>Colonne9</c:v>
                </c:pt>
                <c:pt idx="2">
                  <c:v>Colonne10</c:v>
                </c:pt>
                <c:pt idx="3">
                  <c:v>Colonne11</c:v>
                </c:pt>
                <c:pt idx="4">
                  <c:v>Colonne12</c:v>
                </c:pt>
                <c:pt idx="5">
                  <c:v>Colonne13</c:v>
                </c:pt>
                <c:pt idx="6">
                  <c:v>Colonne14</c:v>
                </c:pt>
                <c:pt idx="7">
                  <c:v>Colonne15</c:v>
                </c:pt>
                <c:pt idx="8">
                  <c:v>Colonne16</c:v>
                </c:pt>
                <c:pt idx="9">
                  <c:v>Colonne17</c:v>
                </c:pt>
                <c:pt idx="10">
                  <c:v>Colonne18</c:v>
                </c:pt>
                <c:pt idx="11">
                  <c:v>Colonne182</c:v>
                </c:pt>
                <c:pt idx="12">
                  <c:v>Colonne183</c:v>
                </c:pt>
                <c:pt idx="13">
                  <c:v>Colonne19</c:v>
                </c:pt>
              </c:strCache>
            </c:strRef>
          </c:cat>
          <c:val>
            <c:numRef>
              <c:f>Feuil1!$B$9:$O$9</c:f>
              <c:numCache>
                <c:formatCode>General</c:formatCode>
                <c:ptCount val="14"/>
                <c:pt idx="13" formatCode="0%">
                  <c:v>0.76499989999999995</c:v>
                </c:pt>
              </c:numCache>
            </c:numRef>
          </c:val>
          <c:smooth val="0"/>
          <c:extLst>
            <c:ext xmlns:c16="http://schemas.microsoft.com/office/drawing/2014/chart" uri="{C3380CC4-5D6E-409C-BE32-E72D297353CC}">
              <c16:uniqueId val="{00000001-A436-4BA3-B1B2-EA92E743095A}"/>
            </c:ext>
          </c:extLst>
        </c:ser>
        <c:ser>
          <c:idx val="8"/>
          <c:order val="8"/>
          <c:tx>
            <c:strRef>
              <c:f>Feuil1!$A$10</c:f>
              <c:strCache>
                <c:ptCount val="1"/>
                <c:pt idx="0">
                  <c:v>Beaucoup de personnes parviennent a` obtenir des aides sociales auxquelles elles n'ont pas contribué</c:v>
                </c:pt>
              </c:strCache>
            </c:strRef>
          </c:tx>
          <c:spPr>
            <a:ln>
              <a:solidFill>
                <a:srgbClr val="002060"/>
              </a:solidFill>
            </a:ln>
          </c:spPr>
          <c:marker>
            <c:symbol val="circle"/>
            <c:size val="7"/>
            <c:spPr>
              <a:solidFill>
                <a:srgbClr val="FFFFFF"/>
              </a:solidFill>
              <a:ln>
                <a:solidFill>
                  <a:srgbClr val="002060"/>
                </a:solidFill>
              </a:ln>
            </c:spPr>
          </c:marker>
          <c:dLbls>
            <c:spPr>
              <a:noFill/>
              <a:ln>
                <a:noFill/>
              </a:ln>
              <a:effectLst/>
            </c:spPr>
            <c:txPr>
              <a:bodyPr wrap="square" lIns="38100" tIns="19050" rIns="38100" bIns="19050" anchor="ctr" anchorCtr="0">
                <a:spAutoFit/>
              </a:bodyPr>
              <a:lstStyle/>
              <a:p>
                <a:pPr algn="ctr">
                  <a:defRPr lang="en-US" sz="1100" b="0" i="0" u="none" strike="noStrike" kern="1200" baseline="0">
                    <a:solidFill>
                      <a:srgbClr val="002060"/>
                    </a:solidFill>
                    <a:latin typeface="Tahoma"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Feuil1!$B$1:$O$1</c:f>
              <c:strCache>
                <c:ptCount val="14"/>
                <c:pt idx="0">
                  <c:v>Colonne8</c:v>
                </c:pt>
                <c:pt idx="1">
                  <c:v>Colonne9</c:v>
                </c:pt>
                <c:pt idx="2">
                  <c:v>Colonne10</c:v>
                </c:pt>
                <c:pt idx="3">
                  <c:v>Colonne11</c:v>
                </c:pt>
                <c:pt idx="4">
                  <c:v>Colonne12</c:v>
                </c:pt>
                <c:pt idx="5">
                  <c:v>Colonne13</c:v>
                </c:pt>
                <c:pt idx="6">
                  <c:v>Colonne14</c:v>
                </c:pt>
                <c:pt idx="7">
                  <c:v>Colonne15</c:v>
                </c:pt>
                <c:pt idx="8">
                  <c:v>Colonne16</c:v>
                </c:pt>
                <c:pt idx="9">
                  <c:v>Colonne17</c:v>
                </c:pt>
                <c:pt idx="10">
                  <c:v>Colonne18</c:v>
                </c:pt>
                <c:pt idx="11">
                  <c:v>Colonne182</c:v>
                </c:pt>
                <c:pt idx="12">
                  <c:v>Colonne183</c:v>
                </c:pt>
                <c:pt idx="13">
                  <c:v>Colonne19</c:v>
                </c:pt>
              </c:strCache>
            </c:strRef>
          </c:cat>
          <c:val>
            <c:numRef>
              <c:f>Feuil1!$B$10:$O$10</c:f>
              <c:numCache>
                <c:formatCode>General</c:formatCode>
                <c:ptCount val="14"/>
                <c:pt idx="13" formatCode="0%">
                  <c:v>0.73206650831353903</c:v>
                </c:pt>
              </c:numCache>
            </c:numRef>
          </c:val>
          <c:smooth val="0"/>
          <c:extLst>
            <c:ext xmlns:c16="http://schemas.microsoft.com/office/drawing/2014/chart" uri="{C3380CC4-5D6E-409C-BE32-E72D297353CC}">
              <c16:uniqueId val="{00000002-A436-4BA3-B1B2-EA92E743095A}"/>
            </c:ext>
          </c:extLst>
        </c:ser>
        <c:ser>
          <c:idx val="9"/>
          <c:order val="9"/>
          <c:tx>
            <c:strRef>
              <c:f>Feuil1!$A$11</c:f>
              <c:strCache>
                <c:ptCount val="1"/>
                <c:pt idx="0">
                  <c:v>Pour qu'une société soit juste, les différences de niveau de vie entre les gens devraient être faibles</c:v>
                </c:pt>
              </c:strCache>
            </c:strRef>
          </c:tx>
          <c:spPr>
            <a:ln>
              <a:solidFill>
                <a:srgbClr val="00B0F0"/>
              </a:solidFill>
            </a:ln>
          </c:spPr>
          <c:marker>
            <c:symbol val="circle"/>
            <c:size val="7"/>
            <c:spPr>
              <a:solidFill>
                <a:srgbClr val="FFFFFF"/>
              </a:solidFill>
              <a:ln>
                <a:solidFill>
                  <a:srgbClr val="00B0F0"/>
                </a:solidFill>
              </a:ln>
            </c:spPr>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36-4BA3-B1B2-EA92E743095A}"/>
                </c:ext>
              </c:extLst>
            </c:dLbl>
            <c:spPr>
              <a:noFill/>
              <a:ln>
                <a:noFill/>
              </a:ln>
              <a:effectLst/>
            </c:spPr>
            <c:txPr>
              <a:bodyPr wrap="square" lIns="38100" tIns="19050" rIns="38100" bIns="19050" anchor="ctr" anchorCtr="0">
                <a:spAutoFit/>
              </a:bodyPr>
              <a:lstStyle/>
              <a:p>
                <a:pPr algn="ctr">
                  <a:defRPr lang="en-US" sz="1100" b="0" i="0" u="none" strike="noStrike" kern="1200" baseline="0">
                    <a:solidFill>
                      <a:srgbClr val="00B0F0"/>
                    </a:solidFill>
                    <a:latin typeface="Tahoma" pitchFamily="34" charset="0"/>
                    <a:ea typeface="Tahoma" pitchFamily="34" charset="0"/>
                    <a:cs typeface="Tahoma" pitchFamily="34" charset="0"/>
                  </a:defRPr>
                </a:pPr>
                <a:endParaRPr lang="fr-FR"/>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Feuil1!$B$1:$O$1</c:f>
              <c:strCache>
                <c:ptCount val="14"/>
                <c:pt idx="0">
                  <c:v>Colonne8</c:v>
                </c:pt>
                <c:pt idx="1">
                  <c:v>Colonne9</c:v>
                </c:pt>
                <c:pt idx="2">
                  <c:v>Colonne10</c:v>
                </c:pt>
                <c:pt idx="3">
                  <c:v>Colonne11</c:v>
                </c:pt>
                <c:pt idx="4">
                  <c:v>Colonne12</c:v>
                </c:pt>
                <c:pt idx="5">
                  <c:v>Colonne13</c:v>
                </c:pt>
                <c:pt idx="6">
                  <c:v>Colonne14</c:v>
                </c:pt>
                <c:pt idx="7">
                  <c:v>Colonne15</c:v>
                </c:pt>
                <c:pt idx="8">
                  <c:v>Colonne16</c:v>
                </c:pt>
                <c:pt idx="9">
                  <c:v>Colonne17</c:v>
                </c:pt>
                <c:pt idx="10">
                  <c:v>Colonne18</c:v>
                </c:pt>
                <c:pt idx="11">
                  <c:v>Colonne182</c:v>
                </c:pt>
                <c:pt idx="12">
                  <c:v>Colonne183</c:v>
                </c:pt>
                <c:pt idx="13">
                  <c:v>Colonne19</c:v>
                </c:pt>
              </c:strCache>
            </c:strRef>
          </c:cat>
          <c:val>
            <c:numRef>
              <c:f>Feuil1!$B$11:$O$11</c:f>
              <c:numCache>
                <c:formatCode>General</c:formatCode>
                <c:ptCount val="14"/>
                <c:pt idx="13" formatCode="0%">
                  <c:v>0.71258907363420432</c:v>
                </c:pt>
              </c:numCache>
            </c:numRef>
          </c:val>
          <c:smooth val="0"/>
          <c:extLst>
            <c:ext xmlns:c16="http://schemas.microsoft.com/office/drawing/2014/chart" uri="{C3380CC4-5D6E-409C-BE32-E72D297353CC}">
              <c16:uniqueId val="{00000003-A436-4BA3-B1B2-EA92E743095A}"/>
            </c:ext>
          </c:extLst>
        </c:ser>
        <c:ser>
          <c:idx val="10"/>
          <c:order val="10"/>
          <c:tx>
            <c:strRef>
              <c:f>Feuil1!$A$12</c:f>
              <c:strCache>
                <c:ptCount val="1"/>
                <c:pt idx="0">
                  <c:v>Il faudrait rétablir la peine de mort</c:v>
                </c:pt>
              </c:strCache>
            </c:strRef>
          </c:tx>
          <c:spPr>
            <a:ln w="28575">
              <a:solidFill>
                <a:srgbClr val="333399"/>
              </a:solidFill>
            </a:ln>
          </c:spPr>
          <c:marker>
            <c:symbol val="circle"/>
            <c:size val="7"/>
            <c:spPr>
              <a:solidFill>
                <a:srgbClr val="FFFFFF"/>
              </a:solidFill>
              <a:ln w="28575">
                <a:solidFill>
                  <a:srgbClr val="333399"/>
                </a:solidFill>
              </a:ln>
            </c:spPr>
          </c:marker>
          <c:dPt>
            <c:idx val="11"/>
            <c:marker>
              <c:spPr>
                <a:noFill/>
                <a:ln w="28575">
                  <a:noFill/>
                </a:ln>
              </c:spPr>
            </c:marker>
            <c:bubble3D val="0"/>
            <c:spPr>
              <a:ln w="28575">
                <a:solidFill>
                  <a:srgbClr val="333399"/>
                </a:solidFill>
                <a:prstDash val="solid"/>
              </a:ln>
            </c:spPr>
            <c:extLst>
              <c:ext xmlns:c16="http://schemas.microsoft.com/office/drawing/2014/chart" uri="{C3380CC4-5D6E-409C-BE32-E72D297353CC}">
                <c16:uniqueId val="{00000003-AB5E-4700-99C0-A550838DCEAE}"/>
              </c:ext>
            </c:extLst>
          </c:dPt>
          <c:dPt>
            <c:idx val="12"/>
            <c:bubble3D val="0"/>
            <c:spPr>
              <a:ln w="28575">
                <a:solidFill>
                  <a:srgbClr val="333399"/>
                </a:solidFill>
                <a:prstDash val="solid"/>
              </a:ln>
            </c:spPr>
            <c:extLst>
              <c:ext xmlns:c16="http://schemas.microsoft.com/office/drawing/2014/chart" uri="{C3380CC4-5D6E-409C-BE32-E72D297353CC}">
                <c16:uniqueId val="{00000005-AB5E-4700-99C0-A550838DCEAE}"/>
              </c:ext>
            </c:extLst>
          </c:dPt>
          <c:dLbls>
            <c:dLbl>
              <c:idx val="1"/>
              <c:layout>
                <c:manualLayout>
                  <c:x val="-7.3397210096913211E-3"/>
                  <c:y val="3.844947829377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5E-4700-99C0-A550838DCEAE}"/>
                </c:ext>
              </c:extLst>
            </c:dLbl>
            <c:dLbl>
              <c:idx val="2"/>
              <c:layout>
                <c:manualLayout>
                  <c:x val="-3.6698605048456944E-3"/>
                  <c:y val="1.3731956533491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5E-4700-99C0-A550838DCEAE}"/>
                </c:ext>
              </c:extLst>
            </c:dLbl>
            <c:dLbl>
              <c:idx val="4"/>
              <c:layout>
                <c:manualLayout>
                  <c:x val="-4.4038326058147927E-2"/>
                  <c:y val="-3.5703086987078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5E-4700-99C0-A550838DCEAE}"/>
                </c:ext>
              </c:extLst>
            </c:dLbl>
            <c:dLbl>
              <c:idx val="5"/>
              <c:layout>
                <c:manualLayout>
                  <c:x val="-3.1193814291188116E-2"/>
                  <c:y val="3.0210304373682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5E-4700-99C0-A550838DCEAE}"/>
                </c:ext>
              </c:extLst>
            </c:dLbl>
            <c:dLbl>
              <c:idx val="6"/>
              <c:layout>
                <c:manualLayout>
                  <c:x val="-3.3028744543611016E-2"/>
                  <c:y val="-2.7463913066983835E-2"/>
                </c:manualLayout>
              </c:layout>
              <c:tx>
                <c:rich>
                  <a:bodyPr wrap="square" lIns="38100" tIns="19050" rIns="38100" bIns="19050" anchor="ctr" anchorCtr="0">
                    <a:spAutoFit/>
                  </a:bodyPr>
                  <a:lstStyle/>
                  <a:p>
                    <a:pPr algn="ctr" rtl="0">
                      <a:defRPr lang="en-US" sz="1100" b="0" i="0" u="none" strike="noStrike" kern="1200" baseline="0">
                        <a:solidFill>
                          <a:schemeClr val="bg1">
                            <a:lumMod val="65000"/>
                          </a:schemeClr>
                        </a:solidFill>
                        <a:latin typeface="Tahoma" pitchFamily="34" charset="0"/>
                        <a:ea typeface="Tahoma" pitchFamily="34" charset="0"/>
                        <a:cs typeface="Tahoma" pitchFamily="34" charset="0"/>
                      </a:defRPr>
                    </a:pPr>
                    <a:fld id="{702CE08F-302B-4965-ADF3-30C68A4F13AD}" type="VALUE">
                      <a:rPr lang="en-US">
                        <a:solidFill>
                          <a:schemeClr val="bg1">
                            <a:lumMod val="65000"/>
                          </a:schemeClr>
                        </a:solidFill>
                      </a:rPr>
                      <a:pPr algn="ctr" rtl="0">
                        <a:defRPr lang="en-US" sz="1100" b="0" i="0" u="none" strike="noStrike" kern="1200" baseline="0">
                          <a:solidFill>
                            <a:schemeClr val="bg1">
                              <a:lumMod val="65000"/>
                            </a:schemeClr>
                          </a:solidFill>
                          <a:latin typeface="Tahoma" pitchFamily="34" charset="0"/>
                          <a:ea typeface="Tahoma" pitchFamily="34" charset="0"/>
                          <a:cs typeface="Tahoma" pitchFamily="34" charset="0"/>
                        </a:defRPr>
                      </a:pPr>
                      <a:t>[VALEUR]</a:t>
                    </a:fld>
                    <a:endParaRPr lang="fr-F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B5E-4700-99C0-A550838DCEAE}"/>
                </c:ext>
              </c:extLst>
            </c:dLbl>
            <c:dLbl>
              <c:idx val="7"/>
              <c:layout>
                <c:manualLayout>
                  <c:x val="-3.6698605048456671E-2"/>
                  <c:y val="3.0210304373682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5E-4700-99C0-A550838DCEAE}"/>
                </c:ext>
              </c:extLst>
            </c:dLbl>
            <c:dLbl>
              <c:idx val="9"/>
              <c:layout>
                <c:manualLayout>
                  <c:x val="-7.5232140349336049E-2"/>
                  <c:y val="1.3731956533491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B5E-4700-99C0-A550838DCEAE}"/>
                </c:ext>
              </c:extLst>
            </c:dLbl>
            <c:dLbl>
              <c:idx val="10"/>
              <c:layout>
                <c:manualLayout>
                  <c:x val="0"/>
                  <c:y val="2.7463913066983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5E-4700-99C0-A550838DCEAE}"/>
                </c:ext>
              </c:extLst>
            </c:dLbl>
            <c:dLbl>
              <c:idx val="11"/>
              <c:delete val="1"/>
              <c:extLst>
                <c:ext xmlns:c15="http://schemas.microsoft.com/office/drawing/2012/chart" uri="{CE6537A1-D6FC-4f65-9D91-7224C49458BB}"/>
                <c:ext xmlns:c16="http://schemas.microsoft.com/office/drawing/2014/chart" uri="{C3380CC4-5D6E-409C-BE32-E72D297353CC}">
                  <c16:uniqueId val="{00000003-AB5E-4700-99C0-A550838DCEAE}"/>
                </c:ext>
              </c:extLst>
            </c:dLbl>
            <c:dLbl>
              <c:idx val="12"/>
              <c:layout>
                <c:manualLayout>
                  <c:x val="-1.6514372271805473E-2"/>
                  <c:y val="-1.3731956533491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5E-4700-99C0-A550838DCEAE}"/>
                </c:ext>
              </c:extLst>
            </c:dLbl>
            <c:spPr>
              <a:noFill/>
              <a:ln>
                <a:noFill/>
              </a:ln>
              <a:effectLst/>
            </c:spPr>
            <c:txPr>
              <a:bodyPr wrap="square" lIns="38100" tIns="19050" rIns="38100" bIns="19050" anchor="ctr" anchorCtr="0">
                <a:spAutoFit/>
              </a:bodyPr>
              <a:lstStyle/>
              <a:p>
                <a:pPr algn="ctr" rtl="0">
                  <a:defRPr lang="en-US" sz="1100" b="0" i="0" u="none" strike="noStrike" kern="1200" baseline="0">
                    <a:solidFill>
                      <a:schemeClr val="accent2"/>
                    </a:solidFill>
                    <a:latin typeface="Tahoma"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Colonne8</c:v>
                </c:pt>
                <c:pt idx="1">
                  <c:v>Colonne9</c:v>
                </c:pt>
                <c:pt idx="2">
                  <c:v>Colonne10</c:v>
                </c:pt>
                <c:pt idx="3">
                  <c:v>Colonne11</c:v>
                </c:pt>
                <c:pt idx="4">
                  <c:v>Colonne12</c:v>
                </c:pt>
                <c:pt idx="5">
                  <c:v>Colonne13</c:v>
                </c:pt>
                <c:pt idx="6">
                  <c:v>Colonne14</c:v>
                </c:pt>
                <c:pt idx="7">
                  <c:v>Colonne15</c:v>
                </c:pt>
                <c:pt idx="8">
                  <c:v>Colonne16</c:v>
                </c:pt>
                <c:pt idx="9">
                  <c:v>Colonne17</c:v>
                </c:pt>
                <c:pt idx="10">
                  <c:v>Colonne18</c:v>
                </c:pt>
                <c:pt idx="11">
                  <c:v>Colonne182</c:v>
                </c:pt>
                <c:pt idx="12">
                  <c:v>Colonne183</c:v>
                </c:pt>
                <c:pt idx="13">
                  <c:v>Colonne19</c:v>
                </c:pt>
              </c:strCache>
            </c:strRef>
          </c:cat>
          <c:val>
            <c:numRef>
              <c:f>Feuil1!$B$12:$O$12</c:f>
              <c:numCache>
                <c:formatCode>0%</c:formatCode>
                <c:ptCount val="14"/>
                <c:pt idx="0">
                  <c:v>0.32</c:v>
                </c:pt>
                <c:pt idx="1">
                  <c:v>0.34</c:v>
                </c:pt>
                <c:pt idx="2">
                  <c:v>0.35</c:v>
                </c:pt>
                <c:pt idx="3">
                  <c:v>0.45</c:v>
                </c:pt>
                <c:pt idx="4">
                  <c:v>0.5</c:v>
                </c:pt>
                <c:pt idx="5">
                  <c:v>0.47</c:v>
                </c:pt>
                <c:pt idx="6">
                  <c:v>0.5</c:v>
                </c:pt>
                <c:pt idx="7">
                  <c:v>0.47</c:v>
                </c:pt>
                <c:pt idx="8">
                  <c:v>0.47</c:v>
                </c:pt>
                <c:pt idx="9">
                  <c:v>0.45</c:v>
                </c:pt>
                <c:pt idx="10">
                  <c:v>0.46</c:v>
                </c:pt>
                <c:pt idx="11">
                  <c:v>0.46</c:v>
                </c:pt>
                <c:pt idx="12">
                  <c:v>0.46</c:v>
                </c:pt>
                <c:pt idx="13">
                  <c:v>0.45500000000000002</c:v>
                </c:pt>
              </c:numCache>
            </c:numRef>
          </c:val>
          <c:smooth val="1"/>
          <c:extLst>
            <c:ext xmlns:c16="http://schemas.microsoft.com/office/drawing/2014/chart" uri="{C3380CC4-5D6E-409C-BE32-E72D297353CC}">
              <c16:uniqueId val="{00000004-A436-4BA3-B1B2-EA92E743095A}"/>
            </c:ext>
          </c:extLst>
        </c:ser>
        <c:dLbls>
          <c:showLegendKey val="0"/>
          <c:showVal val="0"/>
          <c:showCatName val="0"/>
          <c:showSerName val="0"/>
          <c:showPercent val="0"/>
          <c:showBubbleSize val="0"/>
        </c:dLbls>
        <c:marker val="1"/>
        <c:smooth val="0"/>
        <c:axId val="-2124619192"/>
        <c:axId val="-2124609192"/>
      </c:lineChart>
      <c:catAx>
        <c:axId val="-2124619192"/>
        <c:scaling>
          <c:orientation val="minMax"/>
        </c:scaling>
        <c:delete val="1"/>
        <c:axPos val="b"/>
        <c:numFmt formatCode="General" sourceLinked="0"/>
        <c:majorTickMark val="out"/>
        <c:minorTickMark val="none"/>
        <c:tickLblPos val="none"/>
        <c:crossAx val="-2124609192"/>
        <c:crosses val="autoZero"/>
        <c:auto val="1"/>
        <c:lblAlgn val="ctr"/>
        <c:lblOffset val="100"/>
        <c:noMultiLvlLbl val="0"/>
      </c:catAx>
      <c:valAx>
        <c:axId val="-2124609192"/>
        <c:scaling>
          <c:orientation val="minMax"/>
          <c:max val="0.8"/>
          <c:min val="0.30000000000000004"/>
        </c:scaling>
        <c:delete val="0"/>
        <c:axPos val="l"/>
        <c:numFmt formatCode="0%" sourceLinked="1"/>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24619192"/>
        <c:crosses val="autoZero"/>
        <c:crossBetween val="between"/>
        <c:majorUnit val="0.05"/>
      </c:valAx>
      <c:spPr>
        <a:solidFill>
          <a:srgbClr val="F8F9FA"/>
        </a:solidFill>
      </c:spPr>
    </c:plotArea>
    <c:plotVisOnly val="1"/>
    <c:dispBlanksAs val="gap"/>
    <c:showDLblsOverMax val="0"/>
  </c:chart>
  <c:spPr>
    <a:solidFill>
      <a:srgbClr val="FFFFFF"/>
    </a:solidFill>
  </c:spPr>
  <c:txPr>
    <a:bodyPr/>
    <a:lstStyle/>
    <a:p>
      <a:pPr>
        <a:defRPr sz="1800"/>
      </a:pPr>
      <a:endParaRPr lang="fr-FR"/>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589225378593601E-2"/>
          <c:y val="3.0256267007982798E-2"/>
          <c:w val="0.97362353889560604"/>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7E71-4867-BD62-C3CA210E3B87}"/>
              </c:ext>
            </c:extLst>
          </c:dPt>
          <c:dPt>
            <c:idx val="1"/>
            <c:invertIfNegative val="0"/>
            <c:bubble3D val="0"/>
            <c:spPr>
              <a:solidFill>
                <a:srgbClr val="FF5050"/>
              </a:solidFill>
              <a:effectLst/>
            </c:spPr>
            <c:extLst>
              <c:ext xmlns:c16="http://schemas.microsoft.com/office/drawing/2014/chart" uri="{C3380CC4-5D6E-409C-BE32-E72D297353CC}">
                <c16:uniqueId val="{00000003-7E71-4867-BD62-C3CA210E3B87}"/>
              </c:ext>
            </c:extLst>
          </c:dPt>
          <c:dPt>
            <c:idx val="2"/>
            <c:invertIfNegative val="0"/>
            <c:bubble3D val="0"/>
            <c:spPr>
              <a:solidFill>
                <a:srgbClr val="FCB711"/>
              </a:solidFill>
              <a:effectLst/>
            </c:spPr>
            <c:extLst>
              <c:ext xmlns:c16="http://schemas.microsoft.com/office/drawing/2014/chart" uri="{C3380CC4-5D6E-409C-BE32-E72D297353CC}">
                <c16:uniqueId val="{00000005-7E71-4867-BD62-C3CA210E3B87}"/>
              </c:ext>
            </c:extLst>
          </c:dPt>
          <c:dPt>
            <c:idx val="3"/>
            <c:invertIfNegative val="0"/>
            <c:bubble3D val="0"/>
            <c:spPr>
              <a:solidFill>
                <a:srgbClr val="595959"/>
              </a:solidFill>
              <a:effectLst/>
            </c:spPr>
            <c:extLst>
              <c:ext xmlns:c16="http://schemas.microsoft.com/office/drawing/2014/chart" uri="{C3380CC4-5D6E-409C-BE32-E72D297353CC}">
                <c16:uniqueId val="{00000007-7E71-4867-BD62-C3CA210E3B87}"/>
              </c:ext>
            </c:extLst>
          </c:dPt>
          <c:dPt>
            <c:idx val="4"/>
            <c:invertIfNegative val="0"/>
            <c:bubble3D val="0"/>
            <c:spPr>
              <a:solidFill>
                <a:schemeClr val="bg1">
                  <a:lumMod val="50000"/>
                  <a:alpha val="60000"/>
                </a:schemeClr>
              </a:solidFill>
              <a:effectLst/>
            </c:spPr>
            <c:extLst>
              <c:ext xmlns:c16="http://schemas.microsoft.com/office/drawing/2014/chart" uri="{C3380CC4-5D6E-409C-BE32-E72D297353CC}">
                <c16:uniqueId val="{00000009-7E71-4867-BD62-C3CA210E3B87}"/>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7E71-4867-BD62-C3CA210E3B87}"/>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7E71-4867-BD62-C3CA210E3B87}"/>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7E71-4867-BD62-C3CA210E3B87}"/>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7E71-4867-BD62-C3CA210E3B87}"/>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7E71-4867-BD62-C3CA210E3B87}"/>
                </c:ext>
              </c:extLst>
            </c:dLbl>
            <c:dLbl>
              <c:idx val="5"/>
              <c:delete val="1"/>
              <c:extLst>
                <c:ext xmlns:c15="http://schemas.microsoft.com/office/drawing/2012/chart" uri="{CE6537A1-D6FC-4f65-9D91-7224C49458BB}"/>
                <c:ext xmlns:c16="http://schemas.microsoft.com/office/drawing/2014/chart" uri="{C3380CC4-5D6E-409C-BE32-E72D297353CC}">
                  <c16:uniqueId val="{0000000A-7E71-4867-BD62-C3CA210E3B87}"/>
                </c:ext>
              </c:extLst>
            </c:dLbl>
            <c:dLbl>
              <c:idx val="7"/>
              <c:delete val="1"/>
              <c:extLst>
                <c:ext xmlns:c15="http://schemas.microsoft.com/office/drawing/2012/chart" uri="{CE6537A1-D6FC-4f65-9D91-7224C49458BB}"/>
                <c:ext xmlns:c16="http://schemas.microsoft.com/office/drawing/2014/chart" uri="{C3380CC4-5D6E-409C-BE32-E72D297353CC}">
                  <c16:uniqueId val="{0000000B-7E71-4867-BD62-C3CA210E3B87}"/>
                </c:ext>
              </c:extLst>
            </c:dLbl>
            <c:dLbl>
              <c:idx val="14"/>
              <c:delete val="1"/>
              <c:extLst>
                <c:ext xmlns:c15="http://schemas.microsoft.com/office/drawing/2012/chart" uri="{CE6537A1-D6FC-4f65-9D91-7224C49458BB}"/>
                <c:ext xmlns:c16="http://schemas.microsoft.com/office/drawing/2014/chart" uri="{C3380CC4-5D6E-409C-BE32-E72D297353CC}">
                  <c16:uniqueId val="{0000000C-7E71-4867-BD62-C3CA210E3B87}"/>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4"/>
                <c:pt idx="0">
                  <c:v>... s'ouvrir davantage au monde d'aujourd'hui</c:v>
                </c:pt>
                <c:pt idx="1">
                  <c:v>... ou se protéger davantage du monde d'aujourd'hui</c:v>
                </c:pt>
                <c:pt idx="2">
                  <c:v>... ni l'un, ni l'autre</c:v>
                </c:pt>
                <c:pt idx="3">
                  <c:v>NSP</c:v>
                </c:pt>
              </c:strCache>
            </c:strRef>
          </c:cat>
          <c:val>
            <c:numRef>
              <c:f>DATA!$B$2:$B$6</c:f>
              <c:numCache>
                <c:formatCode>0%</c:formatCode>
                <c:ptCount val="5"/>
                <c:pt idx="0">
                  <c:v>0.19</c:v>
                </c:pt>
                <c:pt idx="1">
                  <c:v>0.44</c:v>
                </c:pt>
                <c:pt idx="2">
                  <c:v>0.34</c:v>
                </c:pt>
                <c:pt idx="3">
                  <c:v>0.03</c:v>
                </c:pt>
              </c:numCache>
            </c:numRef>
          </c:val>
          <c:extLst>
            <c:ext xmlns:c16="http://schemas.microsoft.com/office/drawing/2014/chart" uri="{C3380CC4-5D6E-409C-BE32-E72D297353CC}">
              <c16:uniqueId val="{0000000D-7E71-4867-BD62-C3CA210E3B87}"/>
            </c:ext>
          </c:extLst>
        </c:ser>
        <c:dLbls>
          <c:showLegendKey val="0"/>
          <c:showVal val="0"/>
          <c:showCatName val="0"/>
          <c:showSerName val="0"/>
          <c:showPercent val="0"/>
          <c:showBubbleSize val="0"/>
        </c:dLbls>
        <c:gapWidth val="12"/>
        <c:axId val="360865744"/>
        <c:axId val="360866136"/>
      </c:barChart>
      <c:catAx>
        <c:axId val="360865744"/>
        <c:scaling>
          <c:orientation val="maxMin"/>
        </c:scaling>
        <c:delete val="1"/>
        <c:axPos val="l"/>
        <c:numFmt formatCode="General" sourceLinked="1"/>
        <c:majorTickMark val="out"/>
        <c:minorTickMark val="none"/>
        <c:tickLblPos val="none"/>
        <c:crossAx val="360866136"/>
        <c:crosses val="autoZero"/>
        <c:auto val="1"/>
        <c:lblAlgn val="ctr"/>
        <c:lblOffset val="100"/>
        <c:noMultiLvlLbl val="0"/>
      </c:catAx>
      <c:valAx>
        <c:axId val="360866136"/>
        <c:scaling>
          <c:orientation val="minMax"/>
          <c:max val="0.70000000000000095"/>
          <c:min val="0"/>
        </c:scaling>
        <c:delete val="1"/>
        <c:axPos val="t"/>
        <c:numFmt formatCode="0%" sourceLinked="1"/>
        <c:majorTickMark val="none"/>
        <c:minorTickMark val="none"/>
        <c:tickLblPos val="none"/>
        <c:crossAx val="360865744"/>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204"/>
        </c:manualLayout>
      </c:layout>
      <c:lineChart>
        <c:grouping val="standard"/>
        <c:varyColors val="0"/>
        <c:ser>
          <c:idx val="0"/>
          <c:order val="0"/>
          <c:tx>
            <c:strRef>
              <c:f>Feuil1!$A$2</c:f>
              <c:strCache>
                <c:ptCount val="1"/>
              </c:strCache>
            </c:strRef>
          </c:tx>
          <c:spPr>
            <a:ln w="34925">
              <a:solidFill>
                <a:srgbClr val="421D49"/>
              </a:solidFill>
            </a:ln>
            <a:effectLst>
              <a:outerShdw blurRad="50800" dist="50800" dir="5400000" algn="ctr" rotWithShape="0">
                <a:srgbClr val="421D49">
                  <a:alpha val="28000"/>
                </a:srgbClr>
              </a:outerShdw>
            </a:effectLst>
          </c:spPr>
          <c:marker>
            <c:symbol val="circle"/>
            <c:size val="6"/>
            <c:spPr>
              <a:solidFill>
                <a:schemeClr val="bg1"/>
              </a:solidFill>
              <a:ln w="15875">
                <a:solidFill>
                  <a:srgbClr val="421D49"/>
                </a:solidFill>
              </a:ln>
              <a:effectLst>
                <a:outerShdw blurRad="50800" dist="50800" dir="5400000" algn="ctr" rotWithShape="0">
                  <a:srgbClr val="421D49">
                    <a:alpha val="28000"/>
                  </a:srgbClr>
                </a:outerShdw>
              </a:effectLst>
            </c:spPr>
          </c:marker>
          <c:dLbls>
            <c:dLbl>
              <c:idx val="0"/>
              <c:layout>
                <c:manualLayout>
                  <c:x val="-7.9375666139271994E-2"/>
                  <c:y val="1.644400418376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55-41A0-A14D-B5C250D4865A}"/>
                </c:ext>
              </c:extLst>
            </c:dLbl>
            <c:dLbl>
              <c:idx val="1"/>
              <c:layout>
                <c:manualLayout>
                  <c:x val="-2.8996918381802801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55-41A0-A14D-B5C250D4865A}"/>
                </c:ext>
              </c:extLst>
            </c:dLbl>
            <c:dLbl>
              <c:idx val="2"/>
              <c:layout>
                <c:manualLayout>
                  <c:x val="5.2022305045999002E-4"/>
                  <c:y val="-1.26312058415588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55-41A0-A14D-B5C250D4865A}"/>
                </c:ext>
              </c:extLst>
            </c:dLbl>
            <c:dLbl>
              <c:idx val="3"/>
              <c:layout>
                <c:manualLayout>
                  <c:x val="-3.4315259136724702E-2"/>
                  <c:y val="-3.9135892167163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55-41A0-A14D-B5C250D4865A}"/>
                </c:ext>
              </c:extLst>
            </c:dLbl>
            <c:dLbl>
              <c:idx val="4"/>
              <c:layout>
                <c:manualLayout>
                  <c:x val="-3.5375732160078402E-2"/>
                  <c:y val="-4.2040780002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55-41A0-A14D-B5C250D4865A}"/>
                </c:ext>
              </c:extLst>
            </c:dLbl>
            <c:dLbl>
              <c:idx val="5"/>
              <c:layout>
                <c:manualLayout>
                  <c:x val="-3.5986863606779398E-2"/>
                  <c:y val="-3.10701860068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55-41A0-A14D-B5C250D4865A}"/>
                </c:ext>
              </c:extLst>
            </c:dLbl>
            <c:dLbl>
              <c:idx val="6"/>
              <c:layout>
                <c:manualLayout>
                  <c:x val="-4.0908302975971297E-2"/>
                  <c:y val="-3.4220099487207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55-41A0-A14D-B5C250D4865A}"/>
                </c:ext>
              </c:extLst>
            </c:dLbl>
            <c:dLbl>
              <c:idx val="7"/>
              <c:layout>
                <c:manualLayout>
                  <c:x val="-3.2096327876232199E-2"/>
                  <c:y val="4.515204096983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55-41A0-A14D-B5C250D4865A}"/>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55-41A0-A14D-B5C250D4865A}"/>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55-41A0-A14D-B5C250D4865A}"/>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55-41A0-A14D-B5C250D4865A}"/>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55-41A0-A14D-B5C250D4865A}"/>
                </c:ext>
              </c:extLst>
            </c:dLbl>
            <c:spPr>
              <a:noFill/>
              <a:ln>
                <a:noFill/>
              </a:ln>
              <a:effectLst/>
            </c:spPr>
            <c:txPr>
              <a:bodyPr/>
              <a:lstStyle/>
              <a:p>
                <a:pPr>
                  <a:defRPr sz="1100" b="1">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Feuil1!$B$2:$M$2</c:f>
            </c:numRef>
          </c:val>
          <c:smooth val="1"/>
          <c:extLst>
            <c:ext xmlns:c16="http://schemas.microsoft.com/office/drawing/2014/chart" uri="{C3380CC4-5D6E-409C-BE32-E72D297353CC}">
              <c16:uniqueId val="{0000000C-CF55-41A0-A14D-B5C250D4865A}"/>
            </c:ext>
          </c:extLst>
        </c:ser>
        <c:ser>
          <c:idx val="1"/>
          <c:order val="1"/>
          <c:tx>
            <c:strRef>
              <c:f>Feuil1!$A$3</c:f>
              <c:strCache>
                <c:ptCount val="1"/>
              </c:strCache>
            </c:strRef>
          </c:tx>
          <c:spPr>
            <a:ln w="34925">
              <a:solidFill>
                <a:srgbClr val="AC0077"/>
              </a:solidFill>
            </a:ln>
            <a:effectLst>
              <a:outerShdw blurRad="50800" dist="50800" dir="5400000" algn="ctr" rotWithShape="0">
                <a:srgbClr val="B4007C">
                  <a:alpha val="26000"/>
                </a:srgbClr>
              </a:outerShdw>
            </a:effectLst>
          </c:spPr>
          <c:marker>
            <c:symbol val="circle"/>
            <c:size val="6"/>
            <c:spPr>
              <a:solidFill>
                <a:schemeClr val="bg1"/>
              </a:solidFill>
              <a:ln w="15875">
                <a:solidFill>
                  <a:srgbClr val="AC0077"/>
                </a:solidFill>
              </a:ln>
              <a:effectLst>
                <a:outerShdw blurRad="50800" dist="50800" dir="5400000" algn="ctr" rotWithShape="0">
                  <a:srgbClr val="B4007C">
                    <a:alpha val="26000"/>
                  </a:srgbClr>
                </a:outerShdw>
              </a:effectLst>
            </c:spPr>
          </c:marker>
          <c:dLbls>
            <c:dLbl>
              <c:idx val="0"/>
              <c:layout>
                <c:manualLayout>
                  <c:x val="-8.3905137354332193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F55-41A0-A14D-B5C250D4865A}"/>
                </c:ext>
              </c:extLst>
            </c:dLbl>
            <c:dLbl>
              <c:idx val="1"/>
              <c:layout>
                <c:manualLayout>
                  <c:x val="-3.0217622045541299E-2"/>
                  <c:y val="4.16838720996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55-41A0-A14D-B5C250D4865A}"/>
                </c:ext>
              </c:extLst>
            </c:dLbl>
            <c:dLbl>
              <c:idx val="2"/>
              <c:layout>
                <c:manualLayout>
                  <c:x val="-2.5156066915137999E-4"/>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F55-41A0-A14D-B5C250D4865A}"/>
                </c:ext>
              </c:extLst>
            </c:dLbl>
            <c:dLbl>
              <c:idx val="3"/>
              <c:layout>
                <c:manualLayout>
                  <c:x val="5.6186281338407402E-3"/>
                  <c:y val="1.5839306523220398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F55-41A0-A14D-B5C250D4865A}"/>
                </c:ext>
              </c:extLst>
            </c:dLbl>
            <c:dLbl>
              <c:idx val="4"/>
              <c:layout>
                <c:manualLayout>
                  <c:x val="4.1667153839001804E-3"/>
                  <c:y val="1.0928464306929099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F55-41A0-A14D-B5C250D4865A}"/>
                </c:ext>
              </c:extLst>
            </c:dLbl>
            <c:dLbl>
              <c:idx val="5"/>
              <c:layout>
                <c:manualLayout>
                  <c:x val="1.1237673843968199E-2"/>
                  <c:y val="1.53121579049302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F55-41A0-A14D-B5C250D4865A}"/>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F55-41A0-A14D-B5C250D4865A}"/>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F55-41A0-A14D-B5C250D4865A}"/>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F55-41A0-A14D-B5C250D4865A}"/>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F55-41A0-A14D-B5C250D4865A}"/>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F55-41A0-A14D-B5C250D4865A}"/>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F55-41A0-A14D-B5C250D4865A}"/>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F55-41A0-A14D-B5C250D4865A}"/>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F55-41A0-A14D-B5C250D4865A}"/>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F55-41A0-A14D-B5C250D4865A}"/>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F55-41A0-A14D-B5C250D4865A}"/>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F55-41A0-A14D-B5C250D4865A}"/>
                </c:ext>
              </c:extLst>
            </c:dLbl>
            <c:dLbl>
              <c:idx val="24"/>
              <c:layout>
                <c:manualLayout>
                  <c:x val="-3.46703734741961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F55-41A0-A14D-B5C250D4865A}"/>
                </c:ext>
              </c:extLst>
            </c:dLbl>
            <c:spPr>
              <a:noFill/>
              <a:ln>
                <a:noFill/>
              </a:ln>
              <a:effectLst/>
            </c:spPr>
            <c:txPr>
              <a:bodyPr/>
              <a:lstStyle/>
              <a:p>
                <a:pPr>
                  <a:defRPr sz="1100" b="1">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Feuil1!$B$3:$M$3</c:f>
            </c:numRef>
          </c:val>
          <c:smooth val="1"/>
          <c:extLst>
            <c:ext xmlns:c16="http://schemas.microsoft.com/office/drawing/2014/chart" uri="{C3380CC4-5D6E-409C-BE32-E72D297353CC}">
              <c16:uniqueId val="{0000001F-CF55-41A0-A14D-B5C250D4865A}"/>
            </c:ext>
          </c:extLst>
        </c:ser>
        <c:ser>
          <c:idx val="2"/>
          <c:order val="2"/>
          <c:tx>
            <c:strRef>
              <c:f>Feuil1!$A$4</c:f>
              <c:strCache>
                <c:ptCount val="1"/>
                <c:pt idx="0">
                  <c:v>ouvrir</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dLbl>
              <c:idx val="0"/>
              <c:layout>
                <c:manualLayout>
                  <c:x val="-6.1111991057215799E-2"/>
                  <c:y val="-8.30393080473909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F55-41A0-A14D-B5C250D4865A}"/>
                </c:ext>
              </c:extLst>
            </c:dLbl>
            <c:dLbl>
              <c:idx val="1"/>
              <c:layout>
                <c:manualLayout>
                  <c:x val="-3.2835976927032301E-2"/>
                  <c:y val="-7.21123195595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F55-41A0-A14D-B5C250D4865A}"/>
                </c:ext>
              </c:extLst>
            </c:dLbl>
            <c:dLbl>
              <c:idx val="2"/>
              <c:layout>
                <c:manualLayout>
                  <c:x val="-1.6976069739678901E-2"/>
                  <c:y val="-6.95986084078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F55-41A0-A14D-B5C250D4865A}"/>
                </c:ext>
              </c:extLst>
            </c:dLbl>
            <c:dLbl>
              <c:idx val="3"/>
              <c:layout>
                <c:manualLayout>
                  <c:x val="-2.7245372056023599E-2"/>
                  <c:y val="-6.2781031112387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F55-41A0-A14D-B5C250D4865A}"/>
                </c:ext>
              </c:extLst>
            </c:dLbl>
            <c:dLbl>
              <c:idx val="4"/>
              <c:layout>
                <c:manualLayout>
                  <c:x val="-3.0876037963594598E-2"/>
                  <c:y val="-7.2603662218018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F55-41A0-A14D-B5C250D4865A}"/>
                </c:ext>
              </c:extLst>
            </c:dLbl>
            <c:dLbl>
              <c:idx val="5"/>
              <c:layout>
                <c:manualLayout>
                  <c:x val="-2.9364329359116099E-2"/>
                  <c:y val="-6.9223372500010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F55-41A0-A14D-B5C250D4865A}"/>
                </c:ext>
              </c:extLst>
            </c:dLbl>
            <c:dLbl>
              <c:idx val="6"/>
              <c:layout>
                <c:manualLayout>
                  <c:x val="-2.3282918119052531E-2"/>
                  <c:y val="-5.5119238438612182E-2"/>
                </c:manualLayout>
              </c:layout>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CF55-41A0-A14D-B5C250D4865A}"/>
                </c:ext>
              </c:extLst>
            </c:dLbl>
            <c:dLbl>
              <c:idx val="7"/>
              <c:layout>
                <c:manualLayout>
                  <c:x val="-2.6758502653322379E-2"/>
                  <c:y val="-5.1739150768916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CF55-41A0-A14D-B5C250D4865A}"/>
                </c:ext>
              </c:extLst>
            </c:dLbl>
            <c:dLbl>
              <c:idx val="8"/>
              <c:layout>
                <c:manualLayout>
                  <c:x val="-2.5508586691340599E-2"/>
                  <c:y val="-7.3899345666047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F55-41A0-A14D-B5C250D4865A}"/>
                </c:ext>
              </c:extLst>
            </c:dLbl>
            <c:dLbl>
              <c:idx val="9"/>
              <c:layout>
                <c:manualLayout>
                  <c:x val="-2.5861375443122399E-2"/>
                  <c:y val="-7.1729286865276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CF55-41A0-A14D-B5C250D4865A}"/>
                </c:ext>
              </c:extLst>
            </c:dLbl>
            <c:dLbl>
              <c:idx val="10"/>
              <c:layout>
                <c:manualLayout>
                  <c:x val="-2.7056253625029874E-2"/>
                  <c:y val="-5.82429496473229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F55-41A0-A14D-B5C250D4865A}"/>
                </c:ext>
              </c:extLst>
            </c:dLbl>
            <c:dLbl>
              <c:idx val="14"/>
              <c:layout>
                <c:manualLayout>
                  <c:x val="-3.2466115425573899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CF55-41A0-A14D-B5C250D4865A}"/>
                </c:ext>
              </c:extLst>
            </c:dLbl>
            <c:dLbl>
              <c:idx val="16"/>
              <c:layout>
                <c:manualLayout>
                  <c:x val="-2.7038047645078299E-2"/>
                  <c:y val="3.3813216614425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CF55-41A0-A14D-B5C250D4865A}"/>
                </c:ext>
              </c:extLst>
            </c:dLbl>
            <c:dLbl>
              <c:idx val="24"/>
              <c:layout>
                <c:manualLayout>
                  <c:x val="-1.4942442652259301E-2"/>
                  <c:y val="-3.2242685290417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CF55-41A0-A14D-B5C250D4865A}"/>
                </c:ext>
              </c:extLst>
            </c:dLbl>
            <c:spPr>
              <a:noFill/>
              <a:ln>
                <a:noFill/>
              </a:ln>
              <a:effectLst/>
            </c:spPr>
            <c:txPr>
              <a:bodyPr/>
              <a:lstStyle/>
              <a:p>
                <a:pPr algn="ctr">
                  <a:defRPr lang="fr-FR" sz="1100" b="0" i="0" u="none" strike="noStrike" kern="1200" baseline="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Feuil1!$B$4:$M$4</c:f>
              <c:numCache>
                <c:formatCode>0%</c:formatCode>
                <c:ptCount val="12"/>
                <c:pt idx="0">
                  <c:v>0.33</c:v>
                </c:pt>
                <c:pt idx="1">
                  <c:v>0.27</c:v>
                </c:pt>
                <c:pt idx="2">
                  <c:v>0.24</c:v>
                </c:pt>
                <c:pt idx="3">
                  <c:v>0.24</c:v>
                </c:pt>
                <c:pt idx="4">
                  <c:v>0.23</c:v>
                </c:pt>
                <c:pt idx="5">
                  <c:v>0.27</c:v>
                </c:pt>
                <c:pt idx="6">
                  <c:v>0.18</c:v>
                </c:pt>
                <c:pt idx="7">
                  <c:v>0.25</c:v>
                </c:pt>
                <c:pt idx="8">
                  <c:v>0.24</c:v>
                </c:pt>
                <c:pt idx="9">
                  <c:v>0.27</c:v>
                </c:pt>
                <c:pt idx="10">
                  <c:v>0.23</c:v>
                </c:pt>
                <c:pt idx="11">
                  <c:v>0.19</c:v>
                </c:pt>
              </c:numCache>
            </c:numRef>
          </c:val>
          <c:smooth val="1"/>
          <c:extLst>
            <c:ext xmlns:c16="http://schemas.microsoft.com/office/drawing/2014/chart" uri="{C3380CC4-5D6E-409C-BE32-E72D297353CC}">
              <c16:uniqueId val="{0000002E-CF55-41A0-A14D-B5C250D4865A}"/>
            </c:ext>
          </c:extLst>
        </c:ser>
        <c:ser>
          <c:idx val="3"/>
          <c:order val="3"/>
          <c:tx>
            <c:strRef>
              <c:f>Feuil1!$A$5</c:f>
              <c:strCache>
                <c:ptCount val="1"/>
                <c:pt idx="0">
                  <c:v>protéger</c:v>
                </c:pt>
              </c:strCache>
            </c:strRef>
          </c:tx>
          <c:spPr>
            <a:ln w="34925">
              <a:solidFill>
                <a:srgbClr val="FF5050"/>
              </a:solidFill>
            </a:ln>
            <a:effectLst/>
          </c:spPr>
          <c:marker>
            <c:symbol val="circle"/>
            <c:size val="6"/>
            <c:spPr>
              <a:solidFill>
                <a:schemeClr val="bg1"/>
              </a:solidFill>
              <a:ln w="15875">
                <a:solidFill>
                  <a:srgbClr val="FF5050"/>
                </a:solidFill>
              </a:ln>
              <a:effectLst/>
            </c:spPr>
          </c:marker>
          <c:dLbls>
            <c:dLbl>
              <c:idx val="0"/>
              <c:layout>
                <c:manualLayout>
                  <c:x val="-5.8602017596136799E-2"/>
                  <c:y val="-4.07727396126868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F55-41A0-A14D-B5C250D4865A}"/>
                </c:ext>
              </c:extLst>
            </c:dLbl>
            <c:dLbl>
              <c:idx val="1"/>
              <c:layout>
                <c:manualLayout>
                  <c:x val="-3.40263388433946E-2"/>
                  <c:y val="-9.8245838100747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CF55-41A0-A14D-B5C250D4865A}"/>
                </c:ext>
              </c:extLst>
            </c:dLbl>
            <c:dLbl>
              <c:idx val="2"/>
              <c:layout>
                <c:manualLayout>
                  <c:x val="-2.1845506442380602E-2"/>
                  <c:y val="-7.28934013367063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CF55-41A0-A14D-B5C250D4865A}"/>
                </c:ext>
              </c:extLst>
            </c:dLbl>
            <c:dLbl>
              <c:idx val="3"/>
              <c:layout>
                <c:manualLayout>
                  <c:x val="-2.7319705690314101E-2"/>
                  <c:y val="-6.5365678389973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CF55-41A0-A14D-B5C250D4865A}"/>
                </c:ext>
              </c:extLst>
            </c:dLbl>
            <c:dLbl>
              <c:idx val="6"/>
              <c:layout>
                <c:manualLayout>
                  <c:x val="-2.7071181056064469E-2"/>
                  <c:y val="-7.1531158455958949E-2"/>
                </c:manualLayout>
              </c:layout>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F55-41A0-A14D-B5C250D4865A}"/>
                </c:ext>
              </c:extLst>
            </c:dLbl>
            <c:dLbl>
              <c:idx val="7"/>
              <c:layout>
                <c:manualLayout>
                  <c:x val="-2.2572212872003547E-2"/>
                  <c:y val="-6.5537986658219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F55-41A0-A14D-B5C250D4865A}"/>
                </c:ext>
              </c:extLst>
            </c:dLbl>
            <c:dLbl>
              <c:idx val="8"/>
              <c:layout>
                <c:manualLayout>
                  <c:x val="-2.7377364317058742E-2"/>
                  <c:y val="-6.6828797496609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CF55-41A0-A14D-B5C250D4865A}"/>
                </c:ext>
              </c:extLst>
            </c:dLbl>
            <c:dLbl>
              <c:idx val="9"/>
              <c:layout>
                <c:manualLayout>
                  <c:x val="-2.5211177569198898E-2"/>
                  <c:y val="-0.1051683453726812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CF55-41A0-A14D-B5C250D4865A}"/>
                </c:ext>
              </c:extLst>
            </c:dLbl>
            <c:dLbl>
              <c:idx val="10"/>
              <c:layout>
                <c:manualLayout>
                  <c:x val="-2.948600638802899E-2"/>
                  <c:y val="-0.1033354450023596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CF55-41A0-A14D-B5C250D4865A}"/>
                </c:ext>
              </c:extLst>
            </c:dLbl>
            <c:dLbl>
              <c:idx val="22"/>
              <c:layout>
                <c:manualLayout>
                  <c:x val="-2.3028598813328301E-2"/>
                  <c:y val="-5.7613396170067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CF55-41A0-A14D-B5C250D4865A}"/>
                </c:ext>
              </c:extLst>
            </c:dLbl>
            <c:dLbl>
              <c:idx val="23"/>
              <c:layout>
                <c:manualLayout>
                  <c:x val="-4.0990697926032098E-2"/>
                  <c:y val="2.6742226183448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CF55-41A0-A14D-B5C250D4865A}"/>
                </c:ext>
              </c:extLst>
            </c:dLbl>
            <c:dLbl>
              <c:idx val="24"/>
              <c:layout>
                <c:manualLayout>
                  <c:x val="-1.3496582386460501E-2"/>
                  <c:y val="2.379298060975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CF55-41A0-A14D-B5C250D4865A}"/>
                </c:ext>
              </c:extLst>
            </c:dLbl>
            <c:spPr>
              <a:noFill/>
              <a:ln>
                <a:noFill/>
              </a:ln>
              <a:effectLst/>
            </c:spPr>
            <c:txPr>
              <a:bodyPr/>
              <a:lstStyle/>
              <a:p>
                <a:pPr>
                  <a:defRPr sz="1100" b="0">
                    <a:solidFill>
                      <a:srgbClr val="FF5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Feuil1!$B$5:$M$5</c:f>
              <c:numCache>
                <c:formatCode>0%</c:formatCode>
                <c:ptCount val="12"/>
                <c:pt idx="0">
                  <c:v>0.3</c:v>
                </c:pt>
                <c:pt idx="1">
                  <c:v>0.4</c:v>
                </c:pt>
                <c:pt idx="2">
                  <c:v>0.44</c:v>
                </c:pt>
                <c:pt idx="3">
                  <c:v>0.46</c:v>
                </c:pt>
                <c:pt idx="4">
                  <c:v>0.47</c:v>
                </c:pt>
                <c:pt idx="5">
                  <c:v>0.4</c:v>
                </c:pt>
                <c:pt idx="6">
                  <c:v>0.5</c:v>
                </c:pt>
                <c:pt idx="7">
                  <c:v>0.39</c:v>
                </c:pt>
                <c:pt idx="8">
                  <c:v>0.43</c:v>
                </c:pt>
                <c:pt idx="9">
                  <c:v>0.36</c:v>
                </c:pt>
                <c:pt idx="10">
                  <c:v>0.38</c:v>
                </c:pt>
                <c:pt idx="11">
                  <c:v>0.44</c:v>
                </c:pt>
              </c:numCache>
            </c:numRef>
          </c:val>
          <c:smooth val="1"/>
          <c:extLst>
            <c:ext xmlns:c16="http://schemas.microsoft.com/office/drawing/2014/chart" uri="{C3380CC4-5D6E-409C-BE32-E72D297353CC}">
              <c16:uniqueId val="{0000003B-CF55-41A0-A14D-B5C250D4865A}"/>
            </c:ext>
          </c:extLst>
        </c:ser>
        <c:ser>
          <c:idx val="4"/>
          <c:order val="4"/>
          <c:tx>
            <c:strRef>
              <c:f>Feuil1!$A$6</c:f>
              <c:strCache>
                <c:ptCount val="1"/>
                <c:pt idx="0">
                  <c:v>ni</c:v>
                </c:pt>
              </c:strCache>
            </c:strRef>
          </c:tx>
          <c:spPr>
            <a:ln w="34925">
              <a:solidFill>
                <a:srgbClr val="FF9933"/>
              </a:solidFill>
            </a:ln>
            <a:effectLst/>
          </c:spPr>
          <c:marker>
            <c:symbol val="circle"/>
            <c:size val="6"/>
            <c:spPr>
              <a:solidFill>
                <a:srgbClr val="FFFFFF"/>
              </a:solidFill>
              <a:ln w="15875">
                <a:solidFill>
                  <a:srgbClr val="FF9933"/>
                </a:solidFill>
              </a:ln>
              <a:effectLst/>
            </c:spPr>
          </c:marker>
          <c:dLbls>
            <c:dLbl>
              <c:idx val="0"/>
              <c:layout>
                <c:manualLayout>
                  <c:x val="-5.8484535295397898E-2"/>
                  <c:y val="-3.5854204156914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CF55-41A0-A14D-B5C250D4865A}"/>
                </c:ext>
              </c:extLst>
            </c:dLbl>
            <c:dLbl>
              <c:idx val="1"/>
              <c:layout>
                <c:manualLayout>
                  <c:x val="-3.1757482802118098E-2"/>
                  <c:y val="-5.9756390280585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CF55-41A0-A14D-B5C250D4865A}"/>
                </c:ext>
              </c:extLst>
            </c:dLbl>
            <c:dLbl>
              <c:idx val="2"/>
              <c:layout>
                <c:manualLayout>
                  <c:x val="-1.8813121097929798E-2"/>
                  <c:y val="-7.08911960759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CF55-41A0-A14D-B5C250D4865A}"/>
                </c:ext>
              </c:extLst>
            </c:dLbl>
            <c:dLbl>
              <c:idx val="3"/>
              <c:layout>
                <c:manualLayout>
                  <c:x val="-2.02602842593088E-2"/>
                  <c:y val="-7.6356389633105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CF55-41A0-A14D-B5C250D4865A}"/>
                </c:ext>
              </c:extLst>
            </c:dLbl>
            <c:dLbl>
              <c:idx val="4"/>
              <c:layout>
                <c:manualLayout>
                  <c:x val="-2.4601773743446399E-2"/>
                  <c:y val="-6.4609252766473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CF55-41A0-A14D-B5C250D4865A}"/>
                </c:ext>
              </c:extLst>
            </c:dLbl>
            <c:dLbl>
              <c:idx val="5"/>
              <c:layout>
                <c:manualLayout>
                  <c:x val="-2.6048936904825799E-2"/>
                  <c:y val="-7.6356389633105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CF55-41A0-A14D-B5C250D4865A}"/>
                </c:ext>
              </c:extLst>
            </c:dLbl>
            <c:dLbl>
              <c:idx val="6"/>
              <c:layout>
                <c:manualLayout>
                  <c:x val="-2.4601773743446565E-2"/>
                  <c:y val="-6.4795642875668052E-2"/>
                </c:manualLayout>
              </c:layout>
              <c:spPr>
                <a:noFill/>
                <a:ln>
                  <a:noFill/>
                </a:ln>
                <a:effectLst/>
              </c:spPr>
              <c:txPr>
                <a:bodyPr/>
                <a:lstStyle/>
                <a:p>
                  <a:pPr>
                    <a:defRPr sz="1100" b="0">
                      <a:solidFill>
                        <a:schemeClr val="bg1">
                          <a:lumMod val="65000"/>
                        </a:schemeClr>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CF55-41A0-A14D-B5C250D4865A}"/>
                </c:ext>
              </c:extLst>
            </c:dLbl>
            <c:dLbl>
              <c:idx val="7"/>
              <c:layout>
                <c:manualLayout>
                  <c:x val="-2.6048936904825664E-2"/>
                  <c:y val="-4.3197095250445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CF55-41A0-A14D-B5C250D4865A}"/>
                </c:ext>
              </c:extLst>
            </c:dLbl>
            <c:dLbl>
              <c:idx val="8"/>
              <c:layout>
                <c:manualLayout>
                  <c:x val="-2.6048936904825699E-2"/>
                  <c:y val="-7.5594916688279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CF55-41A0-A14D-B5C250D4865A}"/>
                </c:ext>
              </c:extLst>
            </c:dLbl>
            <c:dLbl>
              <c:idx val="9"/>
              <c:layout>
                <c:manualLayout>
                  <c:x val="-2.6048936904825768E-2"/>
                  <c:y val="-8.6394190500890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CF55-41A0-A14D-B5C250D4865A}"/>
                </c:ext>
              </c:extLst>
            </c:dLbl>
            <c:dLbl>
              <c:idx val="10"/>
              <c:layout>
                <c:manualLayout>
                  <c:x val="-3.1837589550342479E-2"/>
                  <c:y val="7.019527978197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CF55-41A0-A14D-B5C250D4865A}"/>
                </c:ext>
              </c:extLst>
            </c:dLbl>
            <c:spPr>
              <a:noFill/>
              <a:ln>
                <a:noFill/>
              </a:ln>
              <a:effectLst/>
            </c:spPr>
            <c:txPr>
              <a:bodyPr/>
              <a:lstStyle/>
              <a:p>
                <a:pPr>
                  <a:defRPr sz="1100" b="0">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0"/>
                <c:pt idx="0">
                  <c:v>Colonne2</c:v>
                </c:pt>
                <c:pt idx="1">
                  <c:v>Colonne8</c:v>
                </c:pt>
                <c:pt idx="2">
                  <c:v>Colonne9</c:v>
                </c:pt>
                <c:pt idx="3">
                  <c:v>Colonne10</c:v>
                </c:pt>
                <c:pt idx="4">
                  <c:v>Colonne12</c:v>
                </c:pt>
                <c:pt idx="5">
                  <c:v>Colonne13</c:v>
                </c:pt>
                <c:pt idx="6">
                  <c:v>Colonne14</c:v>
                </c:pt>
                <c:pt idx="7">
                  <c:v>Colonne15</c:v>
                </c:pt>
                <c:pt idx="8">
                  <c:v>Colonne16</c:v>
                </c:pt>
                <c:pt idx="9">
                  <c:v>Colonne17</c:v>
                </c:pt>
              </c:strCache>
            </c:strRef>
          </c:cat>
          <c:val>
            <c:numRef>
              <c:f>Feuil1!$B$6:$M$6</c:f>
              <c:numCache>
                <c:formatCode>0%</c:formatCode>
                <c:ptCount val="12"/>
                <c:pt idx="0">
                  <c:v>0.35</c:v>
                </c:pt>
                <c:pt idx="1">
                  <c:v>0.32</c:v>
                </c:pt>
                <c:pt idx="2">
                  <c:v>0.31</c:v>
                </c:pt>
                <c:pt idx="3">
                  <c:v>0.28999999999999998</c:v>
                </c:pt>
                <c:pt idx="4">
                  <c:v>0.28999999999999998</c:v>
                </c:pt>
                <c:pt idx="5">
                  <c:v>0.32</c:v>
                </c:pt>
                <c:pt idx="6">
                  <c:v>0.31</c:v>
                </c:pt>
                <c:pt idx="7">
                  <c:v>0.35</c:v>
                </c:pt>
                <c:pt idx="8">
                  <c:v>0.33</c:v>
                </c:pt>
                <c:pt idx="9">
                  <c:v>0.35</c:v>
                </c:pt>
                <c:pt idx="10">
                  <c:v>0.37</c:v>
                </c:pt>
                <c:pt idx="11">
                  <c:v>0.34</c:v>
                </c:pt>
              </c:numCache>
            </c:numRef>
          </c:val>
          <c:smooth val="1"/>
          <c:extLst>
            <c:ext xmlns:c16="http://schemas.microsoft.com/office/drawing/2014/chart" uri="{C3380CC4-5D6E-409C-BE32-E72D297353CC}">
              <c16:uniqueId val="{00000047-CF55-41A0-A14D-B5C250D4865A}"/>
            </c:ext>
          </c:extLst>
        </c:ser>
        <c:dLbls>
          <c:showLegendKey val="0"/>
          <c:showVal val="0"/>
          <c:showCatName val="0"/>
          <c:showSerName val="0"/>
          <c:showPercent val="0"/>
          <c:showBubbleSize val="0"/>
        </c:dLbls>
        <c:marker val="1"/>
        <c:smooth val="0"/>
        <c:axId val="360866920"/>
        <c:axId val="360867312"/>
      </c:lineChart>
      <c:catAx>
        <c:axId val="360866920"/>
        <c:scaling>
          <c:orientation val="minMax"/>
        </c:scaling>
        <c:delete val="1"/>
        <c:axPos val="b"/>
        <c:numFmt formatCode="General" sourceLinked="0"/>
        <c:majorTickMark val="out"/>
        <c:minorTickMark val="none"/>
        <c:tickLblPos val="none"/>
        <c:crossAx val="360867312"/>
        <c:crosses val="autoZero"/>
        <c:auto val="1"/>
        <c:lblAlgn val="ctr"/>
        <c:lblOffset val="100"/>
        <c:noMultiLvlLbl val="0"/>
      </c:catAx>
      <c:valAx>
        <c:axId val="360867312"/>
        <c:scaling>
          <c:orientation val="minMax"/>
          <c:max val="0.55000000000000004"/>
          <c:min val="0.15"/>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360866920"/>
        <c:crosses val="autoZero"/>
        <c:crossBetween val="between"/>
        <c:majorUnit val="0.1"/>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589225378593601E-2"/>
          <c:y val="3.0256267007982798E-2"/>
          <c:w val="0.88525517132984799"/>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655C-4451-9375-90C56D23E8E9}"/>
              </c:ext>
            </c:extLst>
          </c:dPt>
          <c:dPt>
            <c:idx val="1"/>
            <c:invertIfNegative val="0"/>
            <c:bubble3D val="0"/>
            <c:spPr>
              <a:solidFill>
                <a:srgbClr val="FF5050"/>
              </a:solidFill>
              <a:effectLst/>
            </c:spPr>
            <c:extLst>
              <c:ext xmlns:c16="http://schemas.microsoft.com/office/drawing/2014/chart" uri="{C3380CC4-5D6E-409C-BE32-E72D297353CC}">
                <c16:uniqueId val="{00000003-655C-4451-9375-90C56D23E8E9}"/>
              </c:ext>
            </c:extLst>
          </c:dPt>
          <c:dPt>
            <c:idx val="2"/>
            <c:invertIfNegative val="0"/>
            <c:bubble3D val="0"/>
            <c:spPr>
              <a:solidFill>
                <a:srgbClr val="FCB711"/>
              </a:solidFill>
              <a:effectLst/>
            </c:spPr>
            <c:extLst>
              <c:ext xmlns:c16="http://schemas.microsoft.com/office/drawing/2014/chart" uri="{C3380CC4-5D6E-409C-BE32-E72D297353CC}">
                <c16:uniqueId val="{00000005-655C-4451-9375-90C56D23E8E9}"/>
              </c:ext>
            </c:extLst>
          </c:dPt>
          <c:dPt>
            <c:idx val="3"/>
            <c:invertIfNegative val="0"/>
            <c:bubble3D val="0"/>
            <c:spPr>
              <a:solidFill>
                <a:srgbClr val="595959"/>
              </a:solidFill>
              <a:effectLst/>
            </c:spPr>
            <c:extLst>
              <c:ext xmlns:c16="http://schemas.microsoft.com/office/drawing/2014/chart" uri="{C3380CC4-5D6E-409C-BE32-E72D297353CC}">
                <c16:uniqueId val="{00000007-655C-4451-9375-90C56D23E8E9}"/>
              </c:ext>
            </c:extLst>
          </c:dPt>
          <c:dPt>
            <c:idx val="4"/>
            <c:invertIfNegative val="0"/>
            <c:bubble3D val="0"/>
            <c:spPr>
              <a:solidFill>
                <a:schemeClr val="bg1">
                  <a:lumMod val="50000"/>
                  <a:alpha val="60000"/>
                </a:schemeClr>
              </a:solidFill>
              <a:effectLst/>
            </c:spPr>
            <c:extLst>
              <c:ext xmlns:c16="http://schemas.microsoft.com/office/drawing/2014/chart" uri="{C3380CC4-5D6E-409C-BE32-E72D297353CC}">
                <c16:uniqueId val="{00000009-655C-4451-9375-90C56D23E8E9}"/>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655C-4451-9375-90C56D23E8E9}"/>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655C-4451-9375-90C56D23E8E9}"/>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655C-4451-9375-90C56D23E8E9}"/>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655C-4451-9375-90C56D23E8E9}"/>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655C-4451-9375-90C56D23E8E9}"/>
                </c:ext>
              </c:extLst>
            </c:dLbl>
            <c:dLbl>
              <c:idx val="5"/>
              <c:delete val="1"/>
              <c:extLst>
                <c:ext xmlns:c15="http://schemas.microsoft.com/office/drawing/2012/chart" uri="{CE6537A1-D6FC-4f65-9D91-7224C49458BB}"/>
                <c:ext xmlns:c16="http://schemas.microsoft.com/office/drawing/2014/chart" uri="{C3380CC4-5D6E-409C-BE32-E72D297353CC}">
                  <c16:uniqueId val="{0000000A-655C-4451-9375-90C56D23E8E9}"/>
                </c:ext>
              </c:extLst>
            </c:dLbl>
            <c:dLbl>
              <c:idx val="7"/>
              <c:delete val="1"/>
              <c:extLst>
                <c:ext xmlns:c15="http://schemas.microsoft.com/office/drawing/2012/chart" uri="{CE6537A1-D6FC-4f65-9D91-7224C49458BB}"/>
                <c:ext xmlns:c16="http://schemas.microsoft.com/office/drawing/2014/chart" uri="{C3380CC4-5D6E-409C-BE32-E72D297353CC}">
                  <c16:uniqueId val="{0000000B-655C-4451-9375-90C56D23E8E9}"/>
                </c:ext>
              </c:extLst>
            </c:dLbl>
            <c:dLbl>
              <c:idx val="14"/>
              <c:delete val="1"/>
              <c:extLst>
                <c:ext xmlns:c15="http://schemas.microsoft.com/office/drawing/2012/chart" uri="{CE6537A1-D6FC-4f65-9D91-7224C49458BB}"/>
                <c:ext xmlns:c16="http://schemas.microsoft.com/office/drawing/2014/chart" uri="{C3380CC4-5D6E-409C-BE32-E72D297353CC}">
                  <c16:uniqueId val="{0000000C-655C-4451-9375-90C56D23E8E9}"/>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DATA!$A$2:$A$4</c:f>
              <c:strCache>
                <c:ptCount val="3"/>
                <c:pt idx="0">
                  <c:v>... s'ouvrir davantage au monde d'aujourd'hui</c:v>
                </c:pt>
                <c:pt idx="1">
                  <c:v>... ou se protéger davantage du monde d'aujourd'hui</c:v>
                </c:pt>
                <c:pt idx="2">
                  <c:v>NSP</c:v>
                </c:pt>
              </c:strCache>
            </c:strRef>
          </c:cat>
          <c:val>
            <c:numRef>
              <c:f>DATA!$B$2:$B$4</c:f>
              <c:numCache>
                <c:formatCode>0%</c:formatCode>
                <c:ptCount val="3"/>
                <c:pt idx="0">
                  <c:v>0.44294281000000002</c:v>
                </c:pt>
                <c:pt idx="1">
                  <c:v>0.32079573</c:v>
                </c:pt>
                <c:pt idx="2">
                  <c:v>0.23626013000000001</c:v>
                </c:pt>
              </c:numCache>
            </c:numRef>
          </c:val>
          <c:extLst>
            <c:ext xmlns:c16="http://schemas.microsoft.com/office/drawing/2014/chart" uri="{C3380CC4-5D6E-409C-BE32-E72D297353CC}">
              <c16:uniqueId val="{0000000D-655C-4451-9375-90C56D23E8E9}"/>
            </c:ext>
          </c:extLst>
        </c:ser>
        <c:dLbls>
          <c:showLegendKey val="0"/>
          <c:showVal val="0"/>
          <c:showCatName val="0"/>
          <c:showSerName val="0"/>
          <c:showPercent val="0"/>
          <c:showBubbleSize val="0"/>
        </c:dLbls>
        <c:gapWidth val="12"/>
        <c:axId val="-2124128184"/>
        <c:axId val="-2124131992"/>
      </c:barChart>
      <c:catAx>
        <c:axId val="-2124128184"/>
        <c:scaling>
          <c:orientation val="maxMin"/>
        </c:scaling>
        <c:delete val="1"/>
        <c:axPos val="l"/>
        <c:numFmt formatCode="General" sourceLinked="1"/>
        <c:majorTickMark val="out"/>
        <c:minorTickMark val="none"/>
        <c:tickLblPos val="none"/>
        <c:crossAx val="-2124131992"/>
        <c:crosses val="autoZero"/>
        <c:auto val="1"/>
        <c:lblAlgn val="ctr"/>
        <c:lblOffset val="100"/>
        <c:noMultiLvlLbl val="0"/>
      </c:catAx>
      <c:valAx>
        <c:axId val="-2124131992"/>
        <c:scaling>
          <c:orientation val="minMax"/>
          <c:max val="0.70000000000000095"/>
          <c:min val="0"/>
        </c:scaling>
        <c:delete val="1"/>
        <c:axPos val="t"/>
        <c:numFmt formatCode="0%" sourceLinked="1"/>
        <c:majorTickMark val="none"/>
        <c:minorTickMark val="none"/>
        <c:tickLblPos val="none"/>
        <c:crossAx val="-2124128184"/>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589225378593601E-2"/>
          <c:y val="3.0256267007982798E-2"/>
          <c:w val="0.88525517132984799"/>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655C-4451-9375-90C56D23E8E9}"/>
              </c:ext>
            </c:extLst>
          </c:dPt>
          <c:dPt>
            <c:idx val="1"/>
            <c:invertIfNegative val="0"/>
            <c:bubble3D val="0"/>
            <c:spPr>
              <a:solidFill>
                <a:srgbClr val="FF5050"/>
              </a:solidFill>
              <a:effectLst/>
            </c:spPr>
            <c:extLst>
              <c:ext xmlns:c16="http://schemas.microsoft.com/office/drawing/2014/chart" uri="{C3380CC4-5D6E-409C-BE32-E72D297353CC}">
                <c16:uniqueId val="{00000003-655C-4451-9375-90C56D23E8E9}"/>
              </c:ext>
            </c:extLst>
          </c:dPt>
          <c:dPt>
            <c:idx val="2"/>
            <c:invertIfNegative val="0"/>
            <c:bubble3D val="0"/>
            <c:spPr>
              <a:solidFill>
                <a:srgbClr val="FCB711"/>
              </a:solidFill>
              <a:effectLst/>
            </c:spPr>
            <c:extLst>
              <c:ext xmlns:c16="http://schemas.microsoft.com/office/drawing/2014/chart" uri="{C3380CC4-5D6E-409C-BE32-E72D297353CC}">
                <c16:uniqueId val="{00000005-655C-4451-9375-90C56D23E8E9}"/>
              </c:ext>
            </c:extLst>
          </c:dPt>
          <c:dPt>
            <c:idx val="3"/>
            <c:invertIfNegative val="0"/>
            <c:bubble3D val="0"/>
            <c:spPr>
              <a:solidFill>
                <a:srgbClr val="595959"/>
              </a:solidFill>
              <a:effectLst/>
            </c:spPr>
            <c:extLst>
              <c:ext xmlns:c16="http://schemas.microsoft.com/office/drawing/2014/chart" uri="{C3380CC4-5D6E-409C-BE32-E72D297353CC}">
                <c16:uniqueId val="{00000007-655C-4451-9375-90C56D23E8E9}"/>
              </c:ext>
            </c:extLst>
          </c:dPt>
          <c:dPt>
            <c:idx val="4"/>
            <c:invertIfNegative val="0"/>
            <c:bubble3D val="0"/>
            <c:spPr>
              <a:solidFill>
                <a:schemeClr val="bg1">
                  <a:lumMod val="50000"/>
                  <a:alpha val="60000"/>
                </a:schemeClr>
              </a:solidFill>
              <a:effectLst/>
            </c:spPr>
            <c:extLst>
              <c:ext xmlns:c16="http://schemas.microsoft.com/office/drawing/2014/chart" uri="{C3380CC4-5D6E-409C-BE32-E72D297353CC}">
                <c16:uniqueId val="{00000009-655C-4451-9375-90C56D23E8E9}"/>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655C-4451-9375-90C56D23E8E9}"/>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655C-4451-9375-90C56D23E8E9}"/>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655C-4451-9375-90C56D23E8E9}"/>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655C-4451-9375-90C56D23E8E9}"/>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655C-4451-9375-90C56D23E8E9}"/>
                </c:ext>
              </c:extLst>
            </c:dLbl>
            <c:dLbl>
              <c:idx val="5"/>
              <c:delete val="1"/>
              <c:extLst>
                <c:ext xmlns:c15="http://schemas.microsoft.com/office/drawing/2012/chart" uri="{CE6537A1-D6FC-4f65-9D91-7224C49458BB}"/>
                <c:ext xmlns:c16="http://schemas.microsoft.com/office/drawing/2014/chart" uri="{C3380CC4-5D6E-409C-BE32-E72D297353CC}">
                  <c16:uniqueId val="{0000000A-655C-4451-9375-90C56D23E8E9}"/>
                </c:ext>
              </c:extLst>
            </c:dLbl>
            <c:dLbl>
              <c:idx val="7"/>
              <c:delete val="1"/>
              <c:extLst>
                <c:ext xmlns:c15="http://schemas.microsoft.com/office/drawing/2012/chart" uri="{CE6537A1-D6FC-4f65-9D91-7224C49458BB}"/>
                <c:ext xmlns:c16="http://schemas.microsoft.com/office/drawing/2014/chart" uri="{C3380CC4-5D6E-409C-BE32-E72D297353CC}">
                  <c16:uniqueId val="{0000000B-655C-4451-9375-90C56D23E8E9}"/>
                </c:ext>
              </c:extLst>
            </c:dLbl>
            <c:dLbl>
              <c:idx val="14"/>
              <c:delete val="1"/>
              <c:extLst>
                <c:ext xmlns:c15="http://schemas.microsoft.com/office/drawing/2012/chart" uri="{CE6537A1-D6FC-4f65-9D91-7224C49458BB}"/>
                <c:ext xmlns:c16="http://schemas.microsoft.com/office/drawing/2014/chart" uri="{C3380CC4-5D6E-409C-BE32-E72D297353CC}">
                  <c16:uniqueId val="{0000000C-655C-4451-9375-90C56D23E8E9}"/>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DATA!$A$2:$A$4</c:f>
              <c:strCache>
                <c:ptCount val="3"/>
                <c:pt idx="0">
                  <c:v>... s'ouvrir davantage au monde d'aujourd'hui</c:v>
                </c:pt>
                <c:pt idx="1">
                  <c:v>... ou se protéger davantage du monde d'aujourd'hui</c:v>
                </c:pt>
                <c:pt idx="2">
                  <c:v>NSP</c:v>
                </c:pt>
              </c:strCache>
            </c:strRef>
          </c:cat>
          <c:val>
            <c:numRef>
              <c:f>DATA!$B$2:$B$4</c:f>
              <c:numCache>
                <c:formatCode>0%</c:formatCode>
                <c:ptCount val="3"/>
                <c:pt idx="0">
                  <c:v>0.14655298999999999</c:v>
                </c:pt>
                <c:pt idx="1">
                  <c:v>0.62998681000000001</c:v>
                </c:pt>
                <c:pt idx="2">
                  <c:v>0.22345867999999999</c:v>
                </c:pt>
              </c:numCache>
            </c:numRef>
          </c:val>
          <c:extLst>
            <c:ext xmlns:c16="http://schemas.microsoft.com/office/drawing/2014/chart" uri="{C3380CC4-5D6E-409C-BE32-E72D297353CC}">
              <c16:uniqueId val="{0000000D-655C-4451-9375-90C56D23E8E9}"/>
            </c:ext>
          </c:extLst>
        </c:ser>
        <c:dLbls>
          <c:showLegendKey val="0"/>
          <c:showVal val="0"/>
          <c:showCatName val="0"/>
          <c:showSerName val="0"/>
          <c:showPercent val="0"/>
          <c:showBubbleSize val="0"/>
        </c:dLbls>
        <c:gapWidth val="12"/>
        <c:axId val="-2124580952"/>
        <c:axId val="-2124577912"/>
      </c:barChart>
      <c:catAx>
        <c:axId val="-2124580952"/>
        <c:scaling>
          <c:orientation val="maxMin"/>
        </c:scaling>
        <c:delete val="1"/>
        <c:axPos val="l"/>
        <c:numFmt formatCode="General" sourceLinked="1"/>
        <c:majorTickMark val="out"/>
        <c:minorTickMark val="none"/>
        <c:tickLblPos val="none"/>
        <c:crossAx val="-2124577912"/>
        <c:crosses val="autoZero"/>
        <c:auto val="1"/>
        <c:lblAlgn val="ctr"/>
        <c:lblOffset val="100"/>
        <c:noMultiLvlLbl val="0"/>
      </c:catAx>
      <c:valAx>
        <c:axId val="-2124577912"/>
        <c:scaling>
          <c:orientation val="minMax"/>
          <c:max val="0.70000000000000095"/>
          <c:min val="0"/>
        </c:scaling>
        <c:delete val="1"/>
        <c:axPos val="t"/>
        <c:numFmt formatCode="0%" sourceLinked="1"/>
        <c:majorTickMark val="none"/>
        <c:minorTickMark val="none"/>
        <c:tickLblPos val="none"/>
        <c:crossAx val="-2124580952"/>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83623270544701"/>
          <c:y val="2.95400126466971E-2"/>
          <c:w val="0.35700465038002399"/>
          <c:h val="0.95080136028893203"/>
        </c:manualLayout>
      </c:layout>
      <c:doughnutChart>
        <c:varyColors val="1"/>
        <c:ser>
          <c:idx val="0"/>
          <c:order val="0"/>
          <c:tx>
            <c:strRef>
              <c:f>DATA!$B$1</c:f>
              <c:strCache>
                <c:ptCount val="1"/>
                <c:pt idx="0">
                  <c:v>SD + R36 + R37 (sd+premier tour+second tour)</c:v>
                </c:pt>
              </c:strCache>
            </c:strRef>
          </c:tx>
          <c:spPr>
            <a:effectLst/>
          </c:spPr>
          <c:dPt>
            <c:idx val="0"/>
            <c:bubble3D val="0"/>
            <c:spPr>
              <a:solidFill>
                <a:srgbClr val="376092"/>
              </a:solidFill>
              <a:effectLst/>
            </c:spPr>
            <c:extLst>
              <c:ext xmlns:c16="http://schemas.microsoft.com/office/drawing/2014/chart" uri="{C3380CC4-5D6E-409C-BE32-E72D297353CC}">
                <c16:uniqueId val="{00000001-268E-4D7E-A85F-8A3409788B39}"/>
              </c:ext>
            </c:extLst>
          </c:dPt>
          <c:dPt>
            <c:idx val="1"/>
            <c:bubble3D val="0"/>
            <c:spPr>
              <a:solidFill>
                <a:srgbClr val="FCB711"/>
              </a:solidFill>
              <a:effectLst/>
            </c:spPr>
            <c:extLst>
              <c:ext xmlns:c16="http://schemas.microsoft.com/office/drawing/2014/chart" uri="{C3380CC4-5D6E-409C-BE32-E72D297353CC}">
                <c16:uniqueId val="{00000003-268E-4D7E-A85F-8A3409788B39}"/>
              </c:ext>
            </c:extLst>
          </c:dPt>
          <c:dPt>
            <c:idx val="2"/>
            <c:bubble3D val="0"/>
            <c:spPr>
              <a:solidFill>
                <a:srgbClr val="595959"/>
              </a:solidFill>
              <a:ln>
                <a:noFill/>
              </a:ln>
              <a:effectLst/>
            </c:spPr>
            <c:extLst>
              <c:ext xmlns:c16="http://schemas.microsoft.com/office/drawing/2014/chart" uri="{C3380CC4-5D6E-409C-BE32-E72D297353CC}">
                <c16:uniqueId val="{00000005-268E-4D7E-A85F-8A3409788B39}"/>
              </c:ext>
            </c:extLst>
          </c:dPt>
          <c:dLbls>
            <c:dLbl>
              <c:idx val="0"/>
              <c:layout>
                <c:manualLayout>
                  <c:x val="-2.0954346748240202E-3"/>
                  <c:y val="1.6742152829929201E-2"/>
                </c:manualLayout>
              </c:layout>
              <c:spPr/>
              <c:txPr>
                <a:bodyPr rot="0" vert="horz" anchor="ctr" anchorCtr="0"/>
                <a:lstStyle/>
                <a:p>
                  <a:pPr>
                    <a:defRPr sz="2000">
                      <a:solidFill>
                        <a:schemeClr val="bg1">
                          <a:lumMod val="95000"/>
                        </a:schemeClr>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8E-4D7E-A85F-8A3409788B39}"/>
                </c:ext>
              </c:extLst>
            </c:dLbl>
            <c:dLbl>
              <c:idx val="1"/>
              <c:layout>
                <c:manualLayout>
                  <c:x val="6.2863040244720897E-3"/>
                  <c:y val="4.4645740879811102E-2"/>
                </c:manualLayout>
              </c:layout>
              <c:spPr/>
              <c:txPr>
                <a:bodyPr rot="0" vert="horz" anchor="ctr" anchorCtr="0"/>
                <a:lstStyle/>
                <a:p>
                  <a:pPr>
                    <a:defRPr sz="2000">
                      <a:solidFill>
                        <a:schemeClr val="tx1">
                          <a:lumMod val="75000"/>
                          <a:lumOff val="25000"/>
                        </a:schemeClr>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8E-4D7E-A85F-8A3409788B39}"/>
                </c:ext>
              </c:extLst>
            </c:dLbl>
            <c:dLbl>
              <c:idx val="2"/>
              <c:layout>
                <c:manualLayout>
                  <c:x val="-3.6734454803371099E-3"/>
                  <c:y val="-5.31521606824822E-2"/>
                </c:manualLayout>
              </c:layout>
              <c:spPr/>
              <c:txPr>
                <a:bodyPr rot="0" vert="horz" anchor="ctr" anchorCtr="0"/>
                <a:lstStyle/>
                <a:p>
                  <a:pPr>
                    <a:defRPr sz="12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8E-4D7E-A85F-8A3409788B39}"/>
                </c:ext>
              </c:extLst>
            </c:dLbl>
            <c:spPr>
              <a:noFill/>
              <a:ln>
                <a:noFill/>
              </a:ln>
              <a:effectLst/>
            </c:spPr>
            <c:txPr>
              <a:bodyPr rot="0" vert="horz" anchor="ctr" anchorCtr="0"/>
              <a:lstStyle/>
              <a:p>
                <a:pPr>
                  <a:defRPr sz="240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DATA!$A$2:$A$4</c:f>
              <c:strCache>
                <c:ptCount val="3"/>
                <c:pt idx="0">
                  <c:v>Que l'Etat fasse confiance aux entreprises et leur donne plus de liberté</c:v>
                </c:pt>
                <c:pt idx="1">
                  <c:v>Ou, au contraire, que l'Etat les contrôle et les réglemente plus étroitement</c:v>
                </c:pt>
                <c:pt idx="2">
                  <c:v>No rep.</c:v>
                </c:pt>
              </c:strCache>
            </c:strRef>
          </c:cat>
          <c:val>
            <c:numRef>
              <c:f>DATA!$B$2:$B$4</c:f>
              <c:numCache>
                <c:formatCode>0%</c:formatCode>
                <c:ptCount val="3"/>
                <c:pt idx="0">
                  <c:v>0.54936361</c:v>
                </c:pt>
                <c:pt idx="1">
                  <c:v>0.40641453</c:v>
                </c:pt>
                <c:pt idx="2">
                  <c:v>4.4220719999999998E-2</c:v>
                </c:pt>
              </c:numCache>
            </c:numRef>
          </c:val>
          <c:extLst>
            <c:ext xmlns:c16="http://schemas.microsoft.com/office/drawing/2014/chart" uri="{C3380CC4-5D6E-409C-BE32-E72D297353CC}">
              <c16:uniqueId val="{00000006-268E-4D7E-A85F-8A3409788B39}"/>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spPr>
    <a:noFill/>
    <a:effectLst>
      <a:outerShdw sx="1000" sy="1000" algn="ctr" rotWithShape="0">
        <a:srgbClr val="000000"/>
      </a:outerShdw>
    </a:effectLst>
  </c:spPr>
  <c:txPr>
    <a:bodyPr/>
    <a:lstStyle/>
    <a:p>
      <a:pPr>
        <a:defRPr sz="1800"/>
      </a:pPr>
      <a:endParaRPr lang="fr-FR"/>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9E-2"/>
          <c:w val="0.89852952755906002"/>
          <c:h val="0.93060925196855104"/>
        </c:manualLayout>
      </c:layout>
      <c:lineChart>
        <c:grouping val="standard"/>
        <c:varyColors val="0"/>
        <c:ser>
          <c:idx val="0"/>
          <c:order val="0"/>
          <c:tx>
            <c:strRef>
              <c:f>Feuil1!$A$2</c:f>
              <c:strCache>
                <c:ptCount val="1"/>
              </c:strCache>
            </c:strRef>
          </c:tx>
          <c:spPr>
            <a:ln w="34925">
              <a:solidFill>
                <a:srgbClr val="421D49"/>
              </a:solidFill>
            </a:ln>
            <a:effectLst>
              <a:outerShdw blurRad="50800" dist="50800" dir="5400000" algn="ctr" rotWithShape="0">
                <a:srgbClr val="421D49">
                  <a:alpha val="28000"/>
                </a:srgbClr>
              </a:outerShdw>
            </a:effectLst>
          </c:spPr>
          <c:marker>
            <c:symbol val="circle"/>
            <c:size val="6"/>
            <c:spPr>
              <a:solidFill>
                <a:schemeClr val="bg1"/>
              </a:solidFill>
              <a:ln w="15875">
                <a:solidFill>
                  <a:srgbClr val="421D49"/>
                </a:solidFill>
              </a:ln>
              <a:effectLst>
                <a:outerShdw blurRad="50800" dist="50800" dir="5400000" algn="ctr" rotWithShape="0">
                  <a:srgbClr val="421D49">
                    <a:alpha val="28000"/>
                  </a:srgbClr>
                </a:outerShdw>
              </a:effectLst>
            </c:spPr>
          </c:marker>
          <c:dLbls>
            <c:dLbl>
              <c:idx val="0"/>
              <c:layout>
                <c:manualLayout>
                  <c:x val="-7.9375666139271994E-2"/>
                  <c:y val="1.644400418376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85-4D28-97EA-B817A4E92338}"/>
                </c:ext>
              </c:extLst>
            </c:dLbl>
            <c:dLbl>
              <c:idx val="1"/>
              <c:layout>
                <c:manualLayout>
                  <c:x val="-2.8996918381802801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85-4D28-97EA-B817A4E92338}"/>
                </c:ext>
              </c:extLst>
            </c:dLbl>
            <c:dLbl>
              <c:idx val="2"/>
              <c:layout>
                <c:manualLayout>
                  <c:x val="5.2022305045999002E-4"/>
                  <c:y val="-1.26312058415588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85-4D28-97EA-B817A4E92338}"/>
                </c:ext>
              </c:extLst>
            </c:dLbl>
            <c:dLbl>
              <c:idx val="3"/>
              <c:layout>
                <c:manualLayout>
                  <c:x val="-3.4315259136724702E-2"/>
                  <c:y val="-3.9135892167163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85-4D28-97EA-B817A4E92338}"/>
                </c:ext>
              </c:extLst>
            </c:dLbl>
            <c:dLbl>
              <c:idx val="4"/>
              <c:layout>
                <c:manualLayout>
                  <c:x val="-3.5375732160078402E-2"/>
                  <c:y val="-4.2040780002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85-4D28-97EA-B817A4E92338}"/>
                </c:ext>
              </c:extLst>
            </c:dLbl>
            <c:dLbl>
              <c:idx val="5"/>
              <c:layout>
                <c:manualLayout>
                  <c:x val="-3.5986863606779398E-2"/>
                  <c:y val="-3.10701860068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85-4D28-97EA-B817A4E92338}"/>
                </c:ext>
              </c:extLst>
            </c:dLbl>
            <c:dLbl>
              <c:idx val="6"/>
              <c:layout>
                <c:manualLayout>
                  <c:x val="-4.0908302975971297E-2"/>
                  <c:y val="-3.4220099487207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85-4D28-97EA-B817A4E92338}"/>
                </c:ext>
              </c:extLst>
            </c:dLbl>
            <c:dLbl>
              <c:idx val="7"/>
              <c:layout>
                <c:manualLayout>
                  <c:x val="-3.2096327876232199E-2"/>
                  <c:y val="4.515204096983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85-4D28-97EA-B817A4E92338}"/>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85-4D28-97EA-B817A4E92338}"/>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85-4D28-97EA-B817A4E92338}"/>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85-4D28-97EA-B817A4E92338}"/>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85-4D28-97EA-B817A4E92338}"/>
                </c:ext>
              </c:extLst>
            </c:dLbl>
            <c:spPr>
              <a:noFill/>
              <a:ln>
                <a:noFill/>
              </a:ln>
              <a:effectLst/>
            </c:spPr>
            <c:txPr>
              <a:bodyPr/>
              <a:lstStyle/>
              <a:p>
                <a:pPr>
                  <a:defRPr sz="1100" b="1">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9"/>
                <c:pt idx="0">
                  <c:v>Colonne2</c:v>
                </c:pt>
                <c:pt idx="1">
                  <c:v>Colonne10</c:v>
                </c:pt>
                <c:pt idx="2">
                  <c:v>Colonne12</c:v>
                </c:pt>
                <c:pt idx="3">
                  <c:v>Colonne13</c:v>
                </c:pt>
                <c:pt idx="4">
                  <c:v>Colonne14</c:v>
                </c:pt>
                <c:pt idx="5">
                  <c:v>Colonne15</c:v>
                </c:pt>
                <c:pt idx="6">
                  <c:v>Colonne16</c:v>
                </c:pt>
                <c:pt idx="7">
                  <c:v>Colonne17</c:v>
                </c:pt>
                <c:pt idx="8">
                  <c:v>Colonne18</c:v>
                </c:pt>
              </c:strCache>
            </c:strRef>
          </c:cat>
          <c:val>
            <c:numRef>
              <c:f>Feuil1!$B$2:$N$2</c:f>
              <c:numCache>
                <c:formatCode>General</c:formatCode>
                <c:ptCount val="13"/>
              </c:numCache>
            </c:numRef>
          </c:val>
          <c:smooth val="1"/>
          <c:extLst>
            <c:ext xmlns:c16="http://schemas.microsoft.com/office/drawing/2014/chart" uri="{C3380CC4-5D6E-409C-BE32-E72D297353CC}">
              <c16:uniqueId val="{0000000C-4C85-4D28-97EA-B817A4E92338}"/>
            </c:ext>
          </c:extLst>
        </c:ser>
        <c:ser>
          <c:idx val="1"/>
          <c:order val="1"/>
          <c:tx>
            <c:strRef>
              <c:f>Feuil1!$A$3</c:f>
              <c:strCache>
                <c:ptCount val="1"/>
              </c:strCache>
            </c:strRef>
          </c:tx>
          <c:spPr>
            <a:ln w="34925">
              <a:solidFill>
                <a:srgbClr val="AC0077"/>
              </a:solidFill>
            </a:ln>
            <a:effectLst>
              <a:outerShdw blurRad="50800" dist="50800" dir="5400000" algn="ctr" rotWithShape="0">
                <a:srgbClr val="B4007C">
                  <a:alpha val="26000"/>
                </a:srgbClr>
              </a:outerShdw>
            </a:effectLst>
          </c:spPr>
          <c:marker>
            <c:symbol val="circle"/>
            <c:size val="6"/>
            <c:spPr>
              <a:solidFill>
                <a:schemeClr val="bg1"/>
              </a:solidFill>
              <a:ln w="15875">
                <a:solidFill>
                  <a:srgbClr val="AC0077"/>
                </a:solidFill>
              </a:ln>
              <a:effectLst>
                <a:outerShdw blurRad="50800" dist="50800" dir="5400000" algn="ctr" rotWithShape="0">
                  <a:srgbClr val="B4007C">
                    <a:alpha val="26000"/>
                  </a:srgbClr>
                </a:outerShdw>
              </a:effectLst>
            </c:spPr>
          </c:marker>
          <c:dLbls>
            <c:dLbl>
              <c:idx val="0"/>
              <c:layout>
                <c:manualLayout>
                  <c:x val="-8.3905137354332193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85-4D28-97EA-B817A4E92338}"/>
                </c:ext>
              </c:extLst>
            </c:dLbl>
            <c:dLbl>
              <c:idx val="1"/>
              <c:layout>
                <c:manualLayout>
                  <c:x val="-3.0217622045541299E-2"/>
                  <c:y val="4.16838720996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C85-4D28-97EA-B817A4E92338}"/>
                </c:ext>
              </c:extLst>
            </c:dLbl>
            <c:dLbl>
              <c:idx val="2"/>
              <c:layout>
                <c:manualLayout>
                  <c:x val="-2.5156066915137999E-4"/>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C85-4D28-97EA-B817A4E92338}"/>
                </c:ext>
              </c:extLst>
            </c:dLbl>
            <c:dLbl>
              <c:idx val="3"/>
              <c:layout>
                <c:manualLayout>
                  <c:x val="5.6186281338407498E-3"/>
                  <c:y val="1.5839306523220398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C85-4D28-97EA-B817A4E92338}"/>
                </c:ext>
              </c:extLst>
            </c:dLbl>
            <c:dLbl>
              <c:idx val="4"/>
              <c:layout>
                <c:manualLayout>
                  <c:x val="4.1667153839001804E-3"/>
                  <c:y val="1.0928464306929099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C85-4D28-97EA-B817A4E92338}"/>
                </c:ext>
              </c:extLst>
            </c:dLbl>
            <c:dLbl>
              <c:idx val="5"/>
              <c:layout>
                <c:manualLayout>
                  <c:x val="1.1237673843968199E-2"/>
                  <c:y val="1.53121579049302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C85-4D28-97EA-B817A4E92338}"/>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C85-4D28-97EA-B817A4E92338}"/>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C85-4D28-97EA-B817A4E92338}"/>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C85-4D28-97EA-B817A4E92338}"/>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C85-4D28-97EA-B817A4E92338}"/>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C85-4D28-97EA-B817A4E92338}"/>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C85-4D28-97EA-B817A4E92338}"/>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C85-4D28-97EA-B817A4E92338}"/>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C85-4D28-97EA-B817A4E92338}"/>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C85-4D28-97EA-B817A4E92338}"/>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C85-4D28-97EA-B817A4E92338}"/>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C85-4D28-97EA-B817A4E92338}"/>
                </c:ext>
              </c:extLst>
            </c:dLbl>
            <c:dLbl>
              <c:idx val="24"/>
              <c:layout>
                <c:manualLayout>
                  <c:x val="-3.46703734741961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C85-4D28-97EA-B817A4E92338}"/>
                </c:ext>
              </c:extLst>
            </c:dLbl>
            <c:spPr>
              <a:noFill/>
              <a:ln>
                <a:noFill/>
              </a:ln>
              <a:effectLst/>
            </c:spPr>
            <c:txPr>
              <a:bodyPr/>
              <a:lstStyle/>
              <a:p>
                <a:pPr>
                  <a:defRPr sz="1100" b="1">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9"/>
                <c:pt idx="0">
                  <c:v>Colonne2</c:v>
                </c:pt>
                <c:pt idx="1">
                  <c:v>Colonne10</c:v>
                </c:pt>
                <c:pt idx="2">
                  <c:v>Colonne12</c:v>
                </c:pt>
                <c:pt idx="3">
                  <c:v>Colonne13</c:v>
                </c:pt>
                <c:pt idx="4">
                  <c:v>Colonne14</c:v>
                </c:pt>
                <c:pt idx="5">
                  <c:v>Colonne15</c:v>
                </c:pt>
                <c:pt idx="6">
                  <c:v>Colonne16</c:v>
                </c:pt>
                <c:pt idx="7">
                  <c:v>Colonne17</c:v>
                </c:pt>
                <c:pt idx="8">
                  <c:v>Colonne18</c:v>
                </c:pt>
              </c:strCache>
            </c:strRef>
          </c:cat>
          <c:val>
            <c:numRef>
              <c:f>Feuil1!$B$3:$N$3</c:f>
              <c:numCache>
                <c:formatCode>General</c:formatCode>
                <c:ptCount val="13"/>
              </c:numCache>
            </c:numRef>
          </c:val>
          <c:smooth val="1"/>
          <c:extLst>
            <c:ext xmlns:c16="http://schemas.microsoft.com/office/drawing/2014/chart" uri="{C3380CC4-5D6E-409C-BE32-E72D297353CC}">
              <c16:uniqueId val="{0000001F-4C85-4D28-97EA-B817A4E92338}"/>
            </c:ext>
          </c:extLst>
        </c:ser>
        <c:ser>
          <c:idx val="2"/>
          <c:order val="2"/>
          <c:tx>
            <c:strRef>
              <c:f>Feuil1!$A$4</c:f>
              <c:strCache>
                <c:ptCount val="1"/>
                <c:pt idx="0">
                  <c:v>Liberté</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spPr>
              <a:noFill/>
              <a:ln>
                <a:noFill/>
              </a:ln>
              <a:effectLst/>
            </c:spPr>
            <c:txPr>
              <a:bodyPr/>
              <a:lstStyle/>
              <a:p>
                <a:pPr algn="ctr">
                  <a:defRPr lang="fr-FR" sz="1100" b="0" i="0" u="none" strike="noStrike" kern="1200" baseline="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9"/>
                <c:pt idx="0">
                  <c:v>Colonne2</c:v>
                </c:pt>
                <c:pt idx="1">
                  <c:v>Colonne10</c:v>
                </c:pt>
                <c:pt idx="2">
                  <c:v>Colonne12</c:v>
                </c:pt>
                <c:pt idx="3">
                  <c:v>Colonne13</c:v>
                </c:pt>
                <c:pt idx="4">
                  <c:v>Colonne14</c:v>
                </c:pt>
                <c:pt idx="5">
                  <c:v>Colonne15</c:v>
                </c:pt>
                <c:pt idx="6">
                  <c:v>Colonne16</c:v>
                </c:pt>
                <c:pt idx="7">
                  <c:v>Colonne17</c:v>
                </c:pt>
                <c:pt idx="8">
                  <c:v>Colonne18</c:v>
                </c:pt>
              </c:strCache>
            </c:strRef>
          </c:cat>
          <c:val>
            <c:numRef>
              <c:f>Feuil1!$B$4:$N$4</c:f>
              <c:numCache>
                <c:formatCode>0%</c:formatCode>
                <c:ptCount val="13"/>
                <c:pt idx="0">
                  <c:v>0.43</c:v>
                </c:pt>
                <c:pt idx="1">
                  <c:v>0.44</c:v>
                </c:pt>
                <c:pt idx="2">
                  <c:v>0.41</c:v>
                </c:pt>
                <c:pt idx="3">
                  <c:v>0.53</c:v>
                </c:pt>
                <c:pt idx="4">
                  <c:v>0.59</c:v>
                </c:pt>
                <c:pt idx="5">
                  <c:v>0.64</c:v>
                </c:pt>
                <c:pt idx="6">
                  <c:v>0.6</c:v>
                </c:pt>
                <c:pt idx="7">
                  <c:v>0.63</c:v>
                </c:pt>
                <c:pt idx="8">
                  <c:v>0.55000000000000004</c:v>
                </c:pt>
                <c:pt idx="9">
                  <c:v>0.51</c:v>
                </c:pt>
                <c:pt idx="10">
                  <c:v>0.56999999999999995</c:v>
                </c:pt>
                <c:pt idx="11">
                  <c:v>0.53</c:v>
                </c:pt>
                <c:pt idx="12">
                  <c:v>0.54936361</c:v>
                </c:pt>
              </c:numCache>
            </c:numRef>
          </c:val>
          <c:smooth val="1"/>
          <c:extLst>
            <c:ext xmlns:c16="http://schemas.microsoft.com/office/drawing/2014/chart" uri="{C3380CC4-5D6E-409C-BE32-E72D297353CC}">
              <c16:uniqueId val="{00000023-4C85-4D28-97EA-B817A4E92338}"/>
            </c:ext>
          </c:extLst>
        </c:ser>
        <c:ser>
          <c:idx val="3"/>
          <c:order val="3"/>
          <c:tx>
            <c:strRef>
              <c:f>Feuil1!$A$5</c:f>
              <c:strCache>
                <c:ptCount val="1"/>
                <c:pt idx="0">
                  <c:v>Contrôle</c:v>
                </c:pt>
              </c:strCache>
            </c:strRef>
          </c:tx>
          <c:spPr>
            <a:ln w="34925">
              <a:solidFill>
                <a:srgbClr val="FCB711"/>
              </a:solidFill>
            </a:ln>
            <a:effectLst/>
          </c:spPr>
          <c:marker>
            <c:symbol val="circle"/>
            <c:size val="6"/>
            <c:spPr>
              <a:solidFill>
                <a:schemeClr val="bg1"/>
              </a:solidFill>
              <a:ln w="15875">
                <a:solidFill>
                  <a:srgbClr val="FCB711"/>
                </a:solidFill>
              </a:ln>
              <a:effectLst/>
            </c:spPr>
          </c:marker>
          <c:dLbls>
            <c:spPr>
              <a:noFill/>
              <a:ln>
                <a:noFill/>
              </a:ln>
              <a:effectLst/>
            </c:spPr>
            <c:txPr>
              <a:bodyPr/>
              <a:lstStyle/>
              <a:p>
                <a:pPr>
                  <a:defRPr sz="1100" b="0">
                    <a:solidFill>
                      <a:srgbClr val="FCB711"/>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9"/>
                <c:pt idx="0">
                  <c:v>Colonne2</c:v>
                </c:pt>
                <c:pt idx="1">
                  <c:v>Colonne10</c:v>
                </c:pt>
                <c:pt idx="2">
                  <c:v>Colonne12</c:v>
                </c:pt>
                <c:pt idx="3">
                  <c:v>Colonne13</c:v>
                </c:pt>
                <c:pt idx="4">
                  <c:v>Colonne14</c:v>
                </c:pt>
                <c:pt idx="5">
                  <c:v>Colonne15</c:v>
                </c:pt>
                <c:pt idx="6">
                  <c:v>Colonne16</c:v>
                </c:pt>
                <c:pt idx="7">
                  <c:v>Colonne17</c:v>
                </c:pt>
                <c:pt idx="8">
                  <c:v>Colonne18</c:v>
                </c:pt>
              </c:strCache>
            </c:strRef>
          </c:cat>
          <c:val>
            <c:numRef>
              <c:f>Feuil1!$B$5:$N$5</c:f>
              <c:numCache>
                <c:formatCode>0%</c:formatCode>
                <c:ptCount val="13"/>
                <c:pt idx="0">
                  <c:v>0.52</c:v>
                </c:pt>
                <c:pt idx="1">
                  <c:v>0.53</c:v>
                </c:pt>
                <c:pt idx="2">
                  <c:v>0.57999999999999996</c:v>
                </c:pt>
                <c:pt idx="3">
                  <c:v>0.44</c:v>
                </c:pt>
                <c:pt idx="4">
                  <c:v>0.38</c:v>
                </c:pt>
                <c:pt idx="5">
                  <c:v>0.33</c:v>
                </c:pt>
                <c:pt idx="6">
                  <c:v>0.37</c:v>
                </c:pt>
                <c:pt idx="7">
                  <c:v>0.34</c:v>
                </c:pt>
                <c:pt idx="8">
                  <c:v>0.4</c:v>
                </c:pt>
                <c:pt idx="9">
                  <c:v>0.44</c:v>
                </c:pt>
                <c:pt idx="10">
                  <c:v>0.39</c:v>
                </c:pt>
                <c:pt idx="11">
                  <c:v>0.43</c:v>
                </c:pt>
                <c:pt idx="12">
                  <c:v>0.40641453</c:v>
                </c:pt>
              </c:numCache>
            </c:numRef>
          </c:val>
          <c:smooth val="1"/>
          <c:extLst>
            <c:ext xmlns:c16="http://schemas.microsoft.com/office/drawing/2014/chart" uri="{C3380CC4-5D6E-409C-BE32-E72D297353CC}">
              <c16:uniqueId val="{0000002D-4C85-4D28-97EA-B817A4E92338}"/>
            </c:ext>
          </c:extLst>
        </c:ser>
        <c:ser>
          <c:idx val="4"/>
          <c:order val="4"/>
          <c:tx>
            <c:strRef>
              <c:f>Feuil1!$A$6</c:f>
              <c:strCache>
                <c:ptCount val="1"/>
              </c:strCache>
            </c:strRef>
          </c:tx>
          <c:spPr>
            <a:ln w="34925">
              <a:solidFill>
                <a:srgbClr val="FF9933"/>
              </a:solidFill>
            </a:ln>
            <a:effectLst>
              <a:outerShdw blurRad="50800" dist="50800" dir="5400000" algn="ctr" rotWithShape="0">
                <a:srgbClr val="FF9933">
                  <a:alpha val="26000"/>
                </a:srgbClr>
              </a:outerShdw>
            </a:effectLst>
          </c:spPr>
          <c:marker>
            <c:symbol val="circle"/>
            <c:size val="6"/>
            <c:spPr>
              <a:solidFill>
                <a:srgbClr val="FFFFFF"/>
              </a:solidFill>
              <a:ln w="15875">
                <a:solidFill>
                  <a:srgbClr val="FF9933"/>
                </a:solidFill>
              </a:ln>
              <a:effectLst>
                <a:outerShdw blurRad="50800" dist="50800" dir="5400000" algn="ctr" rotWithShape="0">
                  <a:srgbClr val="FF9933">
                    <a:alpha val="26000"/>
                  </a:srgbClr>
                </a:outerShdw>
              </a:effectLst>
            </c:spPr>
          </c:marker>
          <c:dLbls>
            <c:dLbl>
              <c:idx val="0"/>
              <c:layout>
                <c:manualLayout>
                  <c:x val="-7.0061853031195706E-2"/>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4C85-4D28-97EA-B817A4E92338}"/>
                </c:ext>
              </c:extLst>
            </c:dLbl>
            <c:dLbl>
              <c:idx val="1"/>
              <c:layout>
                <c:manualLayout>
                  <c:x val="-2.45216485609186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4C85-4D28-97EA-B817A4E92338}"/>
                </c:ext>
              </c:extLst>
            </c:dLbl>
            <c:dLbl>
              <c:idx val="2"/>
              <c:layout>
                <c:manualLayout>
                  <c:x val="0"/>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4C85-4D28-97EA-B817A4E92338}"/>
                </c:ext>
              </c:extLst>
            </c:dLbl>
            <c:spPr>
              <a:noFill/>
              <a:ln>
                <a:noFill/>
              </a:ln>
              <a:effectLst/>
            </c:spPr>
            <c:txPr>
              <a:bodyPr/>
              <a:lstStyle/>
              <a:p>
                <a:pPr>
                  <a:defRPr sz="1100" b="1">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9"/>
                <c:pt idx="0">
                  <c:v>Colonne2</c:v>
                </c:pt>
                <c:pt idx="1">
                  <c:v>Colonne10</c:v>
                </c:pt>
                <c:pt idx="2">
                  <c:v>Colonne12</c:v>
                </c:pt>
                <c:pt idx="3">
                  <c:v>Colonne13</c:v>
                </c:pt>
                <c:pt idx="4">
                  <c:v>Colonne14</c:v>
                </c:pt>
                <c:pt idx="5">
                  <c:v>Colonne15</c:v>
                </c:pt>
                <c:pt idx="6">
                  <c:v>Colonne16</c:v>
                </c:pt>
                <c:pt idx="7">
                  <c:v>Colonne17</c:v>
                </c:pt>
                <c:pt idx="8">
                  <c:v>Colonne18</c:v>
                </c:pt>
              </c:strCache>
            </c:strRef>
          </c:cat>
          <c:val>
            <c:numRef>
              <c:f>Feuil1!$B$6:$N$6</c:f>
              <c:numCache>
                <c:formatCode>General</c:formatCode>
                <c:ptCount val="13"/>
              </c:numCache>
            </c:numRef>
          </c:val>
          <c:smooth val="1"/>
          <c:extLst>
            <c:ext xmlns:c16="http://schemas.microsoft.com/office/drawing/2014/chart" uri="{C3380CC4-5D6E-409C-BE32-E72D297353CC}">
              <c16:uniqueId val="{00000031-4C85-4D28-97EA-B817A4E92338}"/>
            </c:ext>
          </c:extLst>
        </c:ser>
        <c:ser>
          <c:idx val="5"/>
          <c:order val="5"/>
          <c:tx>
            <c:strRef>
              <c:f>Feuil1!$A$7</c:f>
              <c:strCache>
                <c:ptCount val="1"/>
              </c:strCache>
            </c:strRef>
          </c:tx>
          <c:spPr>
            <a:ln w="34925">
              <a:solidFill>
                <a:srgbClr val="92D050"/>
              </a:solidFill>
            </a:ln>
            <a:effectLst>
              <a:outerShdw blurRad="50800" dist="50800" dir="5400000" algn="ctr" rotWithShape="0">
                <a:srgbClr val="92D050">
                  <a:alpha val="26000"/>
                </a:srgbClr>
              </a:outerShdw>
            </a:effectLst>
          </c:spPr>
          <c:marker>
            <c:symbol val="circle"/>
            <c:size val="6"/>
            <c:spPr>
              <a:solidFill>
                <a:srgbClr val="FFFFFF"/>
              </a:solidFill>
              <a:ln w="15875">
                <a:solidFill>
                  <a:srgbClr val="92D050"/>
                </a:solidFill>
              </a:ln>
              <a:effectLst>
                <a:outerShdw blurRad="50800" dist="50800" dir="5400000" algn="ctr" rotWithShape="0">
                  <a:srgbClr val="92D050">
                    <a:alpha val="26000"/>
                  </a:srgbClr>
                </a:outerShdw>
              </a:effectLst>
            </c:spPr>
          </c:marker>
          <c:dLbls>
            <c:dLbl>
              <c:idx val="0"/>
              <c:layout>
                <c:manualLayout>
                  <c:x val="-7.7068038334315594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4C85-4D28-97EA-B817A4E92338}"/>
                </c:ext>
              </c:extLst>
            </c:dLbl>
            <c:dLbl>
              <c:idx val="1"/>
              <c:layout>
                <c:manualLayout>
                  <c:x val="-2.9776425455291699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4C85-4D28-97EA-B817A4E92338}"/>
                </c:ext>
              </c:extLst>
            </c:dLbl>
            <c:dLbl>
              <c:idx val="2"/>
              <c:layout>
                <c:manualLayout>
                  <c:x val="5.2546389773396804E-3"/>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4C85-4D28-97EA-B817A4E92338}"/>
                </c:ext>
              </c:extLst>
            </c:dLbl>
            <c:spPr>
              <a:noFill/>
              <a:ln>
                <a:noFill/>
              </a:ln>
              <a:effectLst/>
            </c:spPr>
            <c:txPr>
              <a:bodyPr/>
              <a:lstStyle/>
              <a:p>
                <a:pPr>
                  <a:defRPr sz="1100" b="1">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9"/>
                <c:pt idx="0">
                  <c:v>Colonne2</c:v>
                </c:pt>
                <c:pt idx="1">
                  <c:v>Colonne10</c:v>
                </c:pt>
                <c:pt idx="2">
                  <c:v>Colonne12</c:v>
                </c:pt>
                <c:pt idx="3">
                  <c:v>Colonne13</c:v>
                </c:pt>
                <c:pt idx="4">
                  <c:v>Colonne14</c:v>
                </c:pt>
                <c:pt idx="5">
                  <c:v>Colonne15</c:v>
                </c:pt>
                <c:pt idx="6">
                  <c:v>Colonne16</c:v>
                </c:pt>
                <c:pt idx="7">
                  <c:v>Colonne17</c:v>
                </c:pt>
                <c:pt idx="8">
                  <c:v>Colonne18</c:v>
                </c:pt>
              </c:strCache>
            </c:strRef>
          </c:cat>
          <c:val>
            <c:numRef>
              <c:f>Feuil1!$B$7:$N$7</c:f>
              <c:numCache>
                <c:formatCode>General</c:formatCode>
                <c:ptCount val="13"/>
              </c:numCache>
            </c:numRef>
          </c:val>
          <c:smooth val="1"/>
          <c:extLst>
            <c:ext xmlns:c16="http://schemas.microsoft.com/office/drawing/2014/chart" uri="{C3380CC4-5D6E-409C-BE32-E72D297353CC}">
              <c16:uniqueId val="{00000035-4C85-4D28-97EA-B817A4E92338}"/>
            </c:ext>
          </c:extLst>
        </c:ser>
        <c:dLbls>
          <c:showLegendKey val="0"/>
          <c:showVal val="0"/>
          <c:showCatName val="0"/>
          <c:showSerName val="0"/>
          <c:showPercent val="0"/>
          <c:showBubbleSize val="0"/>
        </c:dLbls>
        <c:marker val="1"/>
        <c:smooth val="0"/>
        <c:axId val="-2125208712"/>
        <c:axId val="-2125211704"/>
      </c:lineChart>
      <c:catAx>
        <c:axId val="-2125208712"/>
        <c:scaling>
          <c:orientation val="minMax"/>
        </c:scaling>
        <c:delete val="1"/>
        <c:axPos val="b"/>
        <c:numFmt formatCode="General" sourceLinked="0"/>
        <c:majorTickMark val="out"/>
        <c:minorTickMark val="none"/>
        <c:tickLblPos val="none"/>
        <c:crossAx val="-2125211704"/>
        <c:crosses val="autoZero"/>
        <c:auto val="1"/>
        <c:lblAlgn val="ctr"/>
        <c:lblOffset val="100"/>
        <c:noMultiLvlLbl val="0"/>
      </c:catAx>
      <c:valAx>
        <c:axId val="-2125211704"/>
        <c:scaling>
          <c:orientation val="minMax"/>
          <c:max val="0.7"/>
          <c:min val="0.3"/>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25208712"/>
        <c:crosses val="autoZero"/>
        <c:crossBetween val="between"/>
        <c:majorUnit val="0.1"/>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8054771436676"/>
          <c:y val="2.6383857160595801E-2"/>
          <c:w val="0.50454657633932298"/>
          <c:h val="0.75973844853151495"/>
        </c:manualLayout>
      </c:layout>
      <c:barChart>
        <c:barDir val="bar"/>
        <c:grouping val="stacked"/>
        <c:varyColors val="0"/>
        <c:ser>
          <c:idx val="4"/>
          <c:order val="0"/>
          <c:tx>
            <c:strRef>
              <c:f>DATA!$B$1</c:f>
              <c:strCache>
                <c:ptCount val="1"/>
                <c:pt idx="0">
                  <c:v>Tout à fait d'accord</c:v>
                </c:pt>
              </c:strCache>
            </c:strRef>
          </c:tx>
          <c:spPr>
            <a:solidFill>
              <a:srgbClr val="376092"/>
            </a:solidFill>
            <a:ln>
              <a:noFill/>
            </a:ln>
            <a:effectLst/>
          </c:spPr>
          <c:invertIfNegative val="0"/>
          <c:dLbls>
            <c:spPr>
              <a:noFill/>
              <a:ln>
                <a:noFill/>
              </a:ln>
              <a:effectLst/>
            </c:spPr>
            <c:txPr>
              <a:bodyPr/>
              <a:lstStyle/>
              <a:p>
                <a:pPr algn="ctr">
                  <a:defRPr lang="fr-FR" sz="1400" b="0" i="0" u="none" strike="noStrike" kern="1200" baseline="0">
                    <a:solidFill>
                      <a:srgbClr val="FFFFFF"/>
                    </a:solidFill>
                    <a:latin typeface="Calibri" pitchFamily="34" charset="0"/>
                    <a:ea typeface="+mn-ea"/>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DATA!$A$2:$A$100</c:f>
              <c:strCache>
                <c:ptCount val="3"/>
                <c:pt idx="0">
                  <c:v>Les gens peuvent changer la société par leurs choix et leurs actions</c:v>
                </c:pt>
                <c:pt idx="1">
                  <c:v>Les gens de mon pays ont la possibilité de choisir leur propre vie</c:v>
                </c:pt>
                <c:pt idx="2">
                  <c:v>J'ai une liberté et un contrôle total sur mon propre avenir</c:v>
                </c:pt>
              </c:strCache>
            </c:strRef>
          </c:cat>
          <c:val>
            <c:numRef>
              <c:f>DATA!$B$2:$B$100</c:f>
              <c:numCache>
                <c:formatCode>0%</c:formatCode>
                <c:ptCount val="3"/>
                <c:pt idx="0">
                  <c:v>0.2249999</c:v>
                </c:pt>
                <c:pt idx="1">
                  <c:v>0.15</c:v>
                </c:pt>
                <c:pt idx="2">
                  <c:v>0.13159145</c:v>
                </c:pt>
              </c:numCache>
            </c:numRef>
          </c:val>
          <c:extLst>
            <c:ext xmlns:c16="http://schemas.microsoft.com/office/drawing/2014/chart" uri="{C3380CC4-5D6E-409C-BE32-E72D297353CC}">
              <c16:uniqueId val="{00000001-8661-40FF-B112-913ED59950AD}"/>
            </c:ext>
          </c:extLst>
        </c:ser>
        <c:ser>
          <c:idx val="3"/>
          <c:order val="1"/>
          <c:tx>
            <c:strRef>
              <c:f>DATA!$C$1</c:f>
              <c:strCache>
                <c:ptCount val="1"/>
                <c:pt idx="0">
                  <c:v>Plutôt d'accord</c:v>
                </c:pt>
              </c:strCache>
            </c:strRef>
          </c:tx>
          <c:spPr>
            <a:solidFill>
              <a:srgbClr val="00B0F0"/>
            </a:solidFill>
            <a:ln w="28575">
              <a:noFill/>
            </a:ln>
            <a:effectLst/>
          </c:spPr>
          <c:invertIfNegative val="0"/>
          <c:dLbls>
            <c:spPr>
              <a:noFill/>
              <a:ln>
                <a:noFill/>
              </a:ln>
              <a:effectLst/>
            </c:spPr>
            <c:txPr>
              <a:bodyPr/>
              <a:lstStyle/>
              <a:p>
                <a:pPr algn="ctr">
                  <a:defRPr lang="fr-FR" sz="1400" b="0" i="0" u="none" strike="noStrike" kern="1200" baseline="0">
                    <a:solidFill>
                      <a:srgbClr val="FFFFFF"/>
                    </a:solidFill>
                    <a:latin typeface="Calibri" pitchFamily="34" charset="0"/>
                    <a:ea typeface="+mn-ea"/>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DATA!$A$2:$A$100</c:f>
              <c:strCache>
                <c:ptCount val="3"/>
                <c:pt idx="0">
                  <c:v>Les gens peuvent changer la société par leurs choix et leurs actions</c:v>
                </c:pt>
                <c:pt idx="1">
                  <c:v>Les gens de mon pays ont la possibilité de choisir leur propre vie</c:v>
                </c:pt>
                <c:pt idx="2">
                  <c:v>J'ai une liberté et un contrôle total sur mon propre avenir</c:v>
                </c:pt>
              </c:strCache>
            </c:strRef>
          </c:cat>
          <c:val>
            <c:numRef>
              <c:f>DATA!$C$2:$C$100</c:f>
              <c:numCache>
                <c:formatCode>0%</c:formatCode>
                <c:ptCount val="3"/>
                <c:pt idx="0">
                  <c:v>0.52</c:v>
                </c:pt>
                <c:pt idx="1">
                  <c:v>0.53396675000000005</c:v>
                </c:pt>
                <c:pt idx="2">
                  <c:v>0.42</c:v>
                </c:pt>
              </c:numCache>
            </c:numRef>
          </c:val>
          <c:extLst>
            <c:ext xmlns:c16="http://schemas.microsoft.com/office/drawing/2014/chart" uri="{C3380CC4-5D6E-409C-BE32-E72D297353CC}">
              <c16:uniqueId val="{00000002-8661-40FF-B112-913ED59950AD}"/>
            </c:ext>
          </c:extLst>
        </c:ser>
        <c:ser>
          <c:idx val="1"/>
          <c:order val="2"/>
          <c:tx>
            <c:strRef>
              <c:f>DATA!$D$1</c:f>
              <c:strCache>
                <c:ptCount val="1"/>
                <c:pt idx="0">
                  <c:v>Pas vraiment d'accord</c:v>
                </c:pt>
              </c:strCache>
            </c:strRef>
          </c:tx>
          <c:spPr>
            <a:solidFill>
              <a:srgbClr val="FFC000"/>
            </a:solidFill>
            <a:ln w="28575">
              <a:noFill/>
            </a:ln>
            <a:effectLst/>
          </c:spPr>
          <c:invertIfNegative val="0"/>
          <c:dLbls>
            <c:spPr>
              <a:noFill/>
              <a:ln>
                <a:noFill/>
              </a:ln>
              <a:effectLst/>
            </c:spPr>
            <c:txPr>
              <a:bodyPr/>
              <a:lstStyle/>
              <a:p>
                <a:pPr algn="ctr">
                  <a:defRPr lang="fr-FR" sz="1400" b="0" i="0" u="none" strike="noStrike" kern="1200" baseline="0">
                    <a:solidFill>
                      <a:srgbClr val="000000">
                        <a:lumMod val="75000"/>
                        <a:lumOff val="25000"/>
                      </a:srgbClr>
                    </a:solidFill>
                    <a:latin typeface="Calibri" pitchFamily="34" charset="0"/>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DATA!$A$2:$A$100</c:f>
              <c:strCache>
                <c:ptCount val="3"/>
                <c:pt idx="0">
                  <c:v>Les gens peuvent changer la société par leurs choix et leurs actions</c:v>
                </c:pt>
                <c:pt idx="1">
                  <c:v>Les gens de mon pays ont la possibilité de choisir leur propre vie</c:v>
                </c:pt>
                <c:pt idx="2">
                  <c:v>J'ai une liberté et un contrôle total sur mon propre avenir</c:v>
                </c:pt>
              </c:strCache>
            </c:strRef>
          </c:cat>
          <c:val>
            <c:numRef>
              <c:f>DATA!$D$2:$D$100</c:f>
              <c:numCache>
                <c:formatCode>0%</c:formatCode>
                <c:ptCount val="3"/>
                <c:pt idx="0">
                  <c:v>0.19</c:v>
                </c:pt>
                <c:pt idx="1">
                  <c:v>0.23800474999999999</c:v>
                </c:pt>
                <c:pt idx="2">
                  <c:v>0.34</c:v>
                </c:pt>
              </c:numCache>
            </c:numRef>
          </c:val>
          <c:extLst>
            <c:ext xmlns:c16="http://schemas.microsoft.com/office/drawing/2014/chart" uri="{C3380CC4-5D6E-409C-BE32-E72D297353CC}">
              <c16:uniqueId val="{00000003-8661-40FF-B112-913ED59950AD}"/>
            </c:ext>
          </c:extLst>
        </c:ser>
        <c:ser>
          <c:idx val="0"/>
          <c:order val="3"/>
          <c:tx>
            <c:strRef>
              <c:f>DATA!$E$1</c:f>
              <c:strCache>
                <c:ptCount val="1"/>
                <c:pt idx="0">
                  <c:v>Pas du tout d'accord</c:v>
                </c:pt>
              </c:strCache>
            </c:strRef>
          </c:tx>
          <c:spPr>
            <a:solidFill>
              <a:srgbClr val="FF5050"/>
            </a:solidFill>
            <a:ln w="25400">
              <a:noFill/>
            </a:ln>
            <a:effectLst/>
          </c:spPr>
          <c:invertIfNegative val="0"/>
          <c:dLbls>
            <c:dLbl>
              <c:idx val="0"/>
              <c:spPr>
                <a:noFill/>
                <a:ln>
                  <a:noFill/>
                </a:ln>
                <a:effectLst/>
              </c:spPr>
              <c:txPr>
                <a:bodyPr/>
                <a:lstStyle/>
                <a:p>
                  <a:pPr algn="ctr">
                    <a:defRPr lang="fr-FR" sz="1400" b="0" i="0" u="none" strike="noStrike" kern="1200" baseline="0">
                      <a:solidFill>
                        <a:schemeClr val="bg1"/>
                      </a:solidFill>
                      <a:latin typeface="Calibri" pitchFamily="34" charset="0"/>
                      <a:ea typeface="+mn-ea"/>
                      <a:cs typeface="Tahoma"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961A-4B64-A942-B8089E0BA9DE}"/>
                </c:ext>
              </c:extLst>
            </c:dLbl>
            <c:dLbl>
              <c:idx val="1"/>
              <c:spPr>
                <a:noFill/>
                <a:ln>
                  <a:noFill/>
                </a:ln>
                <a:effectLst/>
              </c:spPr>
              <c:txPr>
                <a:bodyPr/>
                <a:lstStyle/>
                <a:p>
                  <a:pPr algn="ctr">
                    <a:defRPr lang="fr-FR" sz="1400" b="0" i="0" u="none" strike="noStrike" kern="1200" baseline="0">
                      <a:solidFill>
                        <a:schemeClr val="bg1"/>
                      </a:solidFill>
                      <a:latin typeface="Calibri" pitchFamily="34" charset="0"/>
                      <a:ea typeface="+mn-ea"/>
                      <a:cs typeface="Tahoma"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961A-4B64-A942-B8089E0BA9DE}"/>
                </c:ext>
              </c:extLst>
            </c:dLbl>
            <c:spPr>
              <a:noFill/>
              <a:ln>
                <a:noFill/>
              </a:ln>
              <a:effectLst/>
            </c:spPr>
            <c:txPr>
              <a:bodyPr/>
              <a:lstStyle/>
              <a:p>
                <a:pPr algn="ctr">
                  <a:defRPr lang="fr-FR" sz="1400" b="0" i="0" u="none" strike="noStrike" kern="1200" baseline="0">
                    <a:solidFill>
                      <a:srgbClr val="FFFFFF"/>
                    </a:solidFill>
                    <a:latin typeface="Calibri" pitchFamily="34" charset="0"/>
                    <a:ea typeface="+mn-ea"/>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DATA!$A$2:$A$100</c:f>
              <c:strCache>
                <c:ptCount val="3"/>
                <c:pt idx="0">
                  <c:v>Les gens peuvent changer la société par leurs choix et leurs actions</c:v>
                </c:pt>
                <c:pt idx="1">
                  <c:v>Les gens de mon pays ont la possibilité de choisir leur propre vie</c:v>
                </c:pt>
                <c:pt idx="2">
                  <c:v>J'ai une liberté et un contrôle total sur mon propre avenir</c:v>
                </c:pt>
              </c:strCache>
            </c:strRef>
          </c:cat>
          <c:val>
            <c:numRef>
              <c:f>DATA!$E$2:$E$100</c:f>
              <c:numCache>
                <c:formatCode>0%</c:formatCode>
                <c:ptCount val="3"/>
                <c:pt idx="0">
                  <c:v>3.7054629999999998E-2</c:v>
                </c:pt>
                <c:pt idx="1">
                  <c:v>4.7981000000000003E-2</c:v>
                </c:pt>
                <c:pt idx="2">
                  <c:v>0.09</c:v>
                </c:pt>
              </c:numCache>
            </c:numRef>
          </c:val>
          <c:extLst>
            <c:ext xmlns:c16="http://schemas.microsoft.com/office/drawing/2014/chart" uri="{C3380CC4-5D6E-409C-BE32-E72D297353CC}">
              <c16:uniqueId val="{00000006-8661-40FF-B112-913ED59950AD}"/>
            </c:ext>
          </c:extLst>
        </c:ser>
        <c:ser>
          <c:idx val="2"/>
          <c:order val="4"/>
          <c:tx>
            <c:strRef>
              <c:f>DATA!$F$1</c:f>
              <c:strCache>
                <c:ptCount val="1"/>
                <c:pt idx="0">
                  <c:v>No rep.</c:v>
                </c:pt>
              </c:strCache>
            </c:strRef>
          </c:tx>
          <c:spPr>
            <a:solidFill>
              <a:srgbClr val="595959"/>
            </a:solidFill>
            <a:ln>
              <a:noFill/>
            </a:ln>
            <a:effectLst/>
          </c:spPr>
          <c:invertIfNegative val="0"/>
          <c:dLbls>
            <c:dLbl>
              <c:idx val="0"/>
              <c:layout>
                <c:manualLayout>
                  <c:x val="2.0467624828723999E-2"/>
                  <c:y val="2.282538036213850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61-40FF-B112-913ED59950AD}"/>
                </c:ext>
              </c:extLst>
            </c:dLbl>
            <c:dLbl>
              <c:idx val="1"/>
              <c:layout>
                <c:manualLayout>
                  <c:x val="1.7738701301436299E-2"/>
                  <c:y val="2.282538036213850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661-40FF-B112-913ED59950AD}"/>
                </c:ext>
              </c:extLst>
            </c:dLbl>
            <c:dLbl>
              <c:idx val="2"/>
              <c:layout>
                <c:manualLayout>
                  <c:x val="1.7738701301436299E-2"/>
                  <c:y val="5.31444800136130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661-40FF-B112-913ED59950AD}"/>
                </c:ext>
              </c:extLst>
            </c:dLbl>
            <c:dLbl>
              <c:idx val="3"/>
              <c:layout>
                <c:manualLayout>
                  <c:x val="1.63740783745463E-2"/>
                  <c:y val="-2.8985950521879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661-40FF-B112-913ED59950AD}"/>
                </c:ext>
              </c:extLst>
            </c:dLbl>
            <c:spPr>
              <a:noFill/>
              <a:ln>
                <a:noFill/>
              </a:ln>
              <a:effectLst/>
            </c:spPr>
            <c:txPr>
              <a:bodyPr/>
              <a:lstStyle/>
              <a:p>
                <a:pPr algn="ctr">
                  <a:defRPr lang="fr-FR" sz="1100" b="0" i="0" u="none" strike="noStrike" kern="1200" baseline="0">
                    <a:solidFill>
                      <a:srgbClr val="000000">
                        <a:lumMod val="75000"/>
                        <a:lumOff val="25000"/>
                      </a:srgbClr>
                    </a:solidFill>
                    <a:latin typeface="Calibri"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DATA!$A$2:$A$100</c:f>
              <c:strCache>
                <c:ptCount val="3"/>
                <c:pt idx="0">
                  <c:v>Les gens peuvent changer la société par leurs choix et leurs actions</c:v>
                </c:pt>
                <c:pt idx="1">
                  <c:v>Les gens de mon pays ont la possibilité de choisir leur propre vie</c:v>
                </c:pt>
                <c:pt idx="2">
                  <c:v>J'ai une liberté et un contrôle total sur mon propre avenir</c:v>
                </c:pt>
              </c:strCache>
            </c:strRef>
          </c:cat>
          <c:val>
            <c:numRef>
              <c:f>DATA!$F$2:$F$100</c:f>
              <c:numCache>
                <c:formatCode>0%</c:formatCode>
                <c:ptCount val="3"/>
                <c:pt idx="0">
                  <c:v>2.6128269999999999E-2</c:v>
                </c:pt>
                <c:pt idx="1">
                  <c:v>0.03</c:v>
                </c:pt>
                <c:pt idx="2">
                  <c:v>2.1377670000000001E-2</c:v>
                </c:pt>
              </c:numCache>
            </c:numRef>
          </c:val>
          <c:extLst>
            <c:ext xmlns:c16="http://schemas.microsoft.com/office/drawing/2014/chart" uri="{C3380CC4-5D6E-409C-BE32-E72D297353CC}">
              <c16:uniqueId val="{0000000B-8661-40FF-B112-913ED59950AD}"/>
            </c:ext>
          </c:extLst>
        </c:ser>
        <c:ser>
          <c:idx val="6"/>
          <c:order val="5"/>
          <c:spPr>
            <a:noFill/>
            <a:ln>
              <a:noFill/>
            </a:ln>
          </c:spPr>
          <c:invertIfNegative val="0"/>
          <c:dLbls>
            <c:delete val="1"/>
          </c:dLbls>
          <c:cat>
            <c:strRef>
              <c:f>DATA!$A$2:$A$100</c:f>
              <c:strCache>
                <c:ptCount val="3"/>
                <c:pt idx="0">
                  <c:v>Les gens peuvent changer la société par leurs choix et leurs actions</c:v>
                </c:pt>
                <c:pt idx="1">
                  <c:v>Les gens de mon pays ont la possibilité de choisir leur propre vie</c:v>
                </c:pt>
                <c:pt idx="2">
                  <c:v>J'ai une liberté et un contrôle total sur mon propre avenir</c:v>
                </c:pt>
              </c:strCache>
            </c:strRef>
          </c:cat>
          <c:val>
            <c:numRef>
              <c:f>FORMULA!$J$2:$J$100</c:f>
              <c:numCache>
                <c:formatCode>0.00%</c:formatCode>
                <c:ptCount val="3"/>
                <c:pt idx="0">
                  <c:v>0.1018172</c:v>
                </c:pt>
                <c:pt idx="1">
                  <c:v>0.1000475</c:v>
                </c:pt>
                <c:pt idx="2">
                  <c:v>9.7030880000000097E-2</c:v>
                </c:pt>
              </c:numCache>
            </c:numRef>
          </c:val>
          <c:extLst>
            <c:ext xmlns:c16="http://schemas.microsoft.com/office/drawing/2014/chart" uri="{C3380CC4-5D6E-409C-BE32-E72D297353CC}">
              <c16:uniqueId val="{0000000C-8661-40FF-B112-913ED59950AD}"/>
            </c:ext>
          </c:extLst>
        </c:ser>
        <c:ser>
          <c:idx val="5"/>
          <c:order val="6"/>
          <c:spPr>
            <a:solidFill>
              <a:srgbClr val="376092"/>
            </a:solidFill>
          </c:spPr>
          <c:invertIfNegative val="0"/>
          <c:dLbls>
            <c:delete val="1"/>
          </c:dLbls>
          <c:cat>
            <c:strRef>
              <c:f>DATA!$A$2:$A$100</c:f>
              <c:strCache>
                <c:ptCount val="3"/>
                <c:pt idx="0">
                  <c:v>Les gens peuvent changer la société par leurs choix et leurs actions</c:v>
                </c:pt>
                <c:pt idx="1">
                  <c:v>Les gens de mon pays ont la possibilité de choisir leur propre vie</c:v>
                </c:pt>
                <c:pt idx="2">
                  <c:v>J'ai une liberté et un contrôle total sur mon propre avenir</c:v>
                </c:pt>
              </c:strCache>
            </c:strRef>
          </c:cat>
          <c:val>
            <c:numRef>
              <c:f>FORMULA!$K$2:$K$100</c:f>
              <c:numCache>
                <c:formatCode>0%</c:formatCode>
                <c:ptCount val="3"/>
                <c:pt idx="0">
                  <c:v>0.25</c:v>
                </c:pt>
                <c:pt idx="1">
                  <c:v>0.25</c:v>
                </c:pt>
                <c:pt idx="2">
                  <c:v>0.25</c:v>
                </c:pt>
              </c:numCache>
            </c:numRef>
          </c:val>
          <c:extLst>
            <c:ext xmlns:c16="http://schemas.microsoft.com/office/drawing/2014/chart" uri="{C3380CC4-5D6E-409C-BE32-E72D297353CC}">
              <c16:uniqueId val="{00000071-8661-40FF-B112-913ED59950AD}"/>
            </c:ext>
          </c:extLst>
        </c:ser>
        <c:dLbls>
          <c:showLegendKey val="0"/>
          <c:showVal val="1"/>
          <c:showCatName val="0"/>
          <c:showSerName val="0"/>
          <c:showPercent val="0"/>
          <c:showBubbleSize val="0"/>
        </c:dLbls>
        <c:gapWidth val="45"/>
        <c:overlap val="100"/>
        <c:axId val="-2141851992"/>
        <c:axId val="-2141848968"/>
      </c:barChart>
      <c:catAx>
        <c:axId val="-2141851992"/>
        <c:scaling>
          <c:orientation val="maxMin"/>
        </c:scaling>
        <c:delete val="1"/>
        <c:axPos val="l"/>
        <c:numFmt formatCode="General" sourceLinked="1"/>
        <c:majorTickMark val="none"/>
        <c:minorTickMark val="none"/>
        <c:tickLblPos val="none"/>
        <c:crossAx val="-2141848968"/>
        <c:crosses val="autoZero"/>
        <c:auto val="1"/>
        <c:lblAlgn val="ctr"/>
        <c:lblOffset val="100"/>
        <c:noMultiLvlLbl val="0"/>
      </c:catAx>
      <c:valAx>
        <c:axId val="-2141848968"/>
        <c:scaling>
          <c:orientation val="minMax"/>
          <c:max val="1.35"/>
          <c:min val="0"/>
        </c:scaling>
        <c:delete val="0"/>
        <c:axPos val="t"/>
        <c:numFmt formatCode="0%" sourceLinked="1"/>
        <c:majorTickMark val="none"/>
        <c:minorTickMark val="none"/>
        <c:tickLblPos val="none"/>
        <c:spPr>
          <a:ln>
            <a:noFill/>
          </a:ln>
        </c:spPr>
        <c:crossAx val="-2141851992"/>
        <c:crosses val="autoZero"/>
        <c:crossBetween val="between"/>
        <c:majorUnit val="0.5"/>
        <c:minorUnit val="0.1"/>
      </c:valAx>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589225378593601E-2"/>
          <c:y val="3.0256267007982798E-2"/>
          <c:w val="0.97362353889560604"/>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B82E-4AB7-8623-BEA6A8C2E8BD}"/>
              </c:ext>
            </c:extLst>
          </c:dPt>
          <c:dPt>
            <c:idx val="1"/>
            <c:invertIfNegative val="0"/>
            <c:bubble3D val="0"/>
            <c:spPr>
              <a:solidFill>
                <a:srgbClr val="00B0F0"/>
              </a:solidFill>
              <a:effectLst/>
            </c:spPr>
            <c:extLst>
              <c:ext xmlns:c16="http://schemas.microsoft.com/office/drawing/2014/chart" uri="{C3380CC4-5D6E-409C-BE32-E72D297353CC}">
                <c16:uniqueId val="{00000003-B82E-4AB7-8623-BEA6A8C2E8BD}"/>
              </c:ext>
            </c:extLst>
          </c:dPt>
          <c:dPt>
            <c:idx val="2"/>
            <c:invertIfNegative val="0"/>
            <c:bubble3D val="0"/>
            <c:spPr>
              <a:solidFill>
                <a:srgbClr val="FF5050"/>
              </a:solidFill>
              <a:effectLst/>
            </c:spPr>
            <c:extLst>
              <c:ext xmlns:c16="http://schemas.microsoft.com/office/drawing/2014/chart" uri="{C3380CC4-5D6E-409C-BE32-E72D297353CC}">
                <c16:uniqueId val="{00000005-B82E-4AB7-8623-BEA6A8C2E8BD}"/>
              </c:ext>
            </c:extLst>
          </c:dPt>
          <c:dPt>
            <c:idx val="3"/>
            <c:invertIfNegative val="0"/>
            <c:bubble3D val="0"/>
            <c:spPr>
              <a:solidFill>
                <a:srgbClr val="595959"/>
              </a:solidFill>
              <a:effectLst/>
            </c:spPr>
            <c:extLst>
              <c:ext xmlns:c16="http://schemas.microsoft.com/office/drawing/2014/chart" uri="{C3380CC4-5D6E-409C-BE32-E72D297353CC}">
                <c16:uniqueId val="{00000007-B82E-4AB7-8623-BEA6A8C2E8BD}"/>
              </c:ext>
            </c:extLst>
          </c:dPt>
          <c:dPt>
            <c:idx val="4"/>
            <c:invertIfNegative val="0"/>
            <c:bubble3D val="0"/>
            <c:spPr>
              <a:solidFill>
                <a:schemeClr val="bg1">
                  <a:lumMod val="50000"/>
                  <a:alpha val="60000"/>
                </a:schemeClr>
              </a:solidFill>
              <a:effectLst/>
            </c:spPr>
            <c:extLst>
              <c:ext xmlns:c16="http://schemas.microsoft.com/office/drawing/2014/chart" uri="{C3380CC4-5D6E-409C-BE32-E72D297353CC}">
                <c16:uniqueId val="{00000009-B82E-4AB7-8623-BEA6A8C2E8BD}"/>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B82E-4AB7-8623-BEA6A8C2E8BD}"/>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B82E-4AB7-8623-BEA6A8C2E8BD}"/>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B82E-4AB7-8623-BEA6A8C2E8BD}"/>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B82E-4AB7-8623-BEA6A8C2E8BD}"/>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B82E-4AB7-8623-BEA6A8C2E8BD}"/>
                </c:ext>
              </c:extLst>
            </c:dLbl>
            <c:dLbl>
              <c:idx val="5"/>
              <c:delete val="1"/>
              <c:extLst>
                <c:ext xmlns:c15="http://schemas.microsoft.com/office/drawing/2012/chart" uri="{CE6537A1-D6FC-4f65-9D91-7224C49458BB}"/>
                <c:ext xmlns:c16="http://schemas.microsoft.com/office/drawing/2014/chart" uri="{C3380CC4-5D6E-409C-BE32-E72D297353CC}">
                  <c16:uniqueId val="{0000000A-B82E-4AB7-8623-BEA6A8C2E8BD}"/>
                </c:ext>
              </c:extLst>
            </c:dLbl>
            <c:dLbl>
              <c:idx val="7"/>
              <c:delete val="1"/>
              <c:extLst>
                <c:ext xmlns:c15="http://schemas.microsoft.com/office/drawing/2012/chart" uri="{CE6537A1-D6FC-4f65-9D91-7224C49458BB}"/>
                <c:ext xmlns:c16="http://schemas.microsoft.com/office/drawing/2014/chart" uri="{C3380CC4-5D6E-409C-BE32-E72D297353CC}">
                  <c16:uniqueId val="{0000000B-B82E-4AB7-8623-BEA6A8C2E8BD}"/>
                </c:ext>
              </c:extLst>
            </c:dLbl>
            <c:dLbl>
              <c:idx val="14"/>
              <c:delete val="1"/>
              <c:extLst>
                <c:ext xmlns:c15="http://schemas.microsoft.com/office/drawing/2012/chart" uri="{CE6537A1-D6FC-4f65-9D91-7224C49458BB}"/>
                <c:ext xmlns:c16="http://schemas.microsoft.com/office/drawing/2014/chart" uri="{C3380CC4-5D6E-409C-BE32-E72D297353CC}">
                  <c16:uniqueId val="{0000000C-B82E-4AB7-8623-BEA6A8C2E8BD}"/>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4"/>
                <c:pt idx="0">
                  <c:v>...réformé en profondeur</c:v>
                </c:pt>
                <c:pt idx="1">
                  <c:v>...réformé sur quelques points</c:v>
                </c:pt>
                <c:pt idx="2">
                  <c:v>...ne soit pas réformé</c:v>
                </c:pt>
                <c:pt idx="3">
                  <c:v>NSP</c:v>
                </c:pt>
              </c:strCache>
            </c:strRef>
          </c:cat>
          <c:val>
            <c:numRef>
              <c:f>DATA!$B$2:$B$6</c:f>
              <c:numCache>
                <c:formatCode>0%</c:formatCode>
                <c:ptCount val="5"/>
                <c:pt idx="0">
                  <c:v>0.40758728999999999</c:v>
                </c:pt>
                <c:pt idx="1">
                  <c:v>0.46187433</c:v>
                </c:pt>
                <c:pt idx="2">
                  <c:v>8.7890720000000006E-2</c:v>
                </c:pt>
                <c:pt idx="3">
                  <c:v>4.2646669999999998E-2</c:v>
                </c:pt>
              </c:numCache>
            </c:numRef>
          </c:val>
          <c:extLst>
            <c:ext xmlns:c16="http://schemas.microsoft.com/office/drawing/2014/chart" uri="{C3380CC4-5D6E-409C-BE32-E72D297353CC}">
              <c16:uniqueId val="{0000000D-B82E-4AB7-8623-BEA6A8C2E8BD}"/>
            </c:ext>
          </c:extLst>
        </c:ser>
        <c:dLbls>
          <c:showLegendKey val="0"/>
          <c:showVal val="0"/>
          <c:showCatName val="0"/>
          <c:showSerName val="0"/>
          <c:showPercent val="0"/>
          <c:showBubbleSize val="0"/>
        </c:dLbls>
        <c:gapWidth val="12"/>
        <c:axId val="-2125457912"/>
        <c:axId val="-2125461720"/>
      </c:barChart>
      <c:catAx>
        <c:axId val="-2125457912"/>
        <c:scaling>
          <c:orientation val="maxMin"/>
        </c:scaling>
        <c:delete val="1"/>
        <c:axPos val="l"/>
        <c:numFmt formatCode="General" sourceLinked="1"/>
        <c:majorTickMark val="out"/>
        <c:minorTickMark val="none"/>
        <c:tickLblPos val="none"/>
        <c:crossAx val="-2125461720"/>
        <c:crosses val="autoZero"/>
        <c:auto val="1"/>
        <c:lblAlgn val="ctr"/>
        <c:lblOffset val="100"/>
        <c:noMultiLvlLbl val="0"/>
      </c:catAx>
      <c:valAx>
        <c:axId val="-2125461720"/>
        <c:scaling>
          <c:orientation val="minMax"/>
          <c:max val="0.70000000000000195"/>
          <c:min val="0"/>
        </c:scaling>
        <c:delete val="1"/>
        <c:axPos val="t"/>
        <c:numFmt formatCode="0%" sourceLinked="1"/>
        <c:majorTickMark val="none"/>
        <c:minorTickMark val="none"/>
        <c:tickLblPos val="none"/>
        <c:crossAx val="-2125457912"/>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104"/>
        </c:manualLayout>
      </c:layout>
      <c:lineChart>
        <c:grouping val="standard"/>
        <c:varyColors val="0"/>
        <c:ser>
          <c:idx val="0"/>
          <c:order val="0"/>
          <c:tx>
            <c:strRef>
              <c:f>Feuil1!$A$2</c:f>
              <c:strCache>
                <c:ptCount val="1"/>
              </c:strCache>
            </c:strRef>
          </c:tx>
          <c:spPr>
            <a:ln w="34925">
              <a:solidFill>
                <a:srgbClr val="421D49"/>
              </a:solidFill>
            </a:ln>
            <a:effectLst>
              <a:outerShdw blurRad="50800" dist="50800" dir="5400000" algn="ctr" rotWithShape="0">
                <a:srgbClr val="421D49">
                  <a:alpha val="28000"/>
                </a:srgbClr>
              </a:outerShdw>
            </a:effectLst>
          </c:spPr>
          <c:marker>
            <c:symbol val="circle"/>
            <c:size val="6"/>
            <c:spPr>
              <a:solidFill>
                <a:schemeClr val="bg1"/>
              </a:solidFill>
              <a:ln w="15875">
                <a:solidFill>
                  <a:srgbClr val="421D49"/>
                </a:solidFill>
              </a:ln>
              <a:effectLst>
                <a:outerShdw blurRad="50800" dist="50800" dir="5400000" algn="ctr" rotWithShape="0">
                  <a:srgbClr val="421D49">
                    <a:alpha val="28000"/>
                  </a:srgbClr>
                </a:outerShdw>
              </a:effectLst>
            </c:spPr>
          </c:marker>
          <c:dLbls>
            <c:dLbl>
              <c:idx val="0"/>
              <c:layout>
                <c:manualLayout>
                  <c:x val="-7.9375666139271994E-2"/>
                  <c:y val="1.644400418376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E2-426A-BD0E-02A0B188243B}"/>
                </c:ext>
              </c:extLst>
            </c:dLbl>
            <c:dLbl>
              <c:idx val="1"/>
              <c:layout>
                <c:manualLayout>
                  <c:x val="-2.8996918381802801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E2-426A-BD0E-02A0B188243B}"/>
                </c:ext>
              </c:extLst>
            </c:dLbl>
            <c:dLbl>
              <c:idx val="2"/>
              <c:layout>
                <c:manualLayout>
                  <c:x val="5.2022305045999002E-4"/>
                  <c:y val="-1.26312058415588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E2-426A-BD0E-02A0B188243B}"/>
                </c:ext>
              </c:extLst>
            </c:dLbl>
            <c:dLbl>
              <c:idx val="3"/>
              <c:layout>
                <c:manualLayout>
                  <c:x val="-3.4315259136724702E-2"/>
                  <c:y val="-3.9135892167163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E2-426A-BD0E-02A0B188243B}"/>
                </c:ext>
              </c:extLst>
            </c:dLbl>
            <c:dLbl>
              <c:idx val="4"/>
              <c:layout>
                <c:manualLayout>
                  <c:x val="-3.5375732160078402E-2"/>
                  <c:y val="-4.2040780002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E2-426A-BD0E-02A0B188243B}"/>
                </c:ext>
              </c:extLst>
            </c:dLbl>
            <c:dLbl>
              <c:idx val="5"/>
              <c:layout>
                <c:manualLayout>
                  <c:x val="-3.5986863606779398E-2"/>
                  <c:y val="-3.10701860068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E2-426A-BD0E-02A0B188243B}"/>
                </c:ext>
              </c:extLst>
            </c:dLbl>
            <c:dLbl>
              <c:idx val="6"/>
              <c:layout>
                <c:manualLayout>
                  <c:x val="-4.0908302975971297E-2"/>
                  <c:y val="-3.4220099487207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E2-426A-BD0E-02A0B188243B}"/>
                </c:ext>
              </c:extLst>
            </c:dLbl>
            <c:dLbl>
              <c:idx val="7"/>
              <c:layout>
                <c:manualLayout>
                  <c:x val="-3.2096327876232199E-2"/>
                  <c:y val="4.515204096983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E2-426A-BD0E-02A0B188243B}"/>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E2-426A-BD0E-02A0B188243B}"/>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E2-426A-BD0E-02A0B188243B}"/>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8E2-426A-BD0E-02A0B188243B}"/>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8E2-426A-BD0E-02A0B188243B}"/>
                </c:ext>
              </c:extLst>
            </c:dLbl>
            <c:spPr>
              <a:noFill/>
              <a:ln>
                <a:noFill/>
              </a:ln>
              <a:effectLst/>
            </c:spPr>
            <c:txPr>
              <a:bodyPr/>
              <a:lstStyle/>
              <a:p>
                <a:pPr>
                  <a:defRPr sz="1100" b="1">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9"/>
                <c:pt idx="0">
                  <c:v>Colonne2</c:v>
                </c:pt>
                <c:pt idx="1">
                  <c:v>Colonne8</c:v>
                </c:pt>
                <c:pt idx="2">
                  <c:v>Colonne9</c:v>
                </c:pt>
                <c:pt idx="3">
                  <c:v>Colonne10</c:v>
                </c:pt>
                <c:pt idx="4">
                  <c:v>Colonne12</c:v>
                </c:pt>
                <c:pt idx="5">
                  <c:v>Colonne13</c:v>
                </c:pt>
                <c:pt idx="6">
                  <c:v>Colonne14</c:v>
                </c:pt>
                <c:pt idx="7">
                  <c:v>Colonne15</c:v>
                </c:pt>
                <c:pt idx="8">
                  <c:v>Colonne16</c:v>
                </c:pt>
              </c:strCache>
            </c:strRef>
          </c:cat>
          <c:val>
            <c:numRef>
              <c:f>Feuil1!$B$2:$N$2</c:f>
              <c:numCache>
                <c:formatCode>General</c:formatCode>
                <c:ptCount val="13"/>
              </c:numCache>
            </c:numRef>
          </c:val>
          <c:smooth val="1"/>
          <c:extLst>
            <c:ext xmlns:c16="http://schemas.microsoft.com/office/drawing/2014/chart" uri="{C3380CC4-5D6E-409C-BE32-E72D297353CC}">
              <c16:uniqueId val="{0000000C-08E2-426A-BD0E-02A0B188243B}"/>
            </c:ext>
          </c:extLst>
        </c:ser>
        <c:ser>
          <c:idx val="1"/>
          <c:order val="1"/>
          <c:tx>
            <c:strRef>
              <c:f>Feuil1!$A$3</c:f>
              <c:strCache>
                <c:ptCount val="1"/>
              </c:strCache>
            </c:strRef>
          </c:tx>
          <c:spPr>
            <a:ln w="34925">
              <a:solidFill>
                <a:srgbClr val="AC0077"/>
              </a:solidFill>
            </a:ln>
            <a:effectLst>
              <a:outerShdw blurRad="50800" dist="50800" dir="5400000" algn="ctr" rotWithShape="0">
                <a:srgbClr val="B4007C">
                  <a:alpha val="26000"/>
                </a:srgbClr>
              </a:outerShdw>
            </a:effectLst>
          </c:spPr>
          <c:marker>
            <c:symbol val="circle"/>
            <c:size val="6"/>
            <c:spPr>
              <a:solidFill>
                <a:schemeClr val="bg1"/>
              </a:solidFill>
              <a:ln w="15875">
                <a:solidFill>
                  <a:srgbClr val="AC0077"/>
                </a:solidFill>
              </a:ln>
              <a:effectLst>
                <a:outerShdw blurRad="50800" dist="50800" dir="5400000" algn="ctr" rotWithShape="0">
                  <a:srgbClr val="B4007C">
                    <a:alpha val="26000"/>
                  </a:srgbClr>
                </a:outerShdw>
              </a:effectLst>
            </c:spPr>
          </c:marker>
          <c:dLbls>
            <c:dLbl>
              <c:idx val="0"/>
              <c:layout>
                <c:manualLayout>
                  <c:x val="-8.3905137354332193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8E2-426A-BD0E-02A0B188243B}"/>
                </c:ext>
              </c:extLst>
            </c:dLbl>
            <c:dLbl>
              <c:idx val="1"/>
              <c:layout>
                <c:manualLayout>
                  <c:x val="-3.0217622045541299E-2"/>
                  <c:y val="4.16838720996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8E2-426A-BD0E-02A0B188243B}"/>
                </c:ext>
              </c:extLst>
            </c:dLbl>
            <c:dLbl>
              <c:idx val="2"/>
              <c:layout>
                <c:manualLayout>
                  <c:x val="-2.5156066915137999E-4"/>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8E2-426A-BD0E-02A0B188243B}"/>
                </c:ext>
              </c:extLst>
            </c:dLbl>
            <c:dLbl>
              <c:idx val="3"/>
              <c:layout>
                <c:manualLayout>
                  <c:x val="5.6186281338407498E-3"/>
                  <c:y val="1.5839306523220398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8E2-426A-BD0E-02A0B188243B}"/>
                </c:ext>
              </c:extLst>
            </c:dLbl>
            <c:dLbl>
              <c:idx val="4"/>
              <c:layout>
                <c:manualLayout>
                  <c:x val="4.1667153839001804E-3"/>
                  <c:y val="1.0928464306929099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8E2-426A-BD0E-02A0B188243B}"/>
                </c:ext>
              </c:extLst>
            </c:dLbl>
            <c:dLbl>
              <c:idx val="5"/>
              <c:layout>
                <c:manualLayout>
                  <c:x val="1.1237673843968199E-2"/>
                  <c:y val="1.53121579049302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8E2-426A-BD0E-02A0B188243B}"/>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8E2-426A-BD0E-02A0B188243B}"/>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8E2-426A-BD0E-02A0B188243B}"/>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8E2-426A-BD0E-02A0B188243B}"/>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8E2-426A-BD0E-02A0B188243B}"/>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8E2-426A-BD0E-02A0B188243B}"/>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8E2-426A-BD0E-02A0B188243B}"/>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8E2-426A-BD0E-02A0B188243B}"/>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8E2-426A-BD0E-02A0B188243B}"/>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8E2-426A-BD0E-02A0B188243B}"/>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8E2-426A-BD0E-02A0B188243B}"/>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8E2-426A-BD0E-02A0B188243B}"/>
                </c:ext>
              </c:extLst>
            </c:dLbl>
            <c:dLbl>
              <c:idx val="24"/>
              <c:layout>
                <c:manualLayout>
                  <c:x val="-3.46703734741962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8E2-426A-BD0E-02A0B188243B}"/>
                </c:ext>
              </c:extLst>
            </c:dLbl>
            <c:spPr>
              <a:noFill/>
              <a:ln>
                <a:noFill/>
              </a:ln>
              <a:effectLst/>
            </c:spPr>
            <c:txPr>
              <a:bodyPr/>
              <a:lstStyle/>
              <a:p>
                <a:pPr>
                  <a:defRPr sz="1100" b="1">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9"/>
                <c:pt idx="0">
                  <c:v>Colonne2</c:v>
                </c:pt>
                <c:pt idx="1">
                  <c:v>Colonne8</c:v>
                </c:pt>
                <c:pt idx="2">
                  <c:v>Colonne9</c:v>
                </c:pt>
                <c:pt idx="3">
                  <c:v>Colonne10</c:v>
                </c:pt>
                <c:pt idx="4">
                  <c:v>Colonne12</c:v>
                </c:pt>
                <c:pt idx="5">
                  <c:v>Colonne13</c:v>
                </c:pt>
                <c:pt idx="6">
                  <c:v>Colonne14</c:v>
                </c:pt>
                <c:pt idx="7">
                  <c:v>Colonne15</c:v>
                </c:pt>
                <c:pt idx="8">
                  <c:v>Colonne16</c:v>
                </c:pt>
              </c:strCache>
            </c:strRef>
          </c:cat>
          <c:val>
            <c:numRef>
              <c:f>Feuil1!$B$3:$N$3</c:f>
              <c:numCache>
                <c:formatCode>General</c:formatCode>
                <c:ptCount val="13"/>
              </c:numCache>
            </c:numRef>
          </c:val>
          <c:smooth val="1"/>
          <c:extLst>
            <c:ext xmlns:c16="http://schemas.microsoft.com/office/drawing/2014/chart" uri="{C3380CC4-5D6E-409C-BE32-E72D297353CC}">
              <c16:uniqueId val="{0000001F-08E2-426A-BD0E-02A0B188243B}"/>
            </c:ext>
          </c:extLst>
        </c:ser>
        <c:ser>
          <c:idx val="2"/>
          <c:order val="2"/>
          <c:tx>
            <c:strRef>
              <c:f>Feuil1!$A$4</c:f>
              <c:strCache>
                <c:ptCount val="1"/>
                <c:pt idx="0">
                  <c:v>Pas de réforme</c:v>
                </c:pt>
              </c:strCache>
            </c:strRef>
          </c:tx>
          <c:spPr>
            <a:ln w="34925">
              <a:solidFill>
                <a:srgbClr val="FF5050"/>
              </a:solidFill>
            </a:ln>
            <a:effectLst/>
          </c:spPr>
          <c:marker>
            <c:symbol val="circle"/>
            <c:size val="6"/>
            <c:spPr>
              <a:solidFill>
                <a:schemeClr val="bg1"/>
              </a:solidFill>
              <a:ln w="15875">
                <a:solidFill>
                  <a:srgbClr val="FF5050"/>
                </a:solidFill>
              </a:ln>
              <a:effectLst/>
            </c:spPr>
          </c:marker>
          <c:dLbls>
            <c:spPr>
              <a:noFill/>
              <a:ln>
                <a:noFill/>
              </a:ln>
              <a:effectLst/>
            </c:spPr>
            <c:txPr>
              <a:bodyPr/>
              <a:lstStyle/>
              <a:p>
                <a:pPr algn="ctr">
                  <a:defRPr lang="fr-FR" sz="1100" b="0" i="0" u="none" strike="noStrike" kern="1200" baseline="0">
                    <a:solidFill>
                      <a:srgbClr val="FF5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9"/>
                <c:pt idx="0">
                  <c:v>Colonne2</c:v>
                </c:pt>
                <c:pt idx="1">
                  <c:v>Colonne8</c:v>
                </c:pt>
                <c:pt idx="2">
                  <c:v>Colonne9</c:v>
                </c:pt>
                <c:pt idx="3">
                  <c:v>Colonne10</c:v>
                </c:pt>
                <c:pt idx="4">
                  <c:v>Colonne12</c:v>
                </c:pt>
                <c:pt idx="5">
                  <c:v>Colonne13</c:v>
                </c:pt>
                <c:pt idx="6">
                  <c:v>Colonne14</c:v>
                </c:pt>
                <c:pt idx="7">
                  <c:v>Colonne15</c:v>
                </c:pt>
                <c:pt idx="8">
                  <c:v>Colonne16</c:v>
                </c:pt>
              </c:strCache>
            </c:strRef>
          </c:cat>
          <c:val>
            <c:numRef>
              <c:f>Feuil1!$B$4:$N$4</c:f>
              <c:numCache>
                <c:formatCode>0%</c:formatCode>
                <c:ptCount val="13"/>
                <c:pt idx="0">
                  <c:v>0.03</c:v>
                </c:pt>
                <c:pt idx="1">
                  <c:v>0.03</c:v>
                </c:pt>
                <c:pt idx="2">
                  <c:v>0.04</c:v>
                </c:pt>
                <c:pt idx="3">
                  <c:v>0.06</c:v>
                </c:pt>
                <c:pt idx="4">
                  <c:v>0.06</c:v>
                </c:pt>
                <c:pt idx="5">
                  <c:v>7.0000000000000007E-2</c:v>
                </c:pt>
                <c:pt idx="6">
                  <c:v>7.0000000000000007E-2</c:v>
                </c:pt>
                <c:pt idx="7">
                  <c:v>0.06</c:v>
                </c:pt>
                <c:pt idx="8">
                  <c:v>7.0000000000000007E-2</c:v>
                </c:pt>
                <c:pt idx="9">
                  <c:v>0.06</c:v>
                </c:pt>
                <c:pt idx="10">
                  <c:v>7.0000000000000007E-2</c:v>
                </c:pt>
                <c:pt idx="11">
                  <c:v>0.06</c:v>
                </c:pt>
                <c:pt idx="12">
                  <c:v>8.7890720000000006E-2</c:v>
                </c:pt>
              </c:numCache>
            </c:numRef>
          </c:val>
          <c:smooth val="1"/>
          <c:extLst>
            <c:ext xmlns:c16="http://schemas.microsoft.com/office/drawing/2014/chart" uri="{C3380CC4-5D6E-409C-BE32-E72D297353CC}">
              <c16:uniqueId val="{0000002E-08E2-426A-BD0E-02A0B188243B}"/>
            </c:ext>
          </c:extLst>
        </c:ser>
        <c:ser>
          <c:idx val="3"/>
          <c:order val="3"/>
          <c:tx>
            <c:strRef>
              <c:f>Feuil1!$A$5</c:f>
              <c:strCache>
                <c:ptCount val="1"/>
                <c:pt idx="0">
                  <c:v>en profondeur</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dLbl>
              <c:idx val="3"/>
              <c:layout>
                <c:manualLayout>
                  <c:x val="-2.9486006388028899E-2"/>
                  <c:y val="6.9675321161634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08E2-426A-BD0E-02A0B188243B}"/>
                </c:ext>
              </c:extLst>
            </c:dLbl>
            <c:dLbl>
              <c:idx val="7"/>
              <c:layout>
                <c:manualLayout>
                  <c:x val="-2.9486006388028899E-2"/>
                  <c:y val="6.9675321161634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08E2-426A-BD0E-02A0B188243B}"/>
                </c:ext>
              </c:extLst>
            </c:dLbl>
            <c:dLbl>
              <c:idx val="11"/>
              <c:layout>
                <c:manualLayout>
                  <c:x val="-2.3697353742512178E-2"/>
                  <c:y val="7.5548889594950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82-4AEC-9029-44C8F5D0163E}"/>
                </c:ext>
              </c:extLst>
            </c:dLbl>
            <c:dLbl>
              <c:idx val="12"/>
              <c:layout>
                <c:manualLayout>
                  <c:x val="-3.3827495872166706E-2"/>
                  <c:y val="6.9675321161634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79-4BBA-80EB-FF78E922E1AC}"/>
                </c:ext>
              </c:extLst>
            </c:dLbl>
            <c:spPr>
              <a:noFill/>
              <a:ln>
                <a:noFill/>
              </a:ln>
              <a:effectLst/>
            </c:spPr>
            <c:txPr>
              <a:bodyPr/>
              <a:lstStyle/>
              <a:p>
                <a:pPr>
                  <a:defRPr sz="1100" b="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9"/>
                <c:pt idx="0">
                  <c:v>Colonne2</c:v>
                </c:pt>
                <c:pt idx="1">
                  <c:v>Colonne8</c:v>
                </c:pt>
                <c:pt idx="2">
                  <c:v>Colonne9</c:v>
                </c:pt>
                <c:pt idx="3">
                  <c:v>Colonne10</c:v>
                </c:pt>
                <c:pt idx="4">
                  <c:v>Colonne12</c:v>
                </c:pt>
                <c:pt idx="5">
                  <c:v>Colonne13</c:v>
                </c:pt>
                <c:pt idx="6">
                  <c:v>Colonne14</c:v>
                </c:pt>
                <c:pt idx="7">
                  <c:v>Colonne15</c:v>
                </c:pt>
                <c:pt idx="8">
                  <c:v>Colonne16</c:v>
                </c:pt>
              </c:strCache>
            </c:strRef>
          </c:cat>
          <c:val>
            <c:numRef>
              <c:f>Feuil1!$B$5:$N$5</c:f>
              <c:numCache>
                <c:formatCode>0%</c:formatCode>
                <c:ptCount val="13"/>
                <c:pt idx="0">
                  <c:v>0.4</c:v>
                </c:pt>
                <c:pt idx="1">
                  <c:v>0.47</c:v>
                </c:pt>
                <c:pt idx="2">
                  <c:v>0.49</c:v>
                </c:pt>
                <c:pt idx="3">
                  <c:v>0.41</c:v>
                </c:pt>
                <c:pt idx="4">
                  <c:v>0.46</c:v>
                </c:pt>
                <c:pt idx="5">
                  <c:v>0.45</c:v>
                </c:pt>
                <c:pt idx="6">
                  <c:v>0.45</c:v>
                </c:pt>
                <c:pt idx="7">
                  <c:v>0.41</c:v>
                </c:pt>
                <c:pt idx="8">
                  <c:v>0.47</c:v>
                </c:pt>
                <c:pt idx="9">
                  <c:v>0.49</c:v>
                </c:pt>
                <c:pt idx="10">
                  <c:v>0.39</c:v>
                </c:pt>
                <c:pt idx="11">
                  <c:v>0.45</c:v>
                </c:pt>
                <c:pt idx="12">
                  <c:v>0.40758728999999994</c:v>
                </c:pt>
              </c:numCache>
            </c:numRef>
          </c:val>
          <c:smooth val="1"/>
          <c:extLst>
            <c:ext xmlns:c16="http://schemas.microsoft.com/office/drawing/2014/chart" uri="{C3380CC4-5D6E-409C-BE32-E72D297353CC}">
              <c16:uniqueId val="{0000003C-08E2-426A-BD0E-02A0B188243B}"/>
            </c:ext>
          </c:extLst>
        </c:ser>
        <c:ser>
          <c:idx val="4"/>
          <c:order val="4"/>
          <c:tx>
            <c:strRef>
              <c:f>Feuil1!$A$6</c:f>
              <c:strCache>
                <c:ptCount val="1"/>
                <c:pt idx="0">
                  <c:v>sur qques points</c:v>
                </c:pt>
              </c:strCache>
            </c:strRef>
          </c:tx>
          <c:spPr>
            <a:ln w="34925">
              <a:solidFill>
                <a:srgbClr val="00B0F0"/>
              </a:solidFill>
            </a:ln>
            <a:effectLst/>
          </c:spPr>
          <c:marker>
            <c:symbol val="circle"/>
            <c:size val="6"/>
            <c:spPr>
              <a:solidFill>
                <a:srgbClr val="FFFFFF"/>
              </a:solidFill>
              <a:ln w="15875">
                <a:solidFill>
                  <a:srgbClr val="00B0F0"/>
                </a:solidFill>
              </a:ln>
              <a:effectLst/>
            </c:spPr>
          </c:marker>
          <c:dLbls>
            <c:dLbl>
              <c:idx val="0"/>
              <c:layout>
                <c:manualLayout>
                  <c:x val="-2.9486006388028899E-2"/>
                  <c:y val="-5.7927721809299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DB-47F3-BF80-AECB3151978B}"/>
                </c:ext>
              </c:extLst>
            </c:dLbl>
            <c:dLbl>
              <c:idx val="3"/>
              <c:layout>
                <c:manualLayout>
                  <c:x val="-2.9486006388028899E-2"/>
                  <c:y val="-6.3801290242615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08E2-426A-BD0E-02A0B188243B}"/>
                </c:ext>
              </c:extLst>
            </c:dLbl>
            <c:dLbl>
              <c:idx val="7"/>
              <c:layout>
                <c:manualLayout>
                  <c:x val="-2.9486006388028899E-2"/>
                  <c:y val="-6.9674858675931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08E2-426A-BD0E-02A0B188243B}"/>
                </c:ext>
              </c:extLst>
            </c:dLbl>
            <c:dLbl>
              <c:idx val="10"/>
              <c:layout>
                <c:manualLayout>
                  <c:x val="-2.9486006388029E-2"/>
                  <c:y val="-8.1421995542562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21-4DA4-83BD-9A18B2EF4A26}"/>
                </c:ext>
              </c:extLst>
            </c:dLbl>
            <c:dLbl>
              <c:idx val="11"/>
              <c:layout>
                <c:manualLayout>
                  <c:x val="-1.6461537935616201E-2"/>
                  <c:y val="-6.9674858675931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82-4AEC-9029-44C8F5D0163E}"/>
                </c:ext>
              </c:extLst>
            </c:dLbl>
            <c:dLbl>
              <c:idx val="12"/>
              <c:layout>
                <c:manualLayout>
                  <c:x val="-2.9486006388028885E-2"/>
                  <c:y val="-6.3801290242615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79-4BBA-80EB-FF78E922E1AC}"/>
                </c:ext>
              </c:extLst>
            </c:dLbl>
            <c:spPr>
              <a:noFill/>
              <a:ln>
                <a:noFill/>
              </a:ln>
              <a:effectLst/>
            </c:spPr>
            <c:txPr>
              <a:bodyPr/>
              <a:lstStyle/>
              <a:p>
                <a:pPr>
                  <a:defRPr sz="1100" b="0">
                    <a:solidFill>
                      <a:srgbClr val="00B0F0"/>
                    </a:solidFill>
                    <a:latin typeface="Tahoma" pitchFamily="34" charset="0"/>
                    <a:cs typeface="Tahoma" pitchFamily="34" charset="0"/>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9"/>
                <c:pt idx="0">
                  <c:v>Colonne2</c:v>
                </c:pt>
                <c:pt idx="1">
                  <c:v>Colonne8</c:v>
                </c:pt>
                <c:pt idx="2">
                  <c:v>Colonne9</c:v>
                </c:pt>
                <c:pt idx="3">
                  <c:v>Colonne10</c:v>
                </c:pt>
                <c:pt idx="4">
                  <c:v>Colonne12</c:v>
                </c:pt>
                <c:pt idx="5">
                  <c:v>Colonne13</c:v>
                </c:pt>
                <c:pt idx="6">
                  <c:v>Colonne14</c:v>
                </c:pt>
                <c:pt idx="7">
                  <c:v>Colonne15</c:v>
                </c:pt>
                <c:pt idx="8">
                  <c:v>Colonne16</c:v>
                </c:pt>
              </c:strCache>
            </c:strRef>
          </c:cat>
          <c:val>
            <c:numRef>
              <c:f>Feuil1!$B$6:$N$6</c:f>
              <c:numCache>
                <c:formatCode>0%</c:formatCode>
                <c:ptCount val="13"/>
                <c:pt idx="0">
                  <c:v>0.53</c:v>
                </c:pt>
                <c:pt idx="1">
                  <c:v>0.49</c:v>
                </c:pt>
                <c:pt idx="2">
                  <c:v>0.46</c:v>
                </c:pt>
                <c:pt idx="3">
                  <c:v>0.51</c:v>
                </c:pt>
                <c:pt idx="4">
                  <c:v>0.46</c:v>
                </c:pt>
                <c:pt idx="5">
                  <c:v>0.46</c:v>
                </c:pt>
                <c:pt idx="6">
                  <c:v>0.46</c:v>
                </c:pt>
                <c:pt idx="7">
                  <c:v>0.51</c:v>
                </c:pt>
                <c:pt idx="8">
                  <c:v>0.42</c:v>
                </c:pt>
                <c:pt idx="9">
                  <c:v>0.41</c:v>
                </c:pt>
                <c:pt idx="10">
                  <c:v>0.5</c:v>
                </c:pt>
                <c:pt idx="11">
                  <c:v>0.46</c:v>
                </c:pt>
                <c:pt idx="12">
                  <c:v>0.46187433</c:v>
                </c:pt>
              </c:numCache>
            </c:numRef>
          </c:val>
          <c:smooth val="1"/>
          <c:extLst>
            <c:ext xmlns:c16="http://schemas.microsoft.com/office/drawing/2014/chart" uri="{C3380CC4-5D6E-409C-BE32-E72D297353CC}">
              <c16:uniqueId val="{00000046-08E2-426A-BD0E-02A0B188243B}"/>
            </c:ext>
          </c:extLst>
        </c:ser>
        <c:ser>
          <c:idx val="5"/>
          <c:order val="5"/>
          <c:tx>
            <c:strRef>
              <c:f>Feuil1!$A$7</c:f>
              <c:strCache>
                <c:ptCount val="1"/>
              </c:strCache>
            </c:strRef>
          </c:tx>
          <c:spPr>
            <a:ln w="34925">
              <a:solidFill>
                <a:srgbClr val="92D050"/>
              </a:solidFill>
            </a:ln>
            <a:effectLst>
              <a:outerShdw blurRad="50800" dist="50800" dir="5400000" algn="ctr" rotWithShape="0">
                <a:srgbClr val="92D050">
                  <a:alpha val="26000"/>
                </a:srgbClr>
              </a:outerShdw>
            </a:effectLst>
          </c:spPr>
          <c:marker>
            <c:symbol val="circle"/>
            <c:size val="6"/>
            <c:spPr>
              <a:solidFill>
                <a:srgbClr val="FFFFFF"/>
              </a:solidFill>
              <a:ln w="15875">
                <a:solidFill>
                  <a:srgbClr val="92D050"/>
                </a:solidFill>
              </a:ln>
              <a:effectLst>
                <a:outerShdw blurRad="50800" dist="50800" dir="5400000" algn="ctr" rotWithShape="0">
                  <a:srgbClr val="92D050">
                    <a:alpha val="26000"/>
                  </a:srgbClr>
                </a:outerShdw>
              </a:effectLst>
            </c:spPr>
          </c:marker>
          <c:dLbls>
            <c:dLbl>
              <c:idx val="0"/>
              <c:layout>
                <c:manualLayout>
                  <c:x val="-7.7068038334315594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08E2-426A-BD0E-02A0B188243B}"/>
                </c:ext>
              </c:extLst>
            </c:dLbl>
            <c:dLbl>
              <c:idx val="1"/>
              <c:layout>
                <c:manualLayout>
                  <c:x val="-2.9776425455291699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08E2-426A-BD0E-02A0B188243B}"/>
                </c:ext>
              </c:extLst>
            </c:dLbl>
            <c:dLbl>
              <c:idx val="2"/>
              <c:layout>
                <c:manualLayout>
                  <c:x val="5.2546389773396804E-3"/>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08E2-426A-BD0E-02A0B188243B}"/>
                </c:ext>
              </c:extLst>
            </c:dLbl>
            <c:spPr>
              <a:noFill/>
              <a:ln>
                <a:noFill/>
              </a:ln>
              <a:effectLst/>
            </c:spPr>
            <c:txPr>
              <a:bodyPr/>
              <a:lstStyle/>
              <a:p>
                <a:pPr>
                  <a:defRPr sz="1100" b="1">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Feuil1!$B$1:$N$1</c:f>
              <c:strCache>
                <c:ptCount val="9"/>
                <c:pt idx="0">
                  <c:v>Colonne2</c:v>
                </c:pt>
                <c:pt idx="1">
                  <c:v>Colonne8</c:v>
                </c:pt>
                <c:pt idx="2">
                  <c:v>Colonne9</c:v>
                </c:pt>
                <c:pt idx="3">
                  <c:v>Colonne10</c:v>
                </c:pt>
                <c:pt idx="4">
                  <c:v>Colonne12</c:v>
                </c:pt>
                <c:pt idx="5">
                  <c:v>Colonne13</c:v>
                </c:pt>
                <c:pt idx="6">
                  <c:v>Colonne14</c:v>
                </c:pt>
                <c:pt idx="7">
                  <c:v>Colonne15</c:v>
                </c:pt>
                <c:pt idx="8">
                  <c:v>Colonne16</c:v>
                </c:pt>
              </c:strCache>
            </c:strRef>
          </c:cat>
          <c:val>
            <c:numRef>
              <c:f>Feuil1!$B$7:$N$7</c:f>
              <c:numCache>
                <c:formatCode>General</c:formatCode>
                <c:ptCount val="13"/>
              </c:numCache>
            </c:numRef>
          </c:val>
          <c:smooth val="1"/>
          <c:extLst>
            <c:ext xmlns:c16="http://schemas.microsoft.com/office/drawing/2014/chart" uri="{C3380CC4-5D6E-409C-BE32-E72D297353CC}">
              <c16:uniqueId val="{0000004A-08E2-426A-BD0E-02A0B188243B}"/>
            </c:ext>
          </c:extLst>
        </c:ser>
        <c:dLbls>
          <c:showLegendKey val="0"/>
          <c:showVal val="0"/>
          <c:showCatName val="0"/>
          <c:showSerName val="0"/>
          <c:showPercent val="0"/>
          <c:showBubbleSize val="0"/>
        </c:dLbls>
        <c:marker val="1"/>
        <c:smooth val="0"/>
        <c:axId val="-2121809880"/>
        <c:axId val="-2121806904"/>
      </c:lineChart>
      <c:catAx>
        <c:axId val="-2121809880"/>
        <c:scaling>
          <c:orientation val="minMax"/>
        </c:scaling>
        <c:delete val="1"/>
        <c:axPos val="b"/>
        <c:numFmt formatCode="General" sourceLinked="0"/>
        <c:majorTickMark val="out"/>
        <c:minorTickMark val="none"/>
        <c:tickLblPos val="none"/>
        <c:crossAx val="-2121806904"/>
        <c:crosses val="autoZero"/>
        <c:auto val="1"/>
        <c:lblAlgn val="ctr"/>
        <c:lblOffset val="100"/>
        <c:noMultiLvlLbl val="0"/>
      </c:catAx>
      <c:valAx>
        <c:axId val="-2121806904"/>
        <c:scaling>
          <c:orientation val="minMax"/>
          <c:min val="0"/>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21809880"/>
        <c:crosses val="autoZero"/>
        <c:crossBetween val="between"/>
        <c:majorUnit val="0.2"/>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D186-4765-B92D-B14531575AD6}"/>
              </c:ext>
            </c:extLst>
          </c:dPt>
          <c:dPt>
            <c:idx val="1"/>
            <c:bubble3D val="0"/>
            <c:explosion val="2"/>
            <c:spPr>
              <a:solidFill>
                <a:srgbClr val="EB4347"/>
              </a:solidFill>
              <a:effectLst/>
            </c:spPr>
            <c:extLst>
              <c:ext xmlns:c16="http://schemas.microsoft.com/office/drawing/2014/chart" uri="{C3380CC4-5D6E-409C-BE32-E72D297353CC}">
                <c16:uniqueId val="{00000003-D186-4765-B92D-B14531575AD6}"/>
              </c:ext>
            </c:extLst>
          </c:dPt>
          <c:dPt>
            <c:idx val="2"/>
            <c:bubble3D val="0"/>
            <c:spPr>
              <a:solidFill>
                <a:srgbClr val="595959"/>
              </a:solidFill>
              <a:effectLst/>
            </c:spPr>
            <c:extLst>
              <c:ext xmlns:c16="http://schemas.microsoft.com/office/drawing/2014/chart" uri="{C3380CC4-5D6E-409C-BE32-E72D297353CC}">
                <c16:uniqueId val="{00000005-D186-4765-B92D-B14531575AD6}"/>
              </c:ext>
            </c:extLst>
          </c:dPt>
          <c:dPt>
            <c:idx val="3"/>
            <c:bubble3D val="0"/>
            <c:spPr>
              <a:solidFill>
                <a:schemeClr val="tx1">
                  <a:lumMod val="50000"/>
                  <a:lumOff val="50000"/>
                </a:schemeClr>
              </a:solidFill>
              <a:effectLst/>
            </c:spPr>
            <c:extLst>
              <c:ext xmlns:c16="http://schemas.microsoft.com/office/drawing/2014/chart" uri="{C3380CC4-5D6E-409C-BE32-E72D297353CC}">
                <c16:uniqueId val="{00000007-D186-4765-B92D-B14531575AD6}"/>
              </c:ext>
            </c:extLst>
          </c:dPt>
          <c:dLbls>
            <c:dLbl>
              <c:idx val="0"/>
              <c:layout>
                <c:manualLayout>
                  <c:x val="-4.3252049743640704E-3"/>
                  <c:y val="-2.0583342190975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86-4765-B92D-B14531575AD6}"/>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86-4765-B92D-B14531575AD6}"/>
                </c:ext>
              </c:extLst>
            </c:dLbl>
            <c:dLbl>
              <c:idx val="2"/>
              <c:layout>
                <c:manualLayout>
                  <c:x val="-2.8739399350199001E-2"/>
                  <c:y val="2.82154665826456E-2"/>
                </c:manualLayout>
              </c:layout>
              <c:spPr/>
              <c:txPr>
                <a:bodyPr anchorCtr="0"/>
                <a:lstStyle/>
                <a:p>
                  <a:pPr algn="ctr" rtl="0">
                    <a:defRPr lang="en-US" sz="1800" b="0" i="0" u="none" strike="noStrike" kern="1200" baseline="0">
                      <a:solidFill>
                        <a:srgbClr val="FFFFFF"/>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86-4765-B92D-B14531575AD6}"/>
                </c:ext>
              </c:extLst>
            </c:dLbl>
            <c:dLbl>
              <c:idx val="3"/>
              <c:layout>
                <c:manualLayout>
                  <c:x val="-9.7887883075254006E-2"/>
                  <c:y val="9.4639244038173795E-2"/>
                </c:manualLayout>
              </c:layout>
              <c:spPr/>
              <c:txPr>
                <a:bodyPr/>
                <a:lstStyle/>
                <a:p>
                  <a:pPr>
                    <a:defRPr sz="11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86-4765-B92D-B14531575AD6}"/>
                </c:ext>
              </c:extLst>
            </c:dLbl>
            <c:spPr>
              <a:noFill/>
              <a:ln>
                <a:noFill/>
              </a:ln>
              <a:effectLst/>
            </c:spPr>
            <c:txPr>
              <a:bodyPr/>
              <a:lstStyle/>
              <a:p>
                <a:pPr>
                  <a:defRPr sz="22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0.71734522999999994</c:v>
                </c:pt>
                <c:pt idx="1">
                  <c:v>0.24271709</c:v>
                </c:pt>
                <c:pt idx="2">
                  <c:v>3.9937130000000001E-2</c:v>
                </c:pt>
              </c:numCache>
            </c:numRef>
          </c:val>
          <c:extLst>
            <c:ext xmlns:c16="http://schemas.microsoft.com/office/drawing/2014/chart" uri="{C3380CC4-5D6E-409C-BE32-E72D297353CC}">
              <c16:uniqueId val="{00000008-D186-4765-B92D-B14531575AD6}"/>
            </c:ext>
          </c:extLst>
        </c:ser>
        <c:dLbls>
          <c:showLegendKey val="0"/>
          <c:showVal val="0"/>
          <c:showCatName val="0"/>
          <c:showSerName val="0"/>
          <c:showPercent val="0"/>
          <c:showBubbleSize val="0"/>
          <c:showLeaderLines val="0"/>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1622836383901E-2"/>
          <c:y val="3.5393143673035199E-2"/>
          <c:w val="0.95467965885963901"/>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6D6D-4828-9A79-5F90FA963D59}"/>
              </c:ext>
            </c:extLst>
          </c:dPt>
          <c:dPt>
            <c:idx val="1"/>
            <c:invertIfNegative val="0"/>
            <c:bubble3D val="0"/>
            <c:spPr>
              <a:solidFill>
                <a:srgbClr val="00B0F0"/>
              </a:solidFill>
              <a:effectLst/>
            </c:spPr>
            <c:extLst>
              <c:ext xmlns:c16="http://schemas.microsoft.com/office/drawing/2014/chart" uri="{C3380CC4-5D6E-409C-BE32-E72D297353CC}">
                <c16:uniqueId val="{00000003-6D6D-4828-9A79-5F90FA963D59}"/>
              </c:ext>
            </c:extLst>
          </c:dPt>
          <c:dPt>
            <c:idx val="2"/>
            <c:invertIfNegative val="0"/>
            <c:bubble3D val="0"/>
            <c:spPr>
              <a:solidFill>
                <a:srgbClr val="FFC000"/>
              </a:solidFill>
              <a:effectLst/>
            </c:spPr>
            <c:extLst>
              <c:ext xmlns:c16="http://schemas.microsoft.com/office/drawing/2014/chart" uri="{C3380CC4-5D6E-409C-BE32-E72D297353CC}">
                <c16:uniqueId val="{00000005-6D6D-4828-9A79-5F90FA963D59}"/>
              </c:ext>
            </c:extLst>
          </c:dPt>
          <c:dPt>
            <c:idx val="3"/>
            <c:invertIfNegative val="0"/>
            <c:bubble3D val="0"/>
            <c:spPr>
              <a:solidFill>
                <a:srgbClr val="EB4347"/>
              </a:solidFill>
              <a:effectLst/>
            </c:spPr>
            <c:extLst>
              <c:ext xmlns:c16="http://schemas.microsoft.com/office/drawing/2014/chart" uri="{C3380CC4-5D6E-409C-BE32-E72D297353CC}">
                <c16:uniqueId val="{00000007-6D6D-4828-9A79-5F90FA963D59}"/>
              </c:ext>
            </c:extLst>
          </c:dPt>
          <c:dPt>
            <c:idx val="4"/>
            <c:invertIfNegative val="0"/>
            <c:bubble3D val="0"/>
            <c:spPr>
              <a:solidFill>
                <a:srgbClr val="595959"/>
              </a:solidFill>
              <a:effectLst/>
            </c:spPr>
            <c:extLst>
              <c:ext xmlns:c16="http://schemas.microsoft.com/office/drawing/2014/chart" uri="{C3380CC4-5D6E-409C-BE32-E72D297353CC}">
                <c16:uniqueId val="{00000009-6D6D-4828-9A79-5F90FA963D59}"/>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6D6D-4828-9A79-5F90FA963D59}"/>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6D6D-4828-9A79-5F90FA963D59}"/>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6D6D-4828-9A79-5F90FA963D59}"/>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6D6D-4828-9A79-5F90FA963D59}"/>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6D6D-4828-9A79-5F90FA963D59}"/>
                </c:ext>
              </c:extLst>
            </c:dLbl>
            <c:dLbl>
              <c:idx val="5"/>
              <c:delete val="1"/>
              <c:extLst>
                <c:ext xmlns:c15="http://schemas.microsoft.com/office/drawing/2012/chart" uri="{CE6537A1-D6FC-4f65-9D91-7224C49458BB}"/>
                <c:ext xmlns:c16="http://schemas.microsoft.com/office/drawing/2014/chart" uri="{C3380CC4-5D6E-409C-BE32-E72D297353CC}">
                  <c16:uniqueId val="{0000000A-6D6D-4828-9A79-5F90FA963D59}"/>
                </c:ext>
              </c:extLst>
            </c:dLbl>
            <c:dLbl>
              <c:idx val="7"/>
              <c:delete val="1"/>
              <c:extLst>
                <c:ext xmlns:c15="http://schemas.microsoft.com/office/drawing/2012/chart" uri="{CE6537A1-D6FC-4f65-9D91-7224C49458BB}"/>
                <c:ext xmlns:c16="http://schemas.microsoft.com/office/drawing/2014/chart" uri="{C3380CC4-5D6E-409C-BE32-E72D297353CC}">
                  <c16:uniqueId val="{0000000B-6D6D-4828-9A79-5F90FA963D59}"/>
                </c:ext>
              </c:extLst>
            </c:dLbl>
            <c:dLbl>
              <c:idx val="14"/>
              <c:delete val="1"/>
              <c:extLst>
                <c:ext xmlns:c15="http://schemas.microsoft.com/office/drawing/2012/chart" uri="{CE6537A1-D6FC-4f65-9D91-7224C49458BB}"/>
                <c:ext xmlns:c16="http://schemas.microsoft.com/office/drawing/2014/chart" uri="{C3380CC4-5D6E-409C-BE32-E72D297353CC}">
                  <c16:uniqueId val="{0000000C-6D6D-4828-9A79-5F90FA963D59}"/>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Tout à fait menacé</c:v>
                </c:pt>
                <c:pt idx="1">
                  <c:v>Plutôt menacé</c:v>
                </c:pt>
                <c:pt idx="2">
                  <c:v>Plutôt pas menacé</c:v>
                </c:pt>
                <c:pt idx="3">
                  <c:v>Pas du tout menacé</c:v>
                </c:pt>
                <c:pt idx="4">
                  <c:v>NSP</c:v>
                </c:pt>
              </c:strCache>
            </c:strRef>
          </c:cat>
          <c:val>
            <c:numRef>
              <c:f>DATA!$B$2:$B$6</c:f>
              <c:numCache>
                <c:formatCode>0%</c:formatCode>
                <c:ptCount val="5"/>
                <c:pt idx="0">
                  <c:v>0.35499989999999998</c:v>
                </c:pt>
                <c:pt idx="1">
                  <c:v>0.27095993000000002</c:v>
                </c:pt>
                <c:pt idx="2">
                  <c:v>0.21570317999999999</c:v>
                </c:pt>
                <c:pt idx="3">
                  <c:v>0.10574917</c:v>
                </c:pt>
                <c:pt idx="4">
                  <c:v>5.258782E-2</c:v>
                </c:pt>
              </c:numCache>
            </c:numRef>
          </c:val>
          <c:extLst>
            <c:ext xmlns:c16="http://schemas.microsoft.com/office/drawing/2014/chart" uri="{C3380CC4-5D6E-409C-BE32-E72D297353CC}">
              <c16:uniqueId val="{0000000D-6D6D-4828-9A79-5F90FA963D59}"/>
            </c:ext>
          </c:extLst>
        </c:ser>
        <c:dLbls>
          <c:showLegendKey val="0"/>
          <c:showVal val="0"/>
          <c:showCatName val="0"/>
          <c:showSerName val="0"/>
          <c:showPercent val="0"/>
          <c:showBubbleSize val="0"/>
        </c:dLbls>
        <c:gapWidth val="12"/>
        <c:axId val="-2122615608"/>
        <c:axId val="-2122612568"/>
      </c:barChart>
      <c:catAx>
        <c:axId val="-2122615608"/>
        <c:scaling>
          <c:orientation val="maxMin"/>
        </c:scaling>
        <c:delete val="1"/>
        <c:axPos val="l"/>
        <c:numFmt formatCode="General" sourceLinked="1"/>
        <c:majorTickMark val="out"/>
        <c:minorTickMark val="none"/>
        <c:tickLblPos val="nextTo"/>
        <c:crossAx val="-2122612568"/>
        <c:crosses val="autoZero"/>
        <c:auto val="1"/>
        <c:lblAlgn val="ctr"/>
        <c:lblOffset val="100"/>
        <c:noMultiLvlLbl val="0"/>
      </c:catAx>
      <c:valAx>
        <c:axId val="-2122612568"/>
        <c:scaling>
          <c:orientation val="minMax"/>
          <c:max val="1"/>
          <c:min val="0"/>
        </c:scaling>
        <c:delete val="0"/>
        <c:axPos val="t"/>
        <c:numFmt formatCode="0%" sourceLinked="1"/>
        <c:majorTickMark val="none"/>
        <c:minorTickMark val="none"/>
        <c:tickLblPos val="none"/>
        <c:spPr>
          <a:ln>
            <a:noFill/>
          </a:ln>
        </c:spPr>
        <c:crossAx val="-2122615608"/>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1622836383901E-2"/>
          <c:y val="3.5393143673035199E-2"/>
          <c:w val="0.95467965885963901"/>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6D6D-4828-9A79-5F90FA963D59}"/>
              </c:ext>
            </c:extLst>
          </c:dPt>
          <c:dPt>
            <c:idx val="1"/>
            <c:invertIfNegative val="0"/>
            <c:bubble3D val="0"/>
            <c:spPr>
              <a:solidFill>
                <a:srgbClr val="00B0F0"/>
              </a:solidFill>
              <a:effectLst/>
            </c:spPr>
            <c:extLst>
              <c:ext xmlns:c16="http://schemas.microsoft.com/office/drawing/2014/chart" uri="{C3380CC4-5D6E-409C-BE32-E72D297353CC}">
                <c16:uniqueId val="{00000003-6D6D-4828-9A79-5F90FA963D59}"/>
              </c:ext>
            </c:extLst>
          </c:dPt>
          <c:dPt>
            <c:idx val="2"/>
            <c:invertIfNegative val="0"/>
            <c:bubble3D val="0"/>
            <c:spPr>
              <a:solidFill>
                <a:srgbClr val="FFC000"/>
              </a:solidFill>
              <a:effectLst/>
            </c:spPr>
            <c:extLst>
              <c:ext xmlns:c16="http://schemas.microsoft.com/office/drawing/2014/chart" uri="{C3380CC4-5D6E-409C-BE32-E72D297353CC}">
                <c16:uniqueId val="{00000005-6D6D-4828-9A79-5F90FA963D59}"/>
              </c:ext>
            </c:extLst>
          </c:dPt>
          <c:dPt>
            <c:idx val="3"/>
            <c:invertIfNegative val="0"/>
            <c:bubble3D val="0"/>
            <c:spPr>
              <a:solidFill>
                <a:srgbClr val="EB4347"/>
              </a:solidFill>
              <a:effectLst/>
            </c:spPr>
            <c:extLst>
              <c:ext xmlns:c16="http://schemas.microsoft.com/office/drawing/2014/chart" uri="{C3380CC4-5D6E-409C-BE32-E72D297353CC}">
                <c16:uniqueId val="{00000007-6D6D-4828-9A79-5F90FA963D59}"/>
              </c:ext>
            </c:extLst>
          </c:dPt>
          <c:dPt>
            <c:idx val="4"/>
            <c:invertIfNegative val="0"/>
            <c:bubble3D val="0"/>
            <c:spPr>
              <a:solidFill>
                <a:srgbClr val="595959"/>
              </a:solidFill>
              <a:effectLst/>
            </c:spPr>
            <c:extLst>
              <c:ext xmlns:c16="http://schemas.microsoft.com/office/drawing/2014/chart" uri="{C3380CC4-5D6E-409C-BE32-E72D297353CC}">
                <c16:uniqueId val="{00000009-6D6D-4828-9A79-5F90FA963D59}"/>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6D6D-4828-9A79-5F90FA963D59}"/>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6D6D-4828-9A79-5F90FA963D59}"/>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6D6D-4828-9A79-5F90FA963D59}"/>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6D6D-4828-9A79-5F90FA963D59}"/>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6D6D-4828-9A79-5F90FA963D59}"/>
                </c:ext>
              </c:extLst>
            </c:dLbl>
            <c:dLbl>
              <c:idx val="5"/>
              <c:delete val="1"/>
              <c:extLst>
                <c:ext xmlns:c15="http://schemas.microsoft.com/office/drawing/2012/chart" uri="{CE6537A1-D6FC-4f65-9D91-7224C49458BB}"/>
                <c:ext xmlns:c16="http://schemas.microsoft.com/office/drawing/2014/chart" uri="{C3380CC4-5D6E-409C-BE32-E72D297353CC}">
                  <c16:uniqueId val="{0000000A-6D6D-4828-9A79-5F90FA963D59}"/>
                </c:ext>
              </c:extLst>
            </c:dLbl>
            <c:dLbl>
              <c:idx val="7"/>
              <c:delete val="1"/>
              <c:extLst>
                <c:ext xmlns:c15="http://schemas.microsoft.com/office/drawing/2012/chart" uri="{CE6537A1-D6FC-4f65-9D91-7224C49458BB}"/>
                <c:ext xmlns:c16="http://schemas.microsoft.com/office/drawing/2014/chart" uri="{C3380CC4-5D6E-409C-BE32-E72D297353CC}">
                  <c16:uniqueId val="{0000000B-6D6D-4828-9A79-5F90FA963D59}"/>
                </c:ext>
              </c:extLst>
            </c:dLbl>
            <c:dLbl>
              <c:idx val="14"/>
              <c:delete val="1"/>
              <c:extLst>
                <c:ext xmlns:c15="http://schemas.microsoft.com/office/drawing/2012/chart" uri="{CE6537A1-D6FC-4f65-9D91-7224C49458BB}"/>
                <c:ext xmlns:c16="http://schemas.microsoft.com/office/drawing/2014/chart" uri="{C3380CC4-5D6E-409C-BE32-E72D297353CC}">
                  <c16:uniqueId val="{0000000C-6D6D-4828-9A79-5F90FA963D59}"/>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Tout à fait menacé</c:v>
                </c:pt>
                <c:pt idx="1">
                  <c:v>Plutôt menacé</c:v>
                </c:pt>
                <c:pt idx="2">
                  <c:v>Plutôt pas menacé</c:v>
                </c:pt>
                <c:pt idx="3">
                  <c:v>Pas du tout menacé</c:v>
                </c:pt>
                <c:pt idx="4">
                  <c:v>NSP</c:v>
                </c:pt>
              </c:strCache>
            </c:strRef>
          </c:cat>
          <c:val>
            <c:numRef>
              <c:f>DATA!$B$2:$B$6</c:f>
              <c:numCache>
                <c:formatCode>0%</c:formatCode>
                <c:ptCount val="5"/>
                <c:pt idx="0">
                  <c:v>0.11624626</c:v>
                </c:pt>
                <c:pt idx="1">
                  <c:v>0.37656169</c:v>
                </c:pt>
                <c:pt idx="2">
                  <c:v>0.25124244000000001</c:v>
                </c:pt>
                <c:pt idx="3">
                  <c:v>0.20499990000000001</c:v>
                </c:pt>
                <c:pt idx="4">
                  <c:v>5.0949710000000002E-2</c:v>
                </c:pt>
              </c:numCache>
            </c:numRef>
          </c:val>
          <c:extLst>
            <c:ext xmlns:c16="http://schemas.microsoft.com/office/drawing/2014/chart" uri="{C3380CC4-5D6E-409C-BE32-E72D297353CC}">
              <c16:uniqueId val="{0000000D-6D6D-4828-9A79-5F90FA963D59}"/>
            </c:ext>
          </c:extLst>
        </c:ser>
        <c:dLbls>
          <c:showLegendKey val="0"/>
          <c:showVal val="0"/>
          <c:showCatName val="0"/>
          <c:showSerName val="0"/>
          <c:showPercent val="0"/>
          <c:showBubbleSize val="0"/>
        </c:dLbls>
        <c:gapWidth val="12"/>
        <c:axId val="-2122515752"/>
        <c:axId val="-2122512712"/>
      </c:barChart>
      <c:catAx>
        <c:axId val="-2122515752"/>
        <c:scaling>
          <c:orientation val="maxMin"/>
        </c:scaling>
        <c:delete val="1"/>
        <c:axPos val="l"/>
        <c:numFmt formatCode="General" sourceLinked="1"/>
        <c:majorTickMark val="out"/>
        <c:minorTickMark val="none"/>
        <c:tickLblPos val="nextTo"/>
        <c:crossAx val="-2122512712"/>
        <c:crosses val="autoZero"/>
        <c:auto val="1"/>
        <c:lblAlgn val="ctr"/>
        <c:lblOffset val="100"/>
        <c:noMultiLvlLbl val="0"/>
      </c:catAx>
      <c:valAx>
        <c:axId val="-2122512712"/>
        <c:scaling>
          <c:orientation val="minMax"/>
          <c:max val="1"/>
          <c:min val="0"/>
        </c:scaling>
        <c:delete val="0"/>
        <c:axPos val="t"/>
        <c:numFmt formatCode="0%" sourceLinked="1"/>
        <c:majorTickMark val="none"/>
        <c:minorTickMark val="none"/>
        <c:tickLblPos val="none"/>
        <c:spPr>
          <a:ln>
            <a:noFill/>
          </a:ln>
        </c:spPr>
        <c:crossAx val="-2122515752"/>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060465323195593E-2"/>
          <c:y val="1.9070464673916699E-2"/>
          <c:w val="0.89852952755906002"/>
          <c:h val="0.93060925196855204"/>
        </c:manualLayout>
      </c:layout>
      <c:lineChart>
        <c:grouping val="standard"/>
        <c:varyColors val="0"/>
        <c:ser>
          <c:idx val="0"/>
          <c:order val="0"/>
          <c:tx>
            <c:strRef>
              <c:f>Feuil1!$A$2</c:f>
              <c:strCache>
                <c:ptCount val="1"/>
                <c:pt idx="0">
                  <c:v>islam menace</c:v>
                </c:pt>
              </c:strCache>
            </c:strRef>
          </c:tx>
          <c:spPr>
            <a:ln w="34925">
              <a:solidFill>
                <a:srgbClr val="EB4347"/>
              </a:solidFill>
            </a:ln>
            <a:effectLst/>
          </c:spPr>
          <c:marker>
            <c:symbol val="circle"/>
            <c:size val="6"/>
            <c:spPr>
              <a:solidFill>
                <a:schemeClr val="bg1"/>
              </a:solidFill>
              <a:ln w="15875">
                <a:solidFill>
                  <a:srgbClr val="EB4347"/>
                </a:solidFill>
              </a:ln>
              <a:effectLst/>
            </c:spPr>
          </c:marker>
          <c:dPt>
            <c:idx val="6"/>
            <c:marker>
              <c:spPr>
                <a:noFill/>
                <a:ln w="15875">
                  <a:noFill/>
                </a:ln>
                <a:effectLst/>
              </c:spPr>
            </c:marker>
            <c:bubble3D val="0"/>
            <c:extLst>
              <c:ext xmlns:c16="http://schemas.microsoft.com/office/drawing/2014/chart" uri="{C3380CC4-5D6E-409C-BE32-E72D297353CC}">
                <c16:uniqueId val="{00000001-C7B5-406A-937A-653D02B8144A}"/>
              </c:ext>
            </c:extLst>
          </c:dPt>
          <c:dLbls>
            <c:dLbl>
              <c:idx val="0"/>
              <c:spPr>
                <a:noFill/>
                <a:ln>
                  <a:noFill/>
                </a:ln>
                <a:effectLst/>
              </c:spPr>
              <c:txPr>
                <a:bodyPr/>
                <a:lstStyle/>
                <a:p>
                  <a:pPr>
                    <a:defRPr sz="1100" b="0">
                      <a:solidFill>
                        <a:schemeClr val="bg1">
                          <a:lumMod val="50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0179-4947-98D8-7A15CF28C0DE}"/>
                </c:ext>
              </c:extLst>
            </c:dLbl>
            <c:dLbl>
              <c:idx val="6"/>
              <c:delete val="1"/>
              <c:extLst>
                <c:ext xmlns:c15="http://schemas.microsoft.com/office/drawing/2012/chart" uri="{CE6537A1-D6FC-4f65-9D91-7224C49458BB}"/>
                <c:ext xmlns:c16="http://schemas.microsoft.com/office/drawing/2014/chart" uri="{C3380CC4-5D6E-409C-BE32-E72D297353CC}">
                  <c16:uniqueId val="{00000001-C7B5-406A-937A-653D02B8144A}"/>
                </c:ext>
              </c:extLst>
            </c:dLbl>
            <c:spPr>
              <a:noFill/>
              <a:ln>
                <a:noFill/>
              </a:ln>
              <a:effectLst/>
            </c:spPr>
            <c:txPr>
              <a:bodyPr/>
              <a:lstStyle/>
              <a:p>
                <a:pPr>
                  <a:defRPr sz="1100" b="0">
                    <a:solidFill>
                      <a:srgbClr val="EB434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Feuil1!$B$1:$I$1</c:f>
              <c:strCache>
                <c:ptCount val="6"/>
                <c:pt idx="0">
                  <c:v>Colonne2</c:v>
                </c:pt>
                <c:pt idx="1">
                  <c:v>Colonne8</c:v>
                </c:pt>
                <c:pt idx="2">
                  <c:v>Colonne9</c:v>
                </c:pt>
                <c:pt idx="3">
                  <c:v>Colonne10</c:v>
                </c:pt>
                <c:pt idx="4">
                  <c:v>11</c:v>
                </c:pt>
                <c:pt idx="5">
                  <c:v>12</c:v>
                </c:pt>
              </c:strCache>
            </c:strRef>
          </c:cat>
          <c:val>
            <c:numRef>
              <c:f>Feuil1!$B$2:$I$2</c:f>
              <c:numCache>
                <c:formatCode>0%</c:formatCode>
                <c:ptCount val="8"/>
                <c:pt idx="0">
                  <c:v>0.56000000000000005</c:v>
                </c:pt>
                <c:pt idx="1">
                  <c:v>0.57999999999999996</c:v>
                </c:pt>
                <c:pt idx="2">
                  <c:v>0.62</c:v>
                </c:pt>
                <c:pt idx="3">
                  <c:v>0.6</c:v>
                </c:pt>
                <c:pt idx="4">
                  <c:v>0.6</c:v>
                </c:pt>
                <c:pt idx="5">
                  <c:v>0.62</c:v>
                </c:pt>
                <c:pt idx="6">
                  <c:v>0.62</c:v>
                </c:pt>
                <c:pt idx="7">
                  <c:v>0.61900237529691216</c:v>
                </c:pt>
              </c:numCache>
            </c:numRef>
          </c:val>
          <c:smooth val="1"/>
          <c:extLst>
            <c:ext xmlns:c16="http://schemas.microsoft.com/office/drawing/2014/chart" uri="{C3380CC4-5D6E-409C-BE32-E72D297353CC}">
              <c16:uniqueId val="{00000001-C079-4A3D-90EB-569E54EE4B32}"/>
            </c:ext>
          </c:extLst>
        </c:ser>
        <c:ser>
          <c:idx val="1"/>
          <c:order val="1"/>
          <c:tx>
            <c:strRef>
              <c:f>Feuil1!$A$3</c:f>
              <c:strCache>
                <c:ptCount val="1"/>
                <c:pt idx="0">
                  <c:v>enrichissement culturel</c:v>
                </c:pt>
              </c:strCache>
            </c:strRef>
          </c:tx>
          <c:spPr>
            <a:ln w="34925">
              <a:solidFill>
                <a:srgbClr val="92D050"/>
              </a:solidFill>
            </a:ln>
            <a:effectLst/>
          </c:spPr>
          <c:marker>
            <c:symbol val="circle"/>
            <c:size val="6"/>
            <c:spPr>
              <a:solidFill>
                <a:schemeClr val="bg1"/>
              </a:solidFill>
              <a:ln w="15875">
                <a:solidFill>
                  <a:srgbClr val="92D050"/>
                </a:solidFill>
              </a:ln>
              <a:effectLst/>
            </c:spPr>
          </c:marker>
          <c:dLbls>
            <c:dLbl>
              <c:idx val="4"/>
              <c:tx>
                <c:rich>
                  <a:bodyPr/>
                  <a:lstStyle/>
                  <a:p>
                    <a:r>
                      <a:rPr lang="en-US"/>
                      <a:t>53%</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79-4A3D-90EB-569E54EE4B32}"/>
                </c:ext>
              </c:extLst>
            </c:dLbl>
            <c:spPr>
              <a:noFill/>
              <a:ln>
                <a:noFill/>
              </a:ln>
              <a:effectLst/>
            </c:spPr>
            <c:txPr>
              <a:bodyPr/>
              <a:lstStyle/>
              <a:p>
                <a:pPr>
                  <a:defRPr sz="1100" b="0">
                    <a:solidFill>
                      <a:srgbClr val="92D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Feuil1!$B$1:$I$1</c:f>
              <c:strCache>
                <c:ptCount val="6"/>
                <c:pt idx="0">
                  <c:v>Colonne2</c:v>
                </c:pt>
                <c:pt idx="1">
                  <c:v>Colonne8</c:v>
                </c:pt>
                <c:pt idx="2">
                  <c:v>Colonne9</c:v>
                </c:pt>
                <c:pt idx="3">
                  <c:v>Colonne10</c:v>
                </c:pt>
                <c:pt idx="4">
                  <c:v>11</c:v>
                </c:pt>
                <c:pt idx="5">
                  <c:v>12</c:v>
                </c:pt>
              </c:strCache>
            </c:strRef>
          </c:cat>
          <c:val>
            <c:numRef>
              <c:f>Feuil1!$B$3:$I$3</c:f>
              <c:numCache>
                <c:formatCode>0%</c:formatCode>
                <c:ptCount val="8"/>
                <c:pt idx="1">
                  <c:v>0.53</c:v>
                </c:pt>
                <c:pt idx="2">
                  <c:v>0.55000000000000004</c:v>
                </c:pt>
                <c:pt idx="3">
                  <c:v>0.47</c:v>
                </c:pt>
                <c:pt idx="4">
                  <c:v>0.52</c:v>
                </c:pt>
                <c:pt idx="5">
                  <c:v>0.52</c:v>
                </c:pt>
                <c:pt idx="6">
                  <c:v>0.53</c:v>
                </c:pt>
                <c:pt idx="7">
                  <c:v>0.495</c:v>
                </c:pt>
              </c:numCache>
            </c:numRef>
          </c:val>
          <c:smooth val="1"/>
          <c:extLst>
            <c:ext xmlns:c16="http://schemas.microsoft.com/office/drawing/2014/chart" uri="{C3380CC4-5D6E-409C-BE32-E72D297353CC}">
              <c16:uniqueId val="{00000003-C079-4A3D-90EB-569E54EE4B32}"/>
            </c:ext>
          </c:extLst>
        </c:ser>
        <c:dLbls>
          <c:showLegendKey val="0"/>
          <c:showVal val="0"/>
          <c:showCatName val="0"/>
          <c:showSerName val="0"/>
          <c:showPercent val="0"/>
          <c:showBubbleSize val="0"/>
        </c:dLbls>
        <c:marker val="1"/>
        <c:smooth val="0"/>
        <c:axId val="-2121479288"/>
        <c:axId val="-2121476248"/>
      </c:lineChart>
      <c:catAx>
        <c:axId val="-2121479288"/>
        <c:scaling>
          <c:orientation val="minMax"/>
        </c:scaling>
        <c:delete val="1"/>
        <c:axPos val="b"/>
        <c:numFmt formatCode="General" sourceLinked="0"/>
        <c:majorTickMark val="out"/>
        <c:minorTickMark val="none"/>
        <c:tickLblPos val="none"/>
        <c:crossAx val="-2121476248"/>
        <c:crosses val="autoZero"/>
        <c:auto val="1"/>
        <c:lblAlgn val="ctr"/>
        <c:lblOffset val="100"/>
        <c:noMultiLvlLbl val="0"/>
      </c:catAx>
      <c:valAx>
        <c:axId val="-2121476248"/>
        <c:scaling>
          <c:orientation val="minMax"/>
          <c:max val="0.70000000000000095"/>
          <c:min val="0.3"/>
        </c:scaling>
        <c:delete val="0"/>
        <c:axPos val="l"/>
        <c:numFmt formatCode="0%" sourceLinked="1"/>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21479288"/>
        <c:crosses val="autoZero"/>
        <c:crossBetween val="between"/>
        <c:majorUnit val="0.1"/>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2B3E-4D38-905B-23C6E536A303}"/>
              </c:ext>
            </c:extLst>
          </c:dPt>
          <c:dPt>
            <c:idx val="1"/>
            <c:bubble3D val="0"/>
            <c:explosion val="2"/>
            <c:spPr>
              <a:solidFill>
                <a:srgbClr val="EB4347"/>
              </a:solidFill>
              <a:effectLst/>
            </c:spPr>
            <c:extLst>
              <c:ext xmlns:c16="http://schemas.microsoft.com/office/drawing/2014/chart" uri="{C3380CC4-5D6E-409C-BE32-E72D297353CC}">
                <c16:uniqueId val="{00000003-2B3E-4D38-905B-23C6E536A303}"/>
              </c:ext>
            </c:extLst>
          </c:dPt>
          <c:dPt>
            <c:idx val="2"/>
            <c:bubble3D val="0"/>
            <c:spPr>
              <a:solidFill>
                <a:srgbClr val="595959"/>
              </a:solidFill>
              <a:effectLst/>
            </c:spPr>
            <c:extLst>
              <c:ext xmlns:c16="http://schemas.microsoft.com/office/drawing/2014/chart" uri="{C3380CC4-5D6E-409C-BE32-E72D297353CC}">
                <c16:uniqueId val="{00000005-2B3E-4D38-905B-23C6E536A303}"/>
              </c:ext>
            </c:extLst>
          </c:dPt>
          <c:dLbls>
            <c:dLbl>
              <c:idx val="0"/>
              <c:layout>
                <c:manualLayout>
                  <c:x val="-4.32527483320423E-3"/>
                  <c:y val="5.08836539513647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3E-4D38-905B-23C6E536A303}"/>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3E-4D38-905B-23C6E536A303}"/>
                </c:ext>
              </c:extLst>
            </c:dLbl>
            <c:dLbl>
              <c:idx val="2"/>
              <c:layout>
                <c:manualLayout>
                  <c:x val="-1.1269023211532799E-2"/>
                  <c:y val="2.2189094447783098E-2"/>
                </c:manualLayout>
              </c:layout>
              <c:spPr/>
              <c:txPr>
                <a:bodyPr anchorCtr="0"/>
                <a:lstStyle/>
                <a:p>
                  <a:pPr algn="ctr" rtl="0">
                    <a:defRPr lang="en-US" sz="1800" b="0" i="0" u="none" strike="noStrike" kern="1200" baseline="0">
                      <a:solidFill>
                        <a:srgbClr val="FFFFFF"/>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3E-4D38-905B-23C6E536A303}"/>
                </c:ext>
              </c:extLst>
            </c:dLbl>
            <c:dLbl>
              <c:idx val="3"/>
              <c:layout>
                <c:manualLayout>
                  <c:x val="-9.2064368270361602E-2"/>
                  <c:y val="0.148876393518211"/>
                </c:manualLayout>
              </c:layout>
              <c:spPr/>
              <c:txPr>
                <a:bodyPr/>
                <a:lstStyle/>
                <a:p>
                  <a:pPr>
                    <a:defRPr sz="11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3E-4D38-905B-23C6E536A303}"/>
                </c:ext>
              </c:extLst>
            </c:dLbl>
            <c:spPr>
              <a:noFill/>
              <a:ln>
                <a:noFill/>
              </a:ln>
              <a:effectLst/>
            </c:spPr>
            <c:txPr>
              <a:bodyPr/>
              <a:lstStyle/>
              <a:p>
                <a:pPr>
                  <a:defRPr sz="22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0.42499999999999999</c:v>
                </c:pt>
                <c:pt idx="1">
                  <c:v>0.53218982999999997</c:v>
                </c:pt>
                <c:pt idx="2">
                  <c:v>4.2810170000000002E-2</c:v>
                </c:pt>
              </c:numCache>
            </c:numRef>
          </c:val>
          <c:extLst>
            <c:ext xmlns:c16="http://schemas.microsoft.com/office/drawing/2014/chart" uri="{C3380CC4-5D6E-409C-BE32-E72D297353CC}">
              <c16:uniqueId val="{00000007-2B3E-4D38-905B-23C6E536A303}"/>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1622836383901E-2"/>
          <c:y val="3.5393143673035199E-2"/>
          <c:w val="0.95467965885963901"/>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672B-4898-85E9-36D3BB442923}"/>
              </c:ext>
            </c:extLst>
          </c:dPt>
          <c:dPt>
            <c:idx val="1"/>
            <c:invertIfNegative val="0"/>
            <c:bubble3D val="0"/>
            <c:spPr>
              <a:solidFill>
                <a:srgbClr val="00B0F0"/>
              </a:solidFill>
              <a:effectLst/>
            </c:spPr>
            <c:extLst>
              <c:ext xmlns:c16="http://schemas.microsoft.com/office/drawing/2014/chart" uri="{C3380CC4-5D6E-409C-BE32-E72D297353CC}">
                <c16:uniqueId val="{00000003-672B-4898-85E9-36D3BB442923}"/>
              </c:ext>
            </c:extLst>
          </c:dPt>
          <c:dPt>
            <c:idx val="2"/>
            <c:invertIfNegative val="0"/>
            <c:bubble3D val="0"/>
            <c:spPr>
              <a:solidFill>
                <a:srgbClr val="FFC000"/>
              </a:solidFill>
              <a:effectLst/>
            </c:spPr>
            <c:extLst>
              <c:ext xmlns:c16="http://schemas.microsoft.com/office/drawing/2014/chart" uri="{C3380CC4-5D6E-409C-BE32-E72D297353CC}">
                <c16:uniqueId val="{00000005-672B-4898-85E9-36D3BB442923}"/>
              </c:ext>
            </c:extLst>
          </c:dPt>
          <c:dPt>
            <c:idx val="3"/>
            <c:invertIfNegative val="0"/>
            <c:bubble3D val="0"/>
            <c:spPr>
              <a:solidFill>
                <a:srgbClr val="EB4347"/>
              </a:solidFill>
              <a:effectLst/>
            </c:spPr>
            <c:extLst>
              <c:ext xmlns:c16="http://schemas.microsoft.com/office/drawing/2014/chart" uri="{C3380CC4-5D6E-409C-BE32-E72D297353CC}">
                <c16:uniqueId val="{00000007-672B-4898-85E9-36D3BB442923}"/>
              </c:ext>
            </c:extLst>
          </c:dPt>
          <c:dPt>
            <c:idx val="4"/>
            <c:invertIfNegative val="0"/>
            <c:bubble3D val="0"/>
            <c:spPr>
              <a:solidFill>
                <a:srgbClr val="CC0505"/>
              </a:solidFill>
              <a:effectLst/>
            </c:spPr>
            <c:extLst>
              <c:ext xmlns:c16="http://schemas.microsoft.com/office/drawing/2014/chart" uri="{C3380CC4-5D6E-409C-BE32-E72D297353CC}">
                <c16:uniqueId val="{00000009-672B-4898-85E9-36D3BB442923}"/>
              </c:ext>
            </c:extLst>
          </c:dPt>
          <c:dPt>
            <c:idx val="5"/>
            <c:invertIfNegative val="0"/>
            <c:bubble3D val="0"/>
            <c:spPr>
              <a:solidFill>
                <a:srgbClr val="595959"/>
              </a:solidFill>
              <a:effectLst/>
            </c:spPr>
            <c:extLst>
              <c:ext xmlns:c16="http://schemas.microsoft.com/office/drawing/2014/chart" uri="{C3380CC4-5D6E-409C-BE32-E72D297353CC}">
                <c16:uniqueId val="{0000000A-672B-4898-85E9-36D3BB442923}"/>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672B-4898-85E9-36D3BB442923}"/>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672B-4898-85E9-36D3BB442923}"/>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672B-4898-85E9-36D3BB442923}"/>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672B-4898-85E9-36D3BB442923}"/>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672B-4898-85E9-36D3BB442923}"/>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2B-4898-85E9-36D3BB442923}"/>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B-4898-85E9-36D3BB442923}"/>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2B-4898-85E9-36D3BB442923}"/>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Tout à fait menacé</c:v>
                </c:pt>
                <c:pt idx="1">
                  <c:v>Plutôt menacé</c:v>
                </c:pt>
                <c:pt idx="2">
                  <c:v>Plutôt pas menacé</c:v>
                </c:pt>
                <c:pt idx="3">
                  <c:v>Pas du tout menacé</c:v>
                </c:pt>
                <c:pt idx="4">
                  <c:v>NSP</c:v>
                </c:pt>
                <c:pt idx="5">
                  <c:v>NSP</c:v>
                </c:pt>
              </c:strCache>
            </c:strRef>
          </c:cat>
          <c:val>
            <c:numRef>
              <c:f>DATA!$B$2:$B$7</c:f>
              <c:numCache>
                <c:formatCode>0%</c:formatCode>
                <c:ptCount val="6"/>
                <c:pt idx="0">
                  <c:v>0.24499989999999999</c:v>
                </c:pt>
                <c:pt idx="1">
                  <c:v>0.10529768</c:v>
                </c:pt>
                <c:pt idx="2">
                  <c:v>9.2275099999999999E-2</c:v>
                </c:pt>
                <c:pt idx="3">
                  <c:v>7.7896759999999995E-2</c:v>
                </c:pt>
                <c:pt idx="4">
                  <c:v>0.44800768000000002</c:v>
                </c:pt>
                <c:pt idx="5">
                  <c:v>3.1522880000000003E-2</c:v>
                </c:pt>
              </c:numCache>
            </c:numRef>
          </c:val>
          <c:extLst>
            <c:ext xmlns:c16="http://schemas.microsoft.com/office/drawing/2014/chart" uri="{C3380CC4-5D6E-409C-BE32-E72D297353CC}">
              <c16:uniqueId val="{0000000D-672B-4898-85E9-36D3BB442923}"/>
            </c:ext>
          </c:extLst>
        </c:ser>
        <c:dLbls>
          <c:showLegendKey val="0"/>
          <c:showVal val="0"/>
          <c:showCatName val="0"/>
          <c:showSerName val="0"/>
          <c:showPercent val="0"/>
          <c:showBubbleSize val="0"/>
        </c:dLbls>
        <c:gapWidth val="12"/>
        <c:axId val="-2108746200"/>
        <c:axId val="-2108743160"/>
      </c:barChart>
      <c:catAx>
        <c:axId val="-2108746200"/>
        <c:scaling>
          <c:orientation val="maxMin"/>
        </c:scaling>
        <c:delete val="1"/>
        <c:axPos val="l"/>
        <c:numFmt formatCode="General" sourceLinked="1"/>
        <c:majorTickMark val="out"/>
        <c:minorTickMark val="none"/>
        <c:tickLblPos val="nextTo"/>
        <c:crossAx val="-2108743160"/>
        <c:crosses val="autoZero"/>
        <c:auto val="1"/>
        <c:lblAlgn val="ctr"/>
        <c:lblOffset val="100"/>
        <c:noMultiLvlLbl val="0"/>
      </c:catAx>
      <c:valAx>
        <c:axId val="-2108743160"/>
        <c:scaling>
          <c:orientation val="minMax"/>
          <c:min val="0"/>
        </c:scaling>
        <c:delete val="1"/>
        <c:axPos val="t"/>
        <c:numFmt formatCode="0%" sourceLinked="1"/>
        <c:majorTickMark val="out"/>
        <c:minorTickMark val="none"/>
        <c:tickLblPos val="nextTo"/>
        <c:crossAx val="-2108746200"/>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589225378593601E-2"/>
          <c:y val="3.0256267007982798E-2"/>
          <c:w val="0.97362353889560604"/>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025C-4309-A151-53B37E80BE7C}"/>
              </c:ext>
            </c:extLst>
          </c:dPt>
          <c:dPt>
            <c:idx val="1"/>
            <c:invertIfNegative val="0"/>
            <c:bubble3D val="0"/>
            <c:spPr>
              <a:solidFill>
                <a:srgbClr val="FF5050"/>
              </a:solidFill>
              <a:effectLst/>
            </c:spPr>
            <c:extLst>
              <c:ext xmlns:c16="http://schemas.microsoft.com/office/drawing/2014/chart" uri="{C3380CC4-5D6E-409C-BE32-E72D297353CC}">
                <c16:uniqueId val="{00000003-025C-4309-A151-53B37E80BE7C}"/>
              </c:ext>
            </c:extLst>
          </c:dPt>
          <c:dPt>
            <c:idx val="2"/>
            <c:invertIfNegative val="0"/>
            <c:bubble3D val="0"/>
            <c:spPr>
              <a:solidFill>
                <a:srgbClr val="FCB711"/>
              </a:solidFill>
              <a:effectLst/>
            </c:spPr>
            <c:extLst>
              <c:ext xmlns:c16="http://schemas.microsoft.com/office/drawing/2014/chart" uri="{C3380CC4-5D6E-409C-BE32-E72D297353CC}">
                <c16:uniqueId val="{00000005-025C-4309-A151-53B37E80BE7C}"/>
              </c:ext>
            </c:extLst>
          </c:dPt>
          <c:dPt>
            <c:idx val="3"/>
            <c:invertIfNegative val="0"/>
            <c:bubble3D val="0"/>
            <c:spPr>
              <a:solidFill>
                <a:srgbClr val="595959"/>
              </a:solidFill>
              <a:effectLst/>
            </c:spPr>
            <c:extLst>
              <c:ext xmlns:c16="http://schemas.microsoft.com/office/drawing/2014/chart" uri="{C3380CC4-5D6E-409C-BE32-E72D297353CC}">
                <c16:uniqueId val="{00000007-025C-4309-A151-53B37E80BE7C}"/>
              </c:ext>
            </c:extLst>
          </c:dPt>
          <c:dPt>
            <c:idx val="4"/>
            <c:invertIfNegative val="0"/>
            <c:bubble3D val="0"/>
            <c:spPr>
              <a:solidFill>
                <a:schemeClr val="bg1">
                  <a:lumMod val="50000"/>
                  <a:alpha val="60000"/>
                </a:schemeClr>
              </a:solidFill>
              <a:effectLst/>
            </c:spPr>
            <c:extLst>
              <c:ext xmlns:c16="http://schemas.microsoft.com/office/drawing/2014/chart" uri="{C3380CC4-5D6E-409C-BE32-E72D297353CC}">
                <c16:uniqueId val="{00000009-025C-4309-A151-53B37E80BE7C}"/>
              </c:ext>
            </c:extLst>
          </c:dPt>
          <c:dLbls>
            <c:dLbl>
              <c:idx val="0"/>
              <c:numFmt formatCode="0%" sourceLinked="0"/>
              <c:spPr/>
              <c:txPr>
                <a:bodyPr/>
                <a:lstStyle/>
                <a:p>
                  <a:pPr>
                    <a:defRPr sz="1400" b="0">
                      <a:solidFill>
                        <a:srgbClr val="000000"/>
                      </a:solidFill>
                      <a:latin typeface="Tahoma"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025C-4309-A151-53B37E80BE7C}"/>
                </c:ext>
              </c:extLst>
            </c:dLbl>
            <c:dLbl>
              <c:idx val="1"/>
              <c:numFmt formatCode="0%" sourceLinked="0"/>
              <c:spPr/>
              <c:txPr>
                <a:bodyPr/>
                <a:lstStyle/>
                <a:p>
                  <a:pPr>
                    <a:defRPr sz="1400" b="0">
                      <a:solidFill>
                        <a:srgbClr val="000000"/>
                      </a:solidFill>
                      <a:latin typeface="Tahoma"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025C-4309-A151-53B37E80BE7C}"/>
                </c:ext>
              </c:extLst>
            </c:dLbl>
            <c:dLbl>
              <c:idx val="2"/>
              <c:numFmt formatCode="0%" sourceLinked="0"/>
              <c:spPr/>
              <c:txPr>
                <a:bodyPr/>
                <a:lstStyle/>
                <a:p>
                  <a:pPr>
                    <a:defRPr sz="1400" b="0">
                      <a:solidFill>
                        <a:srgbClr val="000000"/>
                      </a:solidFill>
                      <a:latin typeface="Tahoma"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025C-4309-A151-53B37E80BE7C}"/>
                </c:ext>
              </c:extLst>
            </c:dLbl>
            <c:dLbl>
              <c:idx val="3"/>
              <c:numFmt formatCode="0%" sourceLinked="0"/>
              <c:spPr/>
              <c:txPr>
                <a:bodyPr/>
                <a:lstStyle/>
                <a:p>
                  <a:pPr>
                    <a:defRPr sz="1400" b="0">
                      <a:solidFill>
                        <a:srgbClr val="000000"/>
                      </a:solidFill>
                      <a:latin typeface="Tahoma"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025C-4309-A151-53B37E80BE7C}"/>
                </c:ext>
              </c:extLst>
            </c:dLbl>
            <c:dLbl>
              <c:idx val="4"/>
              <c:numFmt formatCode="0%" sourceLinked="0"/>
              <c:spPr/>
              <c:txPr>
                <a:bodyPr/>
                <a:lstStyle/>
                <a:p>
                  <a:pPr>
                    <a:defRPr sz="1400" b="0">
                      <a:solidFill>
                        <a:srgbClr val="000000"/>
                      </a:solidFill>
                      <a:latin typeface="Tahoma"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025C-4309-A151-53B37E80BE7C}"/>
                </c:ext>
              </c:extLst>
            </c:dLbl>
            <c:dLbl>
              <c:idx val="5"/>
              <c:delete val="1"/>
              <c:extLst>
                <c:ext xmlns:c15="http://schemas.microsoft.com/office/drawing/2012/chart" uri="{CE6537A1-D6FC-4f65-9D91-7224C49458BB}"/>
                <c:ext xmlns:c16="http://schemas.microsoft.com/office/drawing/2014/chart" uri="{C3380CC4-5D6E-409C-BE32-E72D297353CC}">
                  <c16:uniqueId val="{0000000A-025C-4309-A151-53B37E80BE7C}"/>
                </c:ext>
              </c:extLst>
            </c:dLbl>
            <c:dLbl>
              <c:idx val="7"/>
              <c:delete val="1"/>
              <c:extLst>
                <c:ext xmlns:c15="http://schemas.microsoft.com/office/drawing/2012/chart" uri="{CE6537A1-D6FC-4f65-9D91-7224C49458BB}"/>
                <c:ext xmlns:c16="http://schemas.microsoft.com/office/drawing/2014/chart" uri="{C3380CC4-5D6E-409C-BE32-E72D297353CC}">
                  <c16:uniqueId val="{0000000B-025C-4309-A151-53B37E80BE7C}"/>
                </c:ext>
              </c:extLst>
            </c:dLbl>
            <c:dLbl>
              <c:idx val="14"/>
              <c:delete val="1"/>
              <c:extLst>
                <c:ext xmlns:c15="http://schemas.microsoft.com/office/drawing/2012/chart" uri="{CE6537A1-D6FC-4f65-9D91-7224C49458BB}"/>
                <c:ext xmlns:c16="http://schemas.microsoft.com/office/drawing/2014/chart" uri="{C3380CC4-5D6E-409C-BE32-E72D297353CC}">
                  <c16:uniqueId val="{0000000C-025C-4309-A151-53B37E80BE7C}"/>
                </c:ext>
              </c:extLst>
            </c:dLbl>
            <c:numFmt formatCode="0%" sourceLinked="0"/>
            <c:spPr>
              <a:noFill/>
              <a:ln>
                <a:noFill/>
              </a:ln>
              <a:effectLst/>
            </c:spPr>
            <c:txPr>
              <a:bodyPr/>
              <a:lstStyle/>
              <a:p>
                <a:pPr>
                  <a:defRPr sz="1400" b="0">
                    <a:solidFill>
                      <a:schemeClr val="tx1"/>
                    </a:solidFill>
                    <a:latin typeface="Tahoma"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4"/>
                <c:pt idx="0">
                  <c:v>Une bonne chose</c:v>
                </c:pt>
                <c:pt idx="1">
                  <c:v>Une mauvaise chose</c:v>
                </c:pt>
                <c:pt idx="2">
                  <c:v>Une chose ni bonne ni mauvaise</c:v>
                </c:pt>
                <c:pt idx="3">
                  <c:v>NSP</c:v>
                </c:pt>
              </c:strCache>
            </c:strRef>
          </c:cat>
          <c:val>
            <c:numRef>
              <c:f>DATA!$B$2:$B$6</c:f>
              <c:numCache>
                <c:formatCode>0%</c:formatCode>
                <c:ptCount val="5"/>
                <c:pt idx="0">
                  <c:v>0.45347505999999999</c:v>
                </c:pt>
                <c:pt idx="1">
                  <c:v>0.21797902999999999</c:v>
                </c:pt>
                <c:pt idx="2">
                  <c:v>0.30350297999999998</c:v>
                </c:pt>
                <c:pt idx="3">
                  <c:v>2.5041850000000001E-2</c:v>
                </c:pt>
              </c:numCache>
            </c:numRef>
          </c:val>
          <c:extLst>
            <c:ext xmlns:c16="http://schemas.microsoft.com/office/drawing/2014/chart" uri="{C3380CC4-5D6E-409C-BE32-E72D297353CC}">
              <c16:uniqueId val="{0000000D-025C-4309-A151-53B37E80BE7C}"/>
            </c:ext>
          </c:extLst>
        </c:ser>
        <c:dLbls>
          <c:showLegendKey val="0"/>
          <c:showVal val="0"/>
          <c:showCatName val="0"/>
          <c:showSerName val="0"/>
          <c:showPercent val="0"/>
          <c:showBubbleSize val="0"/>
        </c:dLbls>
        <c:gapWidth val="12"/>
        <c:axId val="-2123117704"/>
        <c:axId val="-2123121512"/>
      </c:barChart>
      <c:catAx>
        <c:axId val="-2123117704"/>
        <c:scaling>
          <c:orientation val="maxMin"/>
        </c:scaling>
        <c:delete val="1"/>
        <c:axPos val="l"/>
        <c:numFmt formatCode="General" sourceLinked="1"/>
        <c:majorTickMark val="out"/>
        <c:minorTickMark val="none"/>
        <c:tickLblPos val="none"/>
        <c:crossAx val="-2123121512"/>
        <c:crosses val="autoZero"/>
        <c:auto val="1"/>
        <c:lblAlgn val="ctr"/>
        <c:lblOffset val="100"/>
        <c:noMultiLvlLbl val="0"/>
      </c:catAx>
      <c:valAx>
        <c:axId val="-2123121512"/>
        <c:scaling>
          <c:orientation val="minMax"/>
          <c:max val="0.70000000000000195"/>
          <c:min val="0"/>
        </c:scaling>
        <c:delete val="1"/>
        <c:axPos val="t"/>
        <c:numFmt formatCode="0%" sourceLinked="1"/>
        <c:majorTickMark val="none"/>
        <c:minorTickMark val="none"/>
        <c:tickLblPos val="none"/>
        <c:crossAx val="-2123117704"/>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104"/>
        </c:manualLayout>
      </c:layout>
      <c:lineChart>
        <c:grouping val="standard"/>
        <c:varyColors val="0"/>
        <c:ser>
          <c:idx val="0"/>
          <c:order val="0"/>
          <c:tx>
            <c:strRef>
              <c:f>Feuil1!$A$2</c:f>
              <c:strCache>
                <c:ptCount val="1"/>
              </c:strCache>
            </c:strRef>
          </c:tx>
          <c:spPr>
            <a:ln w="34925">
              <a:solidFill>
                <a:srgbClr val="421D49"/>
              </a:solidFill>
            </a:ln>
            <a:effectLst>
              <a:outerShdw blurRad="50800" dist="50800" dir="5400000" algn="ctr" rotWithShape="0">
                <a:srgbClr val="421D49">
                  <a:alpha val="28000"/>
                </a:srgbClr>
              </a:outerShdw>
            </a:effectLst>
          </c:spPr>
          <c:marker>
            <c:symbol val="circle"/>
            <c:size val="6"/>
            <c:spPr>
              <a:solidFill>
                <a:schemeClr val="bg1"/>
              </a:solidFill>
              <a:ln w="15875">
                <a:solidFill>
                  <a:srgbClr val="421D49"/>
                </a:solidFill>
              </a:ln>
              <a:effectLst>
                <a:outerShdw blurRad="50800" dist="50800" dir="5400000" algn="ctr" rotWithShape="0">
                  <a:srgbClr val="421D49">
                    <a:alpha val="28000"/>
                  </a:srgbClr>
                </a:outerShdw>
              </a:effectLst>
            </c:spPr>
          </c:marker>
          <c:dLbls>
            <c:dLbl>
              <c:idx val="0"/>
              <c:layout>
                <c:manualLayout>
                  <c:x val="-7.9375666139271994E-2"/>
                  <c:y val="1.644400418376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DE-459B-B6C1-C3AA242717DA}"/>
                </c:ext>
              </c:extLst>
            </c:dLbl>
            <c:dLbl>
              <c:idx val="1"/>
              <c:layout>
                <c:manualLayout>
                  <c:x val="-2.8996918381802801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DE-459B-B6C1-C3AA242717DA}"/>
                </c:ext>
              </c:extLst>
            </c:dLbl>
            <c:dLbl>
              <c:idx val="2"/>
              <c:layout>
                <c:manualLayout>
                  <c:x val="5.2022305045999002E-4"/>
                  <c:y val="-1.26312058415588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DE-459B-B6C1-C3AA242717DA}"/>
                </c:ext>
              </c:extLst>
            </c:dLbl>
            <c:dLbl>
              <c:idx val="3"/>
              <c:layout>
                <c:manualLayout>
                  <c:x val="-3.4315259136724702E-2"/>
                  <c:y val="-3.9135892167163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DE-459B-B6C1-C3AA242717DA}"/>
                </c:ext>
              </c:extLst>
            </c:dLbl>
            <c:dLbl>
              <c:idx val="4"/>
              <c:layout>
                <c:manualLayout>
                  <c:x val="-3.5375732160078402E-2"/>
                  <c:y val="-4.2040780002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DE-459B-B6C1-C3AA242717DA}"/>
                </c:ext>
              </c:extLst>
            </c:dLbl>
            <c:dLbl>
              <c:idx val="5"/>
              <c:layout>
                <c:manualLayout>
                  <c:x val="-3.5986863606779398E-2"/>
                  <c:y val="-3.10701860068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DE-459B-B6C1-C3AA242717DA}"/>
                </c:ext>
              </c:extLst>
            </c:dLbl>
            <c:dLbl>
              <c:idx val="6"/>
              <c:layout>
                <c:manualLayout>
                  <c:x val="-4.0908302975971297E-2"/>
                  <c:y val="-3.4220099487207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DE-459B-B6C1-C3AA242717DA}"/>
                </c:ext>
              </c:extLst>
            </c:dLbl>
            <c:dLbl>
              <c:idx val="7"/>
              <c:layout>
                <c:manualLayout>
                  <c:x val="-3.2096327876232199E-2"/>
                  <c:y val="4.515204096983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DE-459B-B6C1-C3AA242717DA}"/>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DE-459B-B6C1-C3AA242717DA}"/>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DE-459B-B6C1-C3AA242717DA}"/>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DE-459B-B6C1-C3AA242717DA}"/>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DE-459B-B6C1-C3AA242717DA}"/>
                </c:ext>
              </c:extLst>
            </c:dLbl>
            <c:spPr>
              <a:noFill/>
              <a:ln>
                <a:noFill/>
              </a:ln>
              <a:effectLst/>
            </c:spPr>
            <c:txPr>
              <a:bodyPr/>
              <a:lstStyle/>
              <a:p>
                <a:pPr>
                  <a:defRPr sz="1100" b="1">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Feuil1!$B$1:$L$1</c:f>
              <c:strCache>
                <c:ptCount val="7"/>
                <c:pt idx="0">
                  <c:v>Colonne2</c:v>
                </c:pt>
                <c:pt idx="1">
                  <c:v>Colonne8</c:v>
                </c:pt>
                <c:pt idx="2">
                  <c:v>Colonne9</c:v>
                </c:pt>
                <c:pt idx="3">
                  <c:v>Colonne10</c:v>
                </c:pt>
                <c:pt idx="4">
                  <c:v>Colonne12</c:v>
                </c:pt>
                <c:pt idx="5">
                  <c:v>Colonne13</c:v>
                </c:pt>
                <c:pt idx="6">
                  <c:v>Colonne14</c:v>
                </c:pt>
              </c:strCache>
            </c:strRef>
          </c:cat>
          <c:val>
            <c:numRef>
              <c:f>Feuil1!$B$2:$L$2</c:f>
              <c:numCache>
                <c:formatCode>General</c:formatCode>
                <c:ptCount val="11"/>
              </c:numCache>
            </c:numRef>
          </c:val>
          <c:smooth val="1"/>
          <c:extLst>
            <c:ext xmlns:c16="http://schemas.microsoft.com/office/drawing/2014/chart" uri="{C3380CC4-5D6E-409C-BE32-E72D297353CC}">
              <c16:uniqueId val="{0000000C-2BDE-459B-B6C1-C3AA242717DA}"/>
            </c:ext>
          </c:extLst>
        </c:ser>
        <c:ser>
          <c:idx val="1"/>
          <c:order val="1"/>
          <c:tx>
            <c:strRef>
              <c:f>Feuil1!$A$3</c:f>
              <c:strCache>
                <c:ptCount val="1"/>
              </c:strCache>
            </c:strRef>
          </c:tx>
          <c:spPr>
            <a:ln w="34925">
              <a:solidFill>
                <a:srgbClr val="AC0077"/>
              </a:solidFill>
            </a:ln>
            <a:effectLst>
              <a:outerShdw blurRad="50800" dist="50800" dir="5400000" algn="ctr" rotWithShape="0">
                <a:srgbClr val="B4007C">
                  <a:alpha val="26000"/>
                </a:srgbClr>
              </a:outerShdw>
            </a:effectLst>
          </c:spPr>
          <c:marker>
            <c:symbol val="circle"/>
            <c:size val="6"/>
            <c:spPr>
              <a:solidFill>
                <a:schemeClr val="bg1"/>
              </a:solidFill>
              <a:ln w="15875">
                <a:solidFill>
                  <a:srgbClr val="AC0077"/>
                </a:solidFill>
              </a:ln>
              <a:effectLst>
                <a:outerShdw blurRad="50800" dist="50800" dir="5400000" algn="ctr" rotWithShape="0">
                  <a:srgbClr val="B4007C">
                    <a:alpha val="26000"/>
                  </a:srgbClr>
                </a:outerShdw>
              </a:effectLst>
            </c:spPr>
          </c:marker>
          <c:dLbls>
            <c:dLbl>
              <c:idx val="0"/>
              <c:layout>
                <c:manualLayout>
                  <c:x val="-8.3905137354332193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DE-459B-B6C1-C3AA242717DA}"/>
                </c:ext>
              </c:extLst>
            </c:dLbl>
            <c:dLbl>
              <c:idx val="1"/>
              <c:layout>
                <c:manualLayout>
                  <c:x val="-3.0217622045541299E-2"/>
                  <c:y val="4.16838720996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BDE-459B-B6C1-C3AA242717DA}"/>
                </c:ext>
              </c:extLst>
            </c:dLbl>
            <c:dLbl>
              <c:idx val="2"/>
              <c:layout>
                <c:manualLayout>
                  <c:x val="-2.5156066915137999E-4"/>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BDE-459B-B6C1-C3AA242717DA}"/>
                </c:ext>
              </c:extLst>
            </c:dLbl>
            <c:dLbl>
              <c:idx val="3"/>
              <c:layout>
                <c:manualLayout>
                  <c:x val="5.6186281338407602E-3"/>
                  <c:y val="1.5839306523220398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BDE-459B-B6C1-C3AA242717DA}"/>
                </c:ext>
              </c:extLst>
            </c:dLbl>
            <c:dLbl>
              <c:idx val="4"/>
              <c:layout>
                <c:manualLayout>
                  <c:x val="4.1667153839001804E-3"/>
                  <c:y val="1.0928464306929099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BDE-459B-B6C1-C3AA242717DA}"/>
                </c:ext>
              </c:extLst>
            </c:dLbl>
            <c:dLbl>
              <c:idx val="5"/>
              <c:layout>
                <c:manualLayout>
                  <c:x val="1.1237673843968199E-2"/>
                  <c:y val="1.53121579049302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BDE-459B-B6C1-C3AA242717DA}"/>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BDE-459B-B6C1-C3AA242717DA}"/>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BDE-459B-B6C1-C3AA242717DA}"/>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DE-459B-B6C1-C3AA242717DA}"/>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BDE-459B-B6C1-C3AA242717DA}"/>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BDE-459B-B6C1-C3AA242717DA}"/>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BDE-459B-B6C1-C3AA242717DA}"/>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BDE-459B-B6C1-C3AA242717DA}"/>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BDE-459B-B6C1-C3AA242717DA}"/>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BDE-459B-B6C1-C3AA242717DA}"/>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BDE-459B-B6C1-C3AA242717DA}"/>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BDE-459B-B6C1-C3AA242717DA}"/>
                </c:ext>
              </c:extLst>
            </c:dLbl>
            <c:dLbl>
              <c:idx val="24"/>
              <c:layout>
                <c:manualLayout>
                  <c:x val="-3.46703734741962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BDE-459B-B6C1-C3AA242717DA}"/>
                </c:ext>
              </c:extLst>
            </c:dLbl>
            <c:spPr>
              <a:noFill/>
              <a:ln>
                <a:noFill/>
              </a:ln>
              <a:effectLst/>
            </c:spPr>
            <c:txPr>
              <a:bodyPr/>
              <a:lstStyle/>
              <a:p>
                <a:pPr>
                  <a:defRPr sz="1100" b="1">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Feuil1!$B$1:$L$1</c:f>
              <c:strCache>
                <c:ptCount val="7"/>
                <c:pt idx="0">
                  <c:v>Colonne2</c:v>
                </c:pt>
                <c:pt idx="1">
                  <c:v>Colonne8</c:v>
                </c:pt>
                <c:pt idx="2">
                  <c:v>Colonne9</c:v>
                </c:pt>
                <c:pt idx="3">
                  <c:v>Colonne10</c:v>
                </c:pt>
                <c:pt idx="4">
                  <c:v>Colonne12</c:v>
                </c:pt>
                <c:pt idx="5">
                  <c:v>Colonne13</c:v>
                </c:pt>
                <c:pt idx="6">
                  <c:v>Colonne14</c:v>
                </c:pt>
              </c:strCache>
            </c:strRef>
          </c:cat>
          <c:val>
            <c:numRef>
              <c:f>Feuil1!$B$3:$L$3</c:f>
              <c:numCache>
                <c:formatCode>General</c:formatCode>
                <c:ptCount val="11"/>
              </c:numCache>
            </c:numRef>
          </c:val>
          <c:smooth val="1"/>
          <c:extLst>
            <c:ext xmlns:c16="http://schemas.microsoft.com/office/drawing/2014/chart" uri="{C3380CC4-5D6E-409C-BE32-E72D297353CC}">
              <c16:uniqueId val="{0000001F-2BDE-459B-B6C1-C3AA242717DA}"/>
            </c:ext>
          </c:extLst>
        </c:ser>
        <c:ser>
          <c:idx val="2"/>
          <c:order val="2"/>
          <c:tx>
            <c:strRef>
              <c:f>Feuil1!$A$4</c:f>
              <c:strCache>
                <c:ptCount val="1"/>
                <c:pt idx="0">
                  <c:v>Bonne</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spPr>
              <a:noFill/>
              <a:ln>
                <a:noFill/>
              </a:ln>
              <a:effectLst/>
            </c:spPr>
            <c:txPr>
              <a:bodyPr/>
              <a:lstStyle/>
              <a:p>
                <a:pPr algn="ctr">
                  <a:defRPr lang="fr-FR" sz="1100" b="0" i="0" u="none" strike="noStrike" kern="1200" baseline="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Feuil1!$B$1:$L$1</c:f>
              <c:strCache>
                <c:ptCount val="7"/>
                <c:pt idx="0">
                  <c:v>Colonne2</c:v>
                </c:pt>
                <c:pt idx="1">
                  <c:v>Colonne8</c:v>
                </c:pt>
                <c:pt idx="2">
                  <c:v>Colonne9</c:v>
                </c:pt>
                <c:pt idx="3">
                  <c:v>Colonne10</c:v>
                </c:pt>
                <c:pt idx="4">
                  <c:v>Colonne12</c:v>
                </c:pt>
                <c:pt idx="5">
                  <c:v>Colonne13</c:v>
                </c:pt>
                <c:pt idx="6">
                  <c:v>Colonne14</c:v>
                </c:pt>
              </c:strCache>
            </c:strRef>
          </c:cat>
          <c:val>
            <c:numRef>
              <c:f>Feuil1!$B$4:$L$4</c:f>
              <c:numCache>
                <c:formatCode>0%</c:formatCode>
                <c:ptCount val="11"/>
                <c:pt idx="0">
                  <c:v>0.47</c:v>
                </c:pt>
                <c:pt idx="1">
                  <c:v>0.44</c:v>
                </c:pt>
                <c:pt idx="2">
                  <c:v>0.35</c:v>
                </c:pt>
                <c:pt idx="3">
                  <c:v>0.42</c:v>
                </c:pt>
                <c:pt idx="4">
                  <c:v>0.41</c:v>
                </c:pt>
                <c:pt idx="5">
                  <c:v>0.42</c:v>
                </c:pt>
                <c:pt idx="6">
                  <c:v>0.45</c:v>
                </c:pt>
                <c:pt idx="7">
                  <c:v>0.4</c:v>
                </c:pt>
                <c:pt idx="8">
                  <c:v>0.45</c:v>
                </c:pt>
                <c:pt idx="9">
                  <c:v>0.43</c:v>
                </c:pt>
                <c:pt idx="10">
                  <c:v>0.45347505999999999</c:v>
                </c:pt>
              </c:numCache>
            </c:numRef>
          </c:val>
          <c:smooth val="1"/>
          <c:extLst>
            <c:ext xmlns:c16="http://schemas.microsoft.com/office/drawing/2014/chart" uri="{C3380CC4-5D6E-409C-BE32-E72D297353CC}">
              <c16:uniqueId val="{0000002E-2BDE-459B-B6C1-C3AA242717DA}"/>
            </c:ext>
          </c:extLst>
        </c:ser>
        <c:ser>
          <c:idx val="3"/>
          <c:order val="3"/>
          <c:tx>
            <c:strRef>
              <c:f>Feuil1!$A$5</c:f>
              <c:strCache>
                <c:ptCount val="1"/>
                <c:pt idx="0">
                  <c:v>Mauvaise</c:v>
                </c:pt>
              </c:strCache>
            </c:strRef>
          </c:tx>
          <c:spPr>
            <a:ln w="34925">
              <a:solidFill>
                <a:srgbClr val="FF5050"/>
              </a:solidFill>
            </a:ln>
            <a:effectLst/>
          </c:spPr>
          <c:marker>
            <c:symbol val="circle"/>
            <c:size val="6"/>
            <c:spPr>
              <a:solidFill>
                <a:schemeClr val="bg1"/>
              </a:solidFill>
              <a:ln w="15875">
                <a:solidFill>
                  <a:srgbClr val="FF5050"/>
                </a:solidFill>
              </a:ln>
              <a:effectLst/>
            </c:spPr>
          </c:marker>
          <c:dLbls>
            <c:dLbl>
              <c:idx val="1"/>
              <c:layout>
                <c:manualLayout>
                  <c:x val="-2.9486006388028899E-2"/>
                  <c:y val="-7.2370901021890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2BDE-459B-B6C1-C3AA242717DA}"/>
                </c:ext>
              </c:extLst>
            </c:dLbl>
            <c:spPr>
              <a:noFill/>
              <a:ln>
                <a:noFill/>
              </a:ln>
              <a:effectLst/>
            </c:spPr>
            <c:txPr>
              <a:bodyPr/>
              <a:lstStyle/>
              <a:p>
                <a:pPr>
                  <a:defRPr sz="1100" b="0">
                    <a:solidFill>
                      <a:srgbClr val="FF5050"/>
                    </a:solidFill>
                    <a:latin typeface="Tahoma" pitchFamily="34" charset="0"/>
                    <a:ea typeface="Tahoma" pitchFamily="34" charset="0"/>
                    <a:cs typeface="Tahoma" pitchFamily="34" charset="0"/>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Feuil1!$B$1:$L$1</c:f>
              <c:strCache>
                <c:ptCount val="7"/>
                <c:pt idx="0">
                  <c:v>Colonne2</c:v>
                </c:pt>
                <c:pt idx="1">
                  <c:v>Colonne8</c:v>
                </c:pt>
                <c:pt idx="2">
                  <c:v>Colonne9</c:v>
                </c:pt>
                <c:pt idx="3">
                  <c:v>Colonne10</c:v>
                </c:pt>
                <c:pt idx="4">
                  <c:v>Colonne12</c:v>
                </c:pt>
                <c:pt idx="5">
                  <c:v>Colonne13</c:v>
                </c:pt>
                <c:pt idx="6">
                  <c:v>Colonne14</c:v>
                </c:pt>
              </c:strCache>
            </c:strRef>
          </c:cat>
          <c:val>
            <c:numRef>
              <c:f>Feuil1!$B$5:$L$5</c:f>
              <c:numCache>
                <c:formatCode>0%</c:formatCode>
                <c:ptCount val="11"/>
                <c:pt idx="0">
                  <c:v>0.23</c:v>
                </c:pt>
                <c:pt idx="1">
                  <c:v>0.28999999999999998</c:v>
                </c:pt>
                <c:pt idx="2">
                  <c:v>0.32</c:v>
                </c:pt>
                <c:pt idx="3">
                  <c:v>0.24</c:v>
                </c:pt>
                <c:pt idx="4">
                  <c:v>0.25</c:v>
                </c:pt>
                <c:pt idx="5">
                  <c:v>0.24</c:v>
                </c:pt>
                <c:pt idx="6">
                  <c:v>0.2</c:v>
                </c:pt>
                <c:pt idx="7">
                  <c:v>0.26</c:v>
                </c:pt>
                <c:pt idx="8">
                  <c:v>0.22</c:v>
                </c:pt>
                <c:pt idx="9">
                  <c:v>0.21</c:v>
                </c:pt>
                <c:pt idx="10">
                  <c:v>0.21797902999999999</c:v>
                </c:pt>
              </c:numCache>
            </c:numRef>
          </c:val>
          <c:smooth val="1"/>
          <c:extLst>
            <c:ext xmlns:c16="http://schemas.microsoft.com/office/drawing/2014/chart" uri="{C3380CC4-5D6E-409C-BE32-E72D297353CC}">
              <c16:uniqueId val="{0000003B-2BDE-459B-B6C1-C3AA242717DA}"/>
            </c:ext>
          </c:extLst>
        </c:ser>
        <c:ser>
          <c:idx val="4"/>
          <c:order val="4"/>
          <c:tx>
            <c:strRef>
              <c:f>Feuil1!$A$6</c:f>
              <c:strCache>
                <c:ptCount val="1"/>
                <c:pt idx="0">
                  <c:v>ni</c:v>
                </c:pt>
              </c:strCache>
            </c:strRef>
          </c:tx>
          <c:spPr>
            <a:ln w="34925">
              <a:solidFill>
                <a:srgbClr val="FF9933"/>
              </a:solidFill>
            </a:ln>
            <a:effectLst/>
          </c:spPr>
          <c:marker>
            <c:symbol val="circle"/>
            <c:size val="6"/>
            <c:spPr>
              <a:solidFill>
                <a:srgbClr val="FFFFFF"/>
              </a:solidFill>
              <a:ln w="15875">
                <a:solidFill>
                  <a:srgbClr val="FF9933"/>
                </a:solidFill>
              </a:ln>
              <a:effectLst/>
            </c:spPr>
          </c:marker>
          <c:dLbls>
            <c:dLbl>
              <c:idx val="1"/>
              <c:layout>
                <c:manualLayout>
                  <c:x val="-2.9486006388028899E-2"/>
                  <c:y val="5.67093731976950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2BDE-459B-B6C1-C3AA242717DA}"/>
                </c:ext>
              </c:extLst>
            </c:dLbl>
            <c:dLbl>
              <c:idx val="2"/>
              <c:layout>
                <c:manualLayout>
                  <c:x val="-2.9486006388028899E-2"/>
                  <c:y val="0.11935712879252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2BDE-459B-B6C1-C3AA242717DA}"/>
                </c:ext>
              </c:extLst>
            </c:dLbl>
            <c:spPr>
              <a:noFill/>
              <a:ln>
                <a:noFill/>
              </a:ln>
              <a:effectLst/>
            </c:spPr>
            <c:txPr>
              <a:bodyPr/>
              <a:lstStyle/>
              <a:p>
                <a:pPr>
                  <a:defRPr sz="1100" b="0">
                    <a:solidFill>
                      <a:srgbClr val="FF9933"/>
                    </a:solidFill>
                    <a:latin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Feuil1!$B$1:$L$1</c:f>
              <c:strCache>
                <c:ptCount val="7"/>
                <c:pt idx="0">
                  <c:v>Colonne2</c:v>
                </c:pt>
                <c:pt idx="1">
                  <c:v>Colonne8</c:v>
                </c:pt>
                <c:pt idx="2">
                  <c:v>Colonne9</c:v>
                </c:pt>
                <c:pt idx="3">
                  <c:v>Colonne10</c:v>
                </c:pt>
                <c:pt idx="4">
                  <c:v>Colonne12</c:v>
                </c:pt>
                <c:pt idx="5">
                  <c:v>Colonne13</c:v>
                </c:pt>
                <c:pt idx="6">
                  <c:v>Colonne14</c:v>
                </c:pt>
              </c:strCache>
            </c:strRef>
          </c:cat>
          <c:val>
            <c:numRef>
              <c:f>Feuil1!$B$6:$L$6</c:f>
              <c:numCache>
                <c:formatCode>0%</c:formatCode>
                <c:ptCount val="11"/>
                <c:pt idx="0">
                  <c:v>0.3</c:v>
                </c:pt>
                <c:pt idx="1">
                  <c:v>0.26</c:v>
                </c:pt>
                <c:pt idx="2">
                  <c:v>0.32</c:v>
                </c:pt>
                <c:pt idx="3">
                  <c:v>0.33</c:v>
                </c:pt>
                <c:pt idx="4">
                  <c:v>0.33</c:v>
                </c:pt>
                <c:pt idx="5">
                  <c:v>0.33</c:v>
                </c:pt>
                <c:pt idx="6">
                  <c:v>0.33</c:v>
                </c:pt>
                <c:pt idx="7">
                  <c:v>0.32</c:v>
                </c:pt>
                <c:pt idx="8">
                  <c:v>0.31</c:v>
                </c:pt>
                <c:pt idx="9">
                  <c:v>0.34</c:v>
                </c:pt>
                <c:pt idx="10">
                  <c:v>0.30350297999999998</c:v>
                </c:pt>
              </c:numCache>
            </c:numRef>
          </c:val>
          <c:smooth val="1"/>
          <c:extLst>
            <c:ext xmlns:c16="http://schemas.microsoft.com/office/drawing/2014/chart" uri="{C3380CC4-5D6E-409C-BE32-E72D297353CC}">
              <c16:uniqueId val="{00000042-2BDE-459B-B6C1-C3AA242717DA}"/>
            </c:ext>
          </c:extLst>
        </c:ser>
        <c:ser>
          <c:idx val="5"/>
          <c:order val="5"/>
          <c:tx>
            <c:strRef>
              <c:f>Feuil1!$A$7</c:f>
              <c:strCache>
                <c:ptCount val="1"/>
              </c:strCache>
            </c:strRef>
          </c:tx>
          <c:spPr>
            <a:ln w="34925">
              <a:solidFill>
                <a:srgbClr val="92D050"/>
              </a:solidFill>
            </a:ln>
            <a:effectLst>
              <a:outerShdw blurRad="50800" dist="50800" dir="5400000" algn="ctr" rotWithShape="0">
                <a:srgbClr val="92D050">
                  <a:alpha val="26000"/>
                </a:srgbClr>
              </a:outerShdw>
            </a:effectLst>
          </c:spPr>
          <c:marker>
            <c:symbol val="circle"/>
            <c:size val="6"/>
            <c:spPr>
              <a:solidFill>
                <a:srgbClr val="FFFFFF"/>
              </a:solidFill>
              <a:ln w="15875">
                <a:solidFill>
                  <a:srgbClr val="92D050"/>
                </a:solidFill>
              </a:ln>
              <a:effectLst>
                <a:outerShdw blurRad="50800" dist="50800" dir="5400000" algn="ctr" rotWithShape="0">
                  <a:srgbClr val="92D050">
                    <a:alpha val="26000"/>
                  </a:srgbClr>
                </a:outerShdw>
              </a:effectLst>
            </c:spPr>
          </c:marker>
          <c:dLbls>
            <c:dLbl>
              <c:idx val="0"/>
              <c:layout>
                <c:manualLayout>
                  <c:x val="-7.7068038334315594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2BDE-459B-B6C1-C3AA242717DA}"/>
                </c:ext>
              </c:extLst>
            </c:dLbl>
            <c:dLbl>
              <c:idx val="1"/>
              <c:layout>
                <c:manualLayout>
                  <c:x val="-2.9776425455291699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2BDE-459B-B6C1-C3AA242717DA}"/>
                </c:ext>
              </c:extLst>
            </c:dLbl>
            <c:dLbl>
              <c:idx val="2"/>
              <c:layout>
                <c:manualLayout>
                  <c:x val="5.2546389773396804E-3"/>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2BDE-459B-B6C1-C3AA242717DA}"/>
                </c:ext>
              </c:extLst>
            </c:dLbl>
            <c:spPr>
              <a:noFill/>
              <a:ln>
                <a:noFill/>
              </a:ln>
              <a:effectLst/>
            </c:spPr>
            <c:txPr>
              <a:bodyPr/>
              <a:lstStyle/>
              <a:p>
                <a:pPr>
                  <a:defRPr sz="1100" b="1">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Feuil1!$B$1:$L$1</c:f>
              <c:strCache>
                <c:ptCount val="7"/>
                <c:pt idx="0">
                  <c:v>Colonne2</c:v>
                </c:pt>
                <c:pt idx="1">
                  <c:v>Colonne8</c:v>
                </c:pt>
                <c:pt idx="2">
                  <c:v>Colonne9</c:v>
                </c:pt>
                <c:pt idx="3">
                  <c:v>Colonne10</c:v>
                </c:pt>
                <c:pt idx="4">
                  <c:v>Colonne12</c:v>
                </c:pt>
                <c:pt idx="5">
                  <c:v>Colonne13</c:v>
                </c:pt>
                <c:pt idx="6">
                  <c:v>Colonne14</c:v>
                </c:pt>
              </c:strCache>
            </c:strRef>
          </c:cat>
          <c:val>
            <c:numRef>
              <c:f>Feuil1!$B$7:$L$7</c:f>
              <c:numCache>
                <c:formatCode>General</c:formatCode>
                <c:ptCount val="11"/>
              </c:numCache>
            </c:numRef>
          </c:val>
          <c:smooth val="1"/>
          <c:extLst>
            <c:ext xmlns:c16="http://schemas.microsoft.com/office/drawing/2014/chart" uri="{C3380CC4-5D6E-409C-BE32-E72D297353CC}">
              <c16:uniqueId val="{00000046-2BDE-459B-B6C1-C3AA242717DA}"/>
            </c:ext>
          </c:extLst>
        </c:ser>
        <c:dLbls>
          <c:showLegendKey val="0"/>
          <c:showVal val="0"/>
          <c:showCatName val="0"/>
          <c:showSerName val="0"/>
          <c:showPercent val="0"/>
          <c:showBubbleSize val="0"/>
        </c:dLbls>
        <c:marker val="1"/>
        <c:smooth val="0"/>
        <c:axId val="-2123287768"/>
        <c:axId val="-2123290760"/>
      </c:lineChart>
      <c:catAx>
        <c:axId val="-2123287768"/>
        <c:scaling>
          <c:orientation val="minMax"/>
        </c:scaling>
        <c:delete val="1"/>
        <c:axPos val="b"/>
        <c:numFmt formatCode="General" sourceLinked="0"/>
        <c:majorTickMark val="out"/>
        <c:minorTickMark val="none"/>
        <c:tickLblPos val="none"/>
        <c:crossAx val="-2123290760"/>
        <c:crosses val="autoZero"/>
        <c:auto val="1"/>
        <c:lblAlgn val="ctr"/>
        <c:lblOffset val="100"/>
        <c:noMultiLvlLbl val="0"/>
      </c:catAx>
      <c:valAx>
        <c:axId val="-2123290760"/>
        <c:scaling>
          <c:orientation val="minMax"/>
          <c:min val="0"/>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23287768"/>
        <c:crosses val="autoZero"/>
        <c:crossBetween val="between"/>
        <c:majorUnit val="0.2"/>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104"/>
        </c:manualLayout>
      </c:layout>
      <c:lineChart>
        <c:grouping val="standard"/>
        <c:varyColors val="0"/>
        <c:ser>
          <c:idx val="0"/>
          <c:order val="0"/>
          <c:tx>
            <c:strRef>
              <c:f>Feuil1!$A$2</c:f>
              <c:strCache>
                <c:ptCount val="1"/>
                <c:pt idx="0">
                  <c:v>Changer la société</c:v>
                </c:pt>
              </c:strCache>
            </c:strRef>
          </c:tx>
          <c:spPr>
            <a:ln w="34925">
              <a:solidFill>
                <a:srgbClr val="421D49"/>
              </a:solidFill>
            </a:ln>
            <a:effectLst/>
          </c:spPr>
          <c:marker>
            <c:symbol val="circle"/>
            <c:size val="6"/>
            <c:spPr>
              <a:solidFill>
                <a:schemeClr val="bg1"/>
              </a:solidFill>
              <a:ln w="15875">
                <a:solidFill>
                  <a:srgbClr val="421D49"/>
                </a:solidFill>
              </a:ln>
              <a:effectLst/>
            </c:spPr>
          </c:marker>
          <c:dLbls>
            <c:dLbl>
              <c:idx val="4"/>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01B8-4CEE-9AFC-D40F133B9AAF}"/>
                </c:ext>
              </c:extLst>
            </c:dLbl>
            <c:dLbl>
              <c:idx val="11"/>
              <c:layout>
                <c:manualLayout>
                  <c:x val="-1.4669269436923369E-2"/>
                  <c:y val="-5.7083943614690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9B-476E-B81B-45680BB45B48}"/>
                </c:ext>
              </c:extLst>
            </c:dLbl>
            <c:spPr>
              <a:noFill/>
              <a:ln>
                <a:noFill/>
              </a:ln>
              <a:effectLst/>
            </c:spPr>
            <c:txPr>
              <a:bodyPr/>
              <a:lstStyle/>
              <a:p>
                <a:pPr>
                  <a:defRPr sz="1100" b="0">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Colonne10</c:v>
                </c:pt>
                <c:pt idx="2">
                  <c:v>Colonne12</c:v>
                </c:pt>
                <c:pt idx="3">
                  <c:v>Colonne13</c:v>
                </c:pt>
                <c:pt idx="4">
                  <c:v>Colonne14</c:v>
                </c:pt>
                <c:pt idx="5">
                  <c:v>Colonne15</c:v>
                </c:pt>
                <c:pt idx="6">
                  <c:v>Colonne16</c:v>
                </c:pt>
                <c:pt idx="7">
                  <c:v>Colonne17</c:v>
                </c:pt>
              </c:strCache>
            </c:strRef>
          </c:cat>
          <c:val>
            <c:numRef>
              <c:f>Feuil1!$B$2:$M$2</c:f>
              <c:numCache>
                <c:formatCode>0%</c:formatCode>
                <c:ptCount val="12"/>
                <c:pt idx="0">
                  <c:v>0.81</c:v>
                </c:pt>
                <c:pt idx="1">
                  <c:v>0.77</c:v>
                </c:pt>
                <c:pt idx="2">
                  <c:v>0.76</c:v>
                </c:pt>
                <c:pt idx="3">
                  <c:v>0.76</c:v>
                </c:pt>
                <c:pt idx="4">
                  <c:v>0.77</c:v>
                </c:pt>
                <c:pt idx="5">
                  <c:v>0.75</c:v>
                </c:pt>
                <c:pt idx="6">
                  <c:v>0.77</c:v>
                </c:pt>
                <c:pt idx="7">
                  <c:v>0.74</c:v>
                </c:pt>
                <c:pt idx="8">
                  <c:v>0.73589785033133981</c:v>
                </c:pt>
                <c:pt idx="9">
                  <c:v>0.77500000000000002</c:v>
                </c:pt>
                <c:pt idx="10">
                  <c:v>0.93</c:v>
                </c:pt>
                <c:pt idx="11">
                  <c:v>0.74</c:v>
                </c:pt>
              </c:numCache>
            </c:numRef>
          </c:val>
          <c:smooth val="1"/>
          <c:extLst>
            <c:ext xmlns:c16="http://schemas.microsoft.com/office/drawing/2014/chart" uri="{C3380CC4-5D6E-409C-BE32-E72D297353CC}">
              <c16:uniqueId val="{0000000C-AA97-48B2-9DA3-CD2EF277522F}"/>
            </c:ext>
          </c:extLst>
        </c:ser>
        <c:ser>
          <c:idx val="1"/>
          <c:order val="1"/>
          <c:tx>
            <c:strRef>
              <c:f>Feuil1!$A$3</c:f>
              <c:strCache>
                <c:ptCount val="1"/>
                <c:pt idx="0">
                  <c:v>Choisir sa propre vie</c:v>
                </c:pt>
              </c:strCache>
            </c:strRef>
          </c:tx>
          <c:spPr>
            <a:ln w="34925">
              <a:solidFill>
                <a:srgbClr val="AC0077"/>
              </a:solidFill>
            </a:ln>
            <a:effectLst/>
          </c:spPr>
          <c:marker>
            <c:symbol val="circle"/>
            <c:size val="6"/>
            <c:spPr>
              <a:solidFill>
                <a:schemeClr val="bg1"/>
              </a:solidFill>
              <a:ln w="15875">
                <a:solidFill>
                  <a:srgbClr val="AC0077"/>
                </a:solidFill>
              </a:ln>
              <a:effectLst/>
            </c:spPr>
          </c:marker>
          <c:dPt>
            <c:idx val="10"/>
            <c:marker>
              <c:symbol val="none"/>
            </c:marker>
            <c:bubble3D val="0"/>
            <c:extLst>
              <c:ext xmlns:c16="http://schemas.microsoft.com/office/drawing/2014/chart" uri="{C3380CC4-5D6E-409C-BE32-E72D297353CC}">
                <c16:uniqueId val="{00000001-5C9B-476E-B81B-45680BB45B48}"/>
              </c:ext>
            </c:extLst>
          </c:dPt>
          <c:dLbls>
            <c:dLbl>
              <c:idx val="4"/>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01B8-4CEE-9AFC-D40F133B9AAF}"/>
                </c:ext>
              </c:extLst>
            </c:dLbl>
            <c:dLbl>
              <c:idx val="10"/>
              <c:delete val="1"/>
              <c:extLst>
                <c:ext xmlns:c15="http://schemas.microsoft.com/office/drawing/2012/chart" uri="{CE6537A1-D6FC-4f65-9D91-7224C49458BB}"/>
                <c:ext xmlns:c16="http://schemas.microsoft.com/office/drawing/2014/chart" uri="{C3380CC4-5D6E-409C-BE32-E72D297353CC}">
                  <c16:uniqueId val="{00000001-5C9B-476E-B81B-45680BB45B48}"/>
                </c:ext>
              </c:extLst>
            </c:dLbl>
            <c:spPr>
              <a:noFill/>
              <a:ln>
                <a:noFill/>
              </a:ln>
              <a:effectLst/>
            </c:spPr>
            <c:txPr>
              <a:bodyPr/>
              <a:lstStyle/>
              <a:p>
                <a:pPr>
                  <a:defRPr sz="1100" b="0">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Colonne10</c:v>
                </c:pt>
                <c:pt idx="2">
                  <c:v>Colonne12</c:v>
                </c:pt>
                <c:pt idx="3">
                  <c:v>Colonne13</c:v>
                </c:pt>
                <c:pt idx="4">
                  <c:v>Colonne14</c:v>
                </c:pt>
                <c:pt idx="5">
                  <c:v>Colonne15</c:v>
                </c:pt>
                <c:pt idx="6">
                  <c:v>Colonne16</c:v>
                </c:pt>
                <c:pt idx="7">
                  <c:v>Colonne17</c:v>
                </c:pt>
              </c:strCache>
            </c:strRef>
          </c:cat>
          <c:val>
            <c:numRef>
              <c:f>Feuil1!$B$3:$M$3</c:f>
              <c:numCache>
                <c:formatCode>0%</c:formatCode>
                <c:ptCount val="12"/>
                <c:pt idx="0">
                  <c:v>0.68</c:v>
                </c:pt>
                <c:pt idx="1">
                  <c:v>0.66</c:v>
                </c:pt>
                <c:pt idx="2">
                  <c:v>0.63</c:v>
                </c:pt>
                <c:pt idx="3">
                  <c:v>0.64</c:v>
                </c:pt>
                <c:pt idx="4">
                  <c:v>0.68</c:v>
                </c:pt>
                <c:pt idx="5">
                  <c:v>0.69</c:v>
                </c:pt>
                <c:pt idx="6">
                  <c:v>0.7</c:v>
                </c:pt>
                <c:pt idx="7">
                  <c:v>0.65</c:v>
                </c:pt>
                <c:pt idx="8">
                  <c:v>0.57849367235771665</c:v>
                </c:pt>
                <c:pt idx="9">
                  <c:v>0.70135035340274177</c:v>
                </c:pt>
                <c:pt idx="10">
                  <c:v>0.7</c:v>
                </c:pt>
                <c:pt idx="11">
                  <c:v>0.68</c:v>
                </c:pt>
              </c:numCache>
            </c:numRef>
          </c:val>
          <c:smooth val="1"/>
          <c:extLst>
            <c:ext xmlns:c16="http://schemas.microsoft.com/office/drawing/2014/chart" uri="{C3380CC4-5D6E-409C-BE32-E72D297353CC}">
              <c16:uniqueId val="{0000001F-AA97-48B2-9DA3-CD2EF277522F}"/>
            </c:ext>
          </c:extLst>
        </c:ser>
        <c:ser>
          <c:idx val="2"/>
          <c:order val="2"/>
          <c:tx>
            <c:strRef>
              <c:f>Feuil1!$A$4</c:f>
              <c:strCache>
                <c:ptCount val="1"/>
                <c:pt idx="0">
                  <c:v>Liberté d'avenir</c:v>
                </c:pt>
              </c:strCache>
            </c:strRef>
          </c:tx>
          <c:spPr>
            <a:ln w="34925">
              <a:solidFill>
                <a:srgbClr val="C00000"/>
              </a:solidFill>
            </a:ln>
            <a:effectLst/>
          </c:spPr>
          <c:marker>
            <c:symbol val="circle"/>
            <c:size val="6"/>
            <c:spPr>
              <a:solidFill>
                <a:schemeClr val="bg1"/>
              </a:solidFill>
              <a:ln w="15875">
                <a:solidFill>
                  <a:srgbClr val="C00000"/>
                </a:solidFill>
              </a:ln>
              <a:effectLst/>
            </c:spPr>
          </c:marker>
          <c:dLbls>
            <c:dLbl>
              <c:idx val="4"/>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2-01B8-4CEE-9AFC-D40F133B9AAF}"/>
                </c:ext>
              </c:extLst>
            </c:dLbl>
            <c:spPr>
              <a:noFill/>
              <a:ln>
                <a:noFill/>
              </a:ln>
              <a:effectLst/>
            </c:spPr>
            <c:txPr>
              <a:bodyPr/>
              <a:lstStyle/>
              <a:p>
                <a:pPr algn="ctr">
                  <a:defRPr lang="fr-FR" sz="1100" b="0" i="0" u="none" strike="noStrike" kern="1200" baseline="0">
                    <a:solidFill>
                      <a:srgbClr val="C0000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8"/>
                <c:pt idx="0">
                  <c:v>Colonne2</c:v>
                </c:pt>
                <c:pt idx="1">
                  <c:v>Colonne10</c:v>
                </c:pt>
                <c:pt idx="2">
                  <c:v>Colonne12</c:v>
                </c:pt>
                <c:pt idx="3">
                  <c:v>Colonne13</c:v>
                </c:pt>
                <c:pt idx="4">
                  <c:v>Colonne14</c:v>
                </c:pt>
                <c:pt idx="5">
                  <c:v>Colonne15</c:v>
                </c:pt>
                <c:pt idx="6">
                  <c:v>Colonne16</c:v>
                </c:pt>
                <c:pt idx="7">
                  <c:v>Colonne17</c:v>
                </c:pt>
              </c:strCache>
            </c:strRef>
          </c:cat>
          <c:val>
            <c:numRef>
              <c:f>Feuil1!$B$4:$M$4</c:f>
              <c:numCache>
                <c:formatCode>0%</c:formatCode>
                <c:ptCount val="12"/>
                <c:pt idx="0">
                  <c:v>0.55000000000000004</c:v>
                </c:pt>
                <c:pt idx="1">
                  <c:v>0.52</c:v>
                </c:pt>
                <c:pt idx="2">
                  <c:v>0.51</c:v>
                </c:pt>
                <c:pt idx="3">
                  <c:v>0.51</c:v>
                </c:pt>
                <c:pt idx="4">
                  <c:v>0.52</c:v>
                </c:pt>
                <c:pt idx="5">
                  <c:v>0.55000000000000004</c:v>
                </c:pt>
                <c:pt idx="6">
                  <c:v>0.55000000000000004</c:v>
                </c:pt>
                <c:pt idx="7">
                  <c:v>0.5</c:v>
                </c:pt>
                <c:pt idx="8">
                  <c:v>0.48032093325280223</c:v>
                </c:pt>
                <c:pt idx="9">
                  <c:v>0.58054128629438517</c:v>
                </c:pt>
                <c:pt idx="10">
                  <c:v>0.49</c:v>
                </c:pt>
                <c:pt idx="11">
                  <c:v>0.55000000000000004</c:v>
                </c:pt>
              </c:numCache>
            </c:numRef>
          </c:val>
          <c:smooth val="1"/>
          <c:extLst>
            <c:ext xmlns:c16="http://schemas.microsoft.com/office/drawing/2014/chart" uri="{C3380CC4-5D6E-409C-BE32-E72D297353CC}">
              <c16:uniqueId val="{0000002E-AA97-48B2-9DA3-CD2EF277522F}"/>
            </c:ext>
          </c:extLst>
        </c:ser>
        <c:dLbls>
          <c:showLegendKey val="0"/>
          <c:showVal val="0"/>
          <c:showCatName val="0"/>
          <c:showSerName val="0"/>
          <c:showPercent val="0"/>
          <c:showBubbleSize val="0"/>
        </c:dLbls>
        <c:marker val="1"/>
        <c:smooth val="0"/>
        <c:axId val="-2144076168"/>
        <c:axId val="-2143362968"/>
      </c:lineChart>
      <c:catAx>
        <c:axId val="-2144076168"/>
        <c:scaling>
          <c:orientation val="minMax"/>
        </c:scaling>
        <c:delete val="1"/>
        <c:axPos val="b"/>
        <c:numFmt formatCode="General" sourceLinked="0"/>
        <c:majorTickMark val="out"/>
        <c:minorTickMark val="none"/>
        <c:tickLblPos val="none"/>
        <c:crossAx val="-2143362968"/>
        <c:crosses val="autoZero"/>
        <c:auto val="1"/>
        <c:lblAlgn val="ctr"/>
        <c:lblOffset val="100"/>
        <c:noMultiLvlLbl val="0"/>
      </c:catAx>
      <c:valAx>
        <c:axId val="-2143362968"/>
        <c:scaling>
          <c:orientation val="minMax"/>
          <c:max val="1"/>
          <c:min val="0.4"/>
        </c:scaling>
        <c:delete val="0"/>
        <c:axPos val="l"/>
        <c:numFmt formatCode="0%" sourceLinked="1"/>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44076168"/>
        <c:crosses val="autoZero"/>
        <c:crossBetween val="between"/>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7972437991994E-2"/>
          <c:y val="0.11193245805188901"/>
          <c:w val="0.920970173224546"/>
          <c:h val="0.86371177516476305"/>
        </c:manualLayout>
      </c:layout>
      <c:barChart>
        <c:barDir val="bar"/>
        <c:grouping val="clustered"/>
        <c:varyColors val="0"/>
        <c:ser>
          <c:idx val="0"/>
          <c:order val="1"/>
          <c:tx>
            <c:strRef>
              <c:f>FORMULA!$C$1</c:f>
              <c:strCache>
                <c:ptCount val="1"/>
                <c:pt idx="0">
                  <c:v>Q40. Selon vous, qu'est-ce qui permet aux citoyens d'exercer le plus d'influence sur les décisions prises en France ?  En premier</c:v>
                </c:pt>
              </c:strCache>
            </c:strRef>
          </c:tx>
          <c:spPr>
            <a:solidFill>
              <a:srgbClr val="00B0F0"/>
            </a:solidFill>
            <a:ln w="12600">
              <a:solidFill>
                <a:srgbClr val="FFFFFF"/>
              </a:solidFill>
              <a:prstDash val="solid"/>
            </a:ln>
          </c:spPr>
          <c:invertIfNegative val="0"/>
          <c:dPt>
            <c:idx val="9"/>
            <c:invertIfNegative val="0"/>
            <c:bubble3D val="0"/>
            <c:spPr>
              <a:solidFill>
                <a:srgbClr val="EB4347"/>
              </a:solidFill>
              <a:ln w="12600">
                <a:solidFill>
                  <a:srgbClr val="FFFFFF"/>
                </a:solidFill>
                <a:prstDash val="solid"/>
              </a:ln>
            </c:spPr>
            <c:extLst>
              <c:ext xmlns:c16="http://schemas.microsoft.com/office/drawing/2014/chart" uri="{C3380CC4-5D6E-409C-BE32-E72D297353CC}">
                <c16:uniqueId val="{00000004-5664-4933-BCB6-693F4361A121}"/>
              </c:ext>
            </c:extLst>
          </c:dPt>
          <c:dPt>
            <c:idx val="10"/>
            <c:invertIfNegative val="0"/>
            <c:bubble3D val="0"/>
            <c:spPr>
              <a:solidFill>
                <a:srgbClr val="595959"/>
              </a:solidFill>
              <a:ln w="12600">
                <a:solidFill>
                  <a:srgbClr val="FFFFFF"/>
                </a:solidFill>
                <a:prstDash val="solid"/>
              </a:ln>
            </c:spPr>
            <c:extLst>
              <c:ext xmlns:c16="http://schemas.microsoft.com/office/drawing/2014/chart" uri="{C3380CC4-5D6E-409C-BE32-E72D297353CC}">
                <c16:uniqueId val="{00000005-5664-4933-BCB6-693F4361A121}"/>
              </c:ext>
            </c:extLst>
          </c:dPt>
          <c:dLbls>
            <c:dLbl>
              <c:idx val="5"/>
              <c:layout>
                <c:manualLayout>
                  <c:x val="2.4188324908073801E-3"/>
                  <c:y val="1.1307617399076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52-48DB-9458-544AE76F5347}"/>
                </c:ext>
              </c:extLst>
            </c:dLbl>
            <c:dLbl>
              <c:idx val="6"/>
              <c:layout>
                <c:manualLayout>
                  <c:x val="1.7061244432751501E-2"/>
                  <c:y val="2.14125471959307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52-48DB-9458-544AE76F5347}"/>
                </c:ext>
              </c:extLst>
            </c:dLbl>
            <c:dLbl>
              <c:idx val="7"/>
              <c:layout>
                <c:manualLayout>
                  <c:x val="1.035368852191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52-48DB-9458-544AE76F5347}"/>
                </c:ext>
              </c:extLst>
            </c:dLbl>
            <c:dLbl>
              <c:idx val="8"/>
              <c:layout>
                <c:manualLayout>
                  <c:x val="1.55305327828758E-2"/>
                  <c:y val="2.17865730758841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52-48DB-9458-544AE76F5347}"/>
                </c:ext>
              </c:extLst>
            </c:dLbl>
            <c:spPr>
              <a:noFill/>
              <a:ln>
                <a:noFill/>
              </a:ln>
              <a:effectLst/>
            </c:spPr>
            <c:txPr>
              <a:bodyPr/>
              <a:lstStyle/>
              <a:p>
                <a:pPr>
                  <a:defRPr sz="1500" b="0">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FORMULA!$A$2:$A$12</c:f>
              <c:strCache>
                <c:ptCount val="11"/>
                <c:pt idx="0">
                  <c:v>Voter aux élections</c:v>
                </c:pt>
                <c:pt idx="1">
                  <c:v>Manifester dans la rue</c:v>
                </c:pt>
                <c:pt idx="2">
                  <c:v>Boycotter des entreprises ou des produits</c:v>
                </c:pt>
                <c:pt idx="3">
                  <c:v>Faire grève</c:v>
                </c:pt>
                <c:pt idx="4">
                  <c:v>Militer dans un parti politique</c:v>
                </c:pt>
                <c:pt idx="5">
                  <c:v>Discuter sur internet, sur un blog ou un forum</c:v>
                </c:pt>
                <c:pt idx="6">
                  <c:v>Rien de tout cela</c:v>
                </c:pt>
                <c:pt idx="7">
                  <c:v>No rep.</c:v>
                </c:pt>
                <c:pt idx="10">
                  <c:v>2017</c:v>
                </c:pt>
              </c:strCache>
            </c:strRef>
          </c:cat>
          <c:val>
            <c:numRef>
              <c:f>FORMULA!$C$2:$C$12</c:f>
              <c:numCache>
                <c:formatCode>0%</c:formatCode>
                <c:ptCount val="11"/>
                <c:pt idx="0">
                  <c:v>0.54410128340972197</c:v>
                </c:pt>
                <c:pt idx="1">
                  <c:v>0.250550883468181</c:v>
                </c:pt>
                <c:pt idx="2">
                  <c:v>0.213641003059172</c:v>
                </c:pt>
                <c:pt idx="3">
                  <c:v>0.20556463716758699</c:v>
                </c:pt>
                <c:pt idx="4">
                  <c:v>9.9440788864936597E-2</c:v>
                </c:pt>
                <c:pt idx="5">
                  <c:v>9.4337661031216699E-2</c:v>
                </c:pt>
                <c:pt idx="6">
                  <c:v>5.87172166327471E-2</c:v>
                </c:pt>
                <c:pt idx="7">
                  <c:v>5.7088505304794999E-2</c:v>
                </c:pt>
                <c:pt idx="8">
                  <c:v>3.5834828438199497E-2</c:v>
                </c:pt>
                <c:pt idx="9">
                  <c:v>0.13408687251267301</c:v>
                </c:pt>
                <c:pt idx="10">
                  <c:v>2.8401068978230901E-2</c:v>
                </c:pt>
              </c:numCache>
            </c:numRef>
          </c:val>
          <c:extLst>
            <c:ext xmlns:c16="http://schemas.microsoft.com/office/drawing/2014/chart" uri="{C3380CC4-5D6E-409C-BE32-E72D297353CC}">
              <c16:uniqueId val="{00000004-C652-48DB-9458-544AE76F5347}"/>
            </c:ext>
          </c:extLst>
        </c:ser>
        <c:dLbls>
          <c:showLegendKey val="0"/>
          <c:showVal val="1"/>
          <c:showCatName val="0"/>
          <c:showSerName val="0"/>
          <c:showPercent val="0"/>
          <c:showBubbleSize val="0"/>
        </c:dLbls>
        <c:gapWidth val="50"/>
        <c:axId val="-2120776792"/>
        <c:axId val="-2120773752"/>
      </c:barChart>
      <c:barChart>
        <c:barDir val="bar"/>
        <c:grouping val="clustered"/>
        <c:varyColors val="0"/>
        <c:ser>
          <c:idx val="1"/>
          <c:order val="0"/>
          <c:tx>
            <c:strRef>
              <c:f>FORMULA!$B$1</c:f>
              <c:strCache>
                <c:ptCount val="1"/>
                <c:pt idx="0">
                  <c:v>Q40. Selon vous, qu'est-ce qui permet aux citoyens d'exercer le plus d'influence sur les décisions prises en France ?  Total</c:v>
                </c:pt>
              </c:strCache>
            </c:strRef>
          </c:tx>
          <c:spPr>
            <a:solidFill>
              <a:srgbClr val="376092"/>
            </a:solidFill>
            <a:ln w="12600">
              <a:solidFill>
                <a:schemeClr val="bg1"/>
              </a:solidFill>
              <a:prstDash val="solid"/>
            </a:ln>
          </c:spPr>
          <c:invertIfNegative val="0"/>
          <c:dPt>
            <c:idx val="6"/>
            <c:invertIfNegative val="0"/>
            <c:bubble3D val="0"/>
            <c:extLst>
              <c:ext xmlns:c16="http://schemas.microsoft.com/office/drawing/2014/chart" uri="{C3380CC4-5D6E-409C-BE32-E72D297353CC}">
                <c16:uniqueId val="{00000006-C652-48DB-9458-544AE76F5347}"/>
              </c:ext>
            </c:extLst>
          </c:dPt>
          <c:dPt>
            <c:idx val="7"/>
            <c:invertIfNegative val="0"/>
            <c:bubble3D val="0"/>
            <c:extLst>
              <c:ext xmlns:c16="http://schemas.microsoft.com/office/drawing/2014/chart" uri="{C3380CC4-5D6E-409C-BE32-E72D297353CC}">
                <c16:uniqueId val="{00000008-C652-48DB-9458-544AE76F5347}"/>
              </c:ext>
            </c:extLst>
          </c:dPt>
          <c:dPt>
            <c:idx val="9"/>
            <c:invertIfNegative val="0"/>
            <c:bubble3D val="0"/>
            <c:spPr>
              <a:noFill/>
              <a:ln w="12600">
                <a:noFill/>
                <a:prstDash val="solid"/>
              </a:ln>
            </c:spPr>
            <c:extLst>
              <c:ext xmlns:c16="http://schemas.microsoft.com/office/drawing/2014/chart" uri="{C3380CC4-5D6E-409C-BE32-E72D297353CC}">
                <c16:uniqueId val="{00000007-6B55-40E0-BA3C-41BDF8166999}"/>
              </c:ext>
            </c:extLst>
          </c:dPt>
          <c:dPt>
            <c:idx val="10"/>
            <c:invertIfNegative val="0"/>
            <c:bubble3D val="0"/>
            <c:spPr>
              <a:noFill/>
              <a:ln w="12600">
                <a:noFill/>
                <a:prstDash val="solid"/>
              </a:ln>
            </c:spPr>
            <c:extLst>
              <c:ext xmlns:c16="http://schemas.microsoft.com/office/drawing/2014/chart" uri="{C3380CC4-5D6E-409C-BE32-E72D297353CC}">
                <c16:uniqueId val="{00000008-6B55-40E0-BA3C-41BDF8166999}"/>
              </c:ext>
            </c:extLst>
          </c:dPt>
          <c:dLbls>
            <c:dLbl>
              <c:idx val="5"/>
              <c:layout>
                <c:manualLayout>
                  <c:x val="-3.4833593294871599E-3"/>
                  <c:y val="2.720249995771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52-48DB-9458-544AE76F5347}"/>
                </c:ext>
              </c:extLst>
            </c:dLbl>
            <c:dLbl>
              <c:idx val="6"/>
              <c:layout>
                <c:manualLayout>
                  <c:x val="-4.7733949724064898E-3"/>
                  <c:y val="2.7203865938697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52-48DB-9458-544AE76F5347}"/>
                </c:ext>
              </c:extLst>
            </c:dLbl>
            <c:dLbl>
              <c:idx val="7"/>
              <c:layout>
                <c:manualLayout>
                  <c:x val="-7.0688381694026499E-3"/>
                  <c:y val="4.3573146131478101E-7"/>
                </c:manualLayout>
              </c:layout>
              <c:spPr/>
              <c:txPr>
                <a:bodyPr/>
                <a:lstStyle/>
                <a:p>
                  <a:pPr>
                    <a:defRPr sz="1200" b="0">
                      <a:solidFill>
                        <a:schemeClr val="tx1">
                          <a:lumMod val="95000"/>
                          <a:lumOff val="5000"/>
                        </a:schemeClr>
                      </a:solidFill>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52-48DB-9458-544AE76F5347}"/>
                </c:ext>
              </c:extLst>
            </c:dLbl>
            <c:dLbl>
              <c:idx val="8"/>
              <c:layout>
                <c:manualLayout>
                  <c:x val="-5.1768442609585897E-3"/>
                  <c:y val="0"/>
                </c:manualLayout>
              </c:layout>
              <c:spPr/>
              <c:txPr>
                <a:bodyPr/>
                <a:lstStyle/>
                <a:p>
                  <a:pPr>
                    <a:defRPr sz="1200" b="0">
                      <a:solidFill>
                        <a:schemeClr val="tx1">
                          <a:lumMod val="95000"/>
                          <a:lumOff val="5000"/>
                        </a:schemeClr>
                      </a:solidFill>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E7-7C4C-AA0E-EAF2AB768162}"/>
                </c:ext>
              </c:extLst>
            </c:dLbl>
            <c:dLbl>
              <c:idx val="9"/>
              <c:delete val="1"/>
              <c:extLst>
                <c:ext xmlns:c15="http://schemas.microsoft.com/office/drawing/2012/chart" uri="{CE6537A1-D6FC-4f65-9D91-7224C49458BB}"/>
                <c:ext xmlns:c16="http://schemas.microsoft.com/office/drawing/2014/chart" uri="{C3380CC4-5D6E-409C-BE32-E72D297353CC}">
                  <c16:uniqueId val="{00000007-6B55-40E0-BA3C-41BDF8166999}"/>
                </c:ext>
              </c:extLst>
            </c:dLbl>
            <c:dLbl>
              <c:idx val="10"/>
              <c:delete val="1"/>
              <c:extLst>
                <c:ext xmlns:c15="http://schemas.microsoft.com/office/drawing/2012/chart" uri="{CE6537A1-D6FC-4f65-9D91-7224C49458BB}"/>
                <c:ext xmlns:c16="http://schemas.microsoft.com/office/drawing/2014/chart" uri="{C3380CC4-5D6E-409C-BE32-E72D297353CC}">
                  <c16:uniqueId val="{00000008-6B55-40E0-BA3C-41BDF8166999}"/>
                </c:ext>
              </c:extLst>
            </c:dLbl>
            <c:spPr>
              <a:noFill/>
              <a:ln>
                <a:noFill/>
              </a:ln>
              <a:effectLst/>
            </c:spPr>
            <c:txPr>
              <a:bodyPr/>
              <a:lstStyle/>
              <a:p>
                <a:pPr>
                  <a:defRPr sz="1200" b="0">
                    <a:solidFill>
                      <a:schemeClr val="tx1">
                        <a:lumMod val="95000"/>
                        <a:lumOff val="5000"/>
                      </a:schemeClr>
                    </a:solidFill>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FORMULA!$A$2:$A$12</c:f>
              <c:strCache>
                <c:ptCount val="11"/>
                <c:pt idx="0">
                  <c:v>Voter aux élections</c:v>
                </c:pt>
                <c:pt idx="1">
                  <c:v>Manifester dans la rue</c:v>
                </c:pt>
                <c:pt idx="2">
                  <c:v>Boycotter des entreprises ou des produits</c:v>
                </c:pt>
                <c:pt idx="3">
                  <c:v>Faire grève</c:v>
                </c:pt>
                <c:pt idx="4">
                  <c:v>Militer dans un parti politique</c:v>
                </c:pt>
                <c:pt idx="5">
                  <c:v>Discuter sur internet, sur un blog ou un forum</c:v>
                </c:pt>
                <c:pt idx="6">
                  <c:v>Rien de tout cela</c:v>
                </c:pt>
                <c:pt idx="7">
                  <c:v>No rep.</c:v>
                </c:pt>
                <c:pt idx="10">
                  <c:v>2017</c:v>
                </c:pt>
              </c:strCache>
            </c:strRef>
          </c:cat>
          <c:val>
            <c:numRef>
              <c:f>FORMULA!$B$2:$B$12</c:f>
              <c:numCache>
                <c:formatCode>0%</c:formatCode>
                <c:ptCount val="11"/>
                <c:pt idx="0">
                  <c:v>0.43032678000000002</c:v>
                </c:pt>
                <c:pt idx="1">
                  <c:v>0.11983057</c:v>
                </c:pt>
                <c:pt idx="2">
                  <c:v>9.2074530000000002E-2</c:v>
                </c:pt>
                <c:pt idx="3">
                  <c:v>7.8093919999999997E-2</c:v>
                </c:pt>
                <c:pt idx="4">
                  <c:v>4.4999900000000002E-2</c:v>
                </c:pt>
                <c:pt idx="5">
                  <c:v>2.6511090000000001E-2</c:v>
                </c:pt>
                <c:pt idx="6">
                  <c:v>1.7488529999999999E-2</c:v>
                </c:pt>
                <c:pt idx="7">
                  <c:v>1.190795E-2</c:v>
                </c:pt>
                <c:pt idx="8">
                  <c:v>1.6278790000000001E-2</c:v>
                </c:pt>
                <c:pt idx="9">
                  <c:v>0.13408687</c:v>
                </c:pt>
                <c:pt idx="10">
                  <c:v>2.840107E-2</c:v>
                </c:pt>
              </c:numCache>
            </c:numRef>
          </c:val>
          <c:extLst>
            <c:ext xmlns:c16="http://schemas.microsoft.com/office/drawing/2014/chart" uri="{C3380CC4-5D6E-409C-BE32-E72D297353CC}">
              <c16:uniqueId val="{0000000B-C652-48DB-9458-544AE76F5347}"/>
            </c:ext>
          </c:extLst>
        </c:ser>
        <c:dLbls>
          <c:showLegendKey val="0"/>
          <c:showVal val="1"/>
          <c:showCatName val="0"/>
          <c:showSerName val="0"/>
          <c:showPercent val="0"/>
          <c:showBubbleSize val="0"/>
        </c:dLbls>
        <c:gapWidth val="150"/>
        <c:axId val="-2120770552"/>
        <c:axId val="-2120767560"/>
      </c:barChart>
      <c:catAx>
        <c:axId val="-2120776792"/>
        <c:scaling>
          <c:orientation val="maxMin"/>
        </c:scaling>
        <c:delete val="1"/>
        <c:axPos val="l"/>
        <c:numFmt formatCode="General" sourceLinked="1"/>
        <c:majorTickMark val="out"/>
        <c:minorTickMark val="none"/>
        <c:tickLblPos val="none"/>
        <c:crossAx val="-2120773752"/>
        <c:crosses val="autoZero"/>
        <c:auto val="1"/>
        <c:lblAlgn val="ctr"/>
        <c:lblOffset val="100"/>
        <c:tickMarkSkip val="1"/>
        <c:noMultiLvlLbl val="0"/>
      </c:catAx>
      <c:valAx>
        <c:axId val="-2120773752"/>
        <c:scaling>
          <c:orientation val="minMax"/>
          <c:max val="0.9"/>
          <c:min val="0"/>
        </c:scaling>
        <c:delete val="1"/>
        <c:axPos val="b"/>
        <c:numFmt formatCode="0%" sourceLinked="1"/>
        <c:majorTickMark val="none"/>
        <c:minorTickMark val="none"/>
        <c:tickLblPos val="none"/>
        <c:crossAx val="-2120776792"/>
        <c:crosses val="max"/>
        <c:crossBetween val="between"/>
        <c:majorUnit val="1"/>
        <c:minorUnit val="0.1"/>
      </c:valAx>
      <c:catAx>
        <c:axId val="-2120770552"/>
        <c:scaling>
          <c:orientation val="maxMin"/>
        </c:scaling>
        <c:delete val="1"/>
        <c:axPos val="l"/>
        <c:numFmt formatCode="General" sourceLinked="1"/>
        <c:majorTickMark val="out"/>
        <c:minorTickMark val="none"/>
        <c:tickLblPos val="none"/>
        <c:crossAx val="-2120767560"/>
        <c:crosses val="autoZero"/>
        <c:auto val="1"/>
        <c:lblAlgn val="ctr"/>
        <c:lblOffset val="100"/>
        <c:noMultiLvlLbl val="0"/>
      </c:catAx>
      <c:valAx>
        <c:axId val="-2120767560"/>
        <c:scaling>
          <c:orientation val="minMax"/>
          <c:max val="100"/>
          <c:min val="0"/>
        </c:scaling>
        <c:delete val="1"/>
        <c:axPos val="t"/>
        <c:numFmt formatCode="0%" sourceLinked="1"/>
        <c:majorTickMark val="none"/>
        <c:minorTickMark val="none"/>
        <c:tickLblPos val="none"/>
        <c:crossAx val="-2120770552"/>
        <c:crosses val="autoZero"/>
        <c:crossBetween val="between"/>
      </c:valAx>
      <c:spPr>
        <a:noFill/>
        <a:ln w="25199">
          <a:noFill/>
        </a:ln>
      </c:spPr>
    </c:plotArea>
    <c:plotVisOnly val="1"/>
    <c:dispBlanksAs val="gap"/>
    <c:showDLblsOverMax val="0"/>
  </c:chart>
  <c:spPr>
    <a:noFill/>
    <a:ln>
      <a:noFill/>
    </a:ln>
  </c:spPr>
  <c:txPr>
    <a:bodyPr/>
    <a:lstStyle/>
    <a:p>
      <a:pPr>
        <a:defRPr sz="1786" b="1" i="0" u="none" strike="noStrike" baseline="0">
          <a:solidFill>
            <a:schemeClr val="tx1"/>
          </a:solidFill>
          <a:latin typeface="Arial"/>
          <a:ea typeface="Arial"/>
          <a:cs typeface="Arial"/>
        </a:defRPr>
      </a:pPr>
      <a:endParaRPr lang="fr-FR"/>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104"/>
        </c:manualLayout>
      </c:layout>
      <c:lineChart>
        <c:grouping val="standard"/>
        <c:varyColors val="0"/>
        <c:ser>
          <c:idx val="0"/>
          <c:order val="0"/>
          <c:tx>
            <c:strRef>
              <c:f>Feuil1!$A$2</c:f>
              <c:strCache>
                <c:ptCount val="1"/>
                <c:pt idx="0">
                  <c:v>Voter aux élections</c:v>
                </c:pt>
              </c:strCache>
            </c:strRef>
          </c:tx>
          <c:spPr>
            <a:ln w="34925">
              <a:solidFill>
                <a:srgbClr val="421D49"/>
              </a:solidFill>
            </a:ln>
            <a:effectLst/>
          </c:spPr>
          <c:marker>
            <c:symbol val="circle"/>
            <c:size val="6"/>
            <c:spPr>
              <a:solidFill>
                <a:schemeClr val="bg1"/>
              </a:solidFill>
              <a:ln w="15875">
                <a:solidFill>
                  <a:srgbClr val="421D49"/>
                </a:solidFill>
              </a:ln>
              <a:effectLst/>
            </c:spPr>
          </c:marker>
          <c:dLbls>
            <c:dLbl>
              <c:idx val="0"/>
              <c:layout>
                <c:manualLayout>
                  <c:x val="-4.6096285949454002E-2"/>
                  <c:y val="-3.8702068769863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77-4DFF-BCF8-8B3D76231751}"/>
                </c:ext>
              </c:extLst>
            </c:dLbl>
            <c:dLbl>
              <c:idx val="1"/>
              <c:layout>
                <c:manualLayout>
                  <c:x val="-3.6003103684923203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77-4DFF-BCF8-8B3D76231751}"/>
                </c:ext>
              </c:extLst>
            </c:dLbl>
            <c:dLbl>
              <c:idx val="2"/>
              <c:layout>
                <c:manualLayout>
                  <c:x val="-3.2759157139358001E-2"/>
                  <c:y val="-2.9753147350762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77-4DFF-BCF8-8B3D76231751}"/>
                </c:ext>
              </c:extLst>
            </c:dLbl>
            <c:dLbl>
              <c:idx val="3"/>
              <c:layout>
                <c:manualLayout>
                  <c:x val="-3.2563728702851701E-2"/>
                  <c:y val="-2.8368887445648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77-4DFF-BCF8-8B3D76231751}"/>
                </c:ext>
              </c:extLst>
            </c:dLbl>
            <c:dLbl>
              <c:idx val="4"/>
              <c:layout>
                <c:manualLayout>
                  <c:x val="-2.6617987470513398E-2"/>
                  <c:y val="-3.310782057609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77-4DFF-BCF8-8B3D76231751}"/>
                </c:ext>
              </c:extLst>
            </c:dLbl>
            <c:dLbl>
              <c:idx val="5"/>
              <c:layout>
                <c:manualLayout>
                  <c:x val="-2.8980644171846901E-2"/>
                  <c:y val="-3.4047776192558402E-2"/>
                </c:manualLayout>
              </c:layout>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77-4DFF-BCF8-8B3D76231751}"/>
                </c:ext>
              </c:extLst>
            </c:dLbl>
            <c:dLbl>
              <c:idx val="6"/>
              <c:layout>
                <c:manualLayout>
                  <c:x val="-3.0398982944627999E-2"/>
                  <c:y val="-3.7197764645336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77-4DFF-BCF8-8B3D76231751}"/>
                </c:ext>
              </c:extLst>
            </c:dLbl>
            <c:dLbl>
              <c:idx val="7"/>
              <c:layout>
                <c:manualLayout>
                  <c:x val="-3.2096327876232199E-2"/>
                  <c:y val="-3.5244701466204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77-4DFF-BCF8-8B3D76231751}"/>
                </c:ext>
              </c:extLst>
            </c:dLbl>
            <c:dLbl>
              <c:idx val="10"/>
              <c:layout>
                <c:manualLayout>
                  <c:x val="-3.3977378296493103E-2"/>
                  <c:y val="-3.1127090955770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77-4DFF-BCF8-8B3D76231751}"/>
                </c:ext>
              </c:extLst>
            </c:dLbl>
            <c:dLbl>
              <c:idx val="11"/>
              <c:layout>
                <c:manualLayout>
                  <c:x val="-9.4146304595836908E-3"/>
                  <c:y val="-1.52976662887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79-4BFD-A988-B9C90EBDBEAC}"/>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77-4DFF-BCF8-8B3D76231751}"/>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977-4DFF-BCF8-8B3D76231751}"/>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77-4DFF-BCF8-8B3D76231751}"/>
                </c:ext>
              </c:extLst>
            </c:dLbl>
            <c:spPr>
              <a:noFill/>
              <a:ln>
                <a:noFill/>
              </a:ln>
              <a:effectLst/>
            </c:spPr>
            <c:txPr>
              <a:bodyPr/>
              <a:lstStyle/>
              <a:p>
                <a:pPr>
                  <a:defRPr sz="1100" b="0">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Colonne9</c:v>
                </c:pt>
                <c:pt idx="3">
                  <c:v>Colonne10</c:v>
                </c:pt>
                <c:pt idx="4">
                  <c:v>Colonne11</c:v>
                </c:pt>
                <c:pt idx="5">
                  <c:v>Colonne12</c:v>
                </c:pt>
                <c:pt idx="6">
                  <c:v>Colonne13</c:v>
                </c:pt>
                <c:pt idx="7">
                  <c:v>Colonne14</c:v>
                </c:pt>
                <c:pt idx="8">
                  <c:v>Colonne15</c:v>
                </c:pt>
                <c:pt idx="9">
                  <c:v>Colonne16</c:v>
                </c:pt>
                <c:pt idx="10">
                  <c:v>Colonne17</c:v>
                </c:pt>
                <c:pt idx="11">
                  <c:v>Colonne18</c:v>
                </c:pt>
              </c:strCache>
            </c:strRef>
          </c:cat>
          <c:val>
            <c:numRef>
              <c:f>Feuil1!$B$2:$M$2</c:f>
              <c:numCache>
                <c:formatCode>0%</c:formatCode>
                <c:ptCount val="12"/>
                <c:pt idx="0">
                  <c:v>0.61</c:v>
                </c:pt>
                <c:pt idx="1">
                  <c:v>0.67</c:v>
                </c:pt>
                <c:pt idx="2">
                  <c:v>0.65</c:v>
                </c:pt>
                <c:pt idx="3">
                  <c:v>0.63</c:v>
                </c:pt>
                <c:pt idx="4">
                  <c:v>0.61</c:v>
                </c:pt>
                <c:pt idx="5">
                  <c:v>0.62</c:v>
                </c:pt>
                <c:pt idx="6">
                  <c:v>0.57999999999999996</c:v>
                </c:pt>
                <c:pt idx="7">
                  <c:v>0.6</c:v>
                </c:pt>
                <c:pt idx="8">
                  <c:v>0.61</c:v>
                </c:pt>
                <c:pt idx="9">
                  <c:v>0.55000000000000004</c:v>
                </c:pt>
                <c:pt idx="10">
                  <c:v>0.54</c:v>
                </c:pt>
                <c:pt idx="11">
                  <c:v>0.54410128340972197</c:v>
                </c:pt>
              </c:numCache>
            </c:numRef>
          </c:val>
          <c:smooth val="1"/>
          <c:extLst>
            <c:ext xmlns:c16="http://schemas.microsoft.com/office/drawing/2014/chart" uri="{C3380CC4-5D6E-409C-BE32-E72D297353CC}">
              <c16:uniqueId val="{0000000C-D977-4DFF-BCF8-8B3D76231751}"/>
            </c:ext>
          </c:extLst>
        </c:ser>
        <c:ser>
          <c:idx val="1"/>
          <c:order val="1"/>
          <c:tx>
            <c:strRef>
              <c:f>Feuil1!$A$3</c:f>
              <c:strCache>
                <c:ptCount val="1"/>
                <c:pt idx="0">
                  <c:v>Boycotter des entreprises ou des produits</c:v>
                </c:pt>
              </c:strCache>
            </c:strRef>
          </c:tx>
          <c:spPr>
            <a:ln w="34925">
              <a:solidFill>
                <a:srgbClr val="AC0077"/>
              </a:solidFill>
            </a:ln>
            <a:effectLst/>
          </c:spPr>
          <c:marker>
            <c:symbol val="circle"/>
            <c:size val="6"/>
            <c:spPr>
              <a:solidFill>
                <a:schemeClr val="bg1"/>
              </a:solidFill>
              <a:ln w="15875">
                <a:solidFill>
                  <a:srgbClr val="AC0077"/>
                </a:solidFill>
              </a:ln>
              <a:effectLst/>
            </c:spPr>
          </c:marker>
          <c:dLbls>
            <c:dLbl>
              <c:idx val="0"/>
              <c:layout>
                <c:manualLayout>
                  <c:x val="-3.8364932884054799E-2"/>
                  <c:y val="-3.62899302360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77-4DFF-BCF8-8B3D76231751}"/>
                </c:ext>
              </c:extLst>
            </c:dLbl>
            <c:dLbl>
              <c:idx val="1"/>
              <c:layout>
                <c:manualLayout>
                  <c:x val="-3.0217624016574799E-2"/>
                  <c:y val="-4.05228532453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977-4DFF-BCF8-8B3D76231751}"/>
                </c:ext>
              </c:extLst>
            </c:dLbl>
            <c:dLbl>
              <c:idx val="2"/>
              <c:layout>
                <c:manualLayout>
                  <c:x val="-3.0027848207409599E-2"/>
                  <c:y val="-3.7325546089829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977-4DFF-BCF8-8B3D76231751}"/>
                </c:ext>
              </c:extLst>
            </c:dLbl>
            <c:dLbl>
              <c:idx val="3"/>
              <c:layout>
                <c:manualLayout>
                  <c:x val="-3.5713477914517899E-2"/>
                  <c:y val="2.2834426900221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977-4DFF-BCF8-8B3D76231751}"/>
                </c:ext>
              </c:extLst>
            </c:dLbl>
            <c:dLbl>
              <c:idx val="4"/>
              <c:layout>
                <c:manualLayout>
                  <c:x val="-3.1910691549106203E-2"/>
                  <c:y val="3.6415367066852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977-4DFF-BCF8-8B3D76231751}"/>
                </c:ext>
              </c:extLst>
            </c:dLbl>
            <c:dLbl>
              <c:idx val="5"/>
              <c:layout>
                <c:manualLayout>
                  <c:x val="-3.0094462134602699E-2"/>
                  <c:y val="3.5746448789534598E-2"/>
                </c:manualLayout>
              </c:layout>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977-4DFF-BCF8-8B3D76231751}"/>
                </c:ext>
              </c:extLst>
            </c:dLbl>
            <c:dLbl>
              <c:idx val="6"/>
              <c:layout>
                <c:manualLayout>
                  <c:x val="-1.85619777081939E-2"/>
                  <c:y val="-3.31636223812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977-4DFF-BCF8-8B3D76231751}"/>
                </c:ext>
              </c:extLst>
            </c:dLbl>
            <c:dLbl>
              <c:idx val="9"/>
              <c:layout>
                <c:manualLayout>
                  <c:x val="-3.8058343318526602E-2"/>
                  <c:y val="3.7558131764942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977-4DFF-BCF8-8B3D76231751}"/>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977-4DFF-BCF8-8B3D76231751}"/>
                </c:ext>
              </c:extLst>
            </c:dLbl>
            <c:dLbl>
              <c:idx val="11"/>
              <c:layout>
                <c:manualLayout>
                  <c:x val="-2.7559960809495801E-3"/>
                  <c:y val="-1.3232530576692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977-4DFF-BCF8-8B3D76231751}"/>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977-4DFF-BCF8-8B3D76231751}"/>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977-4DFF-BCF8-8B3D76231751}"/>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977-4DFF-BCF8-8B3D76231751}"/>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977-4DFF-BCF8-8B3D76231751}"/>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977-4DFF-BCF8-8B3D76231751}"/>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977-4DFF-BCF8-8B3D76231751}"/>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977-4DFF-BCF8-8B3D76231751}"/>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977-4DFF-BCF8-8B3D76231751}"/>
                </c:ext>
              </c:extLst>
            </c:dLbl>
            <c:dLbl>
              <c:idx val="24"/>
              <c:layout>
                <c:manualLayout>
                  <c:x val="-3.46703734741961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977-4DFF-BCF8-8B3D76231751}"/>
                </c:ext>
              </c:extLst>
            </c:dLbl>
            <c:spPr>
              <a:noFill/>
              <a:ln>
                <a:noFill/>
              </a:ln>
              <a:effectLst/>
            </c:spPr>
            <c:txPr>
              <a:bodyPr/>
              <a:lstStyle/>
              <a:p>
                <a:pPr>
                  <a:defRPr sz="1100" b="0">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Colonne9</c:v>
                </c:pt>
                <c:pt idx="3">
                  <c:v>Colonne10</c:v>
                </c:pt>
                <c:pt idx="4">
                  <c:v>Colonne11</c:v>
                </c:pt>
                <c:pt idx="5">
                  <c:v>Colonne12</c:v>
                </c:pt>
                <c:pt idx="6">
                  <c:v>Colonne13</c:v>
                </c:pt>
                <c:pt idx="7">
                  <c:v>Colonne14</c:v>
                </c:pt>
                <c:pt idx="8">
                  <c:v>Colonne15</c:v>
                </c:pt>
                <c:pt idx="9">
                  <c:v>Colonne16</c:v>
                </c:pt>
                <c:pt idx="10">
                  <c:v>Colonne17</c:v>
                </c:pt>
                <c:pt idx="11">
                  <c:v>Colonne18</c:v>
                </c:pt>
              </c:strCache>
            </c:strRef>
          </c:cat>
          <c:val>
            <c:numRef>
              <c:f>Feuil1!$B$3:$M$3</c:f>
              <c:numCache>
                <c:formatCode>0%</c:formatCode>
                <c:ptCount val="12"/>
                <c:pt idx="0">
                  <c:v>0.35</c:v>
                </c:pt>
                <c:pt idx="1">
                  <c:v>0.35</c:v>
                </c:pt>
                <c:pt idx="2">
                  <c:v>0.38</c:v>
                </c:pt>
                <c:pt idx="3">
                  <c:v>0.28999999999999998</c:v>
                </c:pt>
                <c:pt idx="4">
                  <c:v>0.28999999999999998</c:v>
                </c:pt>
                <c:pt idx="5">
                  <c:v>0.27</c:v>
                </c:pt>
                <c:pt idx="6">
                  <c:v>0.41</c:v>
                </c:pt>
                <c:pt idx="7">
                  <c:v>0.39</c:v>
                </c:pt>
                <c:pt idx="8">
                  <c:v>0.43</c:v>
                </c:pt>
                <c:pt idx="9">
                  <c:v>0.37</c:v>
                </c:pt>
                <c:pt idx="10">
                  <c:v>0.28000000000000003</c:v>
                </c:pt>
                <c:pt idx="11">
                  <c:v>0.250550883468181</c:v>
                </c:pt>
              </c:numCache>
            </c:numRef>
          </c:val>
          <c:smooth val="1"/>
          <c:extLst>
            <c:ext xmlns:c16="http://schemas.microsoft.com/office/drawing/2014/chart" uri="{C3380CC4-5D6E-409C-BE32-E72D297353CC}">
              <c16:uniqueId val="{00000020-D977-4DFF-BCF8-8B3D76231751}"/>
            </c:ext>
          </c:extLst>
        </c:ser>
        <c:ser>
          <c:idx val="2"/>
          <c:order val="2"/>
          <c:tx>
            <c:strRef>
              <c:f>Feuil1!$A$4</c:f>
              <c:strCache>
                <c:ptCount val="1"/>
                <c:pt idx="0">
                  <c:v>Faire grève</c:v>
                </c:pt>
              </c:strCache>
            </c:strRef>
          </c:tx>
          <c:spPr>
            <a:ln w="34925">
              <a:solidFill>
                <a:srgbClr val="C00000"/>
              </a:solidFill>
            </a:ln>
            <a:effectLst/>
          </c:spPr>
          <c:marker>
            <c:symbol val="circle"/>
            <c:size val="6"/>
            <c:spPr>
              <a:solidFill>
                <a:schemeClr val="bg1"/>
              </a:solidFill>
              <a:ln w="15875">
                <a:solidFill>
                  <a:srgbClr val="C00000"/>
                </a:solidFill>
              </a:ln>
              <a:effectLst/>
            </c:spPr>
          </c:marker>
          <c:dLbls>
            <c:dLbl>
              <c:idx val="0"/>
              <c:layout>
                <c:manualLayout>
                  <c:x val="-3.9409930247081101E-2"/>
                  <c:y val="3.2477588424173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977-4DFF-BCF8-8B3D76231751}"/>
                </c:ext>
              </c:extLst>
            </c:dLbl>
            <c:dLbl>
              <c:idx val="1"/>
              <c:layout>
                <c:manualLayout>
                  <c:x val="-3.2835976927032301E-2"/>
                  <c:y val="3.897058462461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977-4DFF-BCF8-8B3D76231751}"/>
                </c:ext>
              </c:extLst>
            </c:dLbl>
            <c:dLbl>
              <c:idx val="2"/>
              <c:layout>
                <c:manualLayout>
                  <c:x val="-3.6242941406224201E-2"/>
                  <c:y val="-3.9689151120901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977-4DFF-BCF8-8B3D76231751}"/>
                </c:ext>
              </c:extLst>
            </c:dLbl>
            <c:dLbl>
              <c:idx val="3"/>
              <c:layout>
                <c:manualLayout>
                  <c:x val="-2.8996918381802898E-2"/>
                  <c:y val="2.8458686148843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977-4DFF-BCF8-8B3D76231751}"/>
                </c:ext>
              </c:extLst>
            </c:dLbl>
            <c:dLbl>
              <c:idx val="4"/>
              <c:layout>
                <c:manualLayout>
                  <c:x val="-2.9124491637814401E-2"/>
                  <c:y val="3.0142587679758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977-4DFF-BCF8-8B3D76231751}"/>
                </c:ext>
              </c:extLst>
            </c:dLbl>
            <c:dLbl>
              <c:idx val="5"/>
              <c:layout>
                <c:manualLayout>
                  <c:x val="-3.2867422010676002E-2"/>
                  <c:y val="3.0544688922521001E-2"/>
                </c:manualLayout>
              </c:layout>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977-4DFF-BCF8-8B3D76231751}"/>
                </c:ext>
              </c:extLst>
            </c:dLbl>
            <c:dLbl>
              <c:idx val="6"/>
              <c:layout>
                <c:manualLayout>
                  <c:x val="-1.67360941013436E-2"/>
                  <c:y val="-2.8120827320376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D977-4DFF-BCF8-8B3D76231751}"/>
                </c:ext>
              </c:extLst>
            </c:dLbl>
            <c:dLbl>
              <c:idx val="7"/>
              <c:layout>
                <c:manualLayout>
                  <c:x val="-3.4832739738420999E-2"/>
                  <c:y val="-3.3673810313721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977-4DFF-BCF8-8B3D76231751}"/>
                </c:ext>
              </c:extLst>
            </c:dLbl>
            <c:dLbl>
              <c:idx val="8"/>
              <c:layout>
                <c:manualLayout>
                  <c:x val="-2.3756898610017001E-2"/>
                  <c:y val="-3.2725648549446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D977-4DFF-BCF8-8B3D76231751}"/>
                </c:ext>
              </c:extLst>
            </c:dLbl>
            <c:dLbl>
              <c:idx val="9"/>
              <c:layout>
                <c:manualLayout>
                  <c:x val="-3.1115875684896099E-2"/>
                  <c:y val="-2.8689161671662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D977-4DFF-BCF8-8B3D76231751}"/>
                </c:ext>
              </c:extLst>
            </c:dLbl>
            <c:dLbl>
              <c:idx val="10"/>
              <c:layout>
                <c:manualLayout>
                  <c:x val="-1.0224341363414701E-2"/>
                  <c:y val="-2.3423393851719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D977-4DFF-BCF8-8B3D76231751}"/>
                </c:ext>
              </c:extLst>
            </c:dLbl>
            <c:dLbl>
              <c:idx val="11"/>
              <c:layout>
                <c:manualLayout>
                  <c:x val="-2.4084451564641198E-3"/>
                  <c:y val="2.043424589604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97-4415-AAB5-B0243EFC6C21}"/>
                </c:ext>
              </c:extLst>
            </c:dLbl>
            <c:dLbl>
              <c:idx val="14"/>
              <c:layout>
                <c:manualLayout>
                  <c:x val="-3.2466115425573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D977-4DFF-BCF8-8B3D76231751}"/>
                </c:ext>
              </c:extLst>
            </c:dLbl>
            <c:dLbl>
              <c:idx val="16"/>
              <c:layout>
                <c:manualLayout>
                  <c:x val="-2.7038047645078299E-2"/>
                  <c:y val="3.3813216614425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D977-4DFF-BCF8-8B3D76231751}"/>
                </c:ext>
              </c:extLst>
            </c:dLbl>
            <c:dLbl>
              <c:idx val="24"/>
              <c:layout>
                <c:manualLayout>
                  <c:x val="-1.4942442652259301E-2"/>
                  <c:y val="-3.2242685290417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D977-4DFF-BCF8-8B3D76231751}"/>
                </c:ext>
              </c:extLst>
            </c:dLbl>
            <c:spPr>
              <a:noFill/>
              <a:ln>
                <a:noFill/>
              </a:ln>
              <a:effectLst/>
            </c:spPr>
            <c:txPr>
              <a:bodyPr/>
              <a:lstStyle/>
              <a:p>
                <a:pPr algn="ctr">
                  <a:defRPr lang="fr-FR" sz="1100" b="0" i="0" u="none" strike="noStrike" kern="1200" baseline="0">
                    <a:solidFill>
                      <a:srgbClr val="C0000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Colonne9</c:v>
                </c:pt>
                <c:pt idx="3">
                  <c:v>Colonne10</c:v>
                </c:pt>
                <c:pt idx="4">
                  <c:v>Colonne11</c:v>
                </c:pt>
                <c:pt idx="5">
                  <c:v>Colonne12</c:v>
                </c:pt>
                <c:pt idx="6">
                  <c:v>Colonne13</c:v>
                </c:pt>
                <c:pt idx="7">
                  <c:v>Colonne14</c:v>
                </c:pt>
                <c:pt idx="8">
                  <c:v>Colonne15</c:v>
                </c:pt>
                <c:pt idx="9">
                  <c:v>Colonne16</c:v>
                </c:pt>
                <c:pt idx="10">
                  <c:v>Colonne17</c:v>
                </c:pt>
                <c:pt idx="11">
                  <c:v>Colonne18</c:v>
                </c:pt>
              </c:strCache>
            </c:strRef>
          </c:cat>
          <c:val>
            <c:numRef>
              <c:f>Feuil1!$B$4:$M$4</c:f>
              <c:numCache>
                <c:formatCode>0%</c:formatCode>
                <c:ptCount val="12"/>
                <c:pt idx="0">
                  <c:v>0.27</c:v>
                </c:pt>
                <c:pt idx="1">
                  <c:v>0.2</c:v>
                </c:pt>
                <c:pt idx="2">
                  <c:v>0.21</c:v>
                </c:pt>
                <c:pt idx="3">
                  <c:v>0.23</c:v>
                </c:pt>
                <c:pt idx="4">
                  <c:v>0.22</c:v>
                </c:pt>
                <c:pt idx="5">
                  <c:v>0.19</c:v>
                </c:pt>
                <c:pt idx="6">
                  <c:v>0.2</c:v>
                </c:pt>
                <c:pt idx="7">
                  <c:v>0.19</c:v>
                </c:pt>
                <c:pt idx="8">
                  <c:v>0.21</c:v>
                </c:pt>
                <c:pt idx="9">
                  <c:v>0.27</c:v>
                </c:pt>
                <c:pt idx="10">
                  <c:v>0.23</c:v>
                </c:pt>
                <c:pt idx="11">
                  <c:v>0.20556463716758699</c:v>
                </c:pt>
              </c:numCache>
            </c:numRef>
          </c:val>
          <c:smooth val="1"/>
          <c:extLst>
            <c:ext xmlns:c16="http://schemas.microsoft.com/office/drawing/2014/chart" uri="{C3380CC4-5D6E-409C-BE32-E72D297353CC}">
              <c16:uniqueId val="{0000002F-D977-4DFF-BCF8-8B3D76231751}"/>
            </c:ext>
          </c:extLst>
        </c:ser>
        <c:ser>
          <c:idx val="3"/>
          <c:order val="3"/>
          <c:tx>
            <c:strRef>
              <c:f>Feuil1!$A$5</c:f>
              <c:strCache>
                <c:ptCount val="1"/>
                <c:pt idx="0">
                  <c:v>Manifester dans la rue</c:v>
                </c:pt>
              </c:strCache>
            </c:strRef>
          </c:tx>
          <c:spPr>
            <a:ln w="34925">
              <a:solidFill>
                <a:srgbClr val="008000"/>
              </a:solidFill>
            </a:ln>
            <a:effectLst/>
          </c:spPr>
          <c:marker>
            <c:symbol val="circle"/>
            <c:size val="6"/>
            <c:spPr>
              <a:solidFill>
                <a:schemeClr val="bg1"/>
              </a:solidFill>
              <a:ln w="15875">
                <a:solidFill>
                  <a:srgbClr val="008000"/>
                </a:solidFill>
              </a:ln>
              <a:effectLst/>
            </c:spPr>
          </c:marker>
          <c:dLbls>
            <c:dLbl>
              <c:idx val="0"/>
              <c:layout>
                <c:manualLayout>
                  <c:x val="-3.7129610014762601E-2"/>
                  <c:y val="-2.5129334751043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D977-4DFF-BCF8-8B3D76231751}"/>
                </c:ext>
              </c:extLst>
            </c:dLbl>
            <c:dLbl>
              <c:idx val="1"/>
              <c:layout>
                <c:manualLayout>
                  <c:x val="-2.8771699866054899E-2"/>
                  <c:y val="-3.0473178205878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D977-4DFF-BCF8-8B3D76231751}"/>
                </c:ext>
              </c:extLst>
            </c:dLbl>
            <c:dLbl>
              <c:idx val="2"/>
              <c:layout>
                <c:manualLayout>
                  <c:x val="-3.2354784397059799E-2"/>
                  <c:y val="-3.0611979334575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D977-4DFF-BCF8-8B3D76231751}"/>
                </c:ext>
              </c:extLst>
            </c:dLbl>
            <c:dLbl>
              <c:idx val="3"/>
              <c:layout>
                <c:manualLayout>
                  <c:x val="-3.2574348314433198E-2"/>
                  <c:y val="-3.4406267621236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977-4DFF-BCF8-8B3D76231751}"/>
                </c:ext>
              </c:extLst>
            </c:dLbl>
            <c:dLbl>
              <c:idx val="4"/>
              <c:layout>
                <c:manualLayout>
                  <c:x val="-2.7319709337093601E-2"/>
                  <c:y val="-4.5074494237525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D977-4DFF-BCF8-8B3D76231751}"/>
                </c:ext>
              </c:extLst>
            </c:dLbl>
            <c:dLbl>
              <c:idx val="5"/>
              <c:layout>
                <c:manualLayout>
                  <c:x val="-3.2574348314433198E-2"/>
                  <c:y val="-3.9118941078686499E-2"/>
                </c:manualLayout>
              </c:layout>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D977-4DFF-BCF8-8B3D76231751}"/>
                </c:ext>
              </c:extLst>
            </c:dLbl>
            <c:dLbl>
              <c:idx val="6"/>
              <c:layout>
                <c:manualLayout>
                  <c:x val="-1.57233693241625E-2"/>
                  <c:y val="-3.2024843526345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D977-4DFF-BCF8-8B3D76231751}"/>
                </c:ext>
              </c:extLst>
            </c:dLbl>
            <c:dLbl>
              <c:idx val="8"/>
              <c:layout>
                <c:manualLayout>
                  <c:x val="-2.3035868358743002E-2"/>
                  <c:y val="-3.7565400067290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D977-4DFF-BCF8-8B3D76231751}"/>
                </c:ext>
              </c:extLst>
            </c:dLbl>
            <c:dLbl>
              <c:idx val="9"/>
              <c:layout>
                <c:manualLayout>
                  <c:x val="-2.6813277989985999E-2"/>
                  <c:y val="-3.7195888954407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D977-4DFF-BCF8-8B3D76231751}"/>
                </c:ext>
              </c:extLst>
            </c:dLbl>
            <c:dLbl>
              <c:idx val="10"/>
              <c:layout>
                <c:manualLayout>
                  <c:x val="-3.9190917997841898E-2"/>
                  <c:y val="2.6389564593520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D977-4DFF-BCF8-8B3D76231751}"/>
                </c:ext>
              </c:extLst>
            </c:dLbl>
            <c:dLbl>
              <c:idx val="11"/>
              <c:layout>
                <c:manualLayout>
                  <c:x val="-6.56898830684351E-4"/>
                  <c:y val="-2.1252984986266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97-4415-AAB5-B0243EFC6C21}"/>
                </c:ext>
              </c:extLst>
            </c:dLbl>
            <c:dLbl>
              <c:idx val="22"/>
              <c:layout>
                <c:manualLayout>
                  <c:x val="-2.3028598813328301E-2"/>
                  <c:y val="-5.7613396170067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D977-4DFF-BCF8-8B3D76231751}"/>
                </c:ext>
              </c:extLst>
            </c:dLbl>
            <c:dLbl>
              <c:idx val="23"/>
              <c:layout>
                <c:manualLayout>
                  <c:x val="-4.0990697926031799E-2"/>
                  <c:y val="2.6742226183448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D977-4DFF-BCF8-8B3D76231751}"/>
                </c:ext>
              </c:extLst>
            </c:dLbl>
            <c:dLbl>
              <c:idx val="24"/>
              <c:layout>
                <c:manualLayout>
                  <c:x val="-1.3496582386460501E-2"/>
                  <c:y val="2.379298060975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D977-4DFF-BCF8-8B3D76231751}"/>
                </c:ext>
              </c:extLst>
            </c:dLbl>
            <c:spPr>
              <a:noFill/>
              <a:ln>
                <a:noFill/>
              </a:ln>
              <a:effectLst/>
            </c:spPr>
            <c:txPr>
              <a:bodyPr/>
              <a:lstStyle/>
              <a:p>
                <a:pPr>
                  <a:defRPr sz="1100" b="0">
                    <a:solidFill>
                      <a:srgbClr val="00800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Colonne9</c:v>
                </c:pt>
                <c:pt idx="3">
                  <c:v>Colonne10</c:v>
                </c:pt>
                <c:pt idx="4">
                  <c:v>Colonne11</c:v>
                </c:pt>
                <c:pt idx="5">
                  <c:v>Colonne12</c:v>
                </c:pt>
                <c:pt idx="6">
                  <c:v>Colonne13</c:v>
                </c:pt>
                <c:pt idx="7">
                  <c:v>Colonne14</c:v>
                </c:pt>
                <c:pt idx="8">
                  <c:v>Colonne15</c:v>
                </c:pt>
                <c:pt idx="9">
                  <c:v>Colonne16</c:v>
                </c:pt>
                <c:pt idx="10">
                  <c:v>Colonne17</c:v>
                </c:pt>
                <c:pt idx="11">
                  <c:v>Colonne18</c:v>
                </c:pt>
              </c:strCache>
            </c:strRef>
          </c:cat>
          <c:val>
            <c:numRef>
              <c:f>Feuil1!$B$5:$M$5</c:f>
              <c:numCache>
                <c:formatCode>0%</c:formatCode>
                <c:ptCount val="12"/>
                <c:pt idx="0">
                  <c:v>0.3</c:v>
                </c:pt>
                <c:pt idx="1">
                  <c:v>0.23</c:v>
                </c:pt>
                <c:pt idx="2">
                  <c:v>0.32</c:v>
                </c:pt>
                <c:pt idx="3">
                  <c:v>0.32</c:v>
                </c:pt>
                <c:pt idx="4">
                  <c:v>0.3</c:v>
                </c:pt>
                <c:pt idx="5">
                  <c:v>0.35</c:v>
                </c:pt>
                <c:pt idx="6">
                  <c:v>0.31</c:v>
                </c:pt>
                <c:pt idx="7">
                  <c:v>0.26</c:v>
                </c:pt>
                <c:pt idx="8">
                  <c:v>0.26</c:v>
                </c:pt>
                <c:pt idx="9">
                  <c:v>0.42</c:v>
                </c:pt>
                <c:pt idx="10">
                  <c:v>0.23</c:v>
                </c:pt>
                <c:pt idx="11">
                  <c:v>0.213641003059172</c:v>
                </c:pt>
              </c:numCache>
            </c:numRef>
          </c:val>
          <c:smooth val="1"/>
          <c:extLst>
            <c:ext xmlns:c16="http://schemas.microsoft.com/office/drawing/2014/chart" uri="{C3380CC4-5D6E-409C-BE32-E72D297353CC}">
              <c16:uniqueId val="{0000003D-D977-4DFF-BCF8-8B3D76231751}"/>
            </c:ext>
          </c:extLst>
        </c:ser>
        <c:ser>
          <c:idx val="4"/>
          <c:order val="4"/>
          <c:tx>
            <c:strRef>
              <c:f>Feuil1!$A$6</c:f>
              <c:strCache>
                <c:ptCount val="1"/>
                <c:pt idx="0">
                  <c:v>Militer dans un parti politique</c:v>
                </c:pt>
              </c:strCache>
            </c:strRef>
          </c:tx>
          <c:spPr>
            <a:ln w="34925">
              <a:solidFill>
                <a:srgbClr val="FFC000"/>
              </a:solidFill>
            </a:ln>
            <a:effectLst/>
          </c:spPr>
          <c:marker>
            <c:symbol val="circle"/>
            <c:size val="6"/>
            <c:spPr>
              <a:solidFill>
                <a:srgbClr val="FFFFFF"/>
              </a:solidFill>
              <a:ln w="15875">
                <a:solidFill>
                  <a:srgbClr val="FFC000"/>
                </a:solidFill>
              </a:ln>
              <a:effectLst/>
            </c:spPr>
          </c:marker>
          <c:dLbls>
            <c:dLbl>
              <c:idx val="0"/>
              <c:layout>
                <c:manualLayout>
                  <c:x val="-3.8534019167157603E-2"/>
                  <c:y val="-3.5731912184840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D977-4DFF-BCF8-8B3D76231751}"/>
                </c:ext>
              </c:extLst>
            </c:dLbl>
            <c:dLbl>
              <c:idx val="1"/>
              <c:layout>
                <c:manualLayout>
                  <c:x val="-3.1527971781071598E-2"/>
                  <c:y val="-3.1324741887343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D977-4DFF-BCF8-8B3D76231751}"/>
                </c:ext>
              </c:extLst>
            </c:dLbl>
            <c:dLbl>
              <c:idx val="2"/>
              <c:layout>
                <c:manualLayout>
                  <c:x val="-1.0509277954679401E-2"/>
                  <c:y val="-3.6851247295306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D977-4DFF-BCF8-8B3D76231751}"/>
                </c:ext>
              </c:extLst>
            </c:dLbl>
            <c:dLbl>
              <c:idx val="3"/>
              <c:layout>
                <c:manualLayout>
                  <c:x val="-3.5030926515598102E-3"/>
                  <c:y val="-2.97765934873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D977-4DFF-BCF8-8B3D76231751}"/>
                </c:ext>
              </c:extLst>
            </c:dLbl>
            <c:dLbl>
              <c:idx val="4"/>
              <c:layout>
                <c:manualLayout>
                  <c:x val="-7.0061853031195796E-3"/>
                  <c:y val="-2.3821509251259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D977-4DFF-BCF8-8B3D76231751}"/>
                </c:ext>
              </c:extLst>
            </c:dLbl>
            <c:dLbl>
              <c:idx val="5"/>
              <c:layout>
                <c:manualLayout>
                  <c:x val="-2.4521648560918499E-2"/>
                  <c:y val="-3.2754252836103399E-2"/>
                </c:manualLayout>
              </c:layout>
              <c:spPr>
                <a:noFill/>
                <a:ln>
                  <a:noFill/>
                </a:ln>
                <a:effectLst/>
              </c:spPr>
              <c:txPr>
                <a:bodyPr/>
                <a:lstStyle/>
                <a:p>
                  <a:pPr>
                    <a:defRPr sz="1100" b="0">
                      <a:solidFill>
                        <a:schemeClr val="bg1">
                          <a:lumMod val="65000"/>
                        </a:schemeClr>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D977-4DFF-BCF8-8B3D76231751}"/>
                </c:ext>
              </c:extLst>
            </c:dLbl>
            <c:dLbl>
              <c:idx val="6"/>
              <c:layout>
                <c:manualLayout>
                  <c:x val="-5.2546389773398096E-3"/>
                  <c:y val="-2.3821274789893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D977-4DFF-BCF8-8B3D76231751}"/>
                </c:ext>
              </c:extLst>
            </c:dLbl>
            <c:dLbl>
              <c:idx val="7"/>
              <c:layout>
                <c:manualLayout>
                  <c:x val="-1.7515463257798899E-2"/>
                  <c:y val="-3.5731912184840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D977-4DFF-BCF8-8B3D76231751}"/>
                </c:ext>
              </c:extLst>
            </c:dLbl>
            <c:dLbl>
              <c:idx val="8"/>
              <c:layout>
                <c:manualLayout>
                  <c:x val="-1.7515463257798899E-3"/>
                  <c:y val="-3.2754487297469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D977-4DFF-BCF8-8B3D76231751}"/>
                </c:ext>
              </c:extLst>
            </c:dLbl>
            <c:dLbl>
              <c:idx val="9"/>
              <c:layout>
                <c:manualLayout>
                  <c:x val="-2.97762875382582E-2"/>
                  <c:y val="-3.5731912184840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D977-4DFF-BCF8-8B3D76231751}"/>
                </c:ext>
              </c:extLst>
            </c:dLbl>
            <c:dLbl>
              <c:idx val="10"/>
              <c:layout>
                <c:manualLayout>
                  <c:x val="-8.7577316288995899E-3"/>
                  <c:y val="-2.3821274789893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D977-4DFF-BCF8-8B3D76231751}"/>
                </c:ext>
              </c:extLst>
            </c:dLbl>
            <c:spPr>
              <a:noFill/>
              <a:ln>
                <a:noFill/>
              </a:ln>
              <a:effectLst/>
            </c:spPr>
            <c:txPr>
              <a:bodyPr/>
              <a:lstStyle/>
              <a:p>
                <a:pPr>
                  <a:defRPr sz="1100" b="0">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Colonne9</c:v>
                </c:pt>
                <c:pt idx="3">
                  <c:v>Colonne10</c:v>
                </c:pt>
                <c:pt idx="4">
                  <c:v>Colonne11</c:v>
                </c:pt>
                <c:pt idx="5">
                  <c:v>Colonne12</c:v>
                </c:pt>
                <c:pt idx="6">
                  <c:v>Colonne13</c:v>
                </c:pt>
                <c:pt idx="7">
                  <c:v>Colonne14</c:v>
                </c:pt>
                <c:pt idx="8">
                  <c:v>Colonne15</c:v>
                </c:pt>
                <c:pt idx="9">
                  <c:v>Colonne16</c:v>
                </c:pt>
                <c:pt idx="10">
                  <c:v>Colonne17</c:v>
                </c:pt>
                <c:pt idx="11">
                  <c:v>Colonne18</c:v>
                </c:pt>
              </c:strCache>
            </c:strRef>
          </c:cat>
          <c:val>
            <c:numRef>
              <c:f>Feuil1!$B$6:$M$6</c:f>
              <c:numCache>
                <c:formatCode>0%</c:formatCode>
                <c:ptCount val="12"/>
                <c:pt idx="0">
                  <c:v>0.12</c:v>
                </c:pt>
                <c:pt idx="1">
                  <c:v>0.11</c:v>
                </c:pt>
                <c:pt idx="2">
                  <c:v>0.09</c:v>
                </c:pt>
                <c:pt idx="3">
                  <c:v>7.0000000000000007E-2</c:v>
                </c:pt>
                <c:pt idx="4">
                  <c:v>0.06</c:v>
                </c:pt>
                <c:pt idx="5">
                  <c:v>0.06</c:v>
                </c:pt>
                <c:pt idx="6">
                  <c:v>0.08</c:v>
                </c:pt>
                <c:pt idx="7">
                  <c:v>7.0000000000000007E-2</c:v>
                </c:pt>
                <c:pt idx="8">
                  <c:v>0.08</c:v>
                </c:pt>
                <c:pt idx="9">
                  <c:v>0.08</c:v>
                </c:pt>
                <c:pt idx="10">
                  <c:v>0.05</c:v>
                </c:pt>
                <c:pt idx="11">
                  <c:v>5.7088505304794999E-2</c:v>
                </c:pt>
              </c:numCache>
            </c:numRef>
          </c:val>
          <c:smooth val="1"/>
          <c:extLst>
            <c:ext xmlns:c16="http://schemas.microsoft.com/office/drawing/2014/chart" uri="{C3380CC4-5D6E-409C-BE32-E72D297353CC}">
              <c16:uniqueId val="{00000049-D977-4DFF-BCF8-8B3D76231751}"/>
            </c:ext>
          </c:extLst>
        </c:ser>
        <c:ser>
          <c:idx val="5"/>
          <c:order val="5"/>
          <c:tx>
            <c:strRef>
              <c:f>Feuil1!$A$7</c:f>
              <c:strCache>
                <c:ptCount val="1"/>
                <c:pt idx="0">
                  <c:v>Discuter sur internet, sur un blog ou un forum</c:v>
                </c:pt>
              </c:strCache>
            </c:strRef>
          </c:tx>
          <c:spPr>
            <a:ln w="34925">
              <a:solidFill>
                <a:srgbClr val="00B0F0"/>
              </a:solidFill>
            </a:ln>
            <a:effectLst/>
          </c:spPr>
          <c:marker>
            <c:symbol val="circle"/>
            <c:size val="6"/>
            <c:spPr>
              <a:solidFill>
                <a:srgbClr val="FFFFFF"/>
              </a:solidFill>
              <a:ln w="15875">
                <a:solidFill>
                  <a:srgbClr val="00B0F0"/>
                </a:solidFill>
              </a:ln>
              <a:effectLst/>
            </c:spPr>
          </c:marker>
          <c:dLbls>
            <c:dLbl>
              <c:idx val="0"/>
              <c:layout>
                <c:manualLayout>
                  <c:x val="-3.3279380189817999E-2"/>
                  <c:y val="-2.6370104300138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D977-4DFF-BCF8-8B3D76231751}"/>
                </c:ext>
              </c:extLst>
            </c:dLbl>
            <c:dLbl>
              <c:idx val="1"/>
              <c:layout>
                <c:manualLayout>
                  <c:x val="-2.9776425455291699E-2"/>
                  <c:y val="-2.5512401973673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D977-4DFF-BCF8-8B3D76231751}"/>
                </c:ext>
              </c:extLst>
            </c:dLbl>
            <c:dLbl>
              <c:idx val="2"/>
              <c:layout>
                <c:manualLayout>
                  <c:x val="-1.7515463257798899E-3"/>
                  <c:y val="3.6851024089689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D977-4DFF-BCF8-8B3D76231751}"/>
                </c:ext>
              </c:extLst>
            </c:dLbl>
            <c:dLbl>
              <c:idx val="3"/>
              <c:layout>
                <c:manualLayout>
                  <c:x val="-7.0061853031195796E-3"/>
                  <c:y val="2.9776593487366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D977-4DFF-BCF8-8B3D76231751}"/>
                </c:ext>
              </c:extLst>
            </c:dLbl>
            <c:dLbl>
              <c:idx val="4"/>
              <c:layout>
                <c:manualLayout>
                  <c:x val="-5.2546389773396804E-3"/>
                  <c:y val="2.3821274789893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D977-4DFF-BCF8-8B3D76231751}"/>
                </c:ext>
              </c:extLst>
            </c:dLbl>
            <c:dLbl>
              <c:idx val="5"/>
              <c:layout>
                <c:manualLayout>
                  <c:x val="-2.2770102235138701E-2"/>
                  <c:y val="2.6798934138629899E-2"/>
                </c:manualLayout>
              </c:layout>
              <c:spPr>
                <a:noFill/>
                <a:ln>
                  <a:noFill/>
                </a:ln>
                <a:effectLst/>
              </c:spPr>
              <c:txPr>
                <a:bodyPr/>
                <a:lstStyle/>
                <a:p>
                  <a:pPr>
                    <a:defRPr sz="1100" b="0">
                      <a:solidFill>
                        <a:schemeClr val="bg1">
                          <a:lumMod val="65000"/>
                        </a:schemeClr>
                      </a:solidFill>
                      <a:latin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D977-4DFF-BCF8-8B3D76231751}"/>
                </c:ext>
              </c:extLst>
            </c:dLbl>
            <c:dLbl>
              <c:idx val="6"/>
              <c:layout>
                <c:manualLayout>
                  <c:x val="-7.0063232201531198E-3"/>
                  <c:y val="2.9776359026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D977-4DFF-BCF8-8B3D76231751}"/>
                </c:ext>
              </c:extLst>
            </c:dLbl>
            <c:dLbl>
              <c:idx val="7"/>
              <c:layout>
                <c:manualLayout>
                  <c:x val="-2.1018555909358701E-2"/>
                  <c:y val="2.9776593487366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D977-4DFF-BCF8-8B3D76231751}"/>
                </c:ext>
              </c:extLst>
            </c:dLbl>
            <c:dLbl>
              <c:idx val="8"/>
              <c:layout>
                <c:manualLayout>
                  <c:x val="-3.5030926515599199E-3"/>
                  <c:y val="2.9776359026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D977-4DFF-BCF8-8B3D76231751}"/>
                </c:ext>
              </c:extLst>
            </c:dLbl>
            <c:dLbl>
              <c:idx val="9"/>
              <c:layout>
                <c:manualLayout>
                  <c:x val="-2.8024741212478301E-2"/>
                  <c:y val="2.9776593487366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D977-4DFF-BCF8-8B3D76231751}"/>
                </c:ext>
              </c:extLst>
            </c:dLbl>
            <c:dLbl>
              <c:idx val="10"/>
              <c:layout>
                <c:manualLayout>
                  <c:x val="-3.3279380189818103E-2"/>
                  <c:y val="2.3821274789893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D977-4DFF-BCF8-8B3D76231751}"/>
                </c:ext>
              </c:extLst>
            </c:dLbl>
            <c:dLbl>
              <c:idx val="11"/>
              <c:layout>
                <c:manualLayout>
                  <c:x val="-1.7515463257798899E-3"/>
                  <c:y val="2.679893413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97-4415-AAB5-B0243EFC6C21}"/>
                </c:ext>
              </c:extLst>
            </c:dLbl>
            <c:spPr>
              <a:noFill/>
              <a:ln>
                <a:noFill/>
              </a:ln>
              <a:effectLst/>
            </c:spPr>
            <c:txPr>
              <a:bodyPr/>
              <a:lstStyle/>
              <a:p>
                <a:pPr>
                  <a:defRPr sz="1100" b="0">
                    <a:solidFill>
                      <a:srgbClr val="00B0F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Colonne9</c:v>
                </c:pt>
                <c:pt idx="3">
                  <c:v>Colonne10</c:v>
                </c:pt>
                <c:pt idx="4">
                  <c:v>Colonne11</c:v>
                </c:pt>
                <c:pt idx="5">
                  <c:v>Colonne12</c:v>
                </c:pt>
                <c:pt idx="6">
                  <c:v>Colonne13</c:v>
                </c:pt>
                <c:pt idx="7">
                  <c:v>Colonne14</c:v>
                </c:pt>
                <c:pt idx="8">
                  <c:v>Colonne15</c:v>
                </c:pt>
                <c:pt idx="9">
                  <c:v>Colonne16</c:v>
                </c:pt>
                <c:pt idx="10">
                  <c:v>Colonne17</c:v>
                </c:pt>
                <c:pt idx="11">
                  <c:v>Colonne18</c:v>
                </c:pt>
              </c:strCache>
            </c:strRef>
          </c:cat>
          <c:val>
            <c:numRef>
              <c:f>Feuil1!$B$7:$M$7</c:f>
              <c:numCache>
                <c:formatCode>0%</c:formatCode>
                <c:ptCount val="12"/>
                <c:pt idx="0">
                  <c:v>0.08</c:v>
                </c:pt>
                <c:pt idx="1">
                  <c:v>0.04</c:v>
                </c:pt>
                <c:pt idx="2">
                  <c:v>7.0000000000000007E-2</c:v>
                </c:pt>
                <c:pt idx="3">
                  <c:v>0.04</c:v>
                </c:pt>
                <c:pt idx="4">
                  <c:v>0.04</c:v>
                </c:pt>
                <c:pt idx="5">
                  <c:v>0.03</c:v>
                </c:pt>
                <c:pt idx="6">
                  <c:v>7.0000000000000007E-2</c:v>
                </c:pt>
                <c:pt idx="7">
                  <c:v>0.06</c:v>
                </c:pt>
                <c:pt idx="8">
                  <c:v>0.08</c:v>
                </c:pt>
                <c:pt idx="9">
                  <c:v>0.05</c:v>
                </c:pt>
                <c:pt idx="10">
                  <c:v>0.04</c:v>
                </c:pt>
                <c:pt idx="11">
                  <c:v>3.5834828438199497E-2</c:v>
                </c:pt>
              </c:numCache>
            </c:numRef>
          </c:val>
          <c:smooth val="1"/>
          <c:extLst>
            <c:ext xmlns:c16="http://schemas.microsoft.com/office/drawing/2014/chart" uri="{C3380CC4-5D6E-409C-BE32-E72D297353CC}">
              <c16:uniqueId val="{00000055-D977-4DFF-BCF8-8B3D76231751}"/>
            </c:ext>
          </c:extLst>
        </c:ser>
        <c:ser>
          <c:idx val="6"/>
          <c:order val="6"/>
          <c:tx>
            <c:strRef>
              <c:f>Feuil1!$A$8</c:f>
              <c:strCache>
                <c:ptCount val="1"/>
                <c:pt idx="0">
                  <c:v>Désobéir aux autorités publiques pour défendre une cause</c:v>
                </c:pt>
              </c:strCache>
            </c:strRef>
          </c:tx>
          <c:spPr>
            <a:ln w="34925" cap="rnd">
              <a:solidFill>
                <a:srgbClr val="FF0066"/>
              </a:solidFill>
            </a:ln>
            <a:effectLst/>
          </c:spPr>
          <c:marker>
            <c:symbol val="circle"/>
            <c:size val="6"/>
            <c:spPr>
              <a:solidFill>
                <a:srgbClr val="FFFFFF"/>
              </a:solidFill>
              <a:ln w="15875" cap="rnd">
                <a:solidFill>
                  <a:srgbClr val="FF0066"/>
                </a:solidFill>
              </a:ln>
              <a:effectLst/>
            </c:spPr>
          </c:marker>
          <c:dLbls>
            <c:dLbl>
              <c:idx val="0"/>
              <c:layout>
                <c:manualLayout>
                  <c:x val="-7.8819584660095199E-2"/>
                  <c:y val="2.551217876805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6-D977-4DFF-BCF8-8B3D76231751}"/>
                </c:ext>
              </c:extLst>
            </c:dLbl>
            <c:dLbl>
              <c:idx val="1"/>
              <c:layout>
                <c:manualLayout>
                  <c:x val="-5.6049620341990097E-2"/>
                  <c:y val="1.9842979312857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D977-4DFF-BCF8-8B3D76231751}"/>
                </c:ext>
              </c:extLst>
            </c:dLbl>
            <c:dLbl>
              <c:idx val="2"/>
              <c:layout>
                <c:manualLayout>
                  <c:x val="3.5029547345262601E-3"/>
                  <c:y val="-3.11818246344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8-D977-4DFF-BCF8-8B3D76231751}"/>
                </c:ext>
              </c:extLst>
            </c:dLbl>
            <c:dLbl>
              <c:idx val="3"/>
              <c:layout>
                <c:manualLayout>
                  <c:x val="-3.5030926515598102E-3"/>
                  <c:y val="-4.6499081497598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D977-4DFF-BCF8-8B3D76231751}"/>
                </c:ext>
              </c:extLst>
            </c:dLbl>
            <c:dLbl>
              <c:idx val="4"/>
              <c:layout>
                <c:manualLayout>
                  <c:x val="-1.22608242804593E-2"/>
                  <c:y val="-2.3821274789893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A-D977-4DFF-BCF8-8B3D76231751}"/>
                </c:ext>
              </c:extLst>
            </c:dLbl>
            <c:dLbl>
              <c:idx val="6"/>
              <c:layout>
                <c:manualLayout>
                  <c:x val="-1.050927795467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B-D977-4DFF-BCF8-8B3D76231751}"/>
                </c:ext>
              </c:extLst>
            </c:dLbl>
            <c:dLbl>
              <c:idx val="10"/>
              <c:layout>
                <c:manualLayout>
                  <c:x val="-2.97762875382582E-2"/>
                  <c:y val="-3.5731912184840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97-4415-AAB5-B0243EFC6C21}"/>
                </c:ext>
              </c:extLst>
            </c:dLbl>
            <c:dLbl>
              <c:idx val="11"/>
              <c:layout>
                <c:manualLayout>
                  <c:x val="-1.2844524674674099E-16"/>
                  <c:y val="-3.5731912184840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79-4BFD-A988-B9C90EBDBEAC}"/>
                </c:ext>
              </c:extLst>
            </c:dLbl>
            <c:spPr>
              <a:noFill/>
              <a:ln>
                <a:noFill/>
              </a:ln>
              <a:effectLst/>
            </c:spPr>
            <c:txPr>
              <a:bodyPr/>
              <a:lstStyle/>
              <a:p>
                <a:pPr>
                  <a:defRPr sz="1100" b="0">
                    <a:solidFill>
                      <a:srgbClr val="FF0066"/>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Colonne9</c:v>
                </c:pt>
                <c:pt idx="3">
                  <c:v>Colonne10</c:v>
                </c:pt>
                <c:pt idx="4">
                  <c:v>Colonne11</c:v>
                </c:pt>
                <c:pt idx="5">
                  <c:v>Colonne12</c:v>
                </c:pt>
                <c:pt idx="6">
                  <c:v>Colonne13</c:v>
                </c:pt>
                <c:pt idx="7">
                  <c:v>Colonne14</c:v>
                </c:pt>
                <c:pt idx="8">
                  <c:v>Colonne15</c:v>
                </c:pt>
                <c:pt idx="9">
                  <c:v>Colonne16</c:v>
                </c:pt>
                <c:pt idx="10">
                  <c:v>Colonne17</c:v>
                </c:pt>
                <c:pt idx="11">
                  <c:v>Colonne18</c:v>
                </c:pt>
              </c:strCache>
            </c:strRef>
          </c:cat>
          <c:val>
            <c:numRef>
              <c:f>Feuil1!$B$8:$M$8</c:f>
              <c:numCache>
                <c:formatCode>General</c:formatCode>
                <c:ptCount val="12"/>
                <c:pt idx="10" formatCode="0%">
                  <c:v>0.10591381073973601</c:v>
                </c:pt>
                <c:pt idx="11" formatCode="0%">
                  <c:v>9.9440788864936597E-2</c:v>
                </c:pt>
              </c:numCache>
            </c:numRef>
          </c:val>
          <c:smooth val="1"/>
          <c:extLst>
            <c:ext xmlns:c16="http://schemas.microsoft.com/office/drawing/2014/chart" uri="{C3380CC4-5D6E-409C-BE32-E72D297353CC}">
              <c16:uniqueId val="{0000005C-D977-4DFF-BCF8-8B3D76231751}"/>
            </c:ext>
          </c:extLst>
        </c:ser>
        <c:ser>
          <c:idx val="7"/>
          <c:order val="7"/>
          <c:tx>
            <c:strRef>
              <c:f>Feuil1!$A$9</c:f>
              <c:strCache>
                <c:ptCount val="1"/>
                <c:pt idx="0">
                  <c:v>Militer au sein d'une ONG</c:v>
                </c:pt>
              </c:strCache>
            </c:strRef>
          </c:tx>
          <c:spPr>
            <a:ln w="34925">
              <a:solidFill>
                <a:srgbClr val="92D050"/>
              </a:solidFill>
            </a:ln>
            <a:effectLst>
              <a:outerShdw blurRad="50800" dist="50800" dir="5400000" algn="ctr" rotWithShape="0">
                <a:srgbClr val="DAEDEF">
                  <a:lumMod val="90000"/>
                  <a:alpha val="26000"/>
                </a:srgbClr>
              </a:outerShdw>
            </a:effectLst>
          </c:spPr>
          <c:marker>
            <c:symbol val="circle"/>
            <c:size val="6"/>
            <c:spPr>
              <a:solidFill>
                <a:srgbClr val="FFFFFF"/>
              </a:solidFill>
              <a:ln w="15875" cap="rnd">
                <a:solidFill>
                  <a:srgbClr val="92D050"/>
                </a:solidFill>
              </a:ln>
              <a:effectLst>
                <a:outerShdw blurRad="50800" dist="50800" dir="5400000" algn="ctr" rotWithShape="0">
                  <a:srgbClr val="DAEDEF">
                    <a:lumMod val="90000"/>
                    <a:alpha val="26000"/>
                  </a:srgbClr>
                </a:outerShdw>
              </a:effectLst>
            </c:spPr>
          </c:marker>
          <c:dLbls>
            <c:dLbl>
              <c:idx val="0"/>
              <c:layout>
                <c:manualLayout>
                  <c:x val="-7.7068038334315594E-2"/>
                  <c:y val="-5.66942266081629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D-D977-4DFF-BCF8-8B3D76231751}"/>
                </c:ext>
              </c:extLst>
            </c:dLbl>
            <c:dLbl>
              <c:idx val="1"/>
              <c:layout>
                <c:manualLayout>
                  <c:x val="-1.9267009583578899E-2"/>
                  <c:y val="2.5512401973673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E-D977-4DFF-BCF8-8B3D76231751}"/>
                </c:ext>
              </c:extLst>
            </c:dLbl>
            <c:dLbl>
              <c:idx val="2"/>
              <c:layout>
                <c:manualLayout>
                  <c:x val="0"/>
                  <c:y val="1.41735566520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F-D977-4DFF-BCF8-8B3D76231751}"/>
                </c:ext>
              </c:extLst>
            </c:dLbl>
            <c:dLbl>
              <c:idx val="3"/>
              <c:layout>
                <c:manualLayout>
                  <c:x val="5.2546389773396804E-3"/>
                  <c:y val="2.834711330408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0-D977-4DFF-BCF8-8B3D76231751}"/>
                </c:ext>
              </c:extLst>
            </c:dLbl>
            <c:dLbl>
              <c:idx val="10"/>
              <c:layout>
                <c:manualLayout>
                  <c:x val="-5.60494824249566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97-4415-AAB5-B0243EFC6C21}"/>
                </c:ext>
              </c:extLst>
            </c:dLbl>
            <c:dLbl>
              <c:idx val="11"/>
              <c:layout>
                <c:manualLayout>
                  <c:x val="-1.2844524674674099E-16"/>
                  <c:y val="2.9776593487366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79-4BFD-A988-B9C90EBDBEAC}"/>
                </c:ext>
              </c:extLst>
            </c:dLbl>
            <c:spPr>
              <a:noFill/>
              <a:ln>
                <a:noFill/>
              </a:ln>
              <a:effectLst/>
            </c:spPr>
            <c:txPr>
              <a:bodyPr/>
              <a:lstStyle/>
              <a:p>
                <a:pPr>
                  <a:defRPr sz="1100" b="0">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Colonne9</c:v>
                </c:pt>
                <c:pt idx="3">
                  <c:v>Colonne10</c:v>
                </c:pt>
                <c:pt idx="4">
                  <c:v>Colonne11</c:v>
                </c:pt>
                <c:pt idx="5">
                  <c:v>Colonne12</c:v>
                </c:pt>
                <c:pt idx="6">
                  <c:v>Colonne13</c:v>
                </c:pt>
                <c:pt idx="7">
                  <c:v>Colonne14</c:v>
                </c:pt>
                <c:pt idx="8">
                  <c:v>Colonne15</c:v>
                </c:pt>
                <c:pt idx="9">
                  <c:v>Colonne16</c:v>
                </c:pt>
                <c:pt idx="10">
                  <c:v>Colonne17</c:v>
                </c:pt>
                <c:pt idx="11">
                  <c:v>Colonne18</c:v>
                </c:pt>
              </c:strCache>
            </c:strRef>
          </c:cat>
          <c:val>
            <c:numRef>
              <c:f>Feuil1!$B$9:$M$9</c:f>
              <c:numCache>
                <c:formatCode>General</c:formatCode>
                <c:ptCount val="12"/>
                <c:pt idx="10" formatCode="0%">
                  <c:v>8.3899032057374298E-2</c:v>
                </c:pt>
                <c:pt idx="11" formatCode="0%">
                  <c:v>9.4337661031216699E-2</c:v>
                </c:pt>
              </c:numCache>
            </c:numRef>
          </c:val>
          <c:smooth val="0"/>
          <c:extLst>
            <c:ext xmlns:c16="http://schemas.microsoft.com/office/drawing/2014/chart" uri="{C3380CC4-5D6E-409C-BE32-E72D297353CC}">
              <c16:uniqueId val="{00000061-D977-4DFF-BCF8-8B3D76231751}"/>
            </c:ext>
          </c:extLst>
        </c:ser>
        <c:ser>
          <c:idx val="8"/>
          <c:order val="8"/>
          <c:tx>
            <c:strRef>
              <c:f>Feuil1!$A$10</c:f>
              <c:strCache>
                <c:ptCount val="1"/>
                <c:pt idx="0">
                  <c:v>Militer au sein d'un syndicat</c:v>
                </c:pt>
              </c:strCache>
            </c:strRef>
          </c:tx>
          <c:spPr>
            <a:ln w="34925">
              <a:solidFill>
                <a:srgbClr val="002060"/>
              </a:solidFill>
            </a:ln>
            <a:effectLst/>
          </c:spPr>
          <c:marker>
            <c:symbol val="circle"/>
            <c:size val="6"/>
            <c:spPr>
              <a:solidFill>
                <a:srgbClr val="FFFFFF"/>
              </a:solidFill>
              <a:ln w="15875">
                <a:solidFill>
                  <a:srgbClr val="002060"/>
                </a:solidFill>
              </a:ln>
              <a:effectLst/>
            </c:spPr>
          </c:marker>
          <c:dLbls>
            <c:dLbl>
              <c:idx val="1"/>
              <c:layout>
                <c:manualLayout>
                  <c:x val="-7.35649456827554E-2"/>
                  <c:y val="-2.5512401973673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2-D977-4DFF-BCF8-8B3D76231751}"/>
                </c:ext>
              </c:extLst>
            </c:dLbl>
            <c:dLbl>
              <c:idx val="2"/>
              <c:layout>
                <c:manualLayout>
                  <c:x val="0"/>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3-D977-4DFF-BCF8-8B3D76231751}"/>
                </c:ext>
              </c:extLst>
            </c:dLbl>
            <c:dLbl>
              <c:idx val="3"/>
              <c:layout>
                <c:manualLayout>
                  <c:x val="0"/>
                  <c:y val="-2.26776906432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D977-4DFF-BCF8-8B3D76231751}"/>
                </c:ext>
              </c:extLst>
            </c:dLbl>
            <c:dLbl>
              <c:idx val="10"/>
              <c:layout>
                <c:manualLayout>
                  <c:x val="0"/>
                  <c:y val="2.679893413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79-4BFD-A988-B9C90EBDBEAC}"/>
                </c:ext>
              </c:extLst>
            </c:dLbl>
            <c:dLbl>
              <c:idx val="11"/>
              <c:layout>
                <c:manualLayout>
                  <c:x val="5.2546389773396804E-3"/>
                  <c:y val="3.2754252836103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97-4415-AAB5-B0243EFC6C21}"/>
                </c:ext>
              </c:extLst>
            </c:dLbl>
            <c:spPr>
              <a:noFill/>
              <a:ln>
                <a:noFill/>
              </a:ln>
              <a:effectLst/>
            </c:spPr>
            <c:txPr>
              <a:bodyPr/>
              <a:lstStyle/>
              <a:p>
                <a:pPr>
                  <a:defRPr sz="1100" b="0">
                    <a:solidFill>
                      <a:srgbClr val="00206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Colonne9</c:v>
                </c:pt>
                <c:pt idx="3">
                  <c:v>Colonne10</c:v>
                </c:pt>
                <c:pt idx="4">
                  <c:v>Colonne11</c:v>
                </c:pt>
                <c:pt idx="5">
                  <c:v>Colonne12</c:v>
                </c:pt>
                <c:pt idx="6">
                  <c:v>Colonne13</c:v>
                </c:pt>
                <c:pt idx="7">
                  <c:v>Colonne14</c:v>
                </c:pt>
                <c:pt idx="8">
                  <c:v>Colonne15</c:v>
                </c:pt>
                <c:pt idx="9">
                  <c:v>Colonne16</c:v>
                </c:pt>
                <c:pt idx="10">
                  <c:v>Colonne17</c:v>
                </c:pt>
                <c:pt idx="11">
                  <c:v>Colonne18</c:v>
                </c:pt>
              </c:strCache>
            </c:strRef>
          </c:cat>
          <c:val>
            <c:numRef>
              <c:f>Feuil1!$B$10:$M$10</c:f>
              <c:numCache>
                <c:formatCode>General</c:formatCode>
                <c:ptCount val="12"/>
                <c:pt idx="10" formatCode="0%">
                  <c:v>4.5362754247153601E-2</c:v>
                </c:pt>
                <c:pt idx="11" formatCode="0%">
                  <c:v>5.87172166327471E-2</c:v>
                </c:pt>
              </c:numCache>
            </c:numRef>
          </c:val>
          <c:smooth val="0"/>
          <c:extLst>
            <c:ext xmlns:c16="http://schemas.microsoft.com/office/drawing/2014/chart" uri="{C3380CC4-5D6E-409C-BE32-E72D297353CC}">
              <c16:uniqueId val="{00000065-D977-4DFF-BCF8-8B3D76231751}"/>
            </c:ext>
          </c:extLst>
        </c:ser>
        <c:ser>
          <c:idx val="9"/>
          <c:order val="9"/>
          <c:tx>
            <c:strRef>
              <c:f>Feuil1!$A$11</c:f>
              <c:strCache>
                <c:ptCount val="1"/>
              </c:strCache>
            </c:strRef>
          </c:tx>
          <c:spPr>
            <a:ln w="34925">
              <a:solidFill>
                <a:srgbClr val="2D2D8A">
                  <a:lumMod val="60000"/>
                  <a:lumOff val="40000"/>
                </a:srgbClr>
              </a:solidFill>
            </a:ln>
            <a:effectLst>
              <a:outerShdw blurRad="50800" dist="50800" dir="5400000" algn="ctr" rotWithShape="0">
                <a:srgbClr val="2D2D8A">
                  <a:lumMod val="60000"/>
                  <a:lumOff val="40000"/>
                  <a:alpha val="26000"/>
                </a:srgbClr>
              </a:outerShdw>
            </a:effectLst>
          </c:spPr>
          <c:marker>
            <c:symbol val="circle"/>
            <c:size val="6"/>
            <c:spPr>
              <a:solidFill>
                <a:srgbClr val="FFFFFF"/>
              </a:solidFill>
              <a:ln w="15875" cap="rnd">
                <a:solidFill>
                  <a:srgbClr val="2D2D8A">
                    <a:lumMod val="60000"/>
                    <a:lumOff val="40000"/>
                  </a:srgbClr>
                </a:solidFill>
              </a:ln>
              <a:effectLst>
                <a:outerShdw blurRad="50800" dist="50800" dir="5400000" algn="ctr" rotWithShape="0">
                  <a:srgbClr val="2D2D8A">
                    <a:lumMod val="60000"/>
                    <a:lumOff val="40000"/>
                    <a:alpha val="26000"/>
                  </a:srgbClr>
                </a:outerShdw>
              </a:effectLst>
            </c:spPr>
          </c:marker>
          <c:dLbls>
            <c:dLbl>
              <c:idx val="0"/>
              <c:layout>
                <c:manualLayout>
                  <c:x val="-7.5316492008536601E-2"/>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6-D977-4DFF-BCF8-8B3D76231751}"/>
                </c:ext>
              </c:extLst>
            </c:dLbl>
            <c:dLbl>
              <c:idx val="1"/>
              <c:layout>
                <c:manualLayout>
                  <c:x val="-3.32793801898182E-2"/>
                  <c:y val="-2.26776906432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7-D977-4DFF-BCF8-8B3D76231751}"/>
                </c:ext>
              </c:extLst>
            </c:dLbl>
            <c:dLbl>
              <c:idx val="2"/>
              <c:layout>
                <c:manualLayout>
                  <c:x val="3.5030926515598102E-3"/>
                  <c:y val="2.26776906432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8-D977-4DFF-BCF8-8B3D76231751}"/>
                </c:ext>
              </c:extLst>
            </c:dLbl>
            <c:dLbl>
              <c:idx val="3"/>
              <c:layout>
                <c:manualLayout>
                  <c:x val="0"/>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9-D977-4DFF-BCF8-8B3D76231751}"/>
                </c:ext>
              </c:extLst>
            </c:dLbl>
            <c:spPr>
              <a:noFill/>
              <a:ln>
                <a:noFill/>
              </a:ln>
              <a:effectLst/>
            </c:spPr>
            <c:txPr>
              <a:bodyPr/>
              <a:lstStyle/>
              <a:p>
                <a:pPr>
                  <a:defRPr sz="1100" b="1">
                    <a:solidFill>
                      <a:schemeClr val="accent6">
                        <a:lumMod val="60000"/>
                        <a:lumOff val="40000"/>
                      </a:schemeClr>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Colonne9</c:v>
                </c:pt>
                <c:pt idx="3">
                  <c:v>Colonne10</c:v>
                </c:pt>
                <c:pt idx="4">
                  <c:v>Colonne11</c:v>
                </c:pt>
                <c:pt idx="5">
                  <c:v>Colonne12</c:v>
                </c:pt>
                <c:pt idx="6">
                  <c:v>Colonne13</c:v>
                </c:pt>
                <c:pt idx="7">
                  <c:v>Colonne14</c:v>
                </c:pt>
                <c:pt idx="8">
                  <c:v>Colonne15</c:v>
                </c:pt>
                <c:pt idx="9">
                  <c:v>Colonne16</c:v>
                </c:pt>
                <c:pt idx="10">
                  <c:v>Colonne17</c:v>
                </c:pt>
                <c:pt idx="11">
                  <c:v>Colonne18</c:v>
                </c:pt>
              </c:strCache>
            </c:strRef>
          </c:cat>
          <c:val>
            <c:numRef>
              <c:f>Feuil1!$B$11:$M$11</c:f>
              <c:numCache>
                <c:formatCode>General</c:formatCode>
                <c:ptCount val="12"/>
              </c:numCache>
            </c:numRef>
          </c:val>
          <c:smooth val="1"/>
          <c:extLst>
            <c:ext xmlns:c16="http://schemas.microsoft.com/office/drawing/2014/chart" uri="{C3380CC4-5D6E-409C-BE32-E72D297353CC}">
              <c16:uniqueId val="{0000006A-D977-4DFF-BCF8-8B3D76231751}"/>
            </c:ext>
          </c:extLst>
        </c:ser>
        <c:ser>
          <c:idx val="10"/>
          <c:order val="10"/>
          <c:tx>
            <c:strRef>
              <c:f>Feuil1!$A$12</c:f>
              <c:strCache>
                <c:ptCount val="1"/>
              </c:strCache>
            </c:strRef>
          </c:tx>
          <c:spPr>
            <a:ln w="34925">
              <a:solidFill>
                <a:srgbClr val="FFFFFF">
                  <a:lumMod val="50000"/>
                </a:srgbClr>
              </a:solidFill>
            </a:ln>
            <a:effectLst>
              <a:outerShdw blurRad="50800" dist="50800" dir="5400000" algn="ctr" rotWithShape="0">
                <a:srgbClr val="FFFFFF">
                  <a:lumMod val="50000"/>
                  <a:alpha val="26000"/>
                </a:srgbClr>
              </a:outerShdw>
            </a:effectLst>
          </c:spPr>
          <c:marker>
            <c:symbol val="circle"/>
            <c:size val="6"/>
            <c:spPr>
              <a:solidFill>
                <a:srgbClr val="FFFFFF"/>
              </a:solidFill>
              <a:ln w="15875" cap="rnd">
                <a:solidFill>
                  <a:srgbClr val="FFFFFF">
                    <a:lumMod val="50000"/>
                  </a:srgbClr>
                </a:solidFill>
              </a:ln>
              <a:effectLst>
                <a:outerShdw blurRad="50800" dist="50800" dir="5400000" algn="ctr" rotWithShape="0">
                  <a:srgbClr val="FFFFFF">
                    <a:lumMod val="50000"/>
                    <a:alpha val="26000"/>
                  </a:srgbClr>
                </a:outerShdw>
              </a:effectLst>
            </c:spPr>
          </c:marker>
          <c:dLbls>
            <c:dLbl>
              <c:idx val="0"/>
              <c:layout>
                <c:manualLayout>
                  <c:x val="-8.4074223637434997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B-D977-4DFF-BCF8-8B3D76231751}"/>
                </c:ext>
              </c:extLst>
            </c:dLbl>
            <c:dLbl>
              <c:idx val="1"/>
              <c:layout>
                <c:manualLayout>
                  <c:x val="-3.50309265155987E-3"/>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C-D977-4DFF-BCF8-8B3D76231751}"/>
                </c:ext>
              </c:extLst>
            </c:dLbl>
            <c:dLbl>
              <c:idx val="2"/>
              <c:layout>
                <c:manualLayout>
                  <c:x val="-7.0061853031195796E-3"/>
                  <c:y val="-3.4016535964897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D-D977-4DFF-BCF8-8B3D76231751}"/>
                </c:ext>
              </c:extLst>
            </c:dLbl>
            <c:spPr>
              <a:noFill/>
              <a:ln>
                <a:noFill/>
              </a:ln>
              <a:effectLst/>
            </c:spPr>
            <c:txPr>
              <a:bodyPr/>
              <a:lstStyle/>
              <a:p>
                <a:pPr>
                  <a:defRPr sz="1100" b="1">
                    <a:solidFill>
                      <a:schemeClr val="bg1">
                        <a:lumMod val="50000"/>
                      </a:schemeClr>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Colonne9</c:v>
                </c:pt>
                <c:pt idx="3">
                  <c:v>Colonne10</c:v>
                </c:pt>
                <c:pt idx="4">
                  <c:v>Colonne11</c:v>
                </c:pt>
                <c:pt idx="5">
                  <c:v>Colonne12</c:v>
                </c:pt>
                <c:pt idx="6">
                  <c:v>Colonne13</c:v>
                </c:pt>
                <c:pt idx="7">
                  <c:v>Colonne14</c:v>
                </c:pt>
                <c:pt idx="8">
                  <c:v>Colonne15</c:v>
                </c:pt>
                <c:pt idx="9">
                  <c:v>Colonne16</c:v>
                </c:pt>
                <c:pt idx="10">
                  <c:v>Colonne17</c:v>
                </c:pt>
                <c:pt idx="11">
                  <c:v>Colonne18</c:v>
                </c:pt>
              </c:strCache>
            </c:strRef>
          </c:cat>
          <c:val>
            <c:numRef>
              <c:f>Feuil1!$B$12:$M$12</c:f>
              <c:numCache>
                <c:formatCode>General</c:formatCode>
                <c:ptCount val="12"/>
              </c:numCache>
            </c:numRef>
          </c:val>
          <c:smooth val="1"/>
          <c:extLst>
            <c:ext xmlns:c16="http://schemas.microsoft.com/office/drawing/2014/chart" uri="{C3380CC4-5D6E-409C-BE32-E72D297353CC}">
              <c16:uniqueId val="{0000006E-D977-4DFF-BCF8-8B3D76231751}"/>
            </c:ext>
          </c:extLst>
        </c:ser>
        <c:ser>
          <c:idx val="11"/>
          <c:order val="11"/>
          <c:tx>
            <c:strRef>
              <c:f>Feuil1!$A$13</c:f>
              <c:strCache>
                <c:ptCount val="1"/>
              </c:strCache>
            </c:strRef>
          </c:tx>
          <c:spPr>
            <a:ln w="34925">
              <a:solidFill>
                <a:srgbClr val="FFC000"/>
              </a:solidFill>
            </a:ln>
            <a:effectLst>
              <a:outerShdw blurRad="50800" dist="50800" dir="5400000" algn="ctr" rotWithShape="0">
                <a:srgbClr val="FFC000">
                  <a:alpha val="25000"/>
                </a:srgbClr>
              </a:outerShdw>
            </a:effectLst>
          </c:spPr>
          <c:marker>
            <c:symbol val="circle"/>
            <c:size val="7"/>
            <c:spPr>
              <a:solidFill>
                <a:srgbClr val="FFFFFF"/>
              </a:solidFill>
              <a:ln>
                <a:solidFill>
                  <a:srgbClr val="FFC000"/>
                </a:solidFill>
              </a:ln>
              <a:effectLst>
                <a:outerShdw blurRad="50800" dist="50800" dir="5400000" algn="ctr" rotWithShape="0">
                  <a:srgbClr val="FFC000">
                    <a:alpha val="25000"/>
                  </a:srgbClr>
                </a:outerShdw>
              </a:effectLst>
            </c:spPr>
          </c:marker>
          <c:dLbls>
            <c:dLbl>
              <c:idx val="0"/>
              <c:layout>
                <c:manualLayout>
                  <c:x val="-7.1813399356975796E-2"/>
                  <c:y val="8.50413399122454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F-D977-4DFF-BCF8-8B3D76231751}"/>
                </c:ext>
              </c:extLst>
            </c:dLbl>
            <c:dLbl>
              <c:idx val="3"/>
              <c:layout>
                <c:manualLayout>
                  <c:x val="0"/>
                  <c:y val="-3.9685958625714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0-D977-4DFF-BCF8-8B3D76231751}"/>
                </c:ext>
              </c:extLst>
            </c:dLbl>
            <c:spPr>
              <a:noFill/>
              <a:ln>
                <a:noFill/>
              </a:ln>
              <a:effectLst/>
            </c:spPr>
            <c:txPr>
              <a:bodyPr/>
              <a:lstStyle/>
              <a:p>
                <a:pPr algn="ctr">
                  <a:defRPr lang="fr-FR" sz="1100" b="1" i="0" u="none" strike="noStrike" kern="1200" baseline="0">
                    <a:solidFill>
                      <a:srgbClr val="FFC000"/>
                    </a:solidFill>
                    <a:latin typeface="Tahoma"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Colonne9</c:v>
                </c:pt>
                <c:pt idx="3">
                  <c:v>Colonne10</c:v>
                </c:pt>
                <c:pt idx="4">
                  <c:v>Colonne11</c:v>
                </c:pt>
                <c:pt idx="5">
                  <c:v>Colonne12</c:v>
                </c:pt>
                <c:pt idx="6">
                  <c:v>Colonne13</c:v>
                </c:pt>
                <c:pt idx="7">
                  <c:v>Colonne14</c:v>
                </c:pt>
                <c:pt idx="8">
                  <c:v>Colonne15</c:v>
                </c:pt>
                <c:pt idx="9">
                  <c:v>Colonne16</c:v>
                </c:pt>
                <c:pt idx="10">
                  <c:v>Colonne17</c:v>
                </c:pt>
                <c:pt idx="11">
                  <c:v>Colonne18</c:v>
                </c:pt>
              </c:strCache>
            </c:strRef>
          </c:cat>
          <c:val>
            <c:numRef>
              <c:f>Feuil1!$B$13:$M$13</c:f>
              <c:numCache>
                <c:formatCode>General</c:formatCode>
                <c:ptCount val="12"/>
              </c:numCache>
            </c:numRef>
          </c:val>
          <c:smooth val="0"/>
          <c:extLst>
            <c:ext xmlns:c16="http://schemas.microsoft.com/office/drawing/2014/chart" uri="{C3380CC4-5D6E-409C-BE32-E72D297353CC}">
              <c16:uniqueId val="{00000071-D977-4DFF-BCF8-8B3D76231751}"/>
            </c:ext>
          </c:extLst>
        </c:ser>
        <c:dLbls>
          <c:showLegendKey val="0"/>
          <c:showVal val="0"/>
          <c:showCatName val="0"/>
          <c:showSerName val="0"/>
          <c:showPercent val="0"/>
          <c:showBubbleSize val="0"/>
        </c:dLbls>
        <c:marker val="1"/>
        <c:smooth val="0"/>
        <c:axId val="-2120896136"/>
        <c:axId val="-2120898872"/>
      </c:lineChart>
      <c:catAx>
        <c:axId val="-2120896136"/>
        <c:scaling>
          <c:orientation val="minMax"/>
        </c:scaling>
        <c:delete val="1"/>
        <c:axPos val="b"/>
        <c:numFmt formatCode="General" sourceLinked="0"/>
        <c:majorTickMark val="out"/>
        <c:minorTickMark val="none"/>
        <c:tickLblPos val="none"/>
        <c:crossAx val="-2120898872"/>
        <c:crosses val="autoZero"/>
        <c:auto val="1"/>
        <c:lblAlgn val="ctr"/>
        <c:lblOffset val="100"/>
        <c:noMultiLvlLbl val="0"/>
      </c:catAx>
      <c:valAx>
        <c:axId val="-2120898872"/>
        <c:scaling>
          <c:orientation val="minMax"/>
          <c:max val="0.70000000000000195"/>
          <c:min val="0"/>
        </c:scaling>
        <c:delete val="0"/>
        <c:axPos val="l"/>
        <c:numFmt formatCode="0%" sourceLinked="1"/>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20896136"/>
        <c:crosses val="autoZero"/>
        <c:crossBetween val="between"/>
        <c:majorUnit val="0.1"/>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35925637894407E-2"/>
          <c:y val="3.66049570500964E-2"/>
          <c:w val="0.83832814872421602"/>
          <c:h val="0.94342870274075996"/>
        </c:manualLayout>
      </c:layout>
      <c:barChart>
        <c:barDir val="bar"/>
        <c:grouping val="stacked"/>
        <c:varyColors val="0"/>
        <c:ser>
          <c:idx val="0"/>
          <c:order val="0"/>
          <c:tx>
            <c:strRef>
              <c:f>Feuil1!$B$1</c:f>
              <c:strCache>
                <c:ptCount val="1"/>
                <c:pt idx="0">
                  <c:v>Série 1</c:v>
                </c:pt>
              </c:strCache>
            </c:strRef>
          </c:tx>
          <c:spPr>
            <a:solidFill>
              <a:srgbClr val="376092"/>
            </a:solidFill>
            <a:ln>
              <a:noFill/>
            </a:ln>
          </c:spPr>
          <c:invertIfNegative val="0"/>
          <c:dPt>
            <c:idx val="3"/>
            <c:invertIfNegative val="0"/>
            <c:bubble3D val="0"/>
            <c:spPr>
              <a:solidFill>
                <a:srgbClr val="376092"/>
              </a:solidFill>
              <a:ln w="28575">
                <a:noFill/>
              </a:ln>
            </c:spPr>
            <c:extLst>
              <c:ext xmlns:c16="http://schemas.microsoft.com/office/drawing/2014/chart" uri="{C3380CC4-5D6E-409C-BE32-E72D297353CC}">
                <c16:uniqueId val="{00000001-6E33-4AF7-986D-3F1710373A65}"/>
              </c:ext>
            </c:extLst>
          </c:dPt>
          <c:dLbls>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strCache>
            </c:strRef>
          </c:cat>
          <c:val>
            <c:numRef>
              <c:f>Feuil1!$B$2:$B$5</c:f>
              <c:numCache>
                <c:formatCode>0%</c:formatCode>
                <c:ptCount val="4"/>
                <c:pt idx="0">
                  <c:v>0.35980754999999998</c:v>
                </c:pt>
                <c:pt idx="1">
                  <c:v>7.8238600000000005E-2</c:v>
                </c:pt>
                <c:pt idx="2">
                  <c:v>9.8530770000000004E-2</c:v>
                </c:pt>
                <c:pt idx="3">
                  <c:v>6.0902100000000001E-2</c:v>
                </c:pt>
              </c:numCache>
            </c:numRef>
          </c:val>
          <c:extLst>
            <c:ext xmlns:c16="http://schemas.microsoft.com/office/drawing/2014/chart" uri="{C3380CC4-5D6E-409C-BE32-E72D297353CC}">
              <c16:uniqueId val="{0000000A-6E33-4AF7-986D-3F1710373A65}"/>
            </c:ext>
          </c:extLst>
        </c:ser>
        <c:ser>
          <c:idx val="1"/>
          <c:order val="1"/>
          <c:tx>
            <c:strRef>
              <c:f>Feuil1!$C$1</c:f>
              <c:strCache>
                <c:ptCount val="1"/>
                <c:pt idx="0">
                  <c:v>Série 2</c:v>
                </c:pt>
              </c:strCache>
            </c:strRef>
          </c:tx>
          <c:spPr>
            <a:solidFill>
              <a:srgbClr val="00B0F0"/>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strCache>
            </c:strRef>
          </c:cat>
          <c:val>
            <c:numRef>
              <c:f>Feuil1!$C$2:$C$5</c:f>
              <c:numCache>
                <c:formatCode>0%</c:formatCode>
                <c:ptCount val="4"/>
                <c:pt idx="0">
                  <c:v>0.48061032999999997</c:v>
                </c:pt>
                <c:pt idx="1">
                  <c:v>0.38649123000000002</c:v>
                </c:pt>
                <c:pt idx="2">
                  <c:v>0.24329400000000001</c:v>
                </c:pt>
                <c:pt idx="3">
                  <c:v>0.13583616000000001</c:v>
                </c:pt>
              </c:numCache>
            </c:numRef>
          </c:val>
          <c:extLst>
            <c:ext xmlns:c16="http://schemas.microsoft.com/office/drawing/2014/chart" uri="{C3380CC4-5D6E-409C-BE32-E72D297353CC}">
              <c16:uniqueId val="{0000000C-6E33-4AF7-986D-3F1710373A65}"/>
            </c:ext>
          </c:extLst>
        </c:ser>
        <c:ser>
          <c:idx val="2"/>
          <c:order val="2"/>
          <c:tx>
            <c:strRef>
              <c:f>Feuil1!$D$1</c:f>
              <c:strCache>
                <c:ptCount val="1"/>
                <c:pt idx="0">
                  <c:v>Série 3</c:v>
                </c:pt>
              </c:strCache>
            </c:strRef>
          </c:tx>
          <c:spPr>
            <a:solidFill>
              <a:srgbClr val="FFC000"/>
            </a:solidFill>
          </c:spPr>
          <c:invertIfNegative val="0"/>
          <c:dLbls>
            <c:dLbl>
              <c:idx val="0"/>
              <c:layout>
                <c:manualLayout>
                  <c:x val="-8.36819899884711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E33-4AF7-986D-3F1710373A65}"/>
                </c:ext>
              </c:extLst>
            </c:dLbl>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strCache>
            </c:strRef>
          </c:cat>
          <c:val>
            <c:numRef>
              <c:f>Feuil1!$D$2:$D$5</c:f>
              <c:numCache>
                <c:formatCode>0%</c:formatCode>
                <c:ptCount val="4"/>
                <c:pt idx="0">
                  <c:v>7.6496289999999995E-2</c:v>
                </c:pt>
                <c:pt idx="1">
                  <c:v>0.32499990000000001</c:v>
                </c:pt>
                <c:pt idx="2">
                  <c:v>0.30716349999999998</c:v>
                </c:pt>
                <c:pt idx="3">
                  <c:v>0.30907209000000002</c:v>
                </c:pt>
              </c:numCache>
            </c:numRef>
          </c:val>
          <c:extLst>
            <c:ext xmlns:c16="http://schemas.microsoft.com/office/drawing/2014/chart" uri="{C3380CC4-5D6E-409C-BE32-E72D297353CC}">
              <c16:uniqueId val="{0000000E-6E33-4AF7-986D-3F1710373A65}"/>
            </c:ext>
          </c:extLst>
        </c:ser>
        <c:ser>
          <c:idx val="3"/>
          <c:order val="3"/>
          <c:tx>
            <c:strRef>
              <c:f>Feuil1!$E$1</c:f>
              <c:strCache>
                <c:ptCount val="1"/>
                <c:pt idx="0">
                  <c:v>Série 4</c:v>
                </c:pt>
              </c:strCache>
            </c:strRef>
          </c:tx>
          <c:spPr>
            <a:solidFill>
              <a:srgbClr val="EB4347"/>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E33-4AF7-986D-3F1710373A65}"/>
                </c:ext>
              </c:extLst>
            </c:dLbl>
            <c:spPr>
              <a:noFill/>
              <a:ln>
                <a:noFill/>
              </a:ln>
              <a:effectLst/>
            </c:spPr>
            <c:txPr>
              <a:bodyPr/>
              <a:lstStyle/>
              <a:p>
                <a:pPr algn="ctr">
                  <a:defRPr lang="fr-FR" sz="1400" b="0" i="0" u="none" strike="noStrike" kern="1200" baseline="0">
                    <a:solidFill>
                      <a:prstClr val="white"/>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strCache>
            </c:strRef>
          </c:cat>
          <c:val>
            <c:numRef>
              <c:f>Feuil1!$E$2:$E$5</c:f>
              <c:numCache>
                <c:formatCode>0%</c:formatCode>
                <c:ptCount val="4"/>
                <c:pt idx="0">
                  <c:v>2.4999899999999999E-2</c:v>
                </c:pt>
                <c:pt idx="1">
                  <c:v>0.13713033999999999</c:v>
                </c:pt>
                <c:pt idx="2">
                  <c:v>0.28714768000000002</c:v>
                </c:pt>
                <c:pt idx="3">
                  <c:v>0.4449999</c:v>
                </c:pt>
              </c:numCache>
            </c:numRef>
          </c:val>
          <c:extLst>
            <c:ext xmlns:c16="http://schemas.microsoft.com/office/drawing/2014/chart" uri="{C3380CC4-5D6E-409C-BE32-E72D297353CC}">
              <c16:uniqueId val="{00000010-6E33-4AF7-986D-3F1710373A65}"/>
            </c:ext>
          </c:extLst>
        </c:ser>
        <c:ser>
          <c:idx val="4"/>
          <c:order val="4"/>
          <c:tx>
            <c:strRef>
              <c:f>Feuil1!$F$1</c:f>
              <c:strCache>
                <c:ptCount val="1"/>
                <c:pt idx="0">
                  <c:v>Série 5</c:v>
                </c:pt>
              </c:strCache>
            </c:strRef>
          </c:tx>
          <c:spPr>
            <a:solidFill>
              <a:srgbClr val="595959"/>
            </a:solidFill>
          </c:spPr>
          <c:invertIfNegative val="0"/>
          <c:dLbls>
            <c:dLbl>
              <c:idx val="0"/>
              <c:layout>
                <c:manualLayout>
                  <c:x val="1.11575986651295E-2"/>
                  <c:y val="1.58317111809575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E33-4AF7-986D-3F1710373A65}"/>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E33-4AF7-986D-3F1710373A65}"/>
                </c:ext>
              </c:extLst>
            </c:dLbl>
            <c:dLbl>
              <c:idx val="2"/>
              <c:layout>
                <c:manualLayout>
                  <c:x val="-3.2067114273797398E-5"/>
                  <c:y val="3.23691403859491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E33-4AF7-986D-3F1710373A65}"/>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E33-4AF7-986D-3F1710373A65}"/>
                </c:ext>
              </c:extLst>
            </c:dLbl>
            <c:dLbl>
              <c:idx val="4"/>
              <c:layout>
                <c:manualLayout>
                  <c:x val="2.9925646026060901E-3"/>
                  <c:y val="2.719867270477200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E33-4AF7-986D-3F1710373A65}"/>
                </c:ext>
              </c:extLst>
            </c:dLbl>
            <c:dLbl>
              <c:idx val="5"/>
              <c:layout>
                <c:manualLayout>
                  <c:x val="2.8097062579821402E-2"/>
                  <c:y val="5.933049044514489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E33-4AF7-986D-3F1710373A65}"/>
                </c:ext>
              </c:extLst>
            </c:dLbl>
            <c:dLbl>
              <c:idx val="6"/>
              <c:layout>
                <c:manualLayout>
                  <c:x val="3.8314176245210697E-2"/>
                  <c:y val="-3.23624595469255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E33-4AF7-986D-3F1710373A65}"/>
                </c:ext>
              </c:extLst>
            </c:dLbl>
            <c:dLbl>
              <c:idx val="7"/>
              <c:layout>
                <c:manualLayout>
                  <c:x val="3.320561941251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E33-4AF7-986D-3F1710373A65}"/>
                </c:ext>
              </c:extLst>
            </c:dLbl>
            <c:dLbl>
              <c:idx val="8"/>
              <c:layout>
                <c:manualLayout>
                  <c:x val="3.83141762452106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E33-4AF7-986D-3F1710373A65}"/>
                </c:ext>
              </c:extLst>
            </c:dLbl>
            <c:dLbl>
              <c:idx val="9"/>
              <c:layout>
                <c:manualLayout>
                  <c:x val="3.57598978288636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E33-4AF7-986D-3F1710373A65}"/>
                </c:ext>
              </c:extLst>
            </c:dLbl>
            <c:spPr>
              <a:noFill/>
              <a:ln>
                <a:noFill/>
              </a:ln>
              <a:effectLst/>
            </c:spPr>
            <c:txPr>
              <a:bodyPr/>
              <a:lstStyle/>
              <a:p>
                <a:pPr algn="ctr">
                  <a:defRPr lang="fr-FR" sz="1100" b="0" i="0" u="none" strike="noStrike" kern="1200" baseline="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strCache>
            </c:strRef>
          </c:cat>
          <c:val>
            <c:numRef>
              <c:f>Feuil1!$F$2:$F$5</c:f>
              <c:numCache>
                <c:formatCode>0%</c:formatCode>
                <c:ptCount val="4"/>
                <c:pt idx="0">
                  <c:v>5.8085930000000001E-2</c:v>
                </c:pt>
                <c:pt idx="1">
                  <c:v>7.3139930000000006E-2</c:v>
                </c:pt>
                <c:pt idx="2">
                  <c:v>6.3863149999999994E-2</c:v>
                </c:pt>
                <c:pt idx="3">
                  <c:v>4.9189749999999997E-2</c:v>
                </c:pt>
              </c:numCache>
            </c:numRef>
          </c:val>
          <c:extLst>
            <c:ext xmlns:c16="http://schemas.microsoft.com/office/drawing/2014/chart" uri="{C3380CC4-5D6E-409C-BE32-E72D297353CC}">
              <c16:uniqueId val="{0000001B-6E33-4AF7-986D-3F1710373A65}"/>
            </c:ext>
          </c:extLst>
        </c:ser>
        <c:dLbls>
          <c:showLegendKey val="0"/>
          <c:showVal val="0"/>
          <c:showCatName val="0"/>
          <c:showSerName val="0"/>
          <c:showPercent val="0"/>
          <c:showBubbleSize val="0"/>
        </c:dLbls>
        <c:gapWidth val="35"/>
        <c:overlap val="100"/>
        <c:axId val="-2119796216"/>
        <c:axId val="-2119793176"/>
      </c:barChart>
      <c:catAx>
        <c:axId val="-2119796216"/>
        <c:scaling>
          <c:orientation val="maxMin"/>
        </c:scaling>
        <c:delete val="1"/>
        <c:axPos val="l"/>
        <c:numFmt formatCode="General" sourceLinked="0"/>
        <c:majorTickMark val="out"/>
        <c:minorTickMark val="none"/>
        <c:tickLblPos val="none"/>
        <c:crossAx val="-2119793176"/>
        <c:crosses val="autoZero"/>
        <c:auto val="1"/>
        <c:lblAlgn val="ctr"/>
        <c:lblOffset val="100"/>
        <c:noMultiLvlLbl val="0"/>
      </c:catAx>
      <c:valAx>
        <c:axId val="-2119793176"/>
        <c:scaling>
          <c:orientation val="minMax"/>
          <c:max val="1"/>
          <c:min val="0"/>
        </c:scaling>
        <c:delete val="1"/>
        <c:axPos val="t"/>
        <c:numFmt formatCode="0%" sourceLinked="1"/>
        <c:majorTickMark val="out"/>
        <c:minorTickMark val="none"/>
        <c:tickLblPos val="none"/>
        <c:crossAx val="-211979621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104"/>
        </c:manualLayout>
      </c:layout>
      <c:lineChart>
        <c:grouping val="standard"/>
        <c:varyColors val="0"/>
        <c:ser>
          <c:idx val="0"/>
          <c:order val="0"/>
          <c:tx>
            <c:strRef>
              <c:f>Feuil1!$A$2</c:f>
              <c:strCache>
                <c:ptCount val="1"/>
              </c:strCache>
            </c:strRef>
          </c:tx>
          <c:spPr>
            <a:ln w="34925">
              <a:solidFill>
                <a:srgbClr val="421D49"/>
              </a:solidFill>
            </a:ln>
            <a:effectLst>
              <a:outerShdw blurRad="50800" dist="50800" dir="5400000" algn="ctr" rotWithShape="0">
                <a:srgbClr val="421D49">
                  <a:alpha val="28000"/>
                </a:srgbClr>
              </a:outerShdw>
            </a:effectLst>
          </c:spPr>
          <c:marker>
            <c:symbol val="circle"/>
            <c:size val="6"/>
            <c:spPr>
              <a:solidFill>
                <a:schemeClr val="bg1"/>
              </a:solidFill>
              <a:ln w="15875">
                <a:solidFill>
                  <a:srgbClr val="421D49"/>
                </a:solidFill>
              </a:ln>
              <a:effectLst>
                <a:outerShdw blurRad="50800" dist="50800" dir="5400000" algn="ctr" rotWithShape="0">
                  <a:srgbClr val="421D49">
                    <a:alpha val="28000"/>
                  </a:srgbClr>
                </a:outerShdw>
              </a:effectLst>
            </c:spPr>
          </c:marker>
          <c:dLbls>
            <c:dLbl>
              <c:idx val="0"/>
              <c:layout>
                <c:manualLayout>
                  <c:x val="-7.9375666139271994E-2"/>
                  <c:y val="1.644400418376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DA-4718-9048-0D5975590274}"/>
                </c:ext>
              </c:extLst>
            </c:dLbl>
            <c:dLbl>
              <c:idx val="1"/>
              <c:layout>
                <c:manualLayout>
                  <c:x val="-2.8996918381802801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A-4718-9048-0D5975590274}"/>
                </c:ext>
              </c:extLst>
            </c:dLbl>
            <c:dLbl>
              <c:idx val="2"/>
              <c:layout>
                <c:manualLayout>
                  <c:x val="5.2022305045999002E-4"/>
                  <c:y val="-1.26312058415588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DA-4718-9048-0D5975590274}"/>
                </c:ext>
              </c:extLst>
            </c:dLbl>
            <c:dLbl>
              <c:idx val="3"/>
              <c:layout>
                <c:manualLayout>
                  <c:x val="-3.4315259136724702E-2"/>
                  <c:y val="-3.9135892167163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DA-4718-9048-0D5975590274}"/>
                </c:ext>
              </c:extLst>
            </c:dLbl>
            <c:dLbl>
              <c:idx val="4"/>
              <c:layout>
                <c:manualLayout>
                  <c:x val="-3.5375732160078402E-2"/>
                  <c:y val="-4.2040780002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DA-4718-9048-0D5975590274}"/>
                </c:ext>
              </c:extLst>
            </c:dLbl>
            <c:dLbl>
              <c:idx val="5"/>
              <c:layout>
                <c:manualLayout>
                  <c:x val="-3.5986863606779398E-2"/>
                  <c:y val="-3.10701860068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DA-4718-9048-0D5975590274}"/>
                </c:ext>
              </c:extLst>
            </c:dLbl>
            <c:dLbl>
              <c:idx val="6"/>
              <c:layout>
                <c:manualLayout>
                  <c:x val="-4.0908302975971297E-2"/>
                  <c:y val="-3.4220099487207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DA-4718-9048-0D5975590274}"/>
                </c:ext>
              </c:extLst>
            </c:dLbl>
            <c:dLbl>
              <c:idx val="7"/>
              <c:layout>
                <c:manualLayout>
                  <c:x val="-3.2096327876232199E-2"/>
                  <c:y val="4.515204096983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DA-4718-9048-0D5975590274}"/>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DA-4718-9048-0D5975590274}"/>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DA-4718-9048-0D5975590274}"/>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ADA-4718-9048-0D5975590274}"/>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DA-4718-9048-0D5975590274}"/>
                </c:ext>
              </c:extLst>
            </c:dLbl>
            <c:spPr>
              <a:noFill/>
              <a:ln>
                <a:noFill/>
              </a:ln>
              <a:effectLst/>
            </c:spPr>
            <c:txPr>
              <a:bodyPr/>
              <a:lstStyle/>
              <a:p>
                <a:pPr>
                  <a:defRPr sz="1100" b="1">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Colonne10</c:v>
                </c:pt>
                <c:pt idx="3">
                  <c:v>Colonne11</c:v>
                </c:pt>
                <c:pt idx="4">
                  <c:v>Colonne12</c:v>
                </c:pt>
                <c:pt idx="5">
                  <c:v>Colonne13</c:v>
                </c:pt>
                <c:pt idx="6">
                  <c:v>Colonne14</c:v>
                </c:pt>
                <c:pt idx="7">
                  <c:v>Colonne15</c:v>
                </c:pt>
                <c:pt idx="8">
                  <c:v>Colonne16</c:v>
                </c:pt>
                <c:pt idx="9">
                  <c:v>Colonne17</c:v>
                </c:pt>
                <c:pt idx="10">
                  <c:v>Colonne172</c:v>
                </c:pt>
                <c:pt idx="11">
                  <c:v>Colonne18</c:v>
                </c:pt>
              </c:strCache>
            </c:strRef>
          </c:cat>
          <c:val>
            <c:numRef>
              <c:f>Feuil1!$B$2:$M$2</c:f>
              <c:numCache>
                <c:formatCode>General</c:formatCode>
                <c:ptCount val="12"/>
              </c:numCache>
            </c:numRef>
          </c:val>
          <c:smooth val="1"/>
          <c:extLst>
            <c:ext xmlns:c16="http://schemas.microsoft.com/office/drawing/2014/chart" uri="{C3380CC4-5D6E-409C-BE32-E72D297353CC}">
              <c16:uniqueId val="{0000000C-4ADA-4718-9048-0D5975590274}"/>
            </c:ext>
          </c:extLst>
        </c:ser>
        <c:ser>
          <c:idx val="1"/>
          <c:order val="1"/>
          <c:tx>
            <c:strRef>
              <c:f>Feuil1!$A$3</c:f>
              <c:strCache>
                <c:ptCount val="1"/>
              </c:strCache>
            </c:strRef>
          </c:tx>
          <c:spPr>
            <a:ln w="34925">
              <a:solidFill>
                <a:srgbClr val="AC0077"/>
              </a:solidFill>
            </a:ln>
            <a:effectLst>
              <a:outerShdw blurRad="50800" dist="50800" dir="5400000" algn="ctr" rotWithShape="0">
                <a:srgbClr val="B4007C">
                  <a:alpha val="26000"/>
                </a:srgbClr>
              </a:outerShdw>
            </a:effectLst>
          </c:spPr>
          <c:marker>
            <c:symbol val="circle"/>
            <c:size val="6"/>
            <c:spPr>
              <a:solidFill>
                <a:schemeClr val="bg1"/>
              </a:solidFill>
              <a:ln w="15875">
                <a:solidFill>
                  <a:srgbClr val="AC0077"/>
                </a:solidFill>
              </a:ln>
              <a:effectLst>
                <a:outerShdw blurRad="50800" dist="50800" dir="5400000" algn="ctr" rotWithShape="0">
                  <a:srgbClr val="B4007C">
                    <a:alpha val="26000"/>
                  </a:srgbClr>
                </a:outerShdw>
              </a:effectLst>
            </c:spPr>
          </c:marker>
          <c:dLbls>
            <c:dLbl>
              <c:idx val="0"/>
              <c:layout>
                <c:manualLayout>
                  <c:x val="-8.3905137354332193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ADA-4718-9048-0D5975590274}"/>
                </c:ext>
              </c:extLst>
            </c:dLbl>
            <c:dLbl>
              <c:idx val="1"/>
              <c:layout>
                <c:manualLayout>
                  <c:x val="-3.0217622045541299E-2"/>
                  <c:y val="4.16838720996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ADA-4718-9048-0D5975590274}"/>
                </c:ext>
              </c:extLst>
            </c:dLbl>
            <c:dLbl>
              <c:idx val="2"/>
              <c:layout>
                <c:manualLayout>
                  <c:x val="-2.5156066915137999E-4"/>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ADA-4718-9048-0D5975590274}"/>
                </c:ext>
              </c:extLst>
            </c:dLbl>
            <c:dLbl>
              <c:idx val="3"/>
              <c:layout>
                <c:manualLayout>
                  <c:x val="5.6186281338407402E-3"/>
                  <c:y val="1.5839306523220398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ADA-4718-9048-0D5975590274}"/>
                </c:ext>
              </c:extLst>
            </c:dLbl>
            <c:dLbl>
              <c:idx val="4"/>
              <c:layout>
                <c:manualLayout>
                  <c:x val="4.1667153839001804E-3"/>
                  <c:y val="1.0928464306929099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ADA-4718-9048-0D5975590274}"/>
                </c:ext>
              </c:extLst>
            </c:dLbl>
            <c:dLbl>
              <c:idx val="5"/>
              <c:layout>
                <c:manualLayout>
                  <c:x val="1.1237673843968199E-2"/>
                  <c:y val="1.53121579049302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ADA-4718-9048-0D5975590274}"/>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ADA-4718-9048-0D5975590274}"/>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ADA-4718-9048-0D5975590274}"/>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ADA-4718-9048-0D5975590274}"/>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ADA-4718-9048-0D5975590274}"/>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ADA-4718-9048-0D5975590274}"/>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ADA-4718-9048-0D5975590274}"/>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ADA-4718-9048-0D5975590274}"/>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ADA-4718-9048-0D5975590274}"/>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ADA-4718-9048-0D5975590274}"/>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ADA-4718-9048-0D5975590274}"/>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ADA-4718-9048-0D5975590274}"/>
                </c:ext>
              </c:extLst>
            </c:dLbl>
            <c:dLbl>
              <c:idx val="24"/>
              <c:layout>
                <c:manualLayout>
                  <c:x val="-3.46703734741961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ADA-4718-9048-0D5975590274}"/>
                </c:ext>
              </c:extLst>
            </c:dLbl>
            <c:spPr>
              <a:noFill/>
              <a:ln>
                <a:noFill/>
              </a:ln>
              <a:effectLst/>
            </c:spPr>
            <c:txPr>
              <a:bodyPr/>
              <a:lstStyle/>
              <a:p>
                <a:pPr>
                  <a:defRPr sz="1100" b="1">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Colonne10</c:v>
                </c:pt>
                <c:pt idx="3">
                  <c:v>Colonne11</c:v>
                </c:pt>
                <c:pt idx="4">
                  <c:v>Colonne12</c:v>
                </c:pt>
                <c:pt idx="5">
                  <c:v>Colonne13</c:v>
                </c:pt>
                <c:pt idx="6">
                  <c:v>Colonne14</c:v>
                </c:pt>
                <c:pt idx="7">
                  <c:v>Colonne15</c:v>
                </c:pt>
                <c:pt idx="8">
                  <c:v>Colonne16</c:v>
                </c:pt>
                <c:pt idx="9">
                  <c:v>Colonne17</c:v>
                </c:pt>
                <c:pt idx="10">
                  <c:v>Colonne172</c:v>
                </c:pt>
                <c:pt idx="11">
                  <c:v>Colonne18</c:v>
                </c:pt>
              </c:strCache>
            </c:strRef>
          </c:cat>
          <c:val>
            <c:numRef>
              <c:f>Feuil1!$B$3:$M$3</c:f>
              <c:numCache>
                <c:formatCode>General</c:formatCode>
                <c:ptCount val="12"/>
              </c:numCache>
            </c:numRef>
          </c:val>
          <c:smooth val="1"/>
          <c:extLst>
            <c:ext xmlns:c16="http://schemas.microsoft.com/office/drawing/2014/chart" uri="{C3380CC4-5D6E-409C-BE32-E72D297353CC}">
              <c16:uniqueId val="{0000001F-4ADA-4718-9048-0D5975590274}"/>
            </c:ext>
          </c:extLst>
        </c:ser>
        <c:ser>
          <c:idx val="2"/>
          <c:order val="2"/>
          <c:tx>
            <c:strRef>
              <c:f>Feuil1!$A$4</c:f>
              <c:strCache>
                <c:ptCount val="1"/>
                <c:pt idx="0">
                  <c:v>Mauvaise</c:v>
                </c:pt>
              </c:strCache>
            </c:strRef>
          </c:tx>
          <c:spPr>
            <a:ln w="34925">
              <a:solidFill>
                <a:srgbClr val="FF5050"/>
              </a:solidFill>
            </a:ln>
            <a:effectLst/>
          </c:spPr>
          <c:marker>
            <c:symbol val="circle"/>
            <c:size val="6"/>
            <c:spPr>
              <a:solidFill>
                <a:schemeClr val="bg1"/>
              </a:solidFill>
              <a:ln w="15875">
                <a:solidFill>
                  <a:srgbClr val="FF5050"/>
                </a:solidFill>
              </a:ln>
              <a:effectLst/>
            </c:spPr>
          </c:marker>
          <c:dLbls>
            <c:dLbl>
              <c:idx val="4"/>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4616-4635-A831-C95FBA79B2B4}"/>
                </c:ext>
              </c:extLst>
            </c:dLbl>
            <c:dLbl>
              <c:idx val="10"/>
              <c:layout>
                <c:manualLayout>
                  <c:x val="-3.1848083106336099E-2"/>
                  <c:y val="3.3432411898636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86-495B-91FE-03EDAF9DB33A}"/>
                </c:ext>
              </c:extLst>
            </c:dLbl>
            <c:dLbl>
              <c:idx val="11"/>
              <c:layout>
                <c:manualLayout>
                  <c:x val="-3.1848083106336113E-2"/>
                  <c:y val="4.8821296277222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52-4A5F-8B01-959989D12B5F}"/>
                </c:ext>
              </c:extLst>
            </c:dLbl>
            <c:spPr>
              <a:noFill/>
              <a:ln>
                <a:noFill/>
              </a:ln>
              <a:effectLst/>
            </c:spPr>
            <c:txPr>
              <a:bodyPr/>
              <a:lstStyle/>
              <a:p>
                <a:pPr algn="ctr">
                  <a:defRPr lang="fr-FR" sz="1100" b="0" i="0" u="none" strike="noStrike" kern="1200" baseline="0">
                    <a:solidFill>
                      <a:srgbClr val="FF505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Colonne10</c:v>
                </c:pt>
                <c:pt idx="3">
                  <c:v>Colonne11</c:v>
                </c:pt>
                <c:pt idx="4">
                  <c:v>Colonne12</c:v>
                </c:pt>
                <c:pt idx="5">
                  <c:v>Colonne13</c:v>
                </c:pt>
                <c:pt idx="6">
                  <c:v>Colonne14</c:v>
                </c:pt>
                <c:pt idx="7">
                  <c:v>Colonne15</c:v>
                </c:pt>
                <c:pt idx="8">
                  <c:v>Colonne16</c:v>
                </c:pt>
                <c:pt idx="9">
                  <c:v>Colonne17</c:v>
                </c:pt>
                <c:pt idx="10">
                  <c:v>Colonne172</c:v>
                </c:pt>
                <c:pt idx="11">
                  <c:v>Colonne18</c:v>
                </c:pt>
              </c:strCache>
            </c:strRef>
          </c:cat>
          <c:val>
            <c:numRef>
              <c:f>Feuil1!$B$4:$M$4</c:f>
              <c:numCache>
                <c:formatCode>0%</c:formatCode>
                <c:ptCount val="12"/>
                <c:pt idx="0">
                  <c:v>0.38</c:v>
                </c:pt>
                <c:pt idx="1">
                  <c:v>0.32</c:v>
                </c:pt>
                <c:pt idx="2">
                  <c:v>0.4</c:v>
                </c:pt>
                <c:pt idx="3">
                  <c:v>0.39</c:v>
                </c:pt>
                <c:pt idx="4">
                  <c:v>0.42</c:v>
                </c:pt>
                <c:pt idx="5">
                  <c:v>0.38</c:v>
                </c:pt>
                <c:pt idx="6">
                  <c:v>0.39</c:v>
                </c:pt>
                <c:pt idx="7">
                  <c:v>0.4</c:v>
                </c:pt>
                <c:pt idx="8">
                  <c:v>0.41809349352585168</c:v>
                </c:pt>
                <c:pt idx="9">
                  <c:v>0.41</c:v>
                </c:pt>
                <c:pt idx="10">
                  <c:v>0.45</c:v>
                </c:pt>
                <c:pt idx="11">
                  <c:v>0.46262367534341542</c:v>
                </c:pt>
              </c:numCache>
            </c:numRef>
          </c:val>
          <c:smooth val="1"/>
          <c:extLst>
            <c:ext xmlns:c16="http://schemas.microsoft.com/office/drawing/2014/chart" uri="{C3380CC4-5D6E-409C-BE32-E72D297353CC}">
              <c16:uniqueId val="{0000002E-4ADA-4718-9048-0D5975590274}"/>
            </c:ext>
          </c:extLst>
        </c:ser>
        <c:ser>
          <c:idx val="3"/>
          <c:order val="3"/>
          <c:tx>
            <c:strRef>
              <c:f>Feuil1!$A$5</c:f>
              <c:strCache>
                <c:ptCount val="1"/>
                <c:pt idx="0">
                  <c:v>Bonne</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dLbl>
              <c:idx val="4"/>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4616-4635-A831-C95FBA79B2B4}"/>
                </c:ext>
              </c:extLst>
            </c:dLbl>
            <c:dLbl>
              <c:idx val="10"/>
              <c:layout>
                <c:manualLayout>
                  <c:x val="-3.1848083106336099E-2"/>
                  <c:y val="-3.1200902491424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86-495B-91FE-03EDAF9DB33A}"/>
                </c:ext>
              </c:extLst>
            </c:dLbl>
            <c:dLbl>
              <c:idx val="11"/>
              <c:layout>
                <c:manualLayout>
                  <c:x val="-3.0284990023281472E-2"/>
                  <c:y val="-4.0434233118575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52-4A5F-8B01-959989D12B5F}"/>
                </c:ext>
              </c:extLst>
            </c:dLbl>
            <c:spPr>
              <a:noFill/>
              <a:ln>
                <a:noFill/>
              </a:ln>
              <a:effectLst/>
            </c:spPr>
            <c:txPr>
              <a:bodyPr/>
              <a:lstStyle/>
              <a:p>
                <a:pPr>
                  <a:defRPr sz="1100" b="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Colonne10</c:v>
                </c:pt>
                <c:pt idx="3">
                  <c:v>Colonne11</c:v>
                </c:pt>
                <c:pt idx="4">
                  <c:v>Colonne12</c:v>
                </c:pt>
                <c:pt idx="5">
                  <c:v>Colonne13</c:v>
                </c:pt>
                <c:pt idx="6">
                  <c:v>Colonne14</c:v>
                </c:pt>
                <c:pt idx="7">
                  <c:v>Colonne15</c:v>
                </c:pt>
                <c:pt idx="8">
                  <c:v>Colonne16</c:v>
                </c:pt>
                <c:pt idx="9">
                  <c:v>Colonne17</c:v>
                </c:pt>
                <c:pt idx="10">
                  <c:v>Colonne172</c:v>
                </c:pt>
                <c:pt idx="11">
                  <c:v>Colonne18</c:v>
                </c:pt>
              </c:strCache>
            </c:strRef>
          </c:cat>
          <c:val>
            <c:numRef>
              <c:f>Feuil1!$B$5:$M$5</c:f>
              <c:numCache>
                <c:formatCode>0%</c:formatCode>
                <c:ptCount val="12"/>
                <c:pt idx="0">
                  <c:v>0.59</c:v>
                </c:pt>
                <c:pt idx="1">
                  <c:v>0.66</c:v>
                </c:pt>
                <c:pt idx="2">
                  <c:v>0.57999999999999996</c:v>
                </c:pt>
                <c:pt idx="3">
                  <c:v>0.59</c:v>
                </c:pt>
                <c:pt idx="4">
                  <c:v>0.56000000000000005</c:v>
                </c:pt>
                <c:pt idx="5">
                  <c:v>0.59</c:v>
                </c:pt>
                <c:pt idx="6">
                  <c:v>0.59</c:v>
                </c:pt>
                <c:pt idx="7">
                  <c:v>0.51</c:v>
                </c:pt>
                <c:pt idx="8">
                  <c:v>0.5034102820760753</c:v>
                </c:pt>
                <c:pt idx="9">
                  <c:v>0.52</c:v>
                </c:pt>
                <c:pt idx="10">
                  <c:v>0.49</c:v>
                </c:pt>
                <c:pt idx="11">
                  <c:v>0.46500000000000002</c:v>
                </c:pt>
              </c:numCache>
            </c:numRef>
          </c:val>
          <c:smooth val="1"/>
          <c:extLst>
            <c:ext xmlns:c16="http://schemas.microsoft.com/office/drawing/2014/chart" uri="{C3380CC4-5D6E-409C-BE32-E72D297353CC}">
              <c16:uniqueId val="{0000003B-4ADA-4718-9048-0D5975590274}"/>
            </c:ext>
          </c:extLst>
        </c:ser>
        <c:ser>
          <c:idx val="4"/>
          <c:order val="4"/>
          <c:tx>
            <c:strRef>
              <c:f>Feuil1!$A$6</c:f>
              <c:strCache>
                <c:ptCount val="1"/>
              </c:strCache>
            </c:strRef>
          </c:tx>
          <c:spPr>
            <a:ln w="34925">
              <a:solidFill>
                <a:srgbClr val="FF9933"/>
              </a:solidFill>
            </a:ln>
            <a:effectLst>
              <a:outerShdw blurRad="50800" dist="50800" dir="5400000" algn="ctr" rotWithShape="0">
                <a:srgbClr val="FF9933">
                  <a:alpha val="26000"/>
                </a:srgbClr>
              </a:outerShdw>
            </a:effectLst>
          </c:spPr>
          <c:marker>
            <c:symbol val="circle"/>
            <c:size val="6"/>
            <c:spPr>
              <a:solidFill>
                <a:srgbClr val="FFFFFF"/>
              </a:solidFill>
              <a:ln w="15875">
                <a:solidFill>
                  <a:srgbClr val="FF9933"/>
                </a:solidFill>
              </a:ln>
              <a:effectLst>
                <a:outerShdw blurRad="50800" dist="50800" dir="5400000" algn="ctr" rotWithShape="0">
                  <a:srgbClr val="FF9933">
                    <a:alpha val="26000"/>
                  </a:srgbClr>
                </a:outerShdw>
              </a:effectLst>
            </c:spPr>
          </c:marker>
          <c:dLbls>
            <c:dLbl>
              <c:idx val="0"/>
              <c:layout>
                <c:manualLayout>
                  <c:x val="-7.0061853031195706E-2"/>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4ADA-4718-9048-0D5975590274}"/>
                </c:ext>
              </c:extLst>
            </c:dLbl>
            <c:dLbl>
              <c:idx val="1"/>
              <c:layout>
                <c:manualLayout>
                  <c:x val="-2.45216485609186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4ADA-4718-9048-0D5975590274}"/>
                </c:ext>
              </c:extLst>
            </c:dLbl>
            <c:dLbl>
              <c:idx val="2"/>
              <c:layout>
                <c:manualLayout>
                  <c:x val="0"/>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4ADA-4718-9048-0D5975590274}"/>
                </c:ext>
              </c:extLst>
            </c:dLbl>
            <c:spPr>
              <a:noFill/>
              <a:ln>
                <a:noFill/>
              </a:ln>
              <a:effectLst/>
            </c:spPr>
            <c:txPr>
              <a:bodyPr/>
              <a:lstStyle/>
              <a:p>
                <a:pPr>
                  <a:defRPr sz="1100" b="1">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Colonne10</c:v>
                </c:pt>
                <c:pt idx="3">
                  <c:v>Colonne11</c:v>
                </c:pt>
                <c:pt idx="4">
                  <c:v>Colonne12</c:v>
                </c:pt>
                <c:pt idx="5">
                  <c:v>Colonne13</c:v>
                </c:pt>
                <c:pt idx="6">
                  <c:v>Colonne14</c:v>
                </c:pt>
                <c:pt idx="7">
                  <c:v>Colonne15</c:v>
                </c:pt>
                <c:pt idx="8">
                  <c:v>Colonne16</c:v>
                </c:pt>
                <c:pt idx="9">
                  <c:v>Colonne17</c:v>
                </c:pt>
                <c:pt idx="10">
                  <c:v>Colonne172</c:v>
                </c:pt>
                <c:pt idx="11">
                  <c:v>Colonne18</c:v>
                </c:pt>
              </c:strCache>
            </c:strRef>
          </c:cat>
          <c:val>
            <c:numRef>
              <c:f>Feuil1!$B$6:$M$6</c:f>
              <c:numCache>
                <c:formatCode>General</c:formatCode>
                <c:ptCount val="12"/>
              </c:numCache>
            </c:numRef>
          </c:val>
          <c:smooth val="1"/>
          <c:extLst>
            <c:ext xmlns:c16="http://schemas.microsoft.com/office/drawing/2014/chart" uri="{C3380CC4-5D6E-409C-BE32-E72D297353CC}">
              <c16:uniqueId val="{0000003F-4ADA-4718-9048-0D5975590274}"/>
            </c:ext>
          </c:extLst>
        </c:ser>
        <c:ser>
          <c:idx val="5"/>
          <c:order val="5"/>
          <c:tx>
            <c:strRef>
              <c:f>Feuil1!$A$7</c:f>
              <c:strCache>
                <c:ptCount val="1"/>
              </c:strCache>
            </c:strRef>
          </c:tx>
          <c:spPr>
            <a:ln w="34925">
              <a:solidFill>
                <a:srgbClr val="92D050"/>
              </a:solidFill>
            </a:ln>
            <a:effectLst>
              <a:outerShdw blurRad="50800" dist="50800" dir="5400000" algn="ctr" rotWithShape="0">
                <a:srgbClr val="92D050">
                  <a:alpha val="26000"/>
                </a:srgbClr>
              </a:outerShdw>
            </a:effectLst>
          </c:spPr>
          <c:marker>
            <c:symbol val="circle"/>
            <c:size val="6"/>
            <c:spPr>
              <a:solidFill>
                <a:srgbClr val="FFFFFF"/>
              </a:solidFill>
              <a:ln w="15875">
                <a:solidFill>
                  <a:srgbClr val="92D050"/>
                </a:solidFill>
              </a:ln>
              <a:effectLst>
                <a:outerShdw blurRad="50800" dist="50800" dir="5400000" algn="ctr" rotWithShape="0">
                  <a:srgbClr val="92D050">
                    <a:alpha val="26000"/>
                  </a:srgbClr>
                </a:outerShdw>
              </a:effectLst>
            </c:spPr>
          </c:marker>
          <c:dLbls>
            <c:dLbl>
              <c:idx val="0"/>
              <c:layout>
                <c:manualLayout>
                  <c:x val="-7.7068038334315594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4ADA-4718-9048-0D5975590274}"/>
                </c:ext>
              </c:extLst>
            </c:dLbl>
            <c:dLbl>
              <c:idx val="1"/>
              <c:layout>
                <c:manualLayout>
                  <c:x val="-2.9776425455291699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4ADA-4718-9048-0D5975590274}"/>
                </c:ext>
              </c:extLst>
            </c:dLbl>
            <c:dLbl>
              <c:idx val="2"/>
              <c:layout>
                <c:manualLayout>
                  <c:x val="5.2546389773396804E-3"/>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4ADA-4718-9048-0D5975590274}"/>
                </c:ext>
              </c:extLst>
            </c:dLbl>
            <c:spPr>
              <a:noFill/>
              <a:ln>
                <a:noFill/>
              </a:ln>
              <a:effectLst/>
            </c:spPr>
            <c:txPr>
              <a:bodyPr/>
              <a:lstStyle/>
              <a:p>
                <a:pPr>
                  <a:defRPr sz="1100" b="1">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Feuil1!$B$1:$M$1</c:f>
              <c:strCache>
                <c:ptCount val="12"/>
                <c:pt idx="0">
                  <c:v>Colonne2</c:v>
                </c:pt>
                <c:pt idx="1">
                  <c:v>Colonne8</c:v>
                </c:pt>
                <c:pt idx="2">
                  <c:v>Colonne10</c:v>
                </c:pt>
                <c:pt idx="3">
                  <c:v>Colonne11</c:v>
                </c:pt>
                <c:pt idx="4">
                  <c:v>Colonne12</c:v>
                </c:pt>
                <c:pt idx="5">
                  <c:v>Colonne13</c:v>
                </c:pt>
                <c:pt idx="6">
                  <c:v>Colonne14</c:v>
                </c:pt>
                <c:pt idx="7">
                  <c:v>Colonne15</c:v>
                </c:pt>
                <c:pt idx="8">
                  <c:v>Colonne16</c:v>
                </c:pt>
                <c:pt idx="9">
                  <c:v>Colonne17</c:v>
                </c:pt>
                <c:pt idx="10">
                  <c:v>Colonne172</c:v>
                </c:pt>
                <c:pt idx="11">
                  <c:v>Colonne18</c:v>
                </c:pt>
              </c:strCache>
            </c:strRef>
          </c:cat>
          <c:val>
            <c:numRef>
              <c:f>Feuil1!$B$7:$M$7</c:f>
              <c:numCache>
                <c:formatCode>General</c:formatCode>
                <c:ptCount val="12"/>
              </c:numCache>
            </c:numRef>
          </c:val>
          <c:smooth val="1"/>
          <c:extLst>
            <c:ext xmlns:c16="http://schemas.microsoft.com/office/drawing/2014/chart" uri="{C3380CC4-5D6E-409C-BE32-E72D297353CC}">
              <c16:uniqueId val="{00000043-4ADA-4718-9048-0D5975590274}"/>
            </c:ext>
          </c:extLst>
        </c:ser>
        <c:dLbls>
          <c:showLegendKey val="0"/>
          <c:showVal val="0"/>
          <c:showCatName val="0"/>
          <c:showSerName val="0"/>
          <c:showPercent val="0"/>
          <c:showBubbleSize val="0"/>
        </c:dLbls>
        <c:marker val="1"/>
        <c:smooth val="0"/>
        <c:axId val="-2119700152"/>
        <c:axId val="-2119697128"/>
      </c:lineChart>
      <c:catAx>
        <c:axId val="-2119700152"/>
        <c:scaling>
          <c:orientation val="minMax"/>
        </c:scaling>
        <c:delete val="1"/>
        <c:axPos val="b"/>
        <c:numFmt formatCode="General" sourceLinked="0"/>
        <c:majorTickMark val="out"/>
        <c:minorTickMark val="none"/>
        <c:tickLblPos val="none"/>
        <c:crossAx val="-2119697128"/>
        <c:crosses val="autoZero"/>
        <c:auto val="1"/>
        <c:lblAlgn val="ctr"/>
        <c:lblOffset val="100"/>
        <c:noMultiLvlLbl val="0"/>
      </c:catAx>
      <c:valAx>
        <c:axId val="-2119697128"/>
        <c:scaling>
          <c:orientation val="minMax"/>
          <c:max val="0.8"/>
          <c:min val="0.1"/>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19700152"/>
        <c:crosses val="autoZero"/>
        <c:crossBetween val="between"/>
        <c:majorUnit val="0.2"/>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1.9070374015748799E-2"/>
          <c:w val="0.89852952755906002"/>
          <c:h val="0.93060925196855104"/>
        </c:manualLayout>
      </c:layout>
      <c:lineChart>
        <c:grouping val="standard"/>
        <c:varyColors val="0"/>
        <c:ser>
          <c:idx val="0"/>
          <c:order val="0"/>
          <c:tx>
            <c:strRef>
              <c:f>Feuil1!$A$2</c:f>
              <c:strCache>
                <c:ptCount val="1"/>
                <c:pt idx="0">
                  <c:v>syst demo</c:v>
                </c:pt>
              </c:strCache>
            </c:strRef>
          </c:tx>
          <c:spPr>
            <a:ln w="34925">
              <a:solidFill>
                <a:srgbClr val="7F2E80"/>
              </a:solidFill>
            </a:ln>
            <a:effectLst/>
          </c:spPr>
          <c:marker>
            <c:symbol val="circle"/>
            <c:size val="6"/>
            <c:spPr>
              <a:solidFill>
                <a:schemeClr val="bg1"/>
              </a:solidFill>
              <a:ln w="15875">
                <a:solidFill>
                  <a:srgbClr val="7F2E80"/>
                </a:solidFill>
              </a:ln>
              <a:effectLst/>
            </c:spPr>
          </c:marker>
          <c:dLbls>
            <c:dLbl>
              <c:idx val="1"/>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1D50-4575-81BD-F1D6C4FD37E6}"/>
                </c:ext>
              </c:extLst>
            </c:dLbl>
            <c:dLbl>
              <c:idx val="5"/>
              <c:tx>
                <c:rich>
                  <a:bodyPr/>
                  <a:lstStyle/>
                  <a:p>
                    <a:r>
                      <a:rPr lang="en-US"/>
                      <a:t>86%</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AF-184D-96FF-8E59453FE3FA}"/>
                </c:ext>
              </c:extLst>
            </c:dLbl>
            <c:spPr>
              <a:noFill/>
              <a:ln>
                <a:noFill/>
              </a:ln>
              <a:effectLst/>
            </c:spPr>
            <c:txPr>
              <a:bodyPr/>
              <a:lstStyle/>
              <a:p>
                <a:pPr algn="ctr">
                  <a:defRPr lang="fr-FR" sz="1100" b="0" i="0" u="none" strike="noStrike" kern="1200" baseline="0">
                    <a:solidFill>
                      <a:srgbClr val="7F2E80"/>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Feuil1!$B$1:$J$1</c:f>
              <c:strCache>
                <c:ptCount val="6"/>
                <c:pt idx="0">
                  <c:v>Colonne2</c:v>
                </c:pt>
                <c:pt idx="1">
                  <c:v>Colonne8</c:v>
                </c:pt>
                <c:pt idx="2">
                  <c:v>Colonne10</c:v>
                </c:pt>
                <c:pt idx="3">
                  <c:v>Colonne11</c:v>
                </c:pt>
                <c:pt idx="4">
                  <c:v>Colonne12</c:v>
                </c:pt>
                <c:pt idx="5">
                  <c:v>Colonne13</c:v>
                </c:pt>
              </c:strCache>
            </c:strRef>
          </c:cat>
          <c:val>
            <c:numRef>
              <c:f>Feuil1!$B$2:$J$2</c:f>
              <c:numCache>
                <c:formatCode>0%</c:formatCode>
                <c:ptCount val="9"/>
                <c:pt idx="0">
                  <c:v>0.89</c:v>
                </c:pt>
                <c:pt idx="1">
                  <c:v>0.91</c:v>
                </c:pt>
                <c:pt idx="2">
                  <c:v>0.9</c:v>
                </c:pt>
                <c:pt idx="3">
                  <c:v>0.91</c:v>
                </c:pt>
                <c:pt idx="4">
                  <c:v>0.84</c:v>
                </c:pt>
                <c:pt idx="5">
                  <c:v>0.86688557501722618</c:v>
                </c:pt>
                <c:pt idx="6">
                  <c:v>0.75</c:v>
                </c:pt>
                <c:pt idx="7">
                  <c:v>0.76</c:v>
                </c:pt>
                <c:pt idx="8">
                  <c:v>0.83920485253860977</c:v>
                </c:pt>
              </c:numCache>
            </c:numRef>
          </c:val>
          <c:smooth val="1"/>
          <c:extLst>
            <c:ext xmlns:c16="http://schemas.microsoft.com/office/drawing/2014/chart" uri="{C3380CC4-5D6E-409C-BE32-E72D297353CC}">
              <c16:uniqueId val="{0000000C-07A4-4351-88C5-DFBF07AC4E0C}"/>
            </c:ext>
          </c:extLst>
        </c:ser>
        <c:ser>
          <c:idx val="1"/>
          <c:order val="1"/>
          <c:tx>
            <c:strRef>
              <c:f>Feuil1!$A$3</c:f>
              <c:strCache>
                <c:ptCount val="1"/>
              </c:strCache>
            </c:strRef>
          </c:tx>
          <c:spPr>
            <a:ln w="34925">
              <a:solidFill>
                <a:srgbClr val="08A873"/>
              </a:solidFill>
            </a:ln>
            <a:effectLst/>
          </c:spPr>
          <c:marker>
            <c:symbol val="circle"/>
            <c:size val="6"/>
            <c:spPr>
              <a:solidFill>
                <a:schemeClr val="bg1"/>
              </a:solidFill>
              <a:ln w="15875">
                <a:solidFill>
                  <a:srgbClr val="08A873"/>
                </a:solidFill>
              </a:ln>
              <a:effectLst/>
            </c:spPr>
          </c:marker>
          <c:dLbls>
            <c:dLbl>
              <c:idx val="1"/>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1D50-4575-81BD-F1D6C4FD37E6}"/>
                </c:ext>
              </c:extLst>
            </c:dLbl>
            <c:spPr>
              <a:noFill/>
              <a:ln>
                <a:noFill/>
              </a:ln>
              <a:effectLst/>
            </c:spPr>
            <c:txPr>
              <a:bodyPr/>
              <a:lstStyle/>
              <a:p>
                <a:pPr algn="ctr">
                  <a:defRPr lang="fr-FR" sz="1100" b="0" i="0" u="none" strike="noStrike" kern="1200" baseline="0">
                    <a:solidFill>
                      <a:srgbClr val="08A873"/>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Feuil1!$B$1:$J$1</c:f>
              <c:strCache>
                <c:ptCount val="6"/>
                <c:pt idx="0">
                  <c:v>Colonne2</c:v>
                </c:pt>
                <c:pt idx="1">
                  <c:v>Colonne8</c:v>
                </c:pt>
                <c:pt idx="2">
                  <c:v>Colonne10</c:v>
                </c:pt>
                <c:pt idx="3">
                  <c:v>Colonne11</c:v>
                </c:pt>
                <c:pt idx="4">
                  <c:v>Colonne12</c:v>
                </c:pt>
                <c:pt idx="5">
                  <c:v>Colonne13</c:v>
                </c:pt>
              </c:strCache>
            </c:strRef>
          </c:cat>
          <c:val>
            <c:numRef>
              <c:f>Feuil1!$B$3:$J$3</c:f>
              <c:numCache>
                <c:formatCode>General</c:formatCode>
                <c:ptCount val="9"/>
              </c:numCache>
            </c:numRef>
          </c:val>
          <c:smooth val="1"/>
          <c:extLst>
            <c:ext xmlns:c16="http://schemas.microsoft.com/office/drawing/2014/chart" uri="{C3380CC4-5D6E-409C-BE32-E72D297353CC}">
              <c16:uniqueId val="{0000001F-07A4-4351-88C5-DFBF07AC4E0C}"/>
            </c:ext>
          </c:extLst>
        </c:ser>
        <c:ser>
          <c:idx val="2"/>
          <c:order val="2"/>
          <c:tx>
            <c:strRef>
              <c:f>Feuil1!$A$4</c:f>
              <c:strCache>
                <c:ptCount val="1"/>
                <c:pt idx="0">
                  <c:v>homme fort</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dLbl>
              <c:idx val="1"/>
              <c:layout>
                <c:manualLayout>
                  <c:x val="-3.56878253462821E-2"/>
                  <c:y val="-2.1967571864272499E-2"/>
                </c:manualLayout>
              </c:layout>
              <c:spPr>
                <a:noFill/>
                <a:ln>
                  <a:noFill/>
                </a:ln>
                <a:effectLst/>
              </c:spPr>
              <c:txPr>
                <a:bodyPr/>
                <a:lstStyle/>
                <a:p>
                  <a:pPr algn="ctr">
                    <a:defRPr lang="fr-FR" sz="1100" b="0" i="0" u="none" strike="noStrike" kern="1200" baseline="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AF-184D-96FF-8E59453FE3FA}"/>
                </c:ext>
              </c:extLst>
            </c:dLbl>
            <c:dLbl>
              <c:idx val="5"/>
              <c:tx>
                <c:rich>
                  <a:bodyPr/>
                  <a:lstStyle/>
                  <a:p>
                    <a:r>
                      <a:rPr lang="en-US"/>
                      <a:t>35%</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AF-184D-96FF-8E59453FE3FA}"/>
                </c:ext>
              </c:extLst>
            </c:dLbl>
            <c:spPr>
              <a:noFill/>
              <a:ln>
                <a:noFill/>
              </a:ln>
              <a:effectLst/>
            </c:spPr>
            <c:txPr>
              <a:bodyPr/>
              <a:lstStyle/>
              <a:p>
                <a:pPr algn="ctr">
                  <a:defRPr lang="fr-FR" sz="1100" b="0" i="0" u="none" strike="noStrike" kern="1200" baseline="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Feuil1!$B$1:$J$1</c:f>
              <c:strCache>
                <c:ptCount val="6"/>
                <c:pt idx="0">
                  <c:v>Colonne2</c:v>
                </c:pt>
                <c:pt idx="1">
                  <c:v>Colonne8</c:v>
                </c:pt>
                <c:pt idx="2">
                  <c:v>Colonne10</c:v>
                </c:pt>
                <c:pt idx="3">
                  <c:v>Colonne11</c:v>
                </c:pt>
                <c:pt idx="4">
                  <c:v>Colonne12</c:v>
                </c:pt>
                <c:pt idx="5">
                  <c:v>Colonne13</c:v>
                </c:pt>
              </c:strCache>
            </c:strRef>
          </c:cat>
          <c:val>
            <c:numRef>
              <c:f>Feuil1!$B$4:$J$4</c:f>
              <c:numCache>
                <c:formatCode>0%</c:formatCode>
                <c:ptCount val="9"/>
                <c:pt idx="0">
                  <c:v>0.48</c:v>
                </c:pt>
                <c:pt idx="1">
                  <c:v>0.51</c:v>
                </c:pt>
                <c:pt idx="2">
                  <c:v>0.47</c:v>
                </c:pt>
                <c:pt idx="3">
                  <c:v>0.49</c:v>
                </c:pt>
                <c:pt idx="4">
                  <c:v>0.42</c:v>
                </c:pt>
                <c:pt idx="5">
                  <c:v>0.34340226677895641</c:v>
                </c:pt>
                <c:pt idx="6">
                  <c:v>0.33</c:v>
                </c:pt>
                <c:pt idx="7">
                  <c:v>0.34</c:v>
                </c:pt>
                <c:pt idx="8">
                  <c:v>0.34182462740215225</c:v>
                </c:pt>
              </c:numCache>
            </c:numRef>
          </c:val>
          <c:smooth val="1"/>
          <c:extLst>
            <c:ext xmlns:c16="http://schemas.microsoft.com/office/drawing/2014/chart" uri="{C3380CC4-5D6E-409C-BE32-E72D297353CC}">
              <c16:uniqueId val="{0000002E-07A4-4351-88C5-DFBF07AC4E0C}"/>
            </c:ext>
          </c:extLst>
        </c:ser>
        <c:ser>
          <c:idx val="3"/>
          <c:order val="3"/>
          <c:tx>
            <c:strRef>
              <c:f>Feuil1!$A$5</c:f>
              <c:strCache>
                <c:ptCount val="1"/>
                <c:pt idx="0">
                  <c:v>armée</c:v>
                </c:pt>
              </c:strCache>
            </c:strRef>
          </c:tx>
          <c:spPr>
            <a:ln w="34925">
              <a:solidFill>
                <a:srgbClr val="000000">
                  <a:lumMod val="85000"/>
                  <a:lumOff val="15000"/>
                </a:srgbClr>
              </a:solidFill>
            </a:ln>
            <a:effectLst/>
          </c:spPr>
          <c:marker>
            <c:symbol val="circle"/>
            <c:size val="6"/>
            <c:spPr>
              <a:solidFill>
                <a:schemeClr val="bg1"/>
              </a:solidFill>
              <a:ln w="15875">
                <a:solidFill>
                  <a:srgbClr val="000000">
                    <a:lumMod val="85000"/>
                    <a:lumOff val="15000"/>
                  </a:srgbClr>
                </a:solidFill>
              </a:ln>
              <a:effectLst/>
            </c:spPr>
          </c:marker>
          <c:dLbls>
            <c:dLbl>
              <c:idx val="1"/>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2-1D50-4575-81BD-F1D6C4FD37E6}"/>
                </c:ext>
              </c:extLst>
            </c:dLbl>
            <c:spPr>
              <a:noFill/>
              <a:ln>
                <a:noFill/>
              </a:ln>
              <a:effectLst/>
            </c:spPr>
            <c:txPr>
              <a:bodyPr/>
              <a:lstStyle/>
              <a:p>
                <a:pPr>
                  <a:defRPr sz="1100" b="0">
                    <a:solidFill>
                      <a:schemeClr val="tx1">
                        <a:lumMod val="75000"/>
                        <a:lumOff val="25000"/>
                      </a:schemeClr>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Feuil1!$B$1:$J$1</c:f>
              <c:strCache>
                <c:ptCount val="6"/>
                <c:pt idx="0">
                  <c:v>Colonne2</c:v>
                </c:pt>
                <c:pt idx="1">
                  <c:v>Colonne8</c:v>
                </c:pt>
                <c:pt idx="2">
                  <c:v>Colonne10</c:v>
                </c:pt>
                <c:pt idx="3">
                  <c:v>Colonne11</c:v>
                </c:pt>
                <c:pt idx="4">
                  <c:v>Colonne12</c:v>
                </c:pt>
                <c:pt idx="5">
                  <c:v>Colonne13</c:v>
                </c:pt>
              </c:strCache>
            </c:strRef>
          </c:cat>
          <c:val>
            <c:numRef>
              <c:f>Feuil1!$B$5:$J$5</c:f>
              <c:numCache>
                <c:formatCode>0%</c:formatCode>
                <c:ptCount val="9"/>
                <c:pt idx="0">
                  <c:v>0.12</c:v>
                </c:pt>
                <c:pt idx="1">
                  <c:v>0.15</c:v>
                </c:pt>
                <c:pt idx="2">
                  <c:v>0.17</c:v>
                </c:pt>
                <c:pt idx="3">
                  <c:v>0.17</c:v>
                </c:pt>
                <c:pt idx="4">
                  <c:v>0.15</c:v>
                </c:pt>
                <c:pt idx="5">
                  <c:v>0.15234513604738098</c:v>
                </c:pt>
                <c:pt idx="6">
                  <c:v>0.15</c:v>
                </c:pt>
                <c:pt idx="7">
                  <c:v>0.16</c:v>
                </c:pt>
                <c:pt idx="8">
                  <c:v>0.19673825929460154</c:v>
                </c:pt>
              </c:numCache>
            </c:numRef>
          </c:val>
          <c:smooth val="1"/>
          <c:extLst>
            <c:ext xmlns:c16="http://schemas.microsoft.com/office/drawing/2014/chart" uri="{C3380CC4-5D6E-409C-BE32-E72D297353CC}">
              <c16:uniqueId val="{0000003A-07A4-4351-88C5-DFBF07AC4E0C}"/>
            </c:ext>
          </c:extLst>
        </c:ser>
        <c:ser>
          <c:idx val="4"/>
          <c:order val="4"/>
          <c:tx>
            <c:strRef>
              <c:f>Feuil1!$A$6</c:f>
              <c:strCache>
                <c:ptCount val="1"/>
              </c:strCache>
            </c:strRef>
          </c:tx>
          <c:spPr>
            <a:ln w="34925">
              <a:solidFill>
                <a:srgbClr val="FF9933"/>
              </a:solidFill>
            </a:ln>
            <a:effectLst>
              <a:outerShdw blurRad="50800" dist="50800" dir="5400000" algn="ctr" rotWithShape="0">
                <a:srgbClr val="FF9933">
                  <a:alpha val="26000"/>
                </a:srgbClr>
              </a:outerShdw>
            </a:effectLst>
          </c:spPr>
          <c:marker>
            <c:symbol val="circle"/>
            <c:size val="6"/>
            <c:spPr>
              <a:solidFill>
                <a:srgbClr val="FFFFFF"/>
              </a:solidFill>
              <a:ln w="15875">
                <a:solidFill>
                  <a:srgbClr val="FF9933"/>
                </a:solidFill>
              </a:ln>
              <a:effectLst>
                <a:outerShdw blurRad="50800" dist="50800" dir="5400000" algn="ctr" rotWithShape="0">
                  <a:srgbClr val="FF9933">
                    <a:alpha val="26000"/>
                  </a:srgbClr>
                </a:outerShdw>
              </a:effectLst>
            </c:spPr>
          </c:marker>
          <c:dLbls>
            <c:dLbl>
              <c:idx val="0"/>
              <c:layout>
                <c:manualLayout>
                  <c:x val="-7.0061853031195706E-2"/>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07A4-4351-88C5-DFBF07AC4E0C}"/>
                </c:ext>
              </c:extLst>
            </c:dLbl>
            <c:dLbl>
              <c:idx val="1"/>
              <c:layout>
                <c:manualLayout>
                  <c:x val="-2.45216485609186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07A4-4351-88C5-DFBF07AC4E0C}"/>
                </c:ext>
              </c:extLst>
            </c:dLbl>
            <c:dLbl>
              <c:idx val="2"/>
              <c:layout>
                <c:manualLayout>
                  <c:x val="0"/>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07A4-4351-88C5-DFBF07AC4E0C}"/>
                </c:ext>
              </c:extLst>
            </c:dLbl>
            <c:spPr>
              <a:noFill/>
              <a:ln>
                <a:noFill/>
              </a:ln>
              <a:effectLst/>
            </c:spPr>
            <c:txPr>
              <a:bodyPr/>
              <a:lstStyle/>
              <a:p>
                <a:pPr>
                  <a:defRPr sz="1100" b="1">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Feuil1!$B$1:$J$1</c:f>
              <c:strCache>
                <c:ptCount val="6"/>
                <c:pt idx="0">
                  <c:v>Colonne2</c:v>
                </c:pt>
                <c:pt idx="1">
                  <c:v>Colonne8</c:v>
                </c:pt>
                <c:pt idx="2">
                  <c:v>Colonne10</c:v>
                </c:pt>
                <c:pt idx="3">
                  <c:v>Colonne11</c:v>
                </c:pt>
                <c:pt idx="4">
                  <c:v>Colonne12</c:v>
                </c:pt>
                <c:pt idx="5">
                  <c:v>Colonne13</c:v>
                </c:pt>
              </c:strCache>
            </c:strRef>
          </c:cat>
          <c:val>
            <c:numRef>
              <c:f>Feuil1!$B$6:$J$6</c:f>
              <c:numCache>
                <c:formatCode>General</c:formatCode>
                <c:ptCount val="9"/>
              </c:numCache>
            </c:numRef>
          </c:val>
          <c:smooth val="1"/>
          <c:extLst>
            <c:ext xmlns:c16="http://schemas.microsoft.com/office/drawing/2014/chart" uri="{C3380CC4-5D6E-409C-BE32-E72D297353CC}">
              <c16:uniqueId val="{0000003E-07A4-4351-88C5-DFBF07AC4E0C}"/>
            </c:ext>
          </c:extLst>
        </c:ser>
        <c:ser>
          <c:idx val="5"/>
          <c:order val="5"/>
          <c:tx>
            <c:strRef>
              <c:f>Feuil1!$A$7</c:f>
              <c:strCache>
                <c:ptCount val="1"/>
              </c:strCache>
            </c:strRef>
          </c:tx>
          <c:spPr>
            <a:ln w="34925">
              <a:solidFill>
                <a:srgbClr val="92D050"/>
              </a:solidFill>
            </a:ln>
            <a:effectLst>
              <a:outerShdw blurRad="50800" dist="50800" dir="5400000" algn="ctr" rotWithShape="0">
                <a:srgbClr val="92D050">
                  <a:alpha val="26000"/>
                </a:srgbClr>
              </a:outerShdw>
            </a:effectLst>
          </c:spPr>
          <c:marker>
            <c:symbol val="circle"/>
            <c:size val="6"/>
            <c:spPr>
              <a:solidFill>
                <a:srgbClr val="FFFFFF"/>
              </a:solidFill>
              <a:ln w="15875">
                <a:solidFill>
                  <a:srgbClr val="92D050"/>
                </a:solidFill>
              </a:ln>
              <a:effectLst>
                <a:outerShdw blurRad="50800" dist="50800" dir="5400000" algn="ctr" rotWithShape="0">
                  <a:srgbClr val="92D050">
                    <a:alpha val="26000"/>
                  </a:srgbClr>
                </a:outerShdw>
              </a:effectLst>
            </c:spPr>
          </c:marker>
          <c:dLbls>
            <c:dLbl>
              <c:idx val="0"/>
              <c:layout>
                <c:manualLayout>
                  <c:x val="-7.7068038334315594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07A4-4351-88C5-DFBF07AC4E0C}"/>
                </c:ext>
              </c:extLst>
            </c:dLbl>
            <c:dLbl>
              <c:idx val="1"/>
              <c:layout>
                <c:manualLayout>
                  <c:x val="-2.9776425455291699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07A4-4351-88C5-DFBF07AC4E0C}"/>
                </c:ext>
              </c:extLst>
            </c:dLbl>
            <c:dLbl>
              <c:idx val="2"/>
              <c:layout>
                <c:manualLayout>
                  <c:x val="5.2546389773396804E-3"/>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07A4-4351-88C5-DFBF07AC4E0C}"/>
                </c:ext>
              </c:extLst>
            </c:dLbl>
            <c:spPr>
              <a:noFill/>
              <a:ln>
                <a:noFill/>
              </a:ln>
              <a:effectLst/>
            </c:spPr>
            <c:txPr>
              <a:bodyPr/>
              <a:lstStyle/>
              <a:p>
                <a:pPr>
                  <a:defRPr sz="1100" b="1">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Feuil1!$B$1:$J$1</c:f>
              <c:strCache>
                <c:ptCount val="6"/>
                <c:pt idx="0">
                  <c:v>Colonne2</c:v>
                </c:pt>
                <c:pt idx="1">
                  <c:v>Colonne8</c:v>
                </c:pt>
                <c:pt idx="2">
                  <c:v>Colonne10</c:v>
                </c:pt>
                <c:pt idx="3">
                  <c:v>Colonne11</c:v>
                </c:pt>
                <c:pt idx="4">
                  <c:v>Colonne12</c:v>
                </c:pt>
                <c:pt idx="5">
                  <c:v>Colonne13</c:v>
                </c:pt>
              </c:strCache>
            </c:strRef>
          </c:cat>
          <c:val>
            <c:numRef>
              <c:f>Feuil1!$B$7:$J$7</c:f>
              <c:numCache>
                <c:formatCode>General</c:formatCode>
                <c:ptCount val="9"/>
              </c:numCache>
            </c:numRef>
          </c:val>
          <c:smooth val="1"/>
          <c:extLst>
            <c:ext xmlns:c16="http://schemas.microsoft.com/office/drawing/2014/chart" uri="{C3380CC4-5D6E-409C-BE32-E72D297353CC}">
              <c16:uniqueId val="{00000042-07A4-4351-88C5-DFBF07AC4E0C}"/>
            </c:ext>
          </c:extLst>
        </c:ser>
        <c:dLbls>
          <c:showLegendKey val="0"/>
          <c:showVal val="0"/>
          <c:showCatName val="0"/>
          <c:showSerName val="0"/>
          <c:showPercent val="0"/>
          <c:showBubbleSize val="0"/>
        </c:dLbls>
        <c:marker val="1"/>
        <c:smooth val="0"/>
        <c:axId val="-2119496696"/>
        <c:axId val="-2119493720"/>
      </c:lineChart>
      <c:catAx>
        <c:axId val="-2119496696"/>
        <c:scaling>
          <c:orientation val="minMax"/>
        </c:scaling>
        <c:delete val="1"/>
        <c:axPos val="b"/>
        <c:numFmt formatCode="General" sourceLinked="0"/>
        <c:majorTickMark val="out"/>
        <c:minorTickMark val="none"/>
        <c:tickLblPos val="none"/>
        <c:crossAx val="-2119493720"/>
        <c:crosses val="autoZero"/>
        <c:auto val="1"/>
        <c:lblAlgn val="ctr"/>
        <c:lblOffset val="100"/>
        <c:noMultiLvlLbl val="0"/>
      </c:catAx>
      <c:valAx>
        <c:axId val="-2119493720"/>
        <c:scaling>
          <c:orientation val="minMax"/>
          <c:max val="0.95000000000000095"/>
          <c:min val="0.05"/>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19496696"/>
        <c:crosses val="autoZero"/>
        <c:crossBetween val="between"/>
        <c:majorUnit val="0.2"/>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35925637894407E-2"/>
          <c:y val="3.66049570500964E-2"/>
          <c:w val="0.83832814872421602"/>
          <c:h val="0.94342870274075996"/>
        </c:manualLayout>
      </c:layout>
      <c:barChart>
        <c:barDir val="bar"/>
        <c:grouping val="stacked"/>
        <c:varyColors val="0"/>
        <c:ser>
          <c:idx val="0"/>
          <c:order val="0"/>
          <c:tx>
            <c:strRef>
              <c:f>Feuil1!$B$1</c:f>
              <c:strCache>
                <c:ptCount val="1"/>
                <c:pt idx="0">
                  <c:v>Série 1</c:v>
                </c:pt>
              </c:strCache>
            </c:strRef>
          </c:tx>
          <c:spPr>
            <a:solidFill>
              <a:srgbClr val="376092"/>
            </a:solidFill>
            <a:ln>
              <a:noFill/>
            </a:ln>
          </c:spPr>
          <c:invertIfNegative val="0"/>
          <c:dPt>
            <c:idx val="3"/>
            <c:invertIfNegative val="0"/>
            <c:bubble3D val="0"/>
            <c:spPr>
              <a:solidFill>
                <a:srgbClr val="376092"/>
              </a:solidFill>
              <a:ln w="28575">
                <a:noFill/>
              </a:ln>
            </c:spPr>
            <c:extLst>
              <c:ext xmlns:c16="http://schemas.microsoft.com/office/drawing/2014/chart" uri="{C3380CC4-5D6E-409C-BE32-E72D297353CC}">
                <c16:uniqueId val="{00000001-76DE-4D90-821A-34E33AA7EE36}"/>
              </c:ext>
            </c:extLst>
          </c:dPt>
          <c:dLbls>
            <c:dLbl>
              <c:idx val="1"/>
              <c:layout>
                <c:manualLayout>
                  <c:x val="1.021711366538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DE-4D90-821A-34E33AA7EE36}"/>
                </c:ext>
              </c:extLst>
            </c:dLbl>
            <c:dLbl>
              <c:idx val="2"/>
              <c:layout>
                <c:manualLayout>
                  <c:x val="4.1680659422866501E-3"/>
                  <c:y val="3.4545034202330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DE-4D90-821A-34E33AA7EE36}"/>
                </c:ext>
              </c:extLst>
            </c:dLbl>
            <c:dLbl>
              <c:idx val="3"/>
              <c:layout>
                <c:manualLayout>
                  <c:x val="1.277139208173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DE-4D90-821A-34E33AA7EE36}"/>
                </c:ext>
              </c:extLst>
            </c:dLbl>
            <c:dLbl>
              <c:idx val="4"/>
              <c:layout>
                <c:manualLayout>
                  <c:x val="6.7340939974974495E-4"/>
                  <c:y val="3.2196187440295299E-3"/>
                </c:manualLayout>
              </c:layout>
              <c:showLegendKey val="0"/>
              <c:showVal val="1"/>
              <c:showCatName val="0"/>
              <c:showSerName val="0"/>
              <c:showPercent val="0"/>
              <c:showBubbleSize val="0"/>
              <c:extLst>
                <c:ext xmlns:c15="http://schemas.microsoft.com/office/drawing/2012/chart" uri="{CE6537A1-D6FC-4f65-9D91-7224C49458BB}">
                  <c15:layout>
                    <c:manualLayout>
                      <c:w val="0.10655506725198668"/>
                      <c:h val="7.1087793271387048E-2"/>
                    </c:manualLayout>
                  </c15:layout>
                </c:ext>
                <c:ext xmlns:c16="http://schemas.microsoft.com/office/drawing/2014/chart" uri="{C3380CC4-5D6E-409C-BE32-E72D297353CC}">
                  <c16:uniqueId val="{00000004-76DE-4D90-821A-34E33AA7EE36}"/>
                </c:ext>
              </c:extLst>
            </c:dLbl>
            <c:dLbl>
              <c:idx val="5"/>
              <c:layout>
                <c:manualLayout>
                  <c:x val="1.277139208173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DE-4D90-821A-34E33AA7EE36}"/>
                </c:ext>
              </c:extLst>
            </c:dLbl>
            <c:dLbl>
              <c:idx val="6"/>
              <c:layout>
                <c:manualLayout>
                  <c:x val="1.5325670498084301E-2"/>
                  <c:y val="3.23624595469255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DE-4D90-821A-34E33AA7EE36}"/>
                </c:ext>
              </c:extLst>
            </c:dLbl>
            <c:dLbl>
              <c:idx val="7"/>
              <c:layout>
                <c:manualLayout>
                  <c:x val="1.53256704980843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DE-4D90-821A-34E33AA7EE36}"/>
                </c:ext>
              </c:extLst>
            </c:dLbl>
            <c:dLbl>
              <c:idx val="8"/>
              <c:layout>
                <c:manualLayout>
                  <c:x val="2.29885057471263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DE-4D90-821A-34E33AA7EE36}"/>
                </c:ext>
              </c:extLst>
            </c:dLbl>
            <c:dLbl>
              <c:idx val="9"/>
              <c:layout>
                <c:manualLayout>
                  <c:x val="2.5542784163473799E-2"/>
                  <c:y val="-1.186609808902870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DE-4D90-821A-34E33AA7EE36}"/>
                </c:ext>
              </c:extLst>
            </c:dLbl>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Feuil1!$B$2:$B$6</c:f>
              <c:numCache>
                <c:formatCode>0%</c:formatCode>
                <c:ptCount val="5"/>
                <c:pt idx="0">
                  <c:v>0.41274102000000001</c:v>
                </c:pt>
                <c:pt idx="1">
                  <c:v>0.24755525</c:v>
                </c:pt>
                <c:pt idx="2">
                  <c:v>0.18814429999999999</c:v>
                </c:pt>
                <c:pt idx="3">
                  <c:v>0.21605701999999999</c:v>
                </c:pt>
                <c:pt idx="4">
                  <c:v>0.10499989999999999</c:v>
                </c:pt>
              </c:numCache>
            </c:numRef>
          </c:val>
          <c:extLst>
            <c:ext xmlns:c16="http://schemas.microsoft.com/office/drawing/2014/chart" uri="{C3380CC4-5D6E-409C-BE32-E72D297353CC}">
              <c16:uniqueId val="{0000000A-76DE-4D90-821A-34E33AA7EE36}"/>
            </c:ext>
          </c:extLst>
        </c:ser>
        <c:ser>
          <c:idx val="1"/>
          <c:order val="1"/>
          <c:tx>
            <c:strRef>
              <c:f>Feuil1!$C$1</c:f>
              <c:strCache>
                <c:ptCount val="1"/>
                <c:pt idx="0">
                  <c:v>Série 2</c:v>
                </c:pt>
              </c:strCache>
            </c:strRef>
          </c:tx>
          <c:spPr>
            <a:solidFill>
              <a:srgbClr val="00B0F0"/>
            </a:solidFill>
          </c:spPr>
          <c:invertIfNegative val="0"/>
          <c:dLbls>
            <c:dLbl>
              <c:idx val="4"/>
              <c:layout>
                <c:manualLayout>
                  <c:x val="5.5787993325647697E-3"/>
                  <c:y val="1.2665368944766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DE-4D90-821A-34E33AA7EE36}"/>
                </c:ext>
              </c:extLst>
            </c:dLbl>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Feuil1!$C$2:$C$6</c:f>
              <c:numCache>
                <c:formatCode>0%</c:formatCode>
                <c:ptCount val="5"/>
                <c:pt idx="0">
                  <c:v>0.38694696000000001</c:v>
                </c:pt>
                <c:pt idx="1">
                  <c:v>0.47114376000000002</c:v>
                </c:pt>
                <c:pt idx="2">
                  <c:v>0.46030863</c:v>
                </c:pt>
                <c:pt idx="3">
                  <c:v>0.42188476000000003</c:v>
                </c:pt>
                <c:pt idx="4">
                  <c:v>0.31610737</c:v>
                </c:pt>
              </c:numCache>
            </c:numRef>
          </c:val>
          <c:extLst>
            <c:ext xmlns:c16="http://schemas.microsoft.com/office/drawing/2014/chart" uri="{C3380CC4-5D6E-409C-BE32-E72D297353CC}">
              <c16:uniqueId val="{0000000C-76DE-4D90-821A-34E33AA7EE36}"/>
            </c:ext>
          </c:extLst>
        </c:ser>
        <c:ser>
          <c:idx val="2"/>
          <c:order val="2"/>
          <c:tx>
            <c:strRef>
              <c:f>Feuil1!$D$1</c:f>
              <c:strCache>
                <c:ptCount val="1"/>
                <c:pt idx="0">
                  <c:v>Série 3</c:v>
                </c:pt>
              </c:strCache>
            </c:strRef>
          </c:tx>
          <c:spPr>
            <a:solidFill>
              <a:srgbClr val="FFC000"/>
            </a:solidFill>
          </c:spPr>
          <c:invertIfNegative val="0"/>
          <c:dLbls>
            <c:dLbl>
              <c:idx val="0"/>
              <c:layout>
                <c:manualLayout>
                  <c:x val="-8.36819899884711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DE-4D90-821A-34E33AA7EE36}"/>
                </c:ext>
              </c:extLst>
            </c:dLbl>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Feuil1!$D$2:$D$6</c:f>
              <c:numCache>
                <c:formatCode>0%</c:formatCode>
                <c:ptCount val="5"/>
                <c:pt idx="0">
                  <c:v>0.10499989999999999</c:v>
                </c:pt>
                <c:pt idx="1">
                  <c:v>0.15273544</c:v>
                </c:pt>
                <c:pt idx="2">
                  <c:v>0.20068704000000001</c:v>
                </c:pt>
                <c:pt idx="3">
                  <c:v>0.21894167</c:v>
                </c:pt>
                <c:pt idx="4">
                  <c:v>0.32068011000000002</c:v>
                </c:pt>
              </c:numCache>
            </c:numRef>
          </c:val>
          <c:extLst>
            <c:ext xmlns:c16="http://schemas.microsoft.com/office/drawing/2014/chart" uri="{C3380CC4-5D6E-409C-BE32-E72D297353CC}">
              <c16:uniqueId val="{0000000E-76DE-4D90-821A-34E33AA7EE36}"/>
            </c:ext>
          </c:extLst>
        </c:ser>
        <c:ser>
          <c:idx val="3"/>
          <c:order val="3"/>
          <c:tx>
            <c:strRef>
              <c:f>Feuil1!$E$1</c:f>
              <c:strCache>
                <c:ptCount val="1"/>
                <c:pt idx="0">
                  <c:v>Série 4</c:v>
                </c:pt>
              </c:strCache>
            </c:strRef>
          </c:tx>
          <c:spPr>
            <a:solidFill>
              <a:srgbClr val="EB4347"/>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DE-4D90-821A-34E33AA7EE36}"/>
                </c:ext>
              </c:extLst>
            </c:dLbl>
            <c:spPr>
              <a:noFill/>
              <a:ln>
                <a:noFill/>
              </a:ln>
              <a:effectLst/>
            </c:spPr>
            <c:txPr>
              <a:bodyPr/>
              <a:lstStyle/>
              <a:p>
                <a:pPr algn="ctr">
                  <a:defRPr lang="fr-FR" sz="1400" b="0" i="0" u="none" strike="noStrike" kern="1200" baseline="0">
                    <a:solidFill>
                      <a:prstClr val="white"/>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Feuil1!$E$2:$E$6</c:f>
              <c:numCache>
                <c:formatCode>0%</c:formatCode>
                <c:ptCount val="5"/>
                <c:pt idx="0">
                  <c:v>5.682686E-2</c:v>
                </c:pt>
                <c:pt idx="1">
                  <c:v>4.9793749999999998E-2</c:v>
                </c:pt>
                <c:pt idx="2">
                  <c:v>8.0915929999999997E-2</c:v>
                </c:pt>
                <c:pt idx="3">
                  <c:v>7.8116649999999996E-2</c:v>
                </c:pt>
                <c:pt idx="4">
                  <c:v>0.17906638</c:v>
                </c:pt>
              </c:numCache>
            </c:numRef>
          </c:val>
          <c:extLst>
            <c:ext xmlns:c16="http://schemas.microsoft.com/office/drawing/2014/chart" uri="{C3380CC4-5D6E-409C-BE32-E72D297353CC}">
              <c16:uniqueId val="{00000010-76DE-4D90-821A-34E33AA7EE36}"/>
            </c:ext>
          </c:extLst>
        </c:ser>
        <c:ser>
          <c:idx val="4"/>
          <c:order val="4"/>
          <c:tx>
            <c:strRef>
              <c:f>Feuil1!$F$1</c:f>
              <c:strCache>
                <c:ptCount val="1"/>
                <c:pt idx="0">
                  <c:v>Série 5</c:v>
                </c:pt>
              </c:strCache>
            </c:strRef>
          </c:tx>
          <c:spPr>
            <a:solidFill>
              <a:srgbClr val="595959"/>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DE-4D90-821A-34E33AA7EE36}"/>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DE-4D90-821A-34E33AA7EE36}"/>
                </c:ext>
              </c:extLst>
            </c:dLbl>
            <c:dLbl>
              <c:idx val="2"/>
              <c:layout>
                <c:manualLayout>
                  <c:x val="-3.2067114273797398E-5"/>
                  <c:y val="3.23691403859491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DE-4D90-821A-34E33AA7EE36}"/>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6DE-4D90-821A-34E33AA7EE36}"/>
                </c:ext>
              </c:extLst>
            </c:dLbl>
            <c:dLbl>
              <c:idx val="4"/>
              <c:layout>
                <c:manualLayout>
                  <c:x val="2.9925646026060901E-3"/>
                  <c:y val="2.719867270477200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6DE-4D90-821A-34E33AA7EE36}"/>
                </c:ext>
              </c:extLst>
            </c:dLbl>
            <c:dLbl>
              <c:idx val="5"/>
              <c:layout>
                <c:manualLayout>
                  <c:x val="2.8097062579821402E-2"/>
                  <c:y val="5.933049044514489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6DE-4D90-821A-34E33AA7EE36}"/>
                </c:ext>
              </c:extLst>
            </c:dLbl>
            <c:dLbl>
              <c:idx val="6"/>
              <c:layout>
                <c:manualLayout>
                  <c:x val="3.8314176245210697E-2"/>
                  <c:y val="-3.23624595469255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6DE-4D90-821A-34E33AA7EE36}"/>
                </c:ext>
              </c:extLst>
            </c:dLbl>
            <c:dLbl>
              <c:idx val="7"/>
              <c:layout>
                <c:manualLayout>
                  <c:x val="3.320561941251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6DE-4D90-821A-34E33AA7EE36}"/>
                </c:ext>
              </c:extLst>
            </c:dLbl>
            <c:dLbl>
              <c:idx val="8"/>
              <c:layout>
                <c:manualLayout>
                  <c:x val="3.83141762452106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6DE-4D90-821A-34E33AA7EE36}"/>
                </c:ext>
              </c:extLst>
            </c:dLbl>
            <c:dLbl>
              <c:idx val="9"/>
              <c:layout>
                <c:manualLayout>
                  <c:x val="3.57598978288636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6DE-4D90-821A-34E33AA7EE36}"/>
                </c:ext>
              </c:extLst>
            </c:dLbl>
            <c:spPr>
              <a:noFill/>
              <a:ln>
                <a:noFill/>
              </a:ln>
              <a:effectLst/>
            </c:spPr>
            <c:txPr>
              <a:bodyPr/>
              <a:lstStyle/>
              <a:p>
                <a:pPr algn="ctr">
                  <a:defRPr lang="fr-FR" sz="1100" b="0" i="0" u="none" strike="noStrike" kern="1200" baseline="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Feuil1!$F$2:$F$6</c:f>
              <c:numCache>
                <c:formatCode>0%</c:formatCode>
                <c:ptCount val="5"/>
                <c:pt idx="0">
                  <c:v>3.848526E-2</c:v>
                </c:pt>
                <c:pt idx="1">
                  <c:v>7.8770999999999994E-2</c:v>
                </c:pt>
                <c:pt idx="2">
                  <c:v>6.9943340000000007E-2</c:v>
                </c:pt>
                <c:pt idx="3">
                  <c:v>6.4999899999999999E-2</c:v>
                </c:pt>
                <c:pt idx="4">
                  <c:v>7.9146240000000007E-2</c:v>
                </c:pt>
              </c:numCache>
            </c:numRef>
          </c:val>
          <c:extLst>
            <c:ext xmlns:c16="http://schemas.microsoft.com/office/drawing/2014/chart" uri="{C3380CC4-5D6E-409C-BE32-E72D297353CC}">
              <c16:uniqueId val="{0000001B-76DE-4D90-821A-34E33AA7EE36}"/>
            </c:ext>
          </c:extLst>
        </c:ser>
        <c:dLbls>
          <c:showLegendKey val="0"/>
          <c:showVal val="0"/>
          <c:showCatName val="0"/>
          <c:showSerName val="0"/>
          <c:showPercent val="0"/>
          <c:showBubbleSize val="0"/>
        </c:dLbls>
        <c:gapWidth val="35"/>
        <c:overlap val="100"/>
        <c:axId val="-2118528424"/>
        <c:axId val="-2118525384"/>
      </c:barChart>
      <c:catAx>
        <c:axId val="-2118528424"/>
        <c:scaling>
          <c:orientation val="maxMin"/>
        </c:scaling>
        <c:delete val="1"/>
        <c:axPos val="l"/>
        <c:numFmt formatCode="General" sourceLinked="0"/>
        <c:majorTickMark val="out"/>
        <c:minorTickMark val="none"/>
        <c:tickLblPos val="none"/>
        <c:crossAx val="-2118525384"/>
        <c:crosses val="autoZero"/>
        <c:auto val="1"/>
        <c:lblAlgn val="ctr"/>
        <c:lblOffset val="100"/>
        <c:noMultiLvlLbl val="0"/>
      </c:catAx>
      <c:valAx>
        <c:axId val="-2118525384"/>
        <c:scaling>
          <c:orientation val="minMax"/>
          <c:max val="1"/>
          <c:min val="0"/>
        </c:scaling>
        <c:delete val="1"/>
        <c:axPos val="t"/>
        <c:numFmt formatCode="0%" sourceLinked="1"/>
        <c:majorTickMark val="out"/>
        <c:minorTickMark val="none"/>
        <c:tickLblPos val="none"/>
        <c:crossAx val="-211852842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96384059599204E-3"/>
          <c:y val="3.5555766044046699E-2"/>
          <c:w val="0.98512195149968196"/>
          <c:h val="0.96444427867493498"/>
        </c:manualLayout>
      </c:layout>
      <c:barChart>
        <c:barDir val="col"/>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B016-47B6-B89F-D3052BF3419D}"/>
              </c:ext>
            </c:extLst>
          </c:dPt>
          <c:dPt>
            <c:idx val="1"/>
            <c:invertIfNegative val="0"/>
            <c:bubble3D val="0"/>
            <c:spPr>
              <a:solidFill>
                <a:srgbClr val="00B0F0"/>
              </a:solidFill>
              <a:effectLst/>
            </c:spPr>
            <c:extLst>
              <c:ext xmlns:c16="http://schemas.microsoft.com/office/drawing/2014/chart" uri="{C3380CC4-5D6E-409C-BE32-E72D297353CC}">
                <c16:uniqueId val="{00000003-B016-47B6-B89F-D3052BF3419D}"/>
              </c:ext>
            </c:extLst>
          </c:dPt>
          <c:dPt>
            <c:idx val="2"/>
            <c:invertIfNegative val="0"/>
            <c:bubble3D val="0"/>
            <c:spPr>
              <a:solidFill>
                <a:srgbClr val="FFC000"/>
              </a:solidFill>
              <a:effectLst/>
            </c:spPr>
            <c:extLst>
              <c:ext xmlns:c16="http://schemas.microsoft.com/office/drawing/2014/chart" uri="{C3380CC4-5D6E-409C-BE32-E72D297353CC}">
                <c16:uniqueId val="{00000005-B016-47B6-B89F-D3052BF3419D}"/>
              </c:ext>
            </c:extLst>
          </c:dPt>
          <c:dPt>
            <c:idx val="3"/>
            <c:invertIfNegative val="0"/>
            <c:bubble3D val="0"/>
            <c:spPr>
              <a:solidFill>
                <a:srgbClr val="FF5050"/>
              </a:solidFill>
              <a:effectLst/>
            </c:spPr>
            <c:extLst>
              <c:ext xmlns:c16="http://schemas.microsoft.com/office/drawing/2014/chart" uri="{C3380CC4-5D6E-409C-BE32-E72D297353CC}">
                <c16:uniqueId val="{00000007-B016-47B6-B89F-D3052BF3419D}"/>
              </c:ext>
            </c:extLst>
          </c:dPt>
          <c:dPt>
            <c:idx val="4"/>
            <c:invertIfNegative val="0"/>
            <c:bubble3D val="0"/>
            <c:spPr>
              <a:solidFill>
                <a:srgbClr val="595959"/>
              </a:solidFill>
              <a:ln>
                <a:noFill/>
              </a:ln>
              <a:effectLst/>
            </c:spPr>
            <c:extLst>
              <c:ext xmlns:c16="http://schemas.microsoft.com/office/drawing/2014/chart" uri="{C3380CC4-5D6E-409C-BE32-E72D297353CC}">
                <c16:uniqueId val="{00000009-B016-47B6-B89F-D3052BF3419D}"/>
              </c:ext>
            </c:extLst>
          </c:dPt>
          <c:dPt>
            <c:idx val="5"/>
            <c:invertIfNegative val="0"/>
            <c:bubble3D val="0"/>
            <c:spPr>
              <a:solidFill>
                <a:srgbClr val="7F7F7F"/>
              </a:solidFill>
              <a:effectLst/>
            </c:spPr>
            <c:extLst>
              <c:ext xmlns:c16="http://schemas.microsoft.com/office/drawing/2014/chart" uri="{C3380CC4-5D6E-409C-BE32-E72D297353CC}">
                <c16:uniqueId val="{0000000B-B016-47B6-B89F-D3052BF3419D}"/>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B016-47B6-B89F-D3052BF3419D}"/>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B016-47B6-B89F-D3052BF3419D}"/>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B016-47B6-B89F-D3052BF3419D}"/>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B016-47B6-B89F-D3052BF3419D}"/>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B016-47B6-B89F-D3052BF3419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016-47B6-B89F-D3052BF3419D}"/>
                </c:ext>
              </c:extLst>
            </c:dLbl>
            <c:dLbl>
              <c:idx val="7"/>
              <c:delete val="1"/>
              <c:extLst>
                <c:ext xmlns:c15="http://schemas.microsoft.com/office/drawing/2012/chart" uri="{CE6537A1-D6FC-4f65-9D91-7224C49458BB}"/>
                <c:ext xmlns:c16="http://schemas.microsoft.com/office/drawing/2014/chart" uri="{C3380CC4-5D6E-409C-BE32-E72D297353CC}">
                  <c16:uniqueId val="{0000000C-B016-47B6-B89F-D3052BF3419D}"/>
                </c:ext>
              </c:extLst>
            </c:dLbl>
            <c:dLbl>
              <c:idx val="14"/>
              <c:delete val="1"/>
              <c:extLst>
                <c:ext xmlns:c15="http://schemas.microsoft.com/office/drawing/2012/chart" uri="{CE6537A1-D6FC-4f65-9D91-7224C49458BB}"/>
                <c:ext xmlns:c16="http://schemas.microsoft.com/office/drawing/2014/chart" uri="{C3380CC4-5D6E-409C-BE32-E72D297353CC}">
                  <c16:uniqueId val="{0000000D-B016-47B6-B89F-D3052BF3419D}"/>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DATA!$A$2:$A$6</c:f>
              <c:strCache>
                <c:ptCount val="5"/>
                <c:pt idx="0">
                  <c:v>Soutient tout à fait</c:v>
                </c:pt>
                <c:pt idx="1">
                  <c:v>Soutient plutôt</c:v>
                </c:pt>
                <c:pt idx="2">
                  <c:v>Ne soutient plutôt pas</c:v>
                </c:pt>
                <c:pt idx="3">
                  <c:v>Ne soutient pas du tout</c:v>
                </c:pt>
                <c:pt idx="4">
                  <c:v>Vous êtes indifférent à ce mouvement</c:v>
                </c:pt>
              </c:strCache>
            </c:strRef>
          </c:cat>
          <c:val>
            <c:numRef>
              <c:f>DATA!$B$2:$B$6</c:f>
              <c:numCache>
                <c:formatCode>0%</c:formatCode>
                <c:ptCount val="5"/>
                <c:pt idx="0">
                  <c:v>7.2478459999999995E-2</c:v>
                </c:pt>
                <c:pt idx="1">
                  <c:v>0.30191073000000002</c:v>
                </c:pt>
                <c:pt idx="2">
                  <c:v>0.27423670999999999</c:v>
                </c:pt>
                <c:pt idx="3">
                  <c:v>0.30499999999999999</c:v>
                </c:pt>
                <c:pt idx="4">
                  <c:v>4.6374100000000001E-2</c:v>
                </c:pt>
              </c:numCache>
            </c:numRef>
          </c:val>
          <c:extLst>
            <c:ext xmlns:c16="http://schemas.microsoft.com/office/drawing/2014/chart" uri="{C3380CC4-5D6E-409C-BE32-E72D297353CC}">
              <c16:uniqueId val="{0000000E-B016-47B6-B89F-D3052BF3419D}"/>
            </c:ext>
          </c:extLst>
        </c:ser>
        <c:dLbls>
          <c:showLegendKey val="0"/>
          <c:showVal val="0"/>
          <c:showCatName val="0"/>
          <c:showSerName val="0"/>
          <c:showPercent val="0"/>
          <c:showBubbleSize val="0"/>
        </c:dLbls>
        <c:gapWidth val="12"/>
        <c:axId val="-2118381896"/>
        <c:axId val="-2118378856"/>
      </c:barChart>
      <c:catAx>
        <c:axId val="-2118381896"/>
        <c:scaling>
          <c:orientation val="minMax"/>
        </c:scaling>
        <c:delete val="1"/>
        <c:axPos val="b"/>
        <c:numFmt formatCode="General" sourceLinked="1"/>
        <c:majorTickMark val="out"/>
        <c:minorTickMark val="none"/>
        <c:tickLblPos val="nextTo"/>
        <c:crossAx val="-2118378856"/>
        <c:crosses val="autoZero"/>
        <c:auto val="1"/>
        <c:lblAlgn val="ctr"/>
        <c:lblOffset val="100"/>
        <c:noMultiLvlLbl val="0"/>
      </c:catAx>
      <c:valAx>
        <c:axId val="-2118378856"/>
        <c:scaling>
          <c:orientation val="minMax"/>
          <c:max val="1"/>
          <c:min val="0"/>
        </c:scaling>
        <c:delete val="0"/>
        <c:axPos val="l"/>
        <c:numFmt formatCode="0%" sourceLinked="1"/>
        <c:majorTickMark val="none"/>
        <c:minorTickMark val="none"/>
        <c:tickLblPos val="none"/>
        <c:spPr>
          <a:ln>
            <a:noFill/>
          </a:ln>
        </c:spPr>
        <c:crossAx val="-2118381896"/>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1622836383901E-2"/>
          <c:y val="3.5393143673035199E-2"/>
          <c:w val="0.95467965885963901"/>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EB4347"/>
              </a:solidFill>
              <a:effectLst/>
            </c:spPr>
            <c:extLst>
              <c:ext xmlns:c16="http://schemas.microsoft.com/office/drawing/2014/chart" uri="{C3380CC4-5D6E-409C-BE32-E72D297353CC}">
                <c16:uniqueId val="{00000001-5D9A-4EB8-B4CE-9758865BBF6D}"/>
              </c:ext>
            </c:extLst>
          </c:dPt>
          <c:dPt>
            <c:idx val="1"/>
            <c:invertIfNegative val="0"/>
            <c:bubble3D val="0"/>
            <c:spPr>
              <a:solidFill>
                <a:srgbClr val="FFC000"/>
              </a:solidFill>
              <a:effectLst/>
            </c:spPr>
            <c:extLst>
              <c:ext xmlns:c16="http://schemas.microsoft.com/office/drawing/2014/chart" uri="{C3380CC4-5D6E-409C-BE32-E72D297353CC}">
                <c16:uniqueId val="{00000003-5D9A-4EB8-B4CE-9758865BBF6D}"/>
              </c:ext>
            </c:extLst>
          </c:dPt>
          <c:dPt>
            <c:idx val="2"/>
            <c:invertIfNegative val="0"/>
            <c:bubble3D val="0"/>
            <c:spPr>
              <a:solidFill>
                <a:srgbClr val="00B0F0"/>
              </a:solidFill>
              <a:effectLst/>
            </c:spPr>
            <c:extLst>
              <c:ext xmlns:c16="http://schemas.microsoft.com/office/drawing/2014/chart" uri="{C3380CC4-5D6E-409C-BE32-E72D297353CC}">
                <c16:uniqueId val="{00000005-5D9A-4EB8-B4CE-9758865BBF6D}"/>
              </c:ext>
            </c:extLst>
          </c:dPt>
          <c:dPt>
            <c:idx val="3"/>
            <c:invertIfNegative val="0"/>
            <c:bubble3D val="0"/>
            <c:spPr>
              <a:solidFill>
                <a:srgbClr val="376092"/>
              </a:solidFill>
              <a:effectLst/>
            </c:spPr>
            <c:extLst>
              <c:ext xmlns:c16="http://schemas.microsoft.com/office/drawing/2014/chart" uri="{C3380CC4-5D6E-409C-BE32-E72D297353CC}">
                <c16:uniqueId val="{00000007-5D9A-4EB8-B4CE-9758865BBF6D}"/>
              </c:ext>
            </c:extLst>
          </c:dPt>
          <c:dPt>
            <c:idx val="4"/>
            <c:invertIfNegative val="0"/>
            <c:bubble3D val="0"/>
            <c:spPr>
              <a:solidFill>
                <a:srgbClr val="595959"/>
              </a:solidFill>
              <a:effectLst/>
            </c:spPr>
            <c:extLst>
              <c:ext xmlns:c16="http://schemas.microsoft.com/office/drawing/2014/chart" uri="{C3380CC4-5D6E-409C-BE32-E72D297353CC}">
                <c16:uniqueId val="{00000009-5D9A-4EB8-B4CE-9758865BBF6D}"/>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5D9A-4EB8-B4CE-9758865BBF6D}"/>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5D9A-4EB8-B4CE-9758865BBF6D}"/>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5D9A-4EB8-B4CE-9758865BBF6D}"/>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5D9A-4EB8-B4CE-9758865BBF6D}"/>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5D9A-4EB8-B4CE-9758865BBF6D}"/>
                </c:ext>
              </c:extLst>
            </c:dLbl>
            <c:dLbl>
              <c:idx val="5"/>
              <c:delete val="1"/>
              <c:extLst>
                <c:ext xmlns:c15="http://schemas.microsoft.com/office/drawing/2012/chart" uri="{CE6537A1-D6FC-4f65-9D91-7224C49458BB}"/>
                <c:ext xmlns:c16="http://schemas.microsoft.com/office/drawing/2014/chart" uri="{C3380CC4-5D6E-409C-BE32-E72D297353CC}">
                  <c16:uniqueId val="{0000000A-5D9A-4EB8-B4CE-9758865BBF6D}"/>
                </c:ext>
              </c:extLst>
            </c:dLbl>
            <c:dLbl>
              <c:idx val="7"/>
              <c:delete val="1"/>
              <c:extLst>
                <c:ext xmlns:c15="http://schemas.microsoft.com/office/drawing/2012/chart" uri="{CE6537A1-D6FC-4f65-9D91-7224C49458BB}"/>
                <c:ext xmlns:c16="http://schemas.microsoft.com/office/drawing/2014/chart" uri="{C3380CC4-5D6E-409C-BE32-E72D297353CC}">
                  <c16:uniqueId val="{0000000B-5D9A-4EB8-B4CE-9758865BBF6D}"/>
                </c:ext>
              </c:extLst>
            </c:dLbl>
            <c:dLbl>
              <c:idx val="14"/>
              <c:delete val="1"/>
              <c:extLst>
                <c:ext xmlns:c15="http://schemas.microsoft.com/office/drawing/2012/chart" uri="{CE6537A1-D6FC-4f65-9D91-7224C49458BB}"/>
                <c:ext xmlns:c16="http://schemas.microsoft.com/office/drawing/2014/chart" uri="{C3380CC4-5D6E-409C-BE32-E72D297353CC}">
                  <c16:uniqueId val="{0000000C-5D9A-4EB8-B4CE-9758865BBF6D}"/>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Tout à fait menacé</c:v>
                </c:pt>
                <c:pt idx="1">
                  <c:v>Plutôt menacé</c:v>
                </c:pt>
                <c:pt idx="2">
                  <c:v>Plutôt pas menacé</c:v>
                </c:pt>
                <c:pt idx="3">
                  <c:v>Pas du tout menacé</c:v>
                </c:pt>
                <c:pt idx="4">
                  <c:v>NSP</c:v>
                </c:pt>
              </c:strCache>
            </c:strRef>
          </c:cat>
          <c:val>
            <c:numRef>
              <c:f>DATA!$B$2:$B$6</c:f>
              <c:numCache>
                <c:formatCode>0%</c:formatCode>
                <c:ptCount val="5"/>
                <c:pt idx="0">
                  <c:v>0.11769124</c:v>
                </c:pt>
                <c:pt idx="1">
                  <c:v>0.36038473999999998</c:v>
                </c:pt>
                <c:pt idx="2">
                  <c:v>0.41046083</c:v>
                </c:pt>
                <c:pt idx="3">
                  <c:v>8.1625420000000004E-2</c:v>
                </c:pt>
                <c:pt idx="4">
                  <c:v>2.983684E-2</c:v>
                </c:pt>
              </c:numCache>
            </c:numRef>
          </c:val>
          <c:extLst>
            <c:ext xmlns:c16="http://schemas.microsoft.com/office/drawing/2014/chart" uri="{C3380CC4-5D6E-409C-BE32-E72D297353CC}">
              <c16:uniqueId val="{0000000D-5D9A-4EB8-B4CE-9758865BBF6D}"/>
            </c:ext>
          </c:extLst>
        </c:ser>
        <c:dLbls>
          <c:showLegendKey val="0"/>
          <c:showVal val="0"/>
          <c:showCatName val="0"/>
          <c:showSerName val="0"/>
          <c:showPercent val="0"/>
          <c:showBubbleSize val="0"/>
        </c:dLbls>
        <c:gapWidth val="12"/>
        <c:axId val="-2118283992"/>
        <c:axId val="-2118280952"/>
      </c:barChart>
      <c:catAx>
        <c:axId val="-2118283992"/>
        <c:scaling>
          <c:orientation val="maxMin"/>
        </c:scaling>
        <c:delete val="1"/>
        <c:axPos val="l"/>
        <c:numFmt formatCode="General" sourceLinked="1"/>
        <c:majorTickMark val="out"/>
        <c:minorTickMark val="none"/>
        <c:tickLblPos val="nextTo"/>
        <c:crossAx val="-2118280952"/>
        <c:crosses val="autoZero"/>
        <c:auto val="1"/>
        <c:lblAlgn val="ctr"/>
        <c:lblOffset val="100"/>
        <c:noMultiLvlLbl val="0"/>
      </c:catAx>
      <c:valAx>
        <c:axId val="-2118280952"/>
        <c:scaling>
          <c:orientation val="minMax"/>
          <c:max val="1"/>
          <c:min val="0"/>
        </c:scaling>
        <c:delete val="0"/>
        <c:axPos val="t"/>
        <c:numFmt formatCode="0%" sourceLinked="1"/>
        <c:majorTickMark val="none"/>
        <c:minorTickMark val="none"/>
        <c:tickLblPos val="none"/>
        <c:spPr>
          <a:ln>
            <a:noFill/>
          </a:ln>
        </c:spPr>
        <c:crossAx val="-2118283992"/>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1622836383901E-2"/>
          <c:y val="3.5393143673035199E-2"/>
          <c:w val="0.95467965885963901"/>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EB4347"/>
              </a:solidFill>
              <a:effectLst/>
            </c:spPr>
            <c:extLst>
              <c:ext xmlns:c16="http://schemas.microsoft.com/office/drawing/2014/chart" uri="{C3380CC4-5D6E-409C-BE32-E72D297353CC}">
                <c16:uniqueId val="{00000001-515E-4917-81E2-46DE07B1C686}"/>
              </c:ext>
            </c:extLst>
          </c:dPt>
          <c:dPt>
            <c:idx val="1"/>
            <c:invertIfNegative val="0"/>
            <c:bubble3D val="0"/>
            <c:spPr>
              <a:solidFill>
                <a:srgbClr val="FFC000"/>
              </a:solidFill>
              <a:effectLst/>
            </c:spPr>
            <c:extLst>
              <c:ext xmlns:c16="http://schemas.microsoft.com/office/drawing/2014/chart" uri="{C3380CC4-5D6E-409C-BE32-E72D297353CC}">
                <c16:uniqueId val="{00000003-515E-4917-81E2-46DE07B1C686}"/>
              </c:ext>
            </c:extLst>
          </c:dPt>
          <c:dPt>
            <c:idx val="2"/>
            <c:invertIfNegative val="0"/>
            <c:bubble3D val="0"/>
            <c:spPr>
              <a:solidFill>
                <a:srgbClr val="00B0F0"/>
              </a:solidFill>
              <a:effectLst/>
            </c:spPr>
            <c:extLst>
              <c:ext xmlns:c16="http://schemas.microsoft.com/office/drawing/2014/chart" uri="{C3380CC4-5D6E-409C-BE32-E72D297353CC}">
                <c16:uniqueId val="{00000005-515E-4917-81E2-46DE07B1C686}"/>
              </c:ext>
            </c:extLst>
          </c:dPt>
          <c:dPt>
            <c:idx val="3"/>
            <c:invertIfNegative val="0"/>
            <c:bubble3D val="0"/>
            <c:spPr>
              <a:solidFill>
                <a:srgbClr val="376092"/>
              </a:solidFill>
              <a:effectLst/>
            </c:spPr>
            <c:extLst>
              <c:ext xmlns:c16="http://schemas.microsoft.com/office/drawing/2014/chart" uri="{C3380CC4-5D6E-409C-BE32-E72D297353CC}">
                <c16:uniqueId val="{00000007-515E-4917-81E2-46DE07B1C686}"/>
              </c:ext>
            </c:extLst>
          </c:dPt>
          <c:dPt>
            <c:idx val="4"/>
            <c:invertIfNegative val="0"/>
            <c:bubble3D val="0"/>
            <c:spPr>
              <a:solidFill>
                <a:srgbClr val="595959"/>
              </a:solidFill>
              <a:effectLst/>
            </c:spPr>
            <c:extLst>
              <c:ext xmlns:c16="http://schemas.microsoft.com/office/drawing/2014/chart" uri="{C3380CC4-5D6E-409C-BE32-E72D297353CC}">
                <c16:uniqueId val="{00000009-515E-4917-81E2-46DE07B1C686}"/>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515E-4917-81E2-46DE07B1C686}"/>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515E-4917-81E2-46DE07B1C686}"/>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515E-4917-81E2-46DE07B1C686}"/>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515E-4917-81E2-46DE07B1C686}"/>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515E-4917-81E2-46DE07B1C686}"/>
                </c:ext>
              </c:extLst>
            </c:dLbl>
            <c:dLbl>
              <c:idx val="5"/>
              <c:delete val="1"/>
              <c:extLst>
                <c:ext xmlns:c15="http://schemas.microsoft.com/office/drawing/2012/chart" uri="{CE6537A1-D6FC-4f65-9D91-7224C49458BB}"/>
                <c:ext xmlns:c16="http://schemas.microsoft.com/office/drawing/2014/chart" uri="{C3380CC4-5D6E-409C-BE32-E72D297353CC}">
                  <c16:uniqueId val="{0000000A-515E-4917-81E2-46DE07B1C686}"/>
                </c:ext>
              </c:extLst>
            </c:dLbl>
            <c:dLbl>
              <c:idx val="7"/>
              <c:delete val="1"/>
              <c:extLst>
                <c:ext xmlns:c15="http://schemas.microsoft.com/office/drawing/2012/chart" uri="{CE6537A1-D6FC-4f65-9D91-7224C49458BB}"/>
                <c:ext xmlns:c16="http://schemas.microsoft.com/office/drawing/2014/chart" uri="{C3380CC4-5D6E-409C-BE32-E72D297353CC}">
                  <c16:uniqueId val="{0000000B-515E-4917-81E2-46DE07B1C686}"/>
                </c:ext>
              </c:extLst>
            </c:dLbl>
            <c:dLbl>
              <c:idx val="14"/>
              <c:delete val="1"/>
              <c:extLst>
                <c:ext xmlns:c15="http://schemas.microsoft.com/office/drawing/2012/chart" uri="{CE6537A1-D6FC-4f65-9D91-7224C49458BB}"/>
                <c:ext xmlns:c16="http://schemas.microsoft.com/office/drawing/2014/chart" uri="{C3380CC4-5D6E-409C-BE32-E72D297353CC}">
                  <c16:uniqueId val="{0000000C-515E-4917-81E2-46DE07B1C686}"/>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Tout à fait menacé</c:v>
                </c:pt>
                <c:pt idx="1">
                  <c:v>Plutôt menacé</c:v>
                </c:pt>
                <c:pt idx="2">
                  <c:v>Plutôt pas menacé</c:v>
                </c:pt>
                <c:pt idx="3">
                  <c:v>Pas du tout menacé</c:v>
                </c:pt>
                <c:pt idx="4">
                  <c:v>NSP</c:v>
                </c:pt>
              </c:strCache>
            </c:strRef>
          </c:cat>
          <c:val>
            <c:numRef>
              <c:f>DATA!$B$2:$B$6</c:f>
              <c:numCache>
                <c:formatCode>0%</c:formatCode>
                <c:ptCount val="5"/>
                <c:pt idx="0">
                  <c:v>0.386519</c:v>
                </c:pt>
                <c:pt idx="1">
                  <c:v>0.45467604</c:v>
                </c:pt>
                <c:pt idx="2">
                  <c:v>0.10341069</c:v>
                </c:pt>
                <c:pt idx="3">
                  <c:v>2.6870390000000001E-2</c:v>
                </c:pt>
                <c:pt idx="4">
                  <c:v>2.8522789999999999E-2</c:v>
                </c:pt>
              </c:numCache>
            </c:numRef>
          </c:val>
          <c:extLst>
            <c:ext xmlns:c16="http://schemas.microsoft.com/office/drawing/2014/chart" uri="{C3380CC4-5D6E-409C-BE32-E72D297353CC}">
              <c16:uniqueId val="{0000000D-515E-4917-81E2-46DE07B1C686}"/>
            </c:ext>
          </c:extLst>
        </c:ser>
        <c:dLbls>
          <c:showLegendKey val="0"/>
          <c:showVal val="0"/>
          <c:showCatName val="0"/>
          <c:showSerName val="0"/>
          <c:showPercent val="0"/>
          <c:showBubbleSize val="0"/>
        </c:dLbls>
        <c:gapWidth val="12"/>
        <c:axId val="-2118183240"/>
        <c:axId val="-2118180200"/>
      </c:barChart>
      <c:catAx>
        <c:axId val="-2118183240"/>
        <c:scaling>
          <c:orientation val="maxMin"/>
        </c:scaling>
        <c:delete val="1"/>
        <c:axPos val="l"/>
        <c:numFmt formatCode="General" sourceLinked="1"/>
        <c:majorTickMark val="out"/>
        <c:minorTickMark val="none"/>
        <c:tickLblPos val="nextTo"/>
        <c:crossAx val="-2118180200"/>
        <c:crosses val="autoZero"/>
        <c:auto val="1"/>
        <c:lblAlgn val="ctr"/>
        <c:lblOffset val="100"/>
        <c:noMultiLvlLbl val="0"/>
      </c:catAx>
      <c:valAx>
        <c:axId val="-2118180200"/>
        <c:scaling>
          <c:orientation val="minMax"/>
          <c:max val="1"/>
          <c:min val="0"/>
        </c:scaling>
        <c:delete val="0"/>
        <c:axPos val="t"/>
        <c:numFmt formatCode="0%" sourceLinked="1"/>
        <c:majorTickMark val="none"/>
        <c:minorTickMark val="none"/>
        <c:tickLblPos val="none"/>
        <c:spPr>
          <a:ln>
            <a:noFill/>
          </a:ln>
        </c:spPr>
        <c:crossAx val="-2118183240"/>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96384059599204E-3"/>
          <c:y val="3.5555766044046699E-2"/>
          <c:w val="0.98512195149968196"/>
          <c:h val="0.96444427867493498"/>
        </c:manualLayout>
      </c:layout>
      <c:barChart>
        <c:barDir val="col"/>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9672-44E9-8ED3-40D4CC520D4F}"/>
              </c:ext>
            </c:extLst>
          </c:dPt>
          <c:dPt>
            <c:idx val="1"/>
            <c:invertIfNegative val="0"/>
            <c:bubble3D val="0"/>
            <c:spPr>
              <a:solidFill>
                <a:srgbClr val="00B0F0"/>
              </a:solidFill>
              <a:effectLst/>
            </c:spPr>
            <c:extLst>
              <c:ext xmlns:c16="http://schemas.microsoft.com/office/drawing/2014/chart" uri="{C3380CC4-5D6E-409C-BE32-E72D297353CC}">
                <c16:uniqueId val="{00000003-9672-44E9-8ED3-40D4CC520D4F}"/>
              </c:ext>
            </c:extLst>
          </c:dPt>
          <c:dPt>
            <c:idx val="2"/>
            <c:invertIfNegative val="0"/>
            <c:bubble3D val="0"/>
            <c:spPr>
              <a:solidFill>
                <a:srgbClr val="FFC000"/>
              </a:solidFill>
              <a:effectLst/>
            </c:spPr>
            <c:extLst>
              <c:ext xmlns:c16="http://schemas.microsoft.com/office/drawing/2014/chart" uri="{C3380CC4-5D6E-409C-BE32-E72D297353CC}">
                <c16:uniqueId val="{00000005-9672-44E9-8ED3-40D4CC520D4F}"/>
              </c:ext>
            </c:extLst>
          </c:dPt>
          <c:dPt>
            <c:idx val="3"/>
            <c:invertIfNegative val="0"/>
            <c:bubble3D val="0"/>
            <c:spPr>
              <a:solidFill>
                <a:srgbClr val="FF5050"/>
              </a:solidFill>
              <a:effectLst/>
            </c:spPr>
            <c:extLst>
              <c:ext xmlns:c16="http://schemas.microsoft.com/office/drawing/2014/chart" uri="{C3380CC4-5D6E-409C-BE32-E72D297353CC}">
                <c16:uniqueId val="{00000007-9672-44E9-8ED3-40D4CC520D4F}"/>
              </c:ext>
            </c:extLst>
          </c:dPt>
          <c:dPt>
            <c:idx val="4"/>
            <c:invertIfNegative val="0"/>
            <c:bubble3D val="0"/>
            <c:spPr>
              <a:solidFill>
                <a:srgbClr val="595959"/>
              </a:solidFill>
              <a:ln>
                <a:noFill/>
              </a:ln>
              <a:effectLst/>
            </c:spPr>
            <c:extLst>
              <c:ext xmlns:c16="http://schemas.microsoft.com/office/drawing/2014/chart" uri="{C3380CC4-5D6E-409C-BE32-E72D297353CC}">
                <c16:uniqueId val="{00000009-9672-44E9-8ED3-40D4CC520D4F}"/>
              </c:ext>
            </c:extLst>
          </c:dPt>
          <c:dPt>
            <c:idx val="5"/>
            <c:invertIfNegative val="0"/>
            <c:bubble3D val="0"/>
            <c:spPr>
              <a:solidFill>
                <a:srgbClr val="7F7F7F"/>
              </a:solidFill>
              <a:effectLst/>
            </c:spPr>
            <c:extLst>
              <c:ext xmlns:c16="http://schemas.microsoft.com/office/drawing/2014/chart" uri="{C3380CC4-5D6E-409C-BE32-E72D297353CC}">
                <c16:uniqueId val="{0000000B-9672-44E9-8ED3-40D4CC520D4F}"/>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9672-44E9-8ED3-40D4CC520D4F}"/>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9672-44E9-8ED3-40D4CC520D4F}"/>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9672-44E9-8ED3-40D4CC520D4F}"/>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9672-44E9-8ED3-40D4CC520D4F}"/>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9672-44E9-8ED3-40D4CC520D4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672-44E9-8ED3-40D4CC520D4F}"/>
                </c:ext>
              </c:extLst>
            </c:dLbl>
            <c:dLbl>
              <c:idx val="7"/>
              <c:delete val="1"/>
              <c:extLst>
                <c:ext xmlns:c15="http://schemas.microsoft.com/office/drawing/2012/chart" uri="{CE6537A1-D6FC-4f65-9D91-7224C49458BB}"/>
                <c:ext xmlns:c16="http://schemas.microsoft.com/office/drawing/2014/chart" uri="{C3380CC4-5D6E-409C-BE32-E72D297353CC}">
                  <c16:uniqueId val="{0000000C-9672-44E9-8ED3-40D4CC520D4F}"/>
                </c:ext>
              </c:extLst>
            </c:dLbl>
            <c:dLbl>
              <c:idx val="14"/>
              <c:delete val="1"/>
              <c:extLst>
                <c:ext xmlns:c15="http://schemas.microsoft.com/office/drawing/2012/chart" uri="{CE6537A1-D6FC-4f65-9D91-7224C49458BB}"/>
                <c:ext xmlns:c16="http://schemas.microsoft.com/office/drawing/2014/chart" uri="{C3380CC4-5D6E-409C-BE32-E72D297353CC}">
                  <c16:uniqueId val="{0000000D-9672-44E9-8ED3-40D4CC520D4F}"/>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DATA!$A$2:$A$6</c:f>
              <c:strCache>
                <c:ptCount val="5"/>
                <c:pt idx="0">
                  <c:v>Soutient tout à fait</c:v>
                </c:pt>
                <c:pt idx="1">
                  <c:v>Soutient plutôt</c:v>
                </c:pt>
                <c:pt idx="2">
                  <c:v>Ne soutient plutôt pas</c:v>
                </c:pt>
                <c:pt idx="3">
                  <c:v>Ne soutient pas du tout</c:v>
                </c:pt>
                <c:pt idx="4">
                  <c:v>Vous êtes indifférent à ce mouvement</c:v>
                </c:pt>
              </c:strCache>
            </c:strRef>
          </c:cat>
          <c:val>
            <c:numRef>
              <c:f>DATA!$B$2:$B$6</c:f>
              <c:numCache>
                <c:formatCode>0%</c:formatCode>
                <c:ptCount val="5"/>
                <c:pt idx="0">
                  <c:v>5.7529749999999998E-2</c:v>
                </c:pt>
                <c:pt idx="1">
                  <c:v>0.42485392999999999</c:v>
                </c:pt>
                <c:pt idx="2">
                  <c:v>0.27662473999999998</c:v>
                </c:pt>
                <c:pt idx="3">
                  <c:v>0.21196308</c:v>
                </c:pt>
                <c:pt idx="4">
                  <c:v>2.902749E-2</c:v>
                </c:pt>
              </c:numCache>
            </c:numRef>
          </c:val>
          <c:extLst>
            <c:ext xmlns:c16="http://schemas.microsoft.com/office/drawing/2014/chart" uri="{C3380CC4-5D6E-409C-BE32-E72D297353CC}">
              <c16:uniqueId val="{0000000E-9672-44E9-8ED3-40D4CC520D4F}"/>
            </c:ext>
          </c:extLst>
        </c:ser>
        <c:dLbls>
          <c:showLegendKey val="0"/>
          <c:showVal val="0"/>
          <c:showCatName val="0"/>
          <c:showSerName val="0"/>
          <c:showPercent val="0"/>
          <c:showBubbleSize val="0"/>
        </c:dLbls>
        <c:gapWidth val="12"/>
        <c:axId val="-2118838904"/>
        <c:axId val="-2118842712"/>
      </c:barChart>
      <c:catAx>
        <c:axId val="-2118838904"/>
        <c:scaling>
          <c:orientation val="minMax"/>
        </c:scaling>
        <c:delete val="1"/>
        <c:axPos val="b"/>
        <c:numFmt formatCode="General" sourceLinked="1"/>
        <c:majorTickMark val="out"/>
        <c:minorTickMark val="none"/>
        <c:tickLblPos val="nextTo"/>
        <c:crossAx val="-2118842712"/>
        <c:crosses val="autoZero"/>
        <c:auto val="1"/>
        <c:lblAlgn val="ctr"/>
        <c:lblOffset val="100"/>
        <c:noMultiLvlLbl val="0"/>
      </c:catAx>
      <c:valAx>
        <c:axId val="-2118842712"/>
        <c:scaling>
          <c:orientation val="minMax"/>
          <c:max val="1"/>
          <c:min val="0"/>
        </c:scaling>
        <c:delete val="0"/>
        <c:axPos val="l"/>
        <c:numFmt formatCode="0%" sourceLinked="1"/>
        <c:majorTickMark val="none"/>
        <c:minorTickMark val="none"/>
        <c:tickLblPos val="none"/>
        <c:spPr>
          <a:ln>
            <a:noFill/>
          </a:ln>
        </c:spPr>
        <c:crossAx val="-2118838904"/>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83623270544701"/>
          <c:y val="2.95400126466971E-2"/>
          <c:w val="0.35700465038002399"/>
          <c:h val="0.95080136028893203"/>
        </c:manualLayout>
      </c:layout>
      <c:doughnutChart>
        <c:varyColors val="1"/>
        <c:ser>
          <c:idx val="0"/>
          <c:order val="0"/>
          <c:tx>
            <c:strRef>
              <c:f>DATA!$B$1</c:f>
              <c:strCache>
                <c:ptCount val="1"/>
                <c:pt idx="0">
                  <c:v>SD + R36 + R37 (sd+premier tour+second tour)</c:v>
                </c:pt>
              </c:strCache>
            </c:strRef>
          </c:tx>
          <c:spPr>
            <a:effectLst/>
          </c:spPr>
          <c:dPt>
            <c:idx val="0"/>
            <c:bubble3D val="0"/>
            <c:spPr>
              <a:solidFill>
                <a:srgbClr val="376092"/>
              </a:solidFill>
              <a:effectLst/>
            </c:spPr>
            <c:extLst>
              <c:ext xmlns:c16="http://schemas.microsoft.com/office/drawing/2014/chart" uri="{C3380CC4-5D6E-409C-BE32-E72D297353CC}">
                <c16:uniqueId val="{00000001-1FF5-4AD2-8F3C-2000FDB6D05E}"/>
              </c:ext>
            </c:extLst>
          </c:dPt>
          <c:dPt>
            <c:idx val="1"/>
            <c:bubble3D val="0"/>
            <c:spPr>
              <a:solidFill>
                <a:srgbClr val="FCB711"/>
              </a:solidFill>
              <a:effectLst/>
            </c:spPr>
            <c:extLst>
              <c:ext xmlns:c16="http://schemas.microsoft.com/office/drawing/2014/chart" uri="{C3380CC4-5D6E-409C-BE32-E72D297353CC}">
                <c16:uniqueId val="{00000003-1FF5-4AD2-8F3C-2000FDB6D05E}"/>
              </c:ext>
            </c:extLst>
          </c:dPt>
          <c:dPt>
            <c:idx val="2"/>
            <c:bubble3D val="0"/>
            <c:spPr>
              <a:solidFill>
                <a:sysClr val="windowText" lastClr="000000">
                  <a:lumMod val="65000"/>
                  <a:lumOff val="35000"/>
                </a:sysClr>
              </a:solidFill>
              <a:ln>
                <a:noFill/>
              </a:ln>
              <a:effectLst/>
            </c:spPr>
            <c:extLst>
              <c:ext xmlns:c16="http://schemas.microsoft.com/office/drawing/2014/chart" uri="{C3380CC4-5D6E-409C-BE32-E72D297353CC}">
                <c16:uniqueId val="{00000005-1FF5-4AD2-8F3C-2000FDB6D05E}"/>
              </c:ext>
            </c:extLst>
          </c:dPt>
          <c:dLbls>
            <c:dLbl>
              <c:idx val="0"/>
              <c:spPr/>
              <c:txPr>
                <a:bodyPr rot="0" vert="horz" anchor="ctr" anchorCtr="0"/>
                <a:lstStyle/>
                <a:p>
                  <a:pPr>
                    <a:defRPr sz="20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F5-4AD2-8F3C-2000FDB6D05E}"/>
                </c:ext>
              </c:extLst>
            </c:dLbl>
            <c:dLbl>
              <c:idx val="1"/>
              <c:layout>
                <c:manualLayout>
                  <c:x val="-6.2863040244720801E-3"/>
                  <c:y val="-3.9065023269834701E-2"/>
                </c:manualLayout>
              </c:layout>
              <c:spPr/>
              <c:txPr>
                <a:bodyPr rot="0" vert="horz" anchor="ctr" anchorCtr="0"/>
                <a:lstStyle/>
                <a:p>
                  <a:pPr>
                    <a:defRPr sz="20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F5-4AD2-8F3C-2000FDB6D05E}"/>
                </c:ext>
              </c:extLst>
            </c:dLbl>
            <c:dLbl>
              <c:idx val="2"/>
              <c:layout>
                <c:manualLayout>
                  <c:x val="5.1742386931087397E-4"/>
                  <c:y val="-4.1990725462529403E-2"/>
                </c:manualLayout>
              </c:layout>
              <c:spPr/>
              <c:txPr>
                <a:bodyPr rot="0" vert="horz" anchor="ctr" anchorCtr="0"/>
                <a:lstStyle/>
                <a:p>
                  <a:pPr>
                    <a:defRPr sz="12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F5-4AD2-8F3C-2000FDB6D05E}"/>
                </c:ext>
              </c:extLst>
            </c:dLbl>
            <c:spPr>
              <a:noFill/>
              <a:ln>
                <a:noFill/>
              </a:ln>
              <a:effectLst/>
            </c:spPr>
            <c:txPr>
              <a:bodyPr rot="0" vert="horz" anchor="ctr" anchorCtr="0"/>
              <a:lstStyle/>
              <a:p>
                <a:pPr>
                  <a:defRPr sz="240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DATA!$A$2:$A$4</c:f>
              <c:strCache>
                <c:ptCount val="3"/>
                <c:pt idx="0">
                  <c:v>On peut faire confiance</c:v>
                </c:pt>
                <c:pt idx="1">
                  <c:v>On n'est jamais assez trop prudent</c:v>
                </c:pt>
                <c:pt idx="2">
                  <c:v>No rep.</c:v>
                </c:pt>
              </c:strCache>
            </c:strRef>
          </c:cat>
          <c:val>
            <c:numRef>
              <c:f>DATA!$B$2:$B$4</c:f>
              <c:numCache>
                <c:formatCode>0%</c:formatCode>
                <c:ptCount val="3"/>
                <c:pt idx="0">
                  <c:v>0.35</c:v>
                </c:pt>
                <c:pt idx="1">
                  <c:v>0.62</c:v>
                </c:pt>
                <c:pt idx="2">
                  <c:v>0.03</c:v>
                </c:pt>
              </c:numCache>
            </c:numRef>
          </c:val>
          <c:extLst>
            <c:ext xmlns:c16="http://schemas.microsoft.com/office/drawing/2014/chart" uri="{C3380CC4-5D6E-409C-BE32-E72D297353CC}">
              <c16:uniqueId val="{00000006-1FF5-4AD2-8F3C-2000FDB6D05E}"/>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spPr>
    <a:noFill/>
    <a:effectLst>
      <a:outerShdw sx="1000" sy="1000" algn="ctr" rotWithShape="0">
        <a:srgbClr val="000000"/>
      </a:outerShdw>
    </a:effectLst>
  </c:spPr>
  <c:txPr>
    <a:bodyPr/>
    <a:lstStyle/>
    <a:p>
      <a:pPr>
        <a:defRPr sz="1800"/>
      </a:pPr>
      <a:endParaRPr lang="fr-FR"/>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1622836383901E-2"/>
          <c:y val="3.5393143673035199E-2"/>
          <c:w val="0.95467965885963901"/>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CFF8-4B00-A347-85C5FEB463F9}"/>
              </c:ext>
            </c:extLst>
          </c:dPt>
          <c:dPt>
            <c:idx val="1"/>
            <c:invertIfNegative val="0"/>
            <c:bubble3D val="0"/>
            <c:spPr>
              <a:solidFill>
                <a:srgbClr val="00B0F0"/>
              </a:solidFill>
              <a:effectLst/>
            </c:spPr>
            <c:extLst>
              <c:ext xmlns:c16="http://schemas.microsoft.com/office/drawing/2014/chart" uri="{C3380CC4-5D6E-409C-BE32-E72D297353CC}">
                <c16:uniqueId val="{00000003-CFF8-4B00-A347-85C5FEB463F9}"/>
              </c:ext>
            </c:extLst>
          </c:dPt>
          <c:dPt>
            <c:idx val="2"/>
            <c:invertIfNegative val="0"/>
            <c:bubble3D val="0"/>
            <c:spPr>
              <a:solidFill>
                <a:srgbClr val="FFC000"/>
              </a:solidFill>
              <a:effectLst/>
            </c:spPr>
            <c:extLst>
              <c:ext xmlns:c16="http://schemas.microsoft.com/office/drawing/2014/chart" uri="{C3380CC4-5D6E-409C-BE32-E72D297353CC}">
                <c16:uniqueId val="{00000005-CFF8-4B00-A347-85C5FEB463F9}"/>
              </c:ext>
            </c:extLst>
          </c:dPt>
          <c:dPt>
            <c:idx val="3"/>
            <c:invertIfNegative val="0"/>
            <c:bubble3D val="0"/>
            <c:spPr>
              <a:solidFill>
                <a:srgbClr val="EB4347"/>
              </a:solidFill>
              <a:effectLst/>
            </c:spPr>
            <c:extLst>
              <c:ext xmlns:c16="http://schemas.microsoft.com/office/drawing/2014/chart" uri="{C3380CC4-5D6E-409C-BE32-E72D297353CC}">
                <c16:uniqueId val="{00000007-CFF8-4B00-A347-85C5FEB463F9}"/>
              </c:ext>
            </c:extLst>
          </c:dPt>
          <c:dPt>
            <c:idx val="4"/>
            <c:invertIfNegative val="0"/>
            <c:bubble3D val="0"/>
            <c:spPr>
              <a:solidFill>
                <a:srgbClr val="595959"/>
              </a:solidFill>
              <a:effectLst/>
            </c:spPr>
            <c:extLst>
              <c:ext xmlns:c16="http://schemas.microsoft.com/office/drawing/2014/chart" uri="{C3380CC4-5D6E-409C-BE32-E72D297353CC}">
                <c16:uniqueId val="{00000009-CFF8-4B00-A347-85C5FEB463F9}"/>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CFF8-4B00-A347-85C5FEB463F9}"/>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CFF8-4B00-A347-85C5FEB463F9}"/>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CFF8-4B00-A347-85C5FEB463F9}"/>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CFF8-4B00-A347-85C5FEB463F9}"/>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CFF8-4B00-A347-85C5FEB463F9}"/>
                </c:ext>
              </c:extLst>
            </c:dLbl>
            <c:dLbl>
              <c:idx val="5"/>
              <c:delete val="1"/>
              <c:extLst>
                <c:ext xmlns:c15="http://schemas.microsoft.com/office/drawing/2012/chart" uri="{CE6537A1-D6FC-4f65-9D91-7224C49458BB}"/>
                <c:ext xmlns:c16="http://schemas.microsoft.com/office/drawing/2014/chart" uri="{C3380CC4-5D6E-409C-BE32-E72D297353CC}">
                  <c16:uniqueId val="{0000000A-CFF8-4B00-A347-85C5FEB463F9}"/>
                </c:ext>
              </c:extLst>
            </c:dLbl>
            <c:dLbl>
              <c:idx val="7"/>
              <c:delete val="1"/>
              <c:extLst>
                <c:ext xmlns:c15="http://schemas.microsoft.com/office/drawing/2012/chart" uri="{CE6537A1-D6FC-4f65-9D91-7224C49458BB}"/>
                <c:ext xmlns:c16="http://schemas.microsoft.com/office/drawing/2014/chart" uri="{C3380CC4-5D6E-409C-BE32-E72D297353CC}">
                  <c16:uniqueId val="{0000000B-CFF8-4B00-A347-85C5FEB463F9}"/>
                </c:ext>
              </c:extLst>
            </c:dLbl>
            <c:dLbl>
              <c:idx val="14"/>
              <c:delete val="1"/>
              <c:extLst>
                <c:ext xmlns:c15="http://schemas.microsoft.com/office/drawing/2012/chart" uri="{CE6537A1-D6FC-4f65-9D91-7224C49458BB}"/>
                <c:ext xmlns:c16="http://schemas.microsoft.com/office/drawing/2014/chart" uri="{C3380CC4-5D6E-409C-BE32-E72D297353CC}">
                  <c16:uniqueId val="{0000000C-CFF8-4B00-A347-85C5FEB463F9}"/>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Tout à fait menacé</c:v>
                </c:pt>
                <c:pt idx="1">
                  <c:v>Plutôt menacé</c:v>
                </c:pt>
                <c:pt idx="2">
                  <c:v>Plutôt pas menacé</c:v>
                </c:pt>
                <c:pt idx="3">
                  <c:v>Pas du tout menacé</c:v>
                </c:pt>
                <c:pt idx="4">
                  <c:v>NSP</c:v>
                </c:pt>
              </c:strCache>
            </c:strRef>
          </c:cat>
          <c:val>
            <c:numRef>
              <c:f>DATA!$B$2:$B$6</c:f>
              <c:numCache>
                <c:formatCode>0%</c:formatCode>
                <c:ptCount val="5"/>
                <c:pt idx="0">
                  <c:v>8.9301149999999996E-2</c:v>
                </c:pt>
                <c:pt idx="1">
                  <c:v>0.43758723999999999</c:v>
                </c:pt>
                <c:pt idx="2">
                  <c:v>0.32392195000000001</c:v>
                </c:pt>
                <c:pt idx="3">
                  <c:v>0.12506623</c:v>
                </c:pt>
                <c:pt idx="4">
                  <c:v>2.4122569999999999E-2</c:v>
                </c:pt>
              </c:numCache>
            </c:numRef>
          </c:val>
          <c:extLst>
            <c:ext xmlns:c16="http://schemas.microsoft.com/office/drawing/2014/chart" uri="{C3380CC4-5D6E-409C-BE32-E72D297353CC}">
              <c16:uniqueId val="{0000000D-CFF8-4B00-A347-85C5FEB463F9}"/>
            </c:ext>
          </c:extLst>
        </c:ser>
        <c:dLbls>
          <c:showLegendKey val="0"/>
          <c:showVal val="0"/>
          <c:showCatName val="0"/>
          <c:showSerName val="0"/>
          <c:showPercent val="0"/>
          <c:showBubbleSize val="0"/>
        </c:dLbls>
        <c:gapWidth val="12"/>
        <c:axId val="-2118917432"/>
        <c:axId val="-2118921240"/>
      </c:barChart>
      <c:catAx>
        <c:axId val="-2118917432"/>
        <c:scaling>
          <c:orientation val="maxMin"/>
        </c:scaling>
        <c:delete val="1"/>
        <c:axPos val="l"/>
        <c:numFmt formatCode="General" sourceLinked="1"/>
        <c:majorTickMark val="out"/>
        <c:minorTickMark val="none"/>
        <c:tickLblPos val="nextTo"/>
        <c:crossAx val="-2118921240"/>
        <c:crosses val="autoZero"/>
        <c:auto val="1"/>
        <c:lblAlgn val="ctr"/>
        <c:lblOffset val="100"/>
        <c:noMultiLvlLbl val="0"/>
      </c:catAx>
      <c:valAx>
        <c:axId val="-2118921240"/>
        <c:scaling>
          <c:orientation val="minMax"/>
          <c:max val="1"/>
          <c:min val="0"/>
        </c:scaling>
        <c:delete val="0"/>
        <c:axPos val="t"/>
        <c:numFmt formatCode="0%" sourceLinked="1"/>
        <c:majorTickMark val="none"/>
        <c:minorTickMark val="none"/>
        <c:tickLblPos val="none"/>
        <c:spPr>
          <a:ln>
            <a:noFill/>
          </a:ln>
        </c:spPr>
        <c:crossAx val="-2118917432"/>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58FA-441B-B6F9-AAA133F0283C}"/>
              </c:ext>
            </c:extLst>
          </c:dPt>
          <c:dPt>
            <c:idx val="1"/>
            <c:bubble3D val="0"/>
            <c:explosion val="2"/>
            <c:spPr>
              <a:solidFill>
                <a:srgbClr val="EB4347"/>
              </a:solidFill>
              <a:effectLst/>
            </c:spPr>
            <c:extLst>
              <c:ext xmlns:c16="http://schemas.microsoft.com/office/drawing/2014/chart" uri="{C3380CC4-5D6E-409C-BE32-E72D297353CC}">
                <c16:uniqueId val="{00000003-58FA-441B-B6F9-AAA133F0283C}"/>
              </c:ext>
            </c:extLst>
          </c:dPt>
          <c:dPt>
            <c:idx val="2"/>
            <c:bubble3D val="0"/>
            <c:spPr>
              <a:solidFill>
                <a:srgbClr val="595959"/>
              </a:solidFill>
              <a:effectLst/>
            </c:spPr>
            <c:extLst>
              <c:ext xmlns:c16="http://schemas.microsoft.com/office/drawing/2014/chart" uri="{C3380CC4-5D6E-409C-BE32-E72D297353CC}">
                <c16:uniqueId val="{00000005-58FA-441B-B6F9-AAA133F0283C}"/>
              </c:ext>
            </c:extLst>
          </c:dPt>
          <c:dLbls>
            <c:dLbl>
              <c:idx val="0"/>
              <c:layout>
                <c:manualLayout>
                  <c:x val="-4.32527483320423E-3"/>
                  <c:y val="5.08836539513647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FA-441B-B6F9-AAA133F0283C}"/>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FA-441B-B6F9-AAA133F0283C}"/>
                </c:ext>
              </c:extLst>
            </c:dLbl>
            <c:dLbl>
              <c:idx val="2"/>
              <c:layout>
                <c:manualLayout>
                  <c:x val="-0.100538569353984"/>
                  <c:y val="9.6300705395695393E-2"/>
                </c:manualLayout>
              </c:layout>
              <c:spPr/>
              <c:txPr>
                <a:bodyPr anchorCtr="0"/>
                <a:lstStyle/>
                <a:p>
                  <a:pPr algn="ctr" rtl="0">
                    <a:defRPr lang="en-US" sz="1400" b="0" i="0" u="none" strike="noStrike" kern="1200" baseline="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FA-441B-B6F9-AAA133F0283C}"/>
                </c:ext>
              </c:extLst>
            </c:dLbl>
            <c:dLbl>
              <c:idx val="3"/>
              <c:layout>
                <c:manualLayout>
                  <c:x val="-9.2064368270361602E-2"/>
                  <c:y val="0.148876393518211"/>
                </c:manualLayout>
              </c:layout>
              <c:spPr/>
              <c:txPr>
                <a:bodyPr/>
                <a:lstStyle/>
                <a:p>
                  <a:pPr>
                    <a:defRPr sz="14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FA-441B-B6F9-AAA133F0283C}"/>
                </c:ext>
              </c:extLst>
            </c:dLbl>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0.22937221999999999</c:v>
                </c:pt>
                <c:pt idx="1">
                  <c:v>0.71601941999999996</c:v>
                </c:pt>
                <c:pt idx="2">
                  <c:v>4.5854810000000003E-2</c:v>
                </c:pt>
              </c:numCache>
            </c:numRef>
          </c:val>
          <c:extLst>
            <c:ext xmlns:c16="http://schemas.microsoft.com/office/drawing/2014/chart" uri="{C3380CC4-5D6E-409C-BE32-E72D297353CC}">
              <c16:uniqueId val="{00000007-58FA-441B-B6F9-AAA133F0283C}"/>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solidFill>
              <a:srgbClr val="376092"/>
            </a:solidFill>
            <a:effectLst/>
          </c:spPr>
          <c:dPt>
            <c:idx val="0"/>
            <c:bubble3D val="0"/>
            <c:explosion val="3"/>
            <c:extLst>
              <c:ext xmlns:c16="http://schemas.microsoft.com/office/drawing/2014/chart" uri="{C3380CC4-5D6E-409C-BE32-E72D297353CC}">
                <c16:uniqueId val="{00000001-58FA-441B-B6F9-AAA133F0283C}"/>
              </c:ext>
            </c:extLst>
          </c:dPt>
          <c:dPt>
            <c:idx val="1"/>
            <c:bubble3D val="0"/>
            <c:explosion val="2"/>
            <c:spPr>
              <a:solidFill>
                <a:srgbClr val="EB4347"/>
              </a:solidFill>
              <a:effectLst/>
            </c:spPr>
            <c:extLst>
              <c:ext xmlns:c16="http://schemas.microsoft.com/office/drawing/2014/chart" uri="{C3380CC4-5D6E-409C-BE32-E72D297353CC}">
                <c16:uniqueId val="{00000003-58FA-441B-B6F9-AAA133F0283C}"/>
              </c:ext>
            </c:extLst>
          </c:dPt>
          <c:dPt>
            <c:idx val="2"/>
            <c:bubble3D val="0"/>
            <c:spPr>
              <a:solidFill>
                <a:srgbClr val="595959"/>
              </a:solidFill>
              <a:effectLst/>
            </c:spPr>
            <c:extLst>
              <c:ext xmlns:c16="http://schemas.microsoft.com/office/drawing/2014/chart" uri="{C3380CC4-5D6E-409C-BE32-E72D297353CC}">
                <c16:uniqueId val="{00000005-58FA-441B-B6F9-AAA133F0283C}"/>
              </c:ext>
            </c:extLst>
          </c:dPt>
          <c:dLbls>
            <c:dLbl>
              <c:idx val="0"/>
              <c:layout>
                <c:manualLayout>
                  <c:x val="-4.32527483320423E-3"/>
                  <c:y val="5.08836539513647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FA-441B-B6F9-AAA133F0283C}"/>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FA-441B-B6F9-AAA133F0283C}"/>
                </c:ext>
              </c:extLst>
            </c:dLbl>
            <c:dLbl>
              <c:idx val="2"/>
              <c:layout>
                <c:manualLayout>
                  <c:x val="-0.100538569353984"/>
                  <c:y val="9.6300705395695393E-2"/>
                </c:manualLayout>
              </c:layout>
              <c:spPr/>
              <c:txPr>
                <a:bodyPr anchorCtr="0"/>
                <a:lstStyle/>
                <a:p>
                  <a:pPr algn="ctr" rtl="0">
                    <a:defRPr lang="en-US" sz="1400" b="0" i="0" u="none" strike="noStrike" kern="1200" baseline="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FA-441B-B6F9-AAA133F0283C}"/>
                </c:ext>
              </c:extLst>
            </c:dLbl>
            <c:dLbl>
              <c:idx val="3"/>
              <c:layout>
                <c:manualLayout>
                  <c:x val="-9.2064368270361602E-2"/>
                  <c:y val="0.148876393518211"/>
                </c:manualLayout>
              </c:layout>
              <c:spPr/>
              <c:txPr>
                <a:bodyPr/>
                <a:lstStyle/>
                <a:p>
                  <a:pPr>
                    <a:defRPr sz="14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FA-441B-B6F9-AAA133F0283C}"/>
                </c:ext>
              </c:extLst>
            </c:dLbl>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0.31052632000000002</c:v>
                </c:pt>
                <c:pt idx="1">
                  <c:v>0.62140766999999997</c:v>
                </c:pt>
                <c:pt idx="2">
                  <c:v>6.5258350000000007E-2</c:v>
                </c:pt>
              </c:numCache>
            </c:numRef>
          </c:val>
          <c:extLst>
            <c:ext xmlns:c16="http://schemas.microsoft.com/office/drawing/2014/chart" uri="{C3380CC4-5D6E-409C-BE32-E72D297353CC}">
              <c16:uniqueId val="{00000007-58FA-441B-B6F9-AAA133F0283C}"/>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58FA-441B-B6F9-AAA133F0283C}"/>
              </c:ext>
            </c:extLst>
          </c:dPt>
          <c:dPt>
            <c:idx val="1"/>
            <c:bubble3D val="0"/>
            <c:explosion val="2"/>
            <c:spPr>
              <a:solidFill>
                <a:srgbClr val="EB4347"/>
              </a:solidFill>
              <a:effectLst/>
            </c:spPr>
            <c:extLst>
              <c:ext xmlns:c16="http://schemas.microsoft.com/office/drawing/2014/chart" uri="{C3380CC4-5D6E-409C-BE32-E72D297353CC}">
                <c16:uniqueId val="{00000003-58FA-441B-B6F9-AAA133F0283C}"/>
              </c:ext>
            </c:extLst>
          </c:dPt>
          <c:dPt>
            <c:idx val="2"/>
            <c:bubble3D val="0"/>
            <c:spPr>
              <a:solidFill>
                <a:srgbClr val="595959"/>
              </a:solidFill>
              <a:effectLst/>
            </c:spPr>
            <c:extLst>
              <c:ext xmlns:c16="http://schemas.microsoft.com/office/drawing/2014/chart" uri="{C3380CC4-5D6E-409C-BE32-E72D297353CC}">
                <c16:uniqueId val="{00000005-58FA-441B-B6F9-AAA133F0283C}"/>
              </c:ext>
            </c:extLst>
          </c:dPt>
          <c:dLbls>
            <c:dLbl>
              <c:idx val="0"/>
              <c:layout>
                <c:manualLayout>
                  <c:x val="-4.32527483320423E-3"/>
                  <c:y val="5.08836539513647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FA-441B-B6F9-AAA133F0283C}"/>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FA-441B-B6F9-AAA133F0283C}"/>
                </c:ext>
              </c:extLst>
            </c:dLbl>
            <c:dLbl>
              <c:idx val="2"/>
              <c:layout>
                <c:manualLayout>
                  <c:x val="-0.100538569353984"/>
                  <c:y val="9.6300705395695393E-2"/>
                </c:manualLayout>
              </c:layout>
              <c:spPr/>
              <c:txPr>
                <a:bodyPr anchorCtr="0"/>
                <a:lstStyle/>
                <a:p>
                  <a:pPr algn="ctr" rtl="0">
                    <a:defRPr lang="en-US" sz="1400" b="0" i="0" u="none" strike="noStrike" kern="1200" baseline="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FA-441B-B6F9-AAA133F0283C}"/>
                </c:ext>
              </c:extLst>
            </c:dLbl>
            <c:dLbl>
              <c:idx val="3"/>
              <c:layout>
                <c:manualLayout>
                  <c:x val="-9.2064368270361602E-2"/>
                  <c:y val="0.148876393518211"/>
                </c:manualLayout>
              </c:layout>
              <c:spPr/>
              <c:txPr>
                <a:bodyPr/>
                <a:lstStyle/>
                <a:p>
                  <a:pPr>
                    <a:defRPr sz="14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FA-441B-B6F9-AAA133F0283C}"/>
                </c:ext>
              </c:extLst>
            </c:dLbl>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0.29239451999999999</c:v>
                </c:pt>
                <c:pt idx="1">
                  <c:v>0.63905648999999998</c:v>
                </c:pt>
                <c:pt idx="2">
                  <c:v>6.8548810000000002E-2</c:v>
                </c:pt>
              </c:numCache>
            </c:numRef>
          </c:val>
          <c:extLst>
            <c:ext xmlns:c16="http://schemas.microsoft.com/office/drawing/2014/chart" uri="{C3380CC4-5D6E-409C-BE32-E72D297353CC}">
              <c16:uniqueId val="{00000007-58FA-441B-B6F9-AAA133F0283C}"/>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58FA-441B-B6F9-AAA133F0283C}"/>
              </c:ext>
            </c:extLst>
          </c:dPt>
          <c:dPt>
            <c:idx val="1"/>
            <c:bubble3D val="0"/>
            <c:explosion val="2"/>
            <c:spPr>
              <a:solidFill>
                <a:srgbClr val="EB4347"/>
              </a:solidFill>
              <a:effectLst/>
            </c:spPr>
            <c:extLst>
              <c:ext xmlns:c16="http://schemas.microsoft.com/office/drawing/2014/chart" uri="{C3380CC4-5D6E-409C-BE32-E72D297353CC}">
                <c16:uniqueId val="{00000003-58FA-441B-B6F9-AAA133F0283C}"/>
              </c:ext>
            </c:extLst>
          </c:dPt>
          <c:dPt>
            <c:idx val="2"/>
            <c:bubble3D val="0"/>
            <c:spPr>
              <a:solidFill>
                <a:srgbClr val="595959"/>
              </a:solidFill>
              <a:effectLst/>
            </c:spPr>
            <c:extLst>
              <c:ext xmlns:c16="http://schemas.microsoft.com/office/drawing/2014/chart" uri="{C3380CC4-5D6E-409C-BE32-E72D297353CC}">
                <c16:uniqueId val="{00000005-58FA-441B-B6F9-AAA133F0283C}"/>
              </c:ext>
            </c:extLst>
          </c:dPt>
          <c:dLbls>
            <c:dLbl>
              <c:idx val="0"/>
              <c:layout>
                <c:manualLayout>
                  <c:x val="-4.32527483320423E-3"/>
                  <c:y val="5.08836539513647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FA-441B-B6F9-AAA133F0283C}"/>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FA-441B-B6F9-AAA133F0283C}"/>
                </c:ext>
              </c:extLst>
            </c:dLbl>
            <c:dLbl>
              <c:idx val="2"/>
              <c:layout>
                <c:manualLayout>
                  <c:x val="-0.100538569353984"/>
                  <c:y val="9.6300705395695393E-2"/>
                </c:manualLayout>
              </c:layout>
              <c:spPr/>
              <c:txPr>
                <a:bodyPr anchorCtr="0"/>
                <a:lstStyle/>
                <a:p>
                  <a:pPr algn="ctr" rtl="0">
                    <a:defRPr lang="en-US" sz="1400" b="0" i="0" u="none" strike="noStrike" kern="1200" baseline="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FA-441B-B6F9-AAA133F0283C}"/>
                </c:ext>
              </c:extLst>
            </c:dLbl>
            <c:dLbl>
              <c:idx val="3"/>
              <c:layout>
                <c:manualLayout>
                  <c:x val="-9.2064368270361602E-2"/>
                  <c:y val="0.148876393518211"/>
                </c:manualLayout>
              </c:layout>
              <c:spPr/>
              <c:txPr>
                <a:bodyPr/>
                <a:lstStyle/>
                <a:p>
                  <a:pPr>
                    <a:defRPr sz="14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FA-441B-B6F9-AAA133F0283C}"/>
                </c:ext>
              </c:extLst>
            </c:dLbl>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0.40485912000000002</c:v>
                </c:pt>
                <c:pt idx="1">
                  <c:v>0.52770739</c:v>
                </c:pt>
                <c:pt idx="2">
                  <c:v>6.7433800000000002E-2</c:v>
                </c:pt>
              </c:numCache>
            </c:numRef>
          </c:val>
          <c:extLst>
            <c:ext xmlns:c16="http://schemas.microsoft.com/office/drawing/2014/chart" uri="{C3380CC4-5D6E-409C-BE32-E72D297353CC}">
              <c16:uniqueId val="{00000007-58FA-441B-B6F9-AAA133F0283C}"/>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58FA-441B-B6F9-AAA133F0283C}"/>
              </c:ext>
            </c:extLst>
          </c:dPt>
          <c:dPt>
            <c:idx val="1"/>
            <c:bubble3D val="0"/>
            <c:explosion val="2"/>
            <c:spPr>
              <a:solidFill>
                <a:srgbClr val="EB4347"/>
              </a:solidFill>
              <a:effectLst/>
            </c:spPr>
            <c:extLst>
              <c:ext xmlns:c16="http://schemas.microsoft.com/office/drawing/2014/chart" uri="{C3380CC4-5D6E-409C-BE32-E72D297353CC}">
                <c16:uniqueId val="{00000003-58FA-441B-B6F9-AAA133F0283C}"/>
              </c:ext>
            </c:extLst>
          </c:dPt>
          <c:dPt>
            <c:idx val="2"/>
            <c:bubble3D val="0"/>
            <c:spPr>
              <a:solidFill>
                <a:srgbClr val="595959"/>
              </a:solidFill>
              <a:effectLst/>
            </c:spPr>
            <c:extLst>
              <c:ext xmlns:c16="http://schemas.microsoft.com/office/drawing/2014/chart" uri="{C3380CC4-5D6E-409C-BE32-E72D297353CC}">
                <c16:uniqueId val="{00000005-58FA-441B-B6F9-AAA133F0283C}"/>
              </c:ext>
            </c:extLst>
          </c:dPt>
          <c:dLbls>
            <c:dLbl>
              <c:idx val="0"/>
              <c:layout>
                <c:manualLayout>
                  <c:x val="-4.32527483320423E-3"/>
                  <c:y val="5.08836539513647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FA-441B-B6F9-AAA133F0283C}"/>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FA-441B-B6F9-AAA133F0283C}"/>
                </c:ext>
              </c:extLst>
            </c:dLbl>
            <c:dLbl>
              <c:idx val="2"/>
              <c:layout>
                <c:manualLayout>
                  <c:x val="-0.100538569353984"/>
                  <c:y val="9.6300705395695393E-2"/>
                </c:manualLayout>
              </c:layout>
              <c:spPr/>
              <c:txPr>
                <a:bodyPr anchorCtr="0"/>
                <a:lstStyle/>
                <a:p>
                  <a:pPr algn="ctr" rtl="0">
                    <a:defRPr lang="en-US" sz="1400" b="0" i="0" u="none" strike="noStrike" kern="1200" baseline="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FA-441B-B6F9-AAA133F0283C}"/>
                </c:ext>
              </c:extLst>
            </c:dLbl>
            <c:dLbl>
              <c:idx val="3"/>
              <c:layout>
                <c:manualLayout>
                  <c:x val="-9.2064368270361602E-2"/>
                  <c:y val="0.148876393518211"/>
                </c:manualLayout>
              </c:layout>
              <c:spPr/>
              <c:txPr>
                <a:bodyPr/>
                <a:lstStyle/>
                <a:p>
                  <a:pPr>
                    <a:defRPr sz="14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FA-441B-B6F9-AAA133F0283C}"/>
                </c:ext>
              </c:extLst>
            </c:dLbl>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0.31004445000000003</c:v>
                </c:pt>
                <c:pt idx="1">
                  <c:v>0.64233315999999996</c:v>
                </c:pt>
                <c:pt idx="2">
                  <c:v>4.7622789999999998E-2</c:v>
                </c:pt>
              </c:numCache>
            </c:numRef>
          </c:val>
          <c:extLst>
            <c:ext xmlns:c16="http://schemas.microsoft.com/office/drawing/2014/chart" uri="{C3380CC4-5D6E-409C-BE32-E72D297353CC}">
              <c16:uniqueId val="{00000007-58FA-441B-B6F9-AAA133F0283C}"/>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1622836383901E-2"/>
          <c:y val="3.5393143673035199E-2"/>
          <c:w val="0.95467965885963901"/>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EB4347"/>
              </a:solidFill>
              <a:effectLst/>
            </c:spPr>
            <c:extLst>
              <c:ext xmlns:c16="http://schemas.microsoft.com/office/drawing/2014/chart" uri="{C3380CC4-5D6E-409C-BE32-E72D297353CC}">
                <c16:uniqueId val="{00000001-7977-4A3F-BE6C-AE10B9B44FC6}"/>
              </c:ext>
            </c:extLst>
          </c:dPt>
          <c:dPt>
            <c:idx val="1"/>
            <c:invertIfNegative val="0"/>
            <c:bubble3D val="0"/>
            <c:spPr>
              <a:solidFill>
                <a:srgbClr val="FFC000"/>
              </a:solidFill>
              <a:effectLst/>
            </c:spPr>
            <c:extLst>
              <c:ext xmlns:c16="http://schemas.microsoft.com/office/drawing/2014/chart" uri="{C3380CC4-5D6E-409C-BE32-E72D297353CC}">
                <c16:uniqueId val="{00000003-7977-4A3F-BE6C-AE10B9B44FC6}"/>
              </c:ext>
            </c:extLst>
          </c:dPt>
          <c:dPt>
            <c:idx val="2"/>
            <c:invertIfNegative val="0"/>
            <c:bubble3D val="0"/>
            <c:spPr>
              <a:solidFill>
                <a:srgbClr val="00B0F0"/>
              </a:solidFill>
              <a:effectLst/>
            </c:spPr>
            <c:extLst>
              <c:ext xmlns:c16="http://schemas.microsoft.com/office/drawing/2014/chart" uri="{C3380CC4-5D6E-409C-BE32-E72D297353CC}">
                <c16:uniqueId val="{00000005-7977-4A3F-BE6C-AE10B9B44FC6}"/>
              </c:ext>
            </c:extLst>
          </c:dPt>
          <c:dPt>
            <c:idx val="3"/>
            <c:invertIfNegative val="0"/>
            <c:bubble3D val="0"/>
            <c:spPr>
              <a:solidFill>
                <a:srgbClr val="376092"/>
              </a:solidFill>
              <a:effectLst/>
            </c:spPr>
            <c:extLst>
              <c:ext xmlns:c16="http://schemas.microsoft.com/office/drawing/2014/chart" uri="{C3380CC4-5D6E-409C-BE32-E72D297353CC}">
                <c16:uniqueId val="{00000007-7977-4A3F-BE6C-AE10B9B44FC6}"/>
              </c:ext>
            </c:extLst>
          </c:dPt>
          <c:dPt>
            <c:idx val="4"/>
            <c:invertIfNegative val="0"/>
            <c:bubble3D val="0"/>
            <c:spPr>
              <a:solidFill>
                <a:srgbClr val="595959"/>
              </a:solidFill>
              <a:effectLst/>
            </c:spPr>
            <c:extLst>
              <c:ext xmlns:c16="http://schemas.microsoft.com/office/drawing/2014/chart" uri="{C3380CC4-5D6E-409C-BE32-E72D297353CC}">
                <c16:uniqueId val="{00000009-7977-4A3F-BE6C-AE10B9B44FC6}"/>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7977-4A3F-BE6C-AE10B9B44FC6}"/>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7977-4A3F-BE6C-AE10B9B44FC6}"/>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7977-4A3F-BE6C-AE10B9B44FC6}"/>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7977-4A3F-BE6C-AE10B9B44FC6}"/>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7977-4A3F-BE6C-AE10B9B44FC6}"/>
                </c:ext>
              </c:extLst>
            </c:dLbl>
            <c:dLbl>
              <c:idx val="5"/>
              <c:delete val="1"/>
              <c:extLst>
                <c:ext xmlns:c15="http://schemas.microsoft.com/office/drawing/2012/chart" uri="{CE6537A1-D6FC-4f65-9D91-7224C49458BB}"/>
                <c:ext xmlns:c16="http://schemas.microsoft.com/office/drawing/2014/chart" uri="{C3380CC4-5D6E-409C-BE32-E72D297353CC}">
                  <c16:uniqueId val="{0000000A-7977-4A3F-BE6C-AE10B9B44FC6}"/>
                </c:ext>
              </c:extLst>
            </c:dLbl>
            <c:dLbl>
              <c:idx val="7"/>
              <c:delete val="1"/>
              <c:extLst>
                <c:ext xmlns:c15="http://schemas.microsoft.com/office/drawing/2012/chart" uri="{CE6537A1-D6FC-4f65-9D91-7224C49458BB}"/>
                <c:ext xmlns:c16="http://schemas.microsoft.com/office/drawing/2014/chart" uri="{C3380CC4-5D6E-409C-BE32-E72D297353CC}">
                  <c16:uniqueId val="{0000000B-7977-4A3F-BE6C-AE10B9B44FC6}"/>
                </c:ext>
              </c:extLst>
            </c:dLbl>
            <c:dLbl>
              <c:idx val="14"/>
              <c:delete val="1"/>
              <c:extLst>
                <c:ext xmlns:c15="http://schemas.microsoft.com/office/drawing/2012/chart" uri="{CE6537A1-D6FC-4f65-9D91-7224C49458BB}"/>
                <c:ext xmlns:c16="http://schemas.microsoft.com/office/drawing/2014/chart" uri="{C3380CC4-5D6E-409C-BE32-E72D297353CC}">
                  <c16:uniqueId val="{0000000C-7977-4A3F-BE6C-AE10B9B44FC6}"/>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Tout à fait menacé</c:v>
                </c:pt>
                <c:pt idx="1">
                  <c:v>Plutôt menacé</c:v>
                </c:pt>
                <c:pt idx="2">
                  <c:v>Plutôt pas menacé</c:v>
                </c:pt>
                <c:pt idx="3">
                  <c:v>Pas du tout menacé</c:v>
                </c:pt>
                <c:pt idx="4">
                  <c:v>NSP</c:v>
                </c:pt>
              </c:strCache>
            </c:strRef>
          </c:cat>
          <c:val>
            <c:numRef>
              <c:f>DATA!$B$2:$B$6</c:f>
              <c:numCache>
                <c:formatCode>0%</c:formatCode>
                <c:ptCount val="5"/>
                <c:pt idx="0">
                  <c:v>0.21797039000000001</c:v>
                </c:pt>
                <c:pt idx="1">
                  <c:v>0.30985416999999998</c:v>
                </c:pt>
                <c:pt idx="2">
                  <c:v>0.26761500999999999</c:v>
                </c:pt>
                <c:pt idx="3">
                  <c:v>0.15161578000000001</c:v>
                </c:pt>
                <c:pt idx="4">
                  <c:v>5.2943940000000002E-2</c:v>
                </c:pt>
              </c:numCache>
            </c:numRef>
          </c:val>
          <c:extLst>
            <c:ext xmlns:c16="http://schemas.microsoft.com/office/drawing/2014/chart" uri="{C3380CC4-5D6E-409C-BE32-E72D297353CC}">
              <c16:uniqueId val="{0000000D-7977-4A3F-BE6C-AE10B9B44FC6}"/>
            </c:ext>
          </c:extLst>
        </c:ser>
        <c:dLbls>
          <c:showLegendKey val="0"/>
          <c:showVal val="0"/>
          <c:showCatName val="0"/>
          <c:showSerName val="0"/>
          <c:showPercent val="0"/>
          <c:showBubbleSize val="0"/>
        </c:dLbls>
        <c:gapWidth val="12"/>
        <c:axId val="-2110259448"/>
        <c:axId val="-2110256408"/>
      </c:barChart>
      <c:catAx>
        <c:axId val="-2110259448"/>
        <c:scaling>
          <c:orientation val="maxMin"/>
        </c:scaling>
        <c:delete val="1"/>
        <c:axPos val="l"/>
        <c:numFmt formatCode="General" sourceLinked="1"/>
        <c:majorTickMark val="out"/>
        <c:minorTickMark val="none"/>
        <c:tickLblPos val="nextTo"/>
        <c:crossAx val="-2110256408"/>
        <c:crosses val="autoZero"/>
        <c:auto val="1"/>
        <c:lblAlgn val="ctr"/>
        <c:lblOffset val="100"/>
        <c:noMultiLvlLbl val="0"/>
      </c:catAx>
      <c:valAx>
        <c:axId val="-2110256408"/>
        <c:scaling>
          <c:orientation val="minMax"/>
          <c:max val="1"/>
          <c:min val="0"/>
        </c:scaling>
        <c:delete val="0"/>
        <c:axPos val="t"/>
        <c:numFmt formatCode="0%" sourceLinked="1"/>
        <c:majorTickMark val="none"/>
        <c:minorTickMark val="none"/>
        <c:tickLblPos val="none"/>
        <c:spPr>
          <a:ln>
            <a:noFill/>
          </a:ln>
        </c:spPr>
        <c:crossAx val="-2110259448"/>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1622836383901E-2"/>
          <c:y val="3.5393143673035199E-2"/>
          <c:w val="0.95467965885963901"/>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EB4347"/>
              </a:solidFill>
              <a:effectLst/>
            </c:spPr>
            <c:extLst>
              <c:ext xmlns:c16="http://schemas.microsoft.com/office/drawing/2014/chart" uri="{C3380CC4-5D6E-409C-BE32-E72D297353CC}">
                <c16:uniqueId val="{00000001-5606-4B11-9BEF-31C2EF1F574D}"/>
              </c:ext>
            </c:extLst>
          </c:dPt>
          <c:dPt>
            <c:idx val="1"/>
            <c:invertIfNegative val="0"/>
            <c:bubble3D val="0"/>
            <c:spPr>
              <a:solidFill>
                <a:srgbClr val="FFC000"/>
              </a:solidFill>
              <a:effectLst/>
            </c:spPr>
            <c:extLst>
              <c:ext xmlns:c16="http://schemas.microsoft.com/office/drawing/2014/chart" uri="{C3380CC4-5D6E-409C-BE32-E72D297353CC}">
                <c16:uniqueId val="{00000003-5606-4B11-9BEF-31C2EF1F574D}"/>
              </c:ext>
            </c:extLst>
          </c:dPt>
          <c:dPt>
            <c:idx val="2"/>
            <c:invertIfNegative val="0"/>
            <c:bubble3D val="0"/>
            <c:spPr>
              <a:solidFill>
                <a:srgbClr val="00B0F0"/>
              </a:solidFill>
              <a:effectLst/>
            </c:spPr>
            <c:extLst>
              <c:ext xmlns:c16="http://schemas.microsoft.com/office/drawing/2014/chart" uri="{C3380CC4-5D6E-409C-BE32-E72D297353CC}">
                <c16:uniqueId val="{00000005-5606-4B11-9BEF-31C2EF1F574D}"/>
              </c:ext>
            </c:extLst>
          </c:dPt>
          <c:dPt>
            <c:idx val="3"/>
            <c:invertIfNegative val="0"/>
            <c:bubble3D val="0"/>
            <c:spPr>
              <a:solidFill>
                <a:srgbClr val="376092"/>
              </a:solidFill>
              <a:effectLst/>
            </c:spPr>
            <c:extLst>
              <c:ext xmlns:c16="http://schemas.microsoft.com/office/drawing/2014/chart" uri="{C3380CC4-5D6E-409C-BE32-E72D297353CC}">
                <c16:uniqueId val="{00000007-5606-4B11-9BEF-31C2EF1F574D}"/>
              </c:ext>
            </c:extLst>
          </c:dPt>
          <c:dPt>
            <c:idx val="4"/>
            <c:invertIfNegative val="0"/>
            <c:bubble3D val="0"/>
            <c:spPr>
              <a:solidFill>
                <a:srgbClr val="595959"/>
              </a:solidFill>
              <a:effectLst/>
            </c:spPr>
            <c:extLst>
              <c:ext xmlns:c16="http://schemas.microsoft.com/office/drawing/2014/chart" uri="{C3380CC4-5D6E-409C-BE32-E72D297353CC}">
                <c16:uniqueId val="{00000009-5606-4B11-9BEF-31C2EF1F574D}"/>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5606-4B11-9BEF-31C2EF1F574D}"/>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5606-4B11-9BEF-31C2EF1F574D}"/>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5606-4B11-9BEF-31C2EF1F574D}"/>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5606-4B11-9BEF-31C2EF1F574D}"/>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5606-4B11-9BEF-31C2EF1F574D}"/>
                </c:ext>
              </c:extLst>
            </c:dLbl>
            <c:dLbl>
              <c:idx val="5"/>
              <c:delete val="1"/>
              <c:extLst>
                <c:ext xmlns:c15="http://schemas.microsoft.com/office/drawing/2012/chart" uri="{CE6537A1-D6FC-4f65-9D91-7224C49458BB}"/>
                <c:ext xmlns:c16="http://schemas.microsoft.com/office/drawing/2014/chart" uri="{C3380CC4-5D6E-409C-BE32-E72D297353CC}">
                  <c16:uniqueId val="{0000000A-5606-4B11-9BEF-31C2EF1F574D}"/>
                </c:ext>
              </c:extLst>
            </c:dLbl>
            <c:dLbl>
              <c:idx val="7"/>
              <c:delete val="1"/>
              <c:extLst>
                <c:ext xmlns:c15="http://schemas.microsoft.com/office/drawing/2012/chart" uri="{CE6537A1-D6FC-4f65-9D91-7224C49458BB}"/>
                <c:ext xmlns:c16="http://schemas.microsoft.com/office/drawing/2014/chart" uri="{C3380CC4-5D6E-409C-BE32-E72D297353CC}">
                  <c16:uniqueId val="{0000000B-5606-4B11-9BEF-31C2EF1F574D}"/>
                </c:ext>
              </c:extLst>
            </c:dLbl>
            <c:dLbl>
              <c:idx val="14"/>
              <c:delete val="1"/>
              <c:extLst>
                <c:ext xmlns:c15="http://schemas.microsoft.com/office/drawing/2012/chart" uri="{CE6537A1-D6FC-4f65-9D91-7224C49458BB}"/>
                <c:ext xmlns:c16="http://schemas.microsoft.com/office/drawing/2014/chart" uri="{C3380CC4-5D6E-409C-BE32-E72D297353CC}">
                  <c16:uniqueId val="{0000000C-5606-4B11-9BEF-31C2EF1F574D}"/>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Tout à fait menacé</c:v>
                </c:pt>
                <c:pt idx="1">
                  <c:v>Plutôt menacé</c:v>
                </c:pt>
                <c:pt idx="2">
                  <c:v>Plutôt pas menacé</c:v>
                </c:pt>
                <c:pt idx="3">
                  <c:v>Pas du tout menacé</c:v>
                </c:pt>
                <c:pt idx="4">
                  <c:v>NSP</c:v>
                </c:pt>
              </c:strCache>
            </c:strRef>
          </c:cat>
          <c:val>
            <c:numRef>
              <c:f>DATA!$B$2:$B$6</c:f>
              <c:numCache>
                <c:formatCode>0%</c:formatCode>
                <c:ptCount val="5"/>
                <c:pt idx="0">
                  <c:v>0.25213447</c:v>
                </c:pt>
                <c:pt idx="1">
                  <c:v>0.315</c:v>
                </c:pt>
                <c:pt idx="2">
                  <c:v>0.24292008000000001</c:v>
                </c:pt>
                <c:pt idx="3">
                  <c:v>0.12136348</c:v>
                </c:pt>
                <c:pt idx="4">
                  <c:v>6.8581970000000006E-2</c:v>
                </c:pt>
              </c:numCache>
            </c:numRef>
          </c:val>
          <c:extLst>
            <c:ext xmlns:c16="http://schemas.microsoft.com/office/drawing/2014/chart" uri="{C3380CC4-5D6E-409C-BE32-E72D297353CC}">
              <c16:uniqueId val="{0000000D-5606-4B11-9BEF-31C2EF1F574D}"/>
            </c:ext>
          </c:extLst>
        </c:ser>
        <c:dLbls>
          <c:showLegendKey val="0"/>
          <c:showVal val="0"/>
          <c:showCatName val="0"/>
          <c:showSerName val="0"/>
          <c:showPercent val="0"/>
          <c:showBubbleSize val="0"/>
        </c:dLbls>
        <c:gapWidth val="12"/>
        <c:axId val="-2109346632"/>
        <c:axId val="-2109343592"/>
      </c:barChart>
      <c:catAx>
        <c:axId val="-2109346632"/>
        <c:scaling>
          <c:orientation val="maxMin"/>
        </c:scaling>
        <c:delete val="1"/>
        <c:axPos val="l"/>
        <c:numFmt formatCode="General" sourceLinked="1"/>
        <c:majorTickMark val="out"/>
        <c:minorTickMark val="none"/>
        <c:tickLblPos val="nextTo"/>
        <c:crossAx val="-2109343592"/>
        <c:crosses val="autoZero"/>
        <c:auto val="1"/>
        <c:lblAlgn val="ctr"/>
        <c:lblOffset val="100"/>
        <c:noMultiLvlLbl val="0"/>
      </c:catAx>
      <c:valAx>
        <c:axId val="-2109343592"/>
        <c:scaling>
          <c:orientation val="minMax"/>
          <c:max val="1"/>
          <c:min val="0"/>
        </c:scaling>
        <c:delete val="0"/>
        <c:axPos val="t"/>
        <c:numFmt formatCode="0%" sourceLinked="1"/>
        <c:majorTickMark val="none"/>
        <c:minorTickMark val="none"/>
        <c:tickLblPos val="none"/>
        <c:spPr>
          <a:ln>
            <a:noFill/>
          </a:ln>
        </c:spPr>
        <c:crossAx val="-2109346632"/>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96384059599204E-3"/>
          <c:y val="3.5555766044046699E-2"/>
          <c:w val="0.98512195149968196"/>
          <c:h val="0.96444423395595325"/>
        </c:manualLayout>
      </c:layout>
      <c:barChart>
        <c:barDir val="col"/>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8E36-45B3-BF26-948D8C5FDAA8}"/>
              </c:ext>
            </c:extLst>
          </c:dPt>
          <c:dPt>
            <c:idx val="1"/>
            <c:invertIfNegative val="0"/>
            <c:bubble3D val="0"/>
            <c:spPr>
              <a:solidFill>
                <a:srgbClr val="00B0F0"/>
              </a:solidFill>
              <a:effectLst/>
            </c:spPr>
            <c:extLst>
              <c:ext xmlns:c16="http://schemas.microsoft.com/office/drawing/2014/chart" uri="{C3380CC4-5D6E-409C-BE32-E72D297353CC}">
                <c16:uniqueId val="{00000003-8E36-45B3-BF26-948D8C5FDAA8}"/>
              </c:ext>
            </c:extLst>
          </c:dPt>
          <c:dPt>
            <c:idx val="2"/>
            <c:invertIfNegative val="0"/>
            <c:bubble3D val="0"/>
            <c:spPr>
              <a:solidFill>
                <a:srgbClr val="002060"/>
              </a:solidFill>
              <a:effectLst/>
            </c:spPr>
            <c:extLst>
              <c:ext xmlns:c16="http://schemas.microsoft.com/office/drawing/2014/chart" uri="{C3380CC4-5D6E-409C-BE32-E72D297353CC}">
                <c16:uniqueId val="{00000005-8E36-45B3-BF26-948D8C5FDAA8}"/>
              </c:ext>
            </c:extLst>
          </c:dPt>
          <c:dPt>
            <c:idx val="3"/>
            <c:invertIfNegative val="0"/>
            <c:bubble3D val="0"/>
            <c:spPr>
              <a:solidFill>
                <a:srgbClr val="FFC000"/>
              </a:solidFill>
              <a:effectLst/>
            </c:spPr>
            <c:extLst>
              <c:ext xmlns:c16="http://schemas.microsoft.com/office/drawing/2014/chart" uri="{C3380CC4-5D6E-409C-BE32-E72D297353CC}">
                <c16:uniqueId val="{00000007-8E36-45B3-BF26-948D8C5FDAA8}"/>
              </c:ext>
            </c:extLst>
          </c:dPt>
          <c:dPt>
            <c:idx val="4"/>
            <c:invertIfNegative val="0"/>
            <c:bubble3D val="0"/>
            <c:spPr>
              <a:solidFill>
                <a:srgbClr val="FF5050"/>
              </a:solidFill>
              <a:ln>
                <a:noFill/>
              </a:ln>
              <a:effectLst/>
            </c:spPr>
            <c:extLst>
              <c:ext xmlns:c16="http://schemas.microsoft.com/office/drawing/2014/chart" uri="{C3380CC4-5D6E-409C-BE32-E72D297353CC}">
                <c16:uniqueId val="{00000009-8E36-45B3-BF26-948D8C5FDAA8}"/>
              </c:ext>
            </c:extLst>
          </c:dPt>
          <c:dPt>
            <c:idx val="5"/>
            <c:invertIfNegative val="0"/>
            <c:bubble3D val="0"/>
            <c:spPr>
              <a:solidFill>
                <a:srgbClr val="595959"/>
              </a:solidFill>
              <a:effectLst/>
            </c:spPr>
            <c:extLst>
              <c:ext xmlns:c16="http://schemas.microsoft.com/office/drawing/2014/chart" uri="{C3380CC4-5D6E-409C-BE32-E72D297353CC}">
                <c16:uniqueId val="{0000000B-8E36-45B3-BF26-948D8C5FDAA8}"/>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8E36-45B3-BF26-948D8C5FDAA8}"/>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8E36-45B3-BF26-948D8C5FDAA8}"/>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8E36-45B3-BF26-948D8C5FDAA8}"/>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8E36-45B3-BF26-948D8C5FDAA8}"/>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8E36-45B3-BF26-948D8C5FDAA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36-45B3-BF26-948D8C5FDAA8}"/>
                </c:ext>
              </c:extLst>
            </c:dLbl>
            <c:dLbl>
              <c:idx val="7"/>
              <c:delete val="1"/>
              <c:extLst>
                <c:ext xmlns:c15="http://schemas.microsoft.com/office/drawing/2012/chart" uri="{CE6537A1-D6FC-4f65-9D91-7224C49458BB}"/>
                <c:ext xmlns:c16="http://schemas.microsoft.com/office/drawing/2014/chart" uri="{C3380CC4-5D6E-409C-BE32-E72D297353CC}">
                  <c16:uniqueId val="{0000000C-8E36-45B3-BF26-948D8C5FDAA8}"/>
                </c:ext>
              </c:extLst>
            </c:dLbl>
            <c:dLbl>
              <c:idx val="14"/>
              <c:delete val="1"/>
              <c:extLst>
                <c:ext xmlns:c15="http://schemas.microsoft.com/office/drawing/2012/chart" uri="{CE6537A1-D6FC-4f65-9D91-7224C49458BB}"/>
                <c:ext xmlns:c16="http://schemas.microsoft.com/office/drawing/2014/chart" uri="{C3380CC4-5D6E-409C-BE32-E72D297353CC}">
                  <c16:uniqueId val="{0000000D-8E36-45B3-BF26-948D8C5FDAA8}"/>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DATA!$A$2:$A$7</c:f>
              <c:strCache>
                <c:ptCount val="6"/>
                <c:pt idx="0">
                  <c:v>Soutient tout à fait</c:v>
                </c:pt>
                <c:pt idx="1">
                  <c:v>Soutient plutôt</c:v>
                </c:pt>
                <c:pt idx="2">
                  <c:v>Ne soutient pas du tout</c:v>
                </c:pt>
                <c:pt idx="3">
                  <c:v>Vous êtes indifférent à ce mouvement</c:v>
                </c:pt>
                <c:pt idx="4">
                  <c:v>NSP</c:v>
                </c:pt>
                <c:pt idx="5">
                  <c:v>Ne soutient plutôt pas</c:v>
                </c:pt>
              </c:strCache>
            </c:strRef>
          </c:cat>
          <c:val>
            <c:numRef>
              <c:f>DATA!$B$2:$B$7</c:f>
              <c:numCache>
                <c:formatCode>0%</c:formatCode>
                <c:ptCount val="6"/>
                <c:pt idx="0">
                  <c:v>0.28765930000000001</c:v>
                </c:pt>
                <c:pt idx="1">
                  <c:v>0.19423066</c:v>
                </c:pt>
                <c:pt idx="2">
                  <c:v>0.01</c:v>
                </c:pt>
                <c:pt idx="3">
                  <c:v>0.11</c:v>
                </c:pt>
                <c:pt idx="4">
                  <c:v>0.19</c:v>
                </c:pt>
                <c:pt idx="5">
                  <c:v>0.19</c:v>
                </c:pt>
              </c:numCache>
            </c:numRef>
          </c:val>
          <c:extLst>
            <c:ext xmlns:c16="http://schemas.microsoft.com/office/drawing/2014/chart" uri="{C3380CC4-5D6E-409C-BE32-E72D297353CC}">
              <c16:uniqueId val="{0000000E-8E36-45B3-BF26-948D8C5FDAA8}"/>
            </c:ext>
          </c:extLst>
        </c:ser>
        <c:dLbls>
          <c:showLegendKey val="0"/>
          <c:showVal val="0"/>
          <c:showCatName val="0"/>
          <c:showSerName val="0"/>
          <c:showPercent val="0"/>
          <c:showBubbleSize val="0"/>
        </c:dLbls>
        <c:gapWidth val="12"/>
        <c:axId val="-2117847272"/>
        <c:axId val="-2117851080"/>
      </c:barChart>
      <c:catAx>
        <c:axId val="-2117847272"/>
        <c:scaling>
          <c:orientation val="minMax"/>
        </c:scaling>
        <c:delete val="1"/>
        <c:axPos val="b"/>
        <c:numFmt formatCode="General" sourceLinked="1"/>
        <c:majorTickMark val="out"/>
        <c:minorTickMark val="none"/>
        <c:tickLblPos val="nextTo"/>
        <c:crossAx val="-2117851080"/>
        <c:crosses val="autoZero"/>
        <c:auto val="1"/>
        <c:lblAlgn val="ctr"/>
        <c:lblOffset val="100"/>
        <c:noMultiLvlLbl val="0"/>
      </c:catAx>
      <c:valAx>
        <c:axId val="-2117851080"/>
        <c:scaling>
          <c:orientation val="minMax"/>
          <c:max val="1"/>
          <c:min val="0"/>
        </c:scaling>
        <c:delete val="0"/>
        <c:axPos val="l"/>
        <c:numFmt formatCode="0%" sourceLinked="1"/>
        <c:majorTickMark val="none"/>
        <c:minorTickMark val="none"/>
        <c:tickLblPos val="none"/>
        <c:spPr>
          <a:ln>
            <a:noFill/>
          </a:ln>
        </c:spPr>
        <c:crossAx val="-2117847272"/>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7972437991994E-2"/>
          <c:y val="0.11193245805188901"/>
          <c:w val="0.920970173224546"/>
          <c:h val="0.86371177516476305"/>
        </c:manualLayout>
      </c:layout>
      <c:barChart>
        <c:barDir val="bar"/>
        <c:grouping val="clustered"/>
        <c:varyColors val="0"/>
        <c:ser>
          <c:idx val="0"/>
          <c:order val="1"/>
          <c:tx>
            <c:strRef>
              <c:f>FORMULA!$C$1</c:f>
              <c:strCache>
                <c:ptCount val="1"/>
                <c:pt idx="0">
                  <c:v>Q40. Selon vous, qu'est-ce qui permet aux citoyens d'exercer le plus d'influence sur les décisions prises en France ?  En premier</c:v>
                </c:pt>
              </c:strCache>
            </c:strRef>
          </c:tx>
          <c:spPr>
            <a:solidFill>
              <a:srgbClr val="00B0F0"/>
            </a:solidFill>
            <a:ln w="12600">
              <a:solidFill>
                <a:srgbClr val="FFFFFF"/>
              </a:solidFill>
              <a:prstDash val="solid"/>
            </a:ln>
          </c:spPr>
          <c:invertIfNegative val="0"/>
          <c:dPt>
            <c:idx val="4"/>
            <c:invertIfNegative val="0"/>
            <c:bubble3D val="0"/>
            <c:spPr>
              <a:solidFill>
                <a:srgbClr val="EB4347"/>
              </a:solidFill>
              <a:ln w="12600">
                <a:solidFill>
                  <a:srgbClr val="FFFFFF"/>
                </a:solidFill>
                <a:prstDash val="solid"/>
              </a:ln>
            </c:spPr>
            <c:extLst>
              <c:ext xmlns:c16="http://schemas.microsoft.com/office/drawing/2014/chart" uri="{C3380CC4-5D6E-409C-BE32-E72D297353CC}">
                <c16:uniqueId val="{0000000F-A1A4-4BFD-8D77-4014FC6879B8}"/>
              </c:ext>
            </c:extLst>
          </c:dPt>
          <c:dPt>
            <c:idx val="5"/>
            <c:invertIfNegative val="0"/>
            <c:bubble3D val="0"/>
            <c:spPr>
              <a:solidFill>
                <a:srgbClr val="A6A6A6"/>
              </a:solidFill>
              <a:ln w="12600">
                <a:solidFill>
                  <a:srgbClr val="FFFFFF"/>
                </a:solidFill>
                <a:prstDash val="solid"/>
              </a:ln>
            </c:spPr>
            <c:extLst>
              <c:ext xmlns:c16="http://schemas.microsoft.com/office/drawing/2014/chart" uri="{C3380CC4-5D6E-409C-BE32-E72D297353CC}">
                <c16:uniqueId val="{00000004-A1A4-4BFD-8D77-4014FC6879B8}"/>
              </c:ext>
            </c:extLst>
          </c:dPt>
          <c:dPt>
            <c:idx val="9"/>
            <c:invertIfNegative val="0"/>
            <c:bubble3D val="0"/>
            <c:spPr>
              <a:solidFill>
                <a:srgbClr val="EB4347"/>
              </a:solidFill>
              <a:ln w="12600">
                <a:solidFill>
                  <a:srgbClr val="FFFFFF"/>
                </a:solidFill>
                <a:prstDash val="solid"/>
              </a:ln>
            </c:spPr>
            <c:extLst>
              <c:ext xmlns:c16="http://schemas.microsoft.com/office/drawing/2014/chart" uri="{C3380CC4-5D6E-409C-BE32-E72D297353CC}">
                <c16:uniqueId val="{00000001-A1A4-4BFD-8D77-4014FC6879B8}"/>
              </c:ext>
            </c:extLst>
          </c:dPt>
          <c:dPt>
            <c:idx val="10"/>
            <c:invertIfNegative val="0"/>
            <c:bubble3D val="0"/>
            <c:spPr>
              <a:solidFill>
                <a:schemeClr val="tx1">
                  <a:lumMod val="50000"/>
                  <a:lumOff val="50000"/>
                </a:schemeClr>
              </a:solidFill>
              <a:ln w="12600">
                <a:solidFill>
                  <a:srgbClr val="FFFFFF"/>
                </a:solidFill>
                <a:prstDash val="solid"/>
              </a:ln>
            </c:spPr>
            <c:extLst>
              <c:ext xmlns:c16="http://schemas.microsoft.com/office/drawing/2014/chart" uri="{C3380CC4-5D6E-409C-BE32-E72D297353CC}">
                <c16:uniqueId val="{00000003-A1A4-4BFD-8D77-4014FC6879B8}"/>
              </c:ext>
            </c:extLst>
          </c:dPt>
          <c:dLbls>
            <c:dLbl>
              <c:idx val="5"/>
              <c:layout>
                <c:manualLayout>
                  <c:x val="2.4188324908073801E-3"/>
                  <c:y val="1.1307617399076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A4-4BFD-8D77-4014FC6879B8}"/>
                </c:ext>
              </c:extLst>
            </c:dLbl>
            <c:dLbl>
              <c:idx val="6"/>
              <c:layout>
                <c:manualLayout>
                  <c:x val="1.7061244432751501E-2"/>
                  <c:y val="2.14125471959307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A4-4BFD-8D77-4014FC6879B8}"/>
                </c:ext>
              </c:extLst>
            </c:dLbl>
            <c:dLbl>
              <c:idx val="7"/>
              <c:layout>
                <c:manualLayout>
                  <c:x val="1.035368852191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A4-4BFD-8D77-4014FC6879B8}"/>
                </c:ext>
              </c:extLst>
            </c:dLbl>
            <c:dLbl>
              <c:idx val="8"/>
              <c:layout>
                <c:manualLayout>
                  <c:x val="1.55305327828758E-2"/>
                  <c:y val="2.17865730758841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A4-4BFD-8D77-4014FC6879B8}"/>
                </c:ext>
              </c:extLst>
            </c:dLbl>
            <c:spPr>
              <a:noFill/>
              <a:ln>
                <a:noFill/>
              </a:ln>
              <a:effectLst/>
            </c:spPr>
            <c:txPr>
              <a:bodyPr/>
              <a:lstStyle/>
              <a:p>
                <a:pPr>
                  <a:defRPr sz="1500" b="0">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FORMULA!$A$2:$A$5</c:f>
              <c:strCache>
                <c:ptCount val="4"/>
                <c:pt idx="0">
                  <c:v>Voter aux élections</c:v>
                </c:pt>
                <c:pt idx="1">
                  <c:v>Manifester dans la rue</c:v>
                </c:pt>
                <c:pt idx="2">
                  <c:v>Boycotter des entreprises ou des produits</c:v>
                </c:pt>
                <c:pt idx="3">
                  <c:v>Faire grève</c:v>
                </c:pt>
              </c:strCache>
            </c:strRef>
          </c:cat>
          <c:val>
            <c:numRef>
              <c:f>FORMULA!$C$2:$C$5</c:f>
              <c:numCache>
                <c:formatCode>0%</c:formatCode>
                <c:ptCount val="4"/>
                <c:pt idx="0">
                  <c:v>0.77092329979309004</c:v>
                </c:pt>
                <c:pt idx="1">
                  <c:v>0.48599342982735799</c:v>
                </c:pt>
                <c:pt idx="2">
                  <c:v>0.477507738767178</c:v>
                </c:pt>
                <c:pt idx="3">
                  <c:v>0.253678559425976</c:v>
                </c:pt>
              </c:numCache>
            </c:numRef>
          </c:val>
          <c:extLst>
            <c:ext xmlns:c16="http://schemas.microsoft.com/office/drawing/2014/chart" uri="{C3380CC4-5D6E-409C-BE32-E72D297353CC}">
              <c16:uniqueId val="{00000008-A1A4-4BFD-8D77-4014FC6879B8}"/>
            </c:ext>
          </c:extLst>
        </c:ser>
        <c:dLbls>
          <c:showLegendKey val="0"/>
          <c:showVal val="1"/>
          <c:showCatName val="0"/>
          <c:showSerName val="0"/>
          <c:showPercent val="0"/>
          <c:showBubbleSize val="0"/>
        </c:dLbls>
        <c:gapWidth val="50"/>
        <c:axId val="-2115628920"/>
        <c:axId val="-2115625880"/>
      </c:barChart>
      <c:barChart>
        <c:barDir val="bar"/>
        <c:grouping val="clustered"/>
        <c:varyColors val="0"/>
        <c:ser>
          <c:idx val="1"/>
          <c:order val="0"/>
          <c:tx>
            <c:strRef>
              <c:f>FORMULA!$B$1</c:f>
              <c:strCache>
                <c:ptCount val="1"/>
                <c:pt idx="0">
                  <c:v>Q40. Selon vous, qu'est-ce qui permet aux citoyens d'exercer le plus d'influence sur les décisions prises en France ?  Total</c:v>
                </c:pt>
              </c:strCache>
            </c:strRef>
          </c:tx>
          <c:spPr>
            <a:solidFill>
              <a:srgbClr val="376092"/>
            </a:solidFill>
            <a:ln w="12600">
              <a:solidFill>
                <a:schemeClr val="bg1"/>
              </a:solidFill>
              <a:prstDash val="solid"/>
            </a:ln>
          </c:spPr>
          <c:invertIfNegative val="0"/>
          <c:dPt>
            <c:idx val="4"/>
            <c:invertIfNegative val="0"/>
            <c:bubble3D val="0"/>
            <c:spPr>
              <a:solidFill>
                <a:srgbClr val="CC0505"/>
              </a:solidFill>
              <a:ln w="12600">
                <a:solidFill>
                  <a:schemeClr val="bg1"/>
                </a:solidFill>
                <a:prstDash val="solid"/>
              </a:ln>
            </c:spPr>
            <c:extLst>
              <c:ext xmlns:c16="http://schemas.microsoft.com/office/drawing/2014/chart" uri="{C3380CC4-5D6E-409C-BE32-E72D297353CC}">
                <c16:uniqueId val="{00000010-A1A4-4BFD-8D77-4014FC6879B8}"/>
              </c:ext>
            </c:extLst>
          </c:dPt>
          <c:dPt>
            <c:idx val="5"/>
            <c:invertIfNegative val="0"/>
            <c:bubble3D val="0"/>
            <c:spPr>
              <a:solidFill>
                <a:srgbClr val="606060"/>
              </a:solidFill>
              <a:ln w="12600">
                <a:solidFill>
                  <a:schemeClr val="bg1"/>
                </a:solidFill>
                <a:prstDash val="solid"/>
              </a:ln>
            </c:spPr>
            <c:extLst>
              <c:ext xmlns:c16="http://schemas.microsoft.com/office/drawing/2014/chart" uri="{C3380CC4-5D6E-409C-BE32-E72D297353CC}">
                <c16:uniqueId val="{0000000B-A1A4-4BFD-8D77-4014FC6879B8}"/>
              </c:ext>
            </c:extLst>
          </c:dPt>
          <c:dPt>
            <c:idx val="6"/>
            <c:invertIfNegative val="0"/>
            <c:bubble3D val="0"/>
            <c:extLst>
              <c:ext xmlns:c16="http://schemas.microsoft.com/office/drawing/2014/chart" uri="{C3380CC4-5D6E-409C-BE32-E72D297353CC}">
                <c16:uniqueId val="{00000009-A1A4-4BFD-8D77-4014FC6879B8}"/>
              </c:ext>
            </c:extLst>
          </c:dPt>
          <c:dPt>
            <c:idx val="7"/>
            <c:invertIfNegative val="0"/>
            <c:bubble3D val="0"/>
            <c:extLst>
              <c:ext xmlns:c16="http://schemas.microsoft.com/office/drawing/2014/chart" uri="{C3380CC4-5D6E-409C-BE32-E72D297353CC}">
                <c16:uniqueId val="{0000000A-A1A4-4BFD-8D77-4014FC6879B8}"/>
              </c:ext>
            </c:extLst>
          </c:dPt>
          <c:dLbls>
            <c:dLbl>
              <c:idx val="5"/>
              <c:layout>
                <c:manualLayout>
                  <c:x val="-3.4833593294871599E-3"/>
                  <c:y val="2.720249995771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A4-4BFD-8D77-4014FC6879B8}"/>
                </c:ext>
              </c:extLst>
            </c:dLbl>
            <c:dLbl>
              <c:idx val="6"/>
              <c:layout>
                <c:manualLayout>
                  <c:x val="-4.7733949724064898E-3"/>
                  <c:y val="2.7203865938697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A4-4BFD-8D77-4014FC6879B8}"/>
                </c:ext>
              </c:extLst>
            </c:dLbl>
            <c:dLbl>
              <c:idx val="7"/>
              <c:layout>
                <c:manualLayout>
                  <c:x val="-7.0688381694026499E-3"/>
                  <c:y val="4.3573146131478101E-7"/>
                </c:manualLayout>
              </c:layout>
              <c:spPr/>
              <c:txPr>
                <a:bodyPr/>
                <a:lstStyle/>
                <a:p>
                  <a:pPr>
                    <a:defRPr sz="1200" b="0">
                      <a:solidFill>
                        <a:schemeClr val="tx1">
                          <a:lumMod val="95000"/>
                          <a:lumOff val="5000"/>
                        </a:schemeClr>
                      </a:solidFill>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A4-4BFD-8D77-4014FC6879B8}"/>
                </c:ext>
              </c:extLst>
            </c:dLbl>
            <c:dLbl>
              <c:idx val="8"/>
              <c:layout>
                <c:manualLayout>
                  <c:x val="-5.1768442609585897E-3"/>
                  <c:y val="0"/>
                </c:manualLayout>
              </c:layout>
              <c:spPr/>
              <c:txPr>
                <a:bodyPr/>
                <a:lstStyle/>
                <a:p>
                  <a:pPr>
                    <a:defRPr sz="1200" b="0">
                      <a:solidFill>
                        <a:schemeClr val="tx1">
                          <a:lumMod val="95000"/>
                          <a:lumOff val="5000"/>
                        </a:schemeClr>
                      </a:solidFill>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A4-4BFD-8D77-4014FC6879B8}"/>
                </c:ext>
              </c:extLst>
            </c:dLbl>
            <c:spPr>
              <a:noFill/>
              <a:ln>
                <a:noFill/>
              </a:ln>
              <a:effectLst/>
            </c:spPr>
            <c:txPr>
              <a:bodyPr/>
              <a:lstStyle/>
              <a:p>
                <a:pPr>
                  <a:defRPr sz="1200" b="0">
                    <a:solidFill>
                      <a:schemeClr val="tx1">
                        <a:lumMod val="95000"/>
                        <a:lumOff val="5000"/>
                      </a:schemeClr>
                    </a:solidFill>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FORMULA!$A$2:$A$5</c:f>
              <c:strCache>
                <c:ptCount val="4"/>
                <c:pt idx="0">
                  <c:v>Voter aux élections</c:v>
                </c:pt>
                <c:pt idx="1">
                  <c:v>Manifester dans la rue</c:v>
                </c:pt>
                <c:pt idx="2">
                  <c:v>Boycotter des entreprises ou des produits</c:v>
                </c:pt>
                <c:pt idx="3">
                  <c:v>Faire grève</c:v>
                </c:pt>
              </c:strCache>
            </c:strRef>
          </c:cat>
          <c:val>
            <c:numRef>
              <c:f>FORMULA!$B$2:$B$5</c:f>
              <c:numCache>
                <c:formatCode>0%</c:formatCode>
                <c:ptCount val="4"/>
                <c:pt idx="0">
                  <c:v>0.48196831000000001</c:v>
                </c:pt>
                <c:pt idx="1">
                  <c:v>0.22225510000000001</c:v>
                </c:pt>
                <c:pt idx="2">
                  <c:v>0.15605376000000001</c:v>
                </c:pt>
                <c:pt idx="3">
                  <c:v>0.13527766999999999</c:v>
                </c:pt>
              </c:numCache>
            </c:numRef>
          </c:val>
          <c:extLst>
            <c:ext xmlns:c16="http://schemas.microsoft.com/office/drawing/2014/chart" uri="{C3380CC4-5D6E-409C-BE32-E72D297353CC}">
              <c16:uniqueId val="{0000000D-A1A4-4BFD-8D77-4014FC6879B8}"/>
            </c:ext>
          </c:extLst>
        </c:ser>
        <c:dLbls>
          <c:showLegendKey val="0"/>
          <c:showVal val="1"/>
          <c:showCatName val="0"/>
          <c:showSerName val="0"/>
          <c:showPercent val="0"/>
          <c:showBubbleSize val="0"/>
        </c:dLbls>
        <c:gapWidth val="150"/>
        <c:axId val="-2115622680"/>
        <c:axId val="-2115619688"/>
      </c:barChart>
      <c:catAx>
        <c:axId val="-2115628920"/>
        <c:scaling>
          <c:orientation val="maxMin"/>
        </c:scaling>
        <c:delete val="1"/>
        <c:axPos val="l"/>
        <c:numFmt formatCode="General" sourceLinked="1"/>
        <c:majorTickMark val="out"/>
        <c:minorTickMark val="none"/>
        <c:tickLblPos val="none"/>
        <c:crossAx val="-2115625880"/>
        <c:crosses val="autoZero"/>
        <c:auto val="1"/>
        <c:lblAlgn val="ctr"/>
        <c:lblOffset val="100"/>
        <c:tickMarkSkip val="1"/>
        <c:noMultiLvlLbl val="0"/>
      </c:catAx>
      <c:valAx>
        <c:axId val="-2115625880"/>
        <c:scaling>
          <c:orientation val="minMax"/>
          <c:max val="0.9"/>
          <c:min val="0"/>
        </c:scaling>
        <c:delete val="1"/>
        <c:axPos val="b"/>
        <c:numFmt formatCode="0%" sourceLinked="1"/>
        <c:majorTickMark val="none"/>
        <c:minorTickMark val="none"/>
        <c:tickLblPos val="none"/>
        <c:crossAx val="-2115628920"/>
        <c:crosses val="max"/>
        <c:crossBetween val="between"/>
        <c:majorUnit val="1"/>
        <c:minorUnit val="0.1"/>
      </c:valAx>
      <c:catAx>
        <c:axId val="-2115622680"/>
        <c:scaling>
          <c:orientation val="maxMin"/>
        </c:scaling>
        <c:delete val="1"/>
        <c:axPos val="l"/>
        <c:numFmt formatCode="General" sourceLinked="1"/>
        <c:majorTickMark val="out"/>
        <c:minorTickMark val="none"/>
        <c:tickLblPos val="none"/>
        <c:crossAx val="-2115619688"/>
        <c:crosses val="autoZero"/>
        <c:auto val="1"/>
        <c:lblAlgn val="ctr"/>
        <c:lblOffset val="100"/>
        <c:noMultiLvlLbl val="0"/>
      </c:catAx>
      <c:valAx>
        <c:axId val="-2115619688"/>
        <c:scaling>
          <c:orientation val="minMax"/>
          <c:max val="100"/>
          <c:min val="0"/>
        </c:scaling>
        <c:delete val="1"/>
        <c:axPos val="t"/>
        <c:numFmt formatCode="0%" sourceLinked="1"/>
        <c:majorTickMark val="none"/>
        <c:minorTickMark val="none"/>
        <c:tickLblPos val="none"/>
        <c:crossAx val="-2115622680"/>
        <c:crosses val="autoZero"/>
        <c:crossBetween val="between"/>
      </c:valAx>
      <c:spPr>
        <a:noFill/>
        <a:ln w="25199">
          <a:noFill/>
        </a:ln>
      </c:spPr>
    </c:plotArea>
    <c:plotVisOnly val="1"/>
    <c:dispBlanksAs val="gap"/>
    <c:showDLblsOverMax val="0"/>
  </c:chart>
  <c:spPr>
    <a:noFill/>
    <a:ln>
      <a:noFill/>
    </a:ln>
  </c:spPr>
  <c:txPr>
    <a:bodyPr/>
    <a:lstStyle/>
    <a:p>
      <a:pPr>
        <a:defRPr sz="1786" b="1" i="0" u="none" strike="noStrike" baseline="0">
          <a:solidFill>
            <a:schemeClr val="tx1"/>
          </a:solidFill>
          <a:latin typeface="Arial"/>
          <a:ea typeface="Arial"/>
          <a:cs typeface="Arial"/>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03805774278196E-2"/>
          <c:y val="8.0718389732206505E-2"/>
          <c:w val="0.89852952755906002"/>
          <c:h val="0.88401086449189403"/>
        </c:manualLayout>
      </c:layout>
      <c:lineChart>
        <c:grouping val="standard"/>
        <c:varyColors val="0"/>
        <c:ser>
          <c:idx val="0"/>
          <c:order val="0"/>
          <c:tx>
            <c:strRef>
              <c:f>Feuil1!$A$2</c:f>
              <c:strCache>
                <c:ptCount val="1"/>
              </c:strCache>
            </c:strRef>
          </c:tx>
          <c:spPr>
            <a:ln w="34925">
              <a:solidFill>
                <a:srgbClr val="421D49"/>
              </a:solidFill>
            </a:ln>
            <a:effectLst>
              <a:outerShdw blurRad="50800" dist="50800" dir="5400000" algn="ctr" rotWithShape="0">
                <a:srgbClr val="421D49">
                  <a:alpha val="28000"/>
                </a:srgbClr>
              </a:outerShdw>
            </a:effectLst>
          </c:spPr>
          <c:marker>
            <c:symbol val="circle"/>
            <c:size val="6"/>
            <c:spPr>
              <a:solidFill>
                <a:schemeClr val="bg1"/>
              </a:solidFill>
              <a:ln w="15875">
                <a:solidFill>
                  <a:srgbClr val="421D49"/>
                </a:solidFill>
              </a:ln>
              <a:effectLst>
                <a:outerShdw blurRad="50800" dist="50800" dir="5400000" algn="ctr" rotWithShape="0">
                  <a:srgbClr val="421D49">
                    <a:alpha val="28000"/>
                  </a:srgbClr>
                </a:outerShdw>
              </a:effectLst>
            </c:spPr>
          </c:marker>
          <c:dLbls>
            <c:dLbl>
              <c:idx val="0"/>
              <c:layout>
                <c:manualLayout>
                  <c:x val="-7.9375666139271994E-2"/>
                  <c:y val="1.644400418376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F8-4B61-9B3D-F22D129AD481}"/>
                </c:ext>
              </c:extLst>
            </c:dLbl>
            <c:dLbl>
              <c:idx val="1"/>
              <c:layout>
                <c:manualLayout>
                  <c:x val="-2.8996918381802801E-2"/>
                  <c:y val="-3.0816213834551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F8-4B61-9B3D-F22D129AD481}"/>
                </c:ext>
              </c:extLst>
            </c:dLbl>
            <c:dLbl>
              <c:idx val="2"/>
              <c:layout>
                <c:manualLayout>
                  <c:x val="5.2022305045999002E-4"/>
                  <c:y val="-1.26312058415588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F8-4B61-9B3D-F22D129AD481}"/>
                </c:ext>
              </c:extLst>
            </c:dLbl>
            <c:dLbl>
              <c:idx val="3"/>
              <c:layout>
                <c:manualLayout>
                  <c:x val="-3.4315259136724702E-2"/>
                  <c:y val="-3.9135892167163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F8-4B61-9B3D-F22D129AD481}"/>
                </c:ext>
              </c:extLst>
            </c:dLbl>
            <c:dLbl>
              <c:idx val="4"/>
              <c:layout>
                <c:manualLayout>
                  <c:x val="-3.5375732160078402E-2"/>
                  <c:y val="-4.2040780002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F8-4B61-9B3D-F22D129AD481}"/>
                </c:ext>
              </c:extLst>
            </c:dLbl>
            <c:dLbl>
              <c:idx val="5"/>
              <c:layout>
                <c:manualLayout>
                  <c:x val="-3.5986863606779398E-2"/>
                  <c:y val="-3.107018600682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F8-4B61-9B3D-F22D129AD481}"/>
                </c:ext>
              </c:extLst>
            </c:dLbl>
            <c:dLbl>
              <c:idx val="6"/>
              <c:layout>
                <c:manualLayout>
                  <c:x val="-4.0908302975971297E-2"/>
                  <c:y val="-3.4220099487207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F8-4B61-9B3D-F22D129AD481}"/>
                </c:ext>
              </c:extLst>
            </c:dLbl>
            <c:dLbl>
              <c:idx val="7"/>
              <c:layout>
                <c:manualLayout>
                  <c:x val="-3.2096327876232199E-2"/>
                  <c:y val="4.515204096983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F8-4B61-9B3D-F22D129AD481}"/>
                </c:ext>
              </c:extLst>
            </c:dLbl>
            <c:dLbl>
              <c:idx val="10"/>
              <c:layout>
                <c:manualLayout>
                  <c:x val="-4.2735174789082203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F8-4B61-9B3D-F22D129AD481}"/>
                </c:ext>
              </c:extLst>
            </c:dLbl>
            <c:dLbl>
              <c:idx val="13"/>
              <c:layout>
                <c:manualLayout>
                  <c:x val="-3.2128737098980599E-2"/>
                  <c:y val="-2.81209404331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F8-4B61-9B3D-F22D129AD481}"/>
                </c:ext>
              </c:extLst>
            </c:dLbl>
            <c:dLbl>
              <c:idx val="14"/>
              <c:layout>
                <c:manualLayout>
                  <c:x val="-2.80703341403221E-2"/>
                  <c:y val="-2.51716948594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F8-4B61-9B3D-F22D129AD481}"/>
                </c:ext>
              </c:extLst>
            </c:dLbl>
            <c:dLbl>
              <c:idx val="24"/>
              <c:layout>
                <c:manualLayout>
                  <c:x val="-1.4942442652259301E-2"/>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F8-4B61-9B3D-F22D129AD481}"/>
                </c:ext>
              </c:extLst>
            </c:dLbl>
            <c:spPr>
              <a:noFill/>
              <a:ln>
                <a:noFill/>
              </a:ln>
              <a:effectLst/>
            </c:spPr>
            <c:txPr>
              <a:bodyPr/>
              <a:lstStyle/>
              <a:p>
                <a:pPr>
                  <a:defRPr sz="1100" b="1">
                    <a:solidFill>
                      <a:srgbClr val="421D49"/>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Colonne10</c:v>
                </c:pt>
                <c:pt idx="2">
                  <c:v>Colonne12</c:v>
                </c:pt>
                <c:pt idx="3">
                  <c:v>Colonne13</c:v>
                </c:pt>
                <c:pt idx="4">
                  <c:v>Colonne14</c:v>
                </c:pt>
                <c:pt idx="5">
                  <c:v>Colonne15</c:v>
                </c:pt>
                <c:pt idx="6">
                  <c:v>Colonne16</c:v>
                </c:pt>
                <c:pt idx="7">
                  <c:v>Colonne17</c:v>
                </c:pt>
                <c:pt idx="8">
                  <c:v>Colonne18</c:v>
                </c:pt>
                <c:pt idx="9">
                  <c:v>Colonne19</c:v>
                </c:pt>
              </c:strCache>
            </c:strRef>
          </c:cat>
          <c:val>
            <c:numRef>
              <c:f>Feuil1!$B$2:$O$2</c:f>
              <c:numCache>
                <c:formatCode>General</c:formatCode>
                <c:ptCount val="14"/>
              </c:numCache>
            </c:numRef>
          </c:val>
          <c:smooth val="1"/>
          <c:extLst>
            <c:ext xmlns:c16="http://schemas.microsoft.com/office/drawing/2014/chart" uri="{C3380CC4-5D6E-409C-BE32-E72D297353CC}">
              <c16:uniqueId val="{0000000C-72F8-4B61-9B3D-F22D129AD481}"/>
            </c:ext>
          </c:extLst>
        </c:ser>
        <c:ser>
          <c:idx val="1"/>
          <c:order val="1"/>
          <c:tx>
            <c:strRef>
              <c:f>Feuil1!$A$3</c:f>
              <c:strCache>
                <c:ptCount val="1"/>
              </c:strCache>
            </c:strRef>
          </c:tx>
          <c:spPr>
            <a:ln w="34925">
              <a:solidFill>
                <a:srgbClr val="AC0077"/>
              </a:solidFill>
            </a:ln>
            <a:effectLst>
              <a:outerShdw blurRad="50800" dist="50800" dir="5400000" algn="ctr" rotWithShape="0">
                <a:srgbClr val="B4007C">
                  <a:alpha val="26000"/>
                </a:srgbClr>
              </a:outerShdw>
            </a:effectLst>
          </c:spPr>
          <c:marker>
            <c:symbol val="circle"/>
            <c:size val="6"/>
            <c:spPr>
              <a:solidFill>
                <a:schemeClr val="bg1"/>
              </a:solidFill>
              <a:ln w="15875">
                <a:solidFill>
                  <a:srgbClr val="AC0077"/>
                </a:solidFill>
              </a:ln>
              <a:effectLst>
                <a:outerShdw blurRad="50800" dist="50800" dir="5400000" algn="ctr" rotWithShape="0">
                  <a:srgbClr val="B4007C">
                    <a:alpha val="26000"/>
                  </a:srgbClr>
                </a:outerShdw>
              </a:effectLst>
            </c:spPr>
          </c:marker>
          <c:dLbls>
            <c:dLbl>
              <c:idx val="0"/>
              <c:layout>
                <c:manualLayout>
                  <c:x val="-8.3905137354332193E-2"/>
                  <c:y val="-1.246871215269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F8-4B61-9B3D-F22D129AD481}"/>
                </c:ext>
              </c:extLst>
            </c:dLbl>
            <c:dLbl>
              <c:idx val="1"/>
              <c:layout>
                <c:manualLayout>
                  <c:x val="-3.0217622045541299E-2"/>
                  <c:y val="4.16838720996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F8-4B61-9B3D-F22D129AD481}"/>
                </c:ext>
              </c:extLst>
            </c:dLbl>
            <c:dLbl>
              <c:idx val="2"/>
              <c:layout>
                <c:manualLayout>
                  <c:x val="-2.5156066915137999E-4"/>
                  <c:y val="-3.732555923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2F8-4B61-9B3D-F22D129AD481}"/>
                </c:ext>
              </c:extLst>
            </c:dLbl>
            <c:dLbl>
              <c:idx val="3"/>
              <c:layout>
                <c:manualLayout>
                  <c:x val="5.6186281338407402E-3"/>
                  <c:y val="1.5839306523220398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2F8-4B61-9B3D-F22D129AD481}"/>
                </c:ext>
              </c:extLst>
            </c:dLbl>
            <c:dLbl>
              <c:idx val="4"/>
              <c:layout>
                <c:manualLayout>
                  <c:x val="4.1667153839001804E-3"/>
                  <c:y val="1.0928464306929099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2F8-4B61-9B3D-F22D129AD481}"/>
                </c:ext>
              </c:extLst>
            </c:dLbl>
            <c:dLbl>
              <c:idx val="5"/>
              <c:layout>
                <c:manualLayout>
                  <c:x val="1.1237673843968199E-2"/>
                  <c:y val="1.53121579049302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2F8-4B61-9B3D-F22D129AD481}"/>
                </c:ext>
              </c:extLst>
            </c:dLbl>
            <c:dLbl>
              <c:idx val="9"/>
              <c:layout>
                <c:manualLayout>
                  <c:x val="-2.93006182385302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2F8-4B61-9B3D-F22D129AD481}"/>
                </c:ext>
              </c:extLst>
            </c:dLbl>
            <c:dLbl>
              <c:idx val="10"/>
              <c:layout>
                <c:manualLayout>
                  <c:x val="-2.3612686301660399E-2"/>
                  <c:y val="-4.286716830160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2F8-4B61-9B3D-F22D129AD481}"/>
                </c:ext>
              </c:extLst>
            </c:dLbl>
            <c:dLbl>
              <c:idx val="11"/>
              <c:layout>
                <c:manualLayout>
                  <c:x val="-4.1290082451829802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2F8-4B61-9B3D-F22D129AD481}"/>
                </c:ext>
              </c:extLst>
            </c:dLbl>
            <c:dLbl>
              <c:idx val="12"/>
              <c:layout>
                <c:manualLayout>
                  <c:x val="-3.8345334475822397E-2"/>
                  <c:y val="-2.812094043313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2F8-4B61-9B3D-F22D129AD481}"/>
                </c:ext>
              </c:extLst>
            </c:dLbl>
            <c:dLbl>
              <c:idx val="13"/>
              <c:layout>
                <c:manualLayout>
                  <c:x val="-2.3502585353984799E-2"/>
                  <c:y val="-4.2867168301601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2F8-4B61-9B3D-F22D129AD481}"/>
                </c:ext>
              </c:extLst>
            </c:dLbl>
            <c:dLbl>
              <c:idx val="14"/>
              <c:layout>
                <c:manualLayout>
                  <c:x val="-2.725988374389E-2"/>
                  <c:y val="-4.581641387529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2F8-4B61-9B3D-F22D129AD481}"/>
                </c:ext>
              </c:extLst>
            </c:dLbl>
            <c:dLbl>
              <c:idx val="15"/>
              <c:layout>
                <c:manualLayout>
                  <c:x val="-3.5701100077880597E-2"/>
                  <c:y val="-2.222244928574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2F8-4B61-9B3D-F22D129AD481}"/>
                </c:ext>
              </c:extLst>
            </c:dLbl>
            <c:dLbl>
              <c:idx val="20"/>
              <c:layout>
                <c:manualLayout>
                  <c:x val="-2.6560525474452201E-2"/>
                  <c:y val="2.496547989334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2F8-4B61-9B3D-F22D129AD481}"/>
                </c:ext>
              </c:extLst>
            </c:dLbl>
            <c:dLbl>
              <c:idx val="21"/>
              <c:layout>
                <c:manualLayout>
                  <c:x val="-3.4029509238040198E-2"/>
                  <c:y val="2.79147254670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2F8-4B61-9B3D-F22D129AD481}"/>
                </c:ext>
              </c:extLst>
            </c:dLbl>
            <c:dLbl>
              <c:idx val="22"/>
              <c:layout>
                <c:manualLayout>
                  <c:x val="-2.3028598813328301E-2"/>
                  <c:y val="-3.4019431580521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2F8-4B61-9B3D-F22D129AD481}"/>
                </c:ext>
              </c:extLst>
            </c:dLbl>
            <c:dLbl>
              <c:idx val="23"/>
              <c:layout>
                <c:manualLayout>
                  <c:x val="-2.42747895276282E-2"/>
                  <c:y val="-2.634419414303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2F8-4B61-9B3D-F22D129AD481}"/>
                </c:ext>
              </c:extLst>
            </c:dLbl>
            <c:dLbl>
              <c:idx val="24"/>
              <c:layout>
                <c:manualLayout>
                  <c:x val="-3.4670373474196101E-3"/>
                  <c:y val="-2.339494856933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2F8-4B61-9B3D-F22D129AD481}"/>
                </c:ext>
              </c:extLst>
            </c:dLbl>
            <c:spPr>
              <a:noFill/>
              <a:ln>
                <a:noFill/>
              </a:ln>
              <a:effectLst/>
            </c:spPr>
            <c:txPr>
              <a:bodyPr/>
              <a:lstStyle/>
              <a:p>
                <a:pPr>
                  <a:defRPr sz="1100" b="1">
                    <a:solidFill>
                      <a:srgbClr val="AC0077"/>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Colonne10</c:v>
                </c:pt>
                <c:pt idx="2">
                  <c:v>Colonne12</c:v>
                </c:pt>
                <c:pt idx="3">
                  <c:v>Colonne13</c:v>
                </c:pt>
                <c:pt idx="4">
                  <c:v>Colonne14</c:v>
                </c:pt>
                <c:pt idx="5">
                  <c:v>Colonne15</c:v>
                </c:pt>
                <c:pt idx="6">
                  <c:v>Colonne16</c:v>
                </c:pt>
                <c:pt idx="7">
                  <c:v>Colonne17</c:v>
                </c:pt>
                <c:pt idx="8">
                  <c:v>Colonne18</c:v>
                </c:pt>
                <c:pt idx="9">
                  <c:v>Colonne19</c:v>
                </c:pt>
              </c:strCache>
            </c:strRef>
          </c:cat>
          <c:val>
            <c:numRef>
              <c:f>Feuil1!$B$3:$O$3</c:f>
              <c:numCache>
                <c:formatCode>General</c:formatCode>
                <c:ptCount val="14"/>
              </c:numCache>
            </c:numRef>
          </c:val>
          <c:smooth val="1"/>
          <c:extLst>
            <c:ext xmlns:c16="http://schemas.microsoft.com/office/drawing/2014/chart" uri="{C3380CC4-5D6E-409C-BE32-E72D297353CC}">
              <c16:uniqueId val="{0000001F-72F8-4B61-9B3D-F22D129AD481}"/>
            </c:ext>
          </c:extLst>
        </c:ser>
        <c:ser>
          <c:idx val="2"/>
          <c:order val="2"/>
          <c:tx>
            <c:strRef>
              <c:f>Feuil1!$A$4</c:f>
              <c:strCache>
                <c:ptCount val="1"/>
                <c:pt idx="0">
                  <c:v>Non</c:v>
                </c:pt>
              </c:strCache>
            </c:strRef>
          </c:tx>
          <c:spPr>
            <a:ln w="34925">
              <a:solidFill>
                <a:srgbClr val="FCB711"/>
              </a:solidFill>
            </a:ln>
            <a:effectLst/>
          </c:spPr>
          <c:marker>
            <c:symbol val="circle"/>
            <c:size val="6"/>
            <c:spPr>
              <a:solidFill>
                <a:schemeClr val="bg1"/>
              </a:solidFill>
              <a:ln w="15875">
                <a:solidFill>
                  <a:srgbClr val="FCB711"/>
                </a:solidFill>
              </a:ln>
              <a:effectLst/>
            </c:spPr>
          </c:marker>
          <c:dLbls>
            <c:dLbl>
              <c:idx val="6"/>
              <c:spPr>
                <a:noFill/>
                <a:ln>
                  <a:noFill/>
                </a:ln>
                <a:effectLst/>
              </c:spPr>
              <c:txPr>
                <a:bodyPr/>
                <a:lstStyle/>
                <a:p>
                  <a:pPr algn="ctr">
                    <a:defRPr lang="fr-FR" sz="1100" b="0" i="0" u="none" strike="noStrike" kern="1200" baseline="0">
                      <a:solidFill>
                        <a:srgbClr val="A6A6A6"/>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4473-420B-B30D-C377128335E3}"/>
                </c:ext>
              </c:extLst>
            </c:dLbl>
            <c:spPr>
              <a:noFill/>
              <a:ln>
                <a:noFill/>
              </a:ln>
              <a:effectLst/>
            </c:spPr>
            <c:txPr>
              <a:bodyPr/>
              <a:lstStyle/>
              <a:p>
                <a:pPr algn="ctr">
                  <a:defRPr lang="fr-FR" sz="1100" b="0" i="0" u="none" strike="noStrike" kern="1200" baseline="0">
                    <a:solidFill>
                      <a:srgbClr val="FCB711"/>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Colonne10</c:v>
                </c:pt>
                <c:pt idx="2">
                  <c:v>Colonne12</c:v>
                </c:pt>
                <c:pt idx="3">
                  <c:v>Colonne13</c:v>
                </c:pt>
                <c:pt idx="4">
                  <c:v>Colonne14</c:v>
                </c:pt>
                <c:pt idx="5">
                  <c:v>Colonne15</c:v>
                </c:pt>
                <c:pt idx="6">
                  <c:v>Colonne16</c:v>
                </c:pt>
                <c:pt idx="7">
                  <c:v>Colonne17</c:v>
                </c:pt>
                <c:pt idx="8">
                  <c:v>Colonne18</c:v>
                </c:pt>
                <c:pt idx="9">
                  <c:v>Colonne19</c:v>
                </c:pt>
              </c:strCache>
            </c:strRef>
          </c:cat>
          <c:val>
            <c:numRef>
              <c:f>Feuil1!$B$4:$O$4</c:f>
              <c:numCache>
                <c:formatCode>0%</c:formatCode>
                <c:ptCount val="14"/>
                <c:pt idx="0">
                  <c:v>0.66</c:v>
                </c:pt>
                <c:pt idx="1">
                  <c:v>0.69</c:v>
                </c:pt>
                <c:pt idx="2">
                  <c:v>0.7</c:v>
                </c:pt>
                <c:pt idx="3">
                  <c:v>0.73</c:v>
                </c:pt>
                <c:pt idx="4">
                  <c:v>0.75</c:v>
                </c:pt>
                <c:pt idx="5">
                  <c:v>0.74</c:v>
                </c:pt>
                <c:pt idx="6">
                  <c:v>0.7</c:v>
                </c:pt>
                <c:pt idx="7">
                  <c:v>0.71</c:v>
                </c:pt>
                <c:pt idx="8">
                  <c:v>0.73</c:v>
                </c:pt>
                <c:pt idx="9">
                  <c:v>0.69</c:v>
                </c:pt>
                <c:pt idx="10">
                  <c:v>0.68</c:v>
                </c:pt>
                <c:pt idx="11">
                  <c:v>0.66</c:v>
                </c:pt>
                <c:pt idx="12">
                  <c:v>0.65</c:v>
                </c:pt>
                <c:pt idx="13">
                  <c:v>0.62</c:v>
                </c:pt>
              </c:numCache>
            </c:numRef>
          </c:val>
          <c:smooth val="1"/>
          <c:extLst>
            <c:ext xmlns:c16="http://schemas.microsoft.com/office/drawing/2014/chart" uri="{C3380CC4-5D6E-409C-BE32-E72D297353CC}">
              <c16:uniqueId val="{0000002E-72F8-4B61-9B3D-F22D129AD481}"/>
            </c:ext>
          </c:extLst>
        </c:ser>
        <c:ser>
          <c:idx val="3"/>
          <c:order val="3"/>
          <c:tx>
            <c:strRef>
              <c:f>Feuil1!$A$5</c:f>
              <c:strCache>
                <c:ptCount val="1"/>
                <c:pt idx="0">
                  <c:v>Oui</c:v>
                </c:pt>
              </c:strCache>
            </c:strRef>
          </c:tx>
          <c:spPr>
            <a:ln w="34925">
              <a:solidFill>
                <a:srgbClr val="376092"/>
              </a:solidFill>
            </a:ln>
            <a:effectLst/>
          </c:spPr>
          <c:marker>
            <c:symbol val="circle"/>
            <c:size val="6"/>
            <c:spPr>
              <a:solidFill>
                <a:schemeClr val="bg1"/>
              </a:solidFill>
              <a:ln w="15875">
                <a:solidFill>
                  <a:srgbClr val="376092"/>
                </a:solidFill>
              </a:ln>
              <a:effectLst/>
            </c:spPr>
          </c:marker>
          <c:dLbls>
            <c:dLbl>
              <c:idx val="0"/>
              <c:layout>
                <c:manualLayout>
                  <c:x val="-4.4135795317882198E-2"/>
                  <c:y val="-8.33069775602835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72F8-4B61-9B3D-F22D129AD481}"/>
                </c:ext>
              </c:extLst>
            </c:dLbl>
            <c:dLbl>
              <c:idx val="1"/>
              <c:layout>
                <c:manualLayout>
                  <c:x val="-3.22747925176151E-2"/>
                  <c:y val="-9.97251094351067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72F8-4B61-9B3D-F22D129AD481}"/>
                </c:ext>
              </c:extLst>
            </c:dLbl>
            <c:dLbl>
              <c:idx val="2"/>
              <c:layout>
                <c:manualLayout>
                  <c:x val="-1.48393211392609E-2"/>
                  <c:y val="-0.100149703435598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72F8-4B61-9B3D-F22D129AD481}"/>
                </c:ext>
              </c:extLst>
            </c:dLbl>
            <c:dLbl>
              <c:idx val="6"/>
              <c:layout>
                <c:manualLayout>
                  <c:x val="-3.14872862561816E-2"/>
                  <c:y val="-0.10637407040653001"/>
                </c:manualLayout>
              </c:layout>
              <c:spPr>
                <a:noFill/>
                <a:ln>
                  <a:noFill/>
                </a:ln>
                <a:effectLst/>
              </c:spPr>
              <c:txPr>
                <a:bodyPr/>
                <a:lstStyle/>
                <a:p>
                  <a:pPr>
                    <a:defRPr sz="1100" b="0">
                      <a:solidFill>
                        <a:schemeClr val="bg1">
                          <a:lumMod val="65000"/>
                        </a:schemeClr>
                      </a:solidFill>
                      <a:latin typeface="Tahoma" pitchFamily="34" charset="0"/>
                      <a:ea typeface="Tahoma" pitchFamily="34" charset="0"/>
                      <a:cs typeface="Tahoma" pitchFamily="34"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72F8-4B61-9B3D-F22D129AD481}"/>
                </c:ext>
              </c:extLst>
            </c:dLbl>
            <c:dLbl>
              <c:idx val="8"/>
              <c:layout>
                <c:manualLayout>
                  <c:x val="-2.8290507336082699E-2"/>
                  <c:y val="-6.5929757062149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72F8-4B61-9B3D-F22D129AD481}"/>
                </c:ext>
              </c:extLst>
            </c:dLbl>
            <c:dLbl>
              <c:idx val="9"/>
              <c:layout>
                <c:manualLayout>
                  <c:x val="-3.0316370641545898E-2"/>
                  <c:y val="-6.5314756885778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72F8-4B61-9B3D-F22D129AD481}"/>
                </c:ext>
              </c:extLst>
            </c:dLbl>
            <c:dLbl>
              <c:idx val="22"/>
              <c:layout>
                <c:manualLayout>
                  <c:x val="-2.3028598813328301E-2"/>
                  <c:y val="-5.7613396170067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72F8-4B61-9B3D-F22D129AD481}"/>
                </c:ext>
              </c:extLst>
            </c:dLbl>
            <c:dLbl>
              <c:idx val="23"/>
              <c:layout>
                <c:manualLayout>
                  <c:x val="-4.0990697926031897E-2"/>
                  <c:y val="2.6742226183448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72F8-4B61-9B3D-F22D129AD481}"/>
                </c:ext>
              </c:extLst>
            </c:dLbl>
            <c:dLbl>
              <c:idx val="24"/>
              <c:layout>
                <c:manualLayout>
                  <c:x val="-1.3496582386460501E-2"/>
                  <c:y val="2.379298060975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72F8-4B61-9B3D-F22D129AD481}"/>
                </c:ext>
              </c:extLst>
            </c:dLbl>
            <c:spPr>
              <a:noFill/>
              <a:ln>
                <a:noFill/>
              </a:ln>
              <a:effectLst/>
            </c:spPr>
            <c:txPr>
              <a:bodyPr/>
              <a:lstStyle/>
              <a:p>
                <a:pPr>
                  <a:defRPr sz="1100" b="0">
                    <a:solidFill>
                      <a:srgbClr val="376092"/>
                    </a:solidFill>
                    <a:latin typeface="Tahoma" pitchFamily="34" charset="0"/>
                    <a:ea typeface="Tahoma" pitchFamily="34" charset="0"/>
                    <a:cs typeface="Tahoma"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Colonne10</c:v>
                </c:pt>
                <c:pt idx="2">
                  <c:v>Colonne12</c:v>
                </c:pt>
                <c:pt idx="3">
                  <c:v>Colonne13</c:v>
                </c:pt>
                <c:pt idx="4">
                  <c:v>Colonne14</c:v>
                </c:pt>
                <c:pt idx="5">
                  <c:v>Colonne15</c:v>
                </c:pt>
                <c:pt idx="6">
                  <c:v>Colonne16</c:v>
                </c:pt>
                <c:pt idx="7">
                  <c:v>Colonne17</c:v>
                </c:pt>
                <c:pt idx="8">
                  <c:v>Colonne18</c:v>
                </c:pt>
                <c:pt idx="9">
                  <c:v>Colonne19</c:v>
                </c:pt>
              </c:strCache>
            </c:strRef>
          </c:cat>
          <c:val>
            <c:numRef>
              <c:f>Feuil1!$B$5:$O$5</c:f>
              <c:numCache>
                <c:formatCode>0%</c:formatCode>
                <c:ptCount val="14"/>
                <c:pt idx="0">
                  <c:v>0.32</c:v>
                </c:pt>
                <c:pt idx="1">
                  <c:v>0.31</c:v>
                </c:pt>
                <c:pt idx="2">
                  <c:v>0.3</c:v>
                </c:pt>
                <c:pt idx="3">
                  <c:v>0.26</c:v>
                </c:pt>
                <c:pt idx="4">
                  <c:v>0.24</c:v>
                </c:pt>
                <c:pt idx="5">
                  <c:v>0.25</c:v>
                </c:pt>
                <c:pt idx="6">
                  <c:v>0.28999999999999998</c:v>
                </c:pt>
                <c:pt idx="7">
                  <c:v>0.28000000000000003</c:v>
                </c:pt>
                <c:pt idx="8">
                  <c:v>0.26</c:v>
                </c:pt>
                <c:pt idx="9">
                  <c:v>0.28999999999999998</c:v>
                </c:pt>
                <c:pt idx="10">
                  <c:v>0.3</c:v>
                </c:pt>
                <c:pt idx="11">
                  <c:v>0.33</c:v>
                </c:pt>
                <c:pt idx="12">
                  <c:v>0.34</c:v>
                </c:pt>
                <c:pt idx="13">
                  <c:v>0.35</c:v>
                </c:pt>
              </c:numCache>
            </c:numRef>
          </c:val>
          <c:smooth val="1"/>
          <c:extLst>
            <c:ext xmlns:c16="http://schemas.microsoft.com/office/drawing/2014/chart" uri="{C3380CC4-5D6E-409C-BE32-E72D297353CC}">
              <c16:uniqueId val="{00000038-72F8-4B61-9B3D-F22D129AD481}"/>
            </c:ext>
          </c:extLst>
        </c:ser>
        <c:ser>
          <c:idx val="4"/>
          <c:order val="4"/>
          <c:tx>
            <c:strRef>
              <c:f>Feuil1!$A$6</c:f>
              <c:strCache>
                <c:ptCount val="1"/>
              </c:strCache>
            </c:strRef>
          </c:tx>
          <c:spPr>
            <a:ln w="34925">
              <a:solidFill>
                <a:srgbClr val="FF9933"/>
              </a:solidFill>
            </a:ln>
            <a:effectLst>
              <a:outerShdw blurRad="50800" dist="50800" dir="5400000" algn="ctr" rotWithShape="0">
                <a:srgbClr val="FF9933">
                  <a:alpha val="26000"/>
                </a:srgbClr>
              </a:outerShdw>
            </a:effectLst>
          </c:spPr>
          <c:marker>
            <c:symbol val="circle"/>
            <c:size val="6"/>
            <c:spPr>
              <a:solidFill>
                <a:srgbClr val="FFFFFF"/>
              </a:solidFill>
              <a:ln w="15875">
                <a:solidFill>
                  <a:srgbClr val="FF9933"/>
                </a:solidFill>
              </a:ln>
              <a:effectLst>
                <a:outerShdw blurRad="50800" dist="50800" dir="5400000" algn="ctr" rotWithShape="0">
                  <a:srgbClr val="FF9933">
                    <a:alpha val="26000"/>
                  </a:srgbClr>
                </a:outerShdw>
              </a:effectLst>
            </c:spPr>
          </c:marker>
          <c:dLbls>
            <c:dLbl>
              <c:idx val="0"/>
              <c:layout>
                <c:manualLayout>
                  <c:x val="-7.0061853031195706E-2"/>
                  <c:y val="1.70082679824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72F8-4B61-9B3D-F22D129AD481}"/>
                </c:ext>
              </c:extLst>
            </c:dLbl>
            <c:dLbl>
              <c:idx val="1"/>
              <c:layout>
                <c:manualLayout>
                  <c:x val="-2.45216485609186E-2"/>
                  <c:y val="2.83471133040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72F8-4B61-9B3D-F22D129AD481}"/>
                </c:ext>
              </c:extLst>
            </c:dLbl>
            <c:dLbl>
              <c:idx val="2"/>
              <c:layout>
                <c:manualLayout>
                  <c:x val="0"/>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72F8-4B61-9B3D-F22D129AD481}"/>
                </c:ext>
              </c:extLst>
            </c:dLbl>
            <c:spPr>
              <a:noFill/>
              <a:ln>
                <a:noFill/>
              </a:ln>
              <a:effectLst/>
            </c:spPr>
            <c:txPr>
              <a:bodyPr/>
              <a:lstStyle/>
              <a:p>
                <a:pPr>
                  <a:defRPr sz="1100" b="1">
                    <a:solidFill>
                      <a:srgbClr val="FF9933"/>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Colonne10</c:v>
                </c:pt>
                <c:pt idx="2">
                  <c:v>Colonne12</c:v>
                </c:pt>
                <c:pt idx="3">
                  <c:v>Colonne13</c:v>
                </c:pt>
                <c:pt idx="4">
                  <c:v>Colonne14</c:v>
                </c:pt>
                <c:pt idx="5">
                  <c:v>Colonne15</c:v>
                </c:pt>
                <c:pt idx="6">
                  <c:v>Colonne16</c:v>
                </c:pt>
                <c:pt idx="7">
                  <c:v>Colonne17</c:v>
                </c:pt>
                <c:pt idx="8">
                  <c:v>Colonne18</c:v>
                </c:pt>
                <c:pt idx="9">
                  <c:v>Colonne19</c:v>
                </c:pt>
              </c:strCache>
            </c:strRef>
          </c:cat>
          <c:val>
            <c:numRef>
              <c:f>Feuil1!$B$6:$O$6</c:f>
              <c:numCache>
                <c:formatCode>General</c:formatCode>
                <c:ptCount val="14"/>
              </c:numCache>
            </c:numRef>
          </c:val>
          <c:smooth val="1"/>
          <c:extLst>
            <c:ext xmlns:c16="http://schemas.microsoft.com/office/drawing/2014/chart" uri="{C3380CC4-5D6E-409C-BE32-E72D297353CC}">
              <c16:uniqueId val="{0000003C-72F8-4B61-9B3D-F22D129AD481}"/>
            </c:ext>
          </c:extLst>
        </c:ser>
        <c:ser>
          <c:idx val="5"/>
          <c:order val="5"/>
          <c:tx>
            <c:strRef>
              <c:f>Feuil1!$A$7</c:f>
              <c:strCache>
                <c:ptCount val="1"/>
              </c:strCache>
            </c:strRef>
          </c:tx>
          <c:spPr>
            <a:ln w="34925">
              <a:solidFill>
                <a:srgbClr val="92D050"/>
              </a:solidFill>
            </a:ln>
            <a:effectLst>
              <a:outerShdw blurRad="50800" dist="50800" dir="5400000" algn="ctr" rotWithShape="0">
                <a:srgbClr val="92D050">
                  <a:alpha val="26000"/>
                </a:srgbClr>
              </a:outerShdw>
            </a:effectLst>
          </c:spPr>
          <c:marker>
            <c:symbol val="circle"/>
            <c:size val="6"/>
            <c:spPr>
              <a:solidFill>
                <a:srgbClr val="FFFFFF"/>
              </a:solidFill>
              <a:ln w="15875">
                <a:solidFill>
                  <a:srgbClr val="92D050"/>
                </a:solidFill>
              </a:ln>
              <a:effectLst>
                <a:outerShdw blurRad="50800" dist="50800" dir="5400000" algn="ctr" rotWithShape="0">
                  <a:srgbClr val="92D050">
                    <a:alpha val="26000"/>
                  </a:srgbClr>
                </a:outerShdw>
              </a:effectLst>
            </c:spPr>
          </c:marker>
          <c:dLbls>
            <c:dLbl>
              <c:idx val="0"/>
              <c:layout>
                <c:manualLayout>
                  <c:x val="-7.7068038334315594E-2"/>
                  <c:y val="-8.5041339912244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72F8-4B61-9B3D-F22D129AD481}"/>
                </c:ext>
              </c:extLst>
            </c:dLbl>
            <c:dLbl>
              <c:idx val="1"/>
              <c:layout>
                <c:manualLayout>
                  <c:x val="-2.9776425455291699E-2"/>
                  <c:y val="4.819009261693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72F8-4B61-9B3D-F22D129AD481}"/>
                </c:ext>
              </c:extLst>
            </c:dLbl>
            <c:dLbl>
              <c:idx val="2"/>
              <c:layout>
                <c:manualLayout>
                  <c:x val="5.2546389773396804E-3"/>
                  <c:y val="1.133884532163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72F8-4B61-9B3D-F22D129AD481}"/>
                </c:ext>
              </c:extLst>
            </c:dLbl>
            <c:spPr>
              <a:noFill/>
              <a:ln>
                <a:noFill/>
              </a:ln>
              <a:effectLst/>
            </c:spPr>
            <c:txPr>
              <a:bodyPr/>
              <a:lstStyle/>
              <a:p>
                <a:pPr>
                  <a:defRPr sz="1100" b="1">
                    <a:solidFill>
                      <a:srgbClr val="92D050"/>
                    </a:solidFill>
                    <a:latin typeface="Tahoma" pitchFamily="34" charset="0"/>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Colonne2</c:v>
                </c:pt>
                <c:pt idx="1">
                  <c:v>Colonne10</c:v>
                </c:pt>
                <c:pt idx="2">
                  <c:v>Colonne12</c:v>
                </c:pt>
                <c:pt idx="3">
                  <c:v>Colonne13</c:v>
                </c:pt>
                <c:pt idx="4">
                  <c:v>Colonne14</c:v>
                </c:pt>
                <c:pt idx="5">
                  <c:v>Colonne15</c:v>
                </c:pt>
                <c:pt idx="6">
                  <c:v>Colonne16</c:v>
                </c:pt>
                <c:pt idx="7">
                  <c:v>Colonne17</c:v>
                </c:pt>
                <c:pt idx="8">
                  <c:v>Colonne18</c:v>
                </c:pt>
                <c:pt idx="9">
                  <c:v>Colonne19</c:v>
                </c:pt>
              </c:strCache>
            </c:strRef>
          </c:cat>
          <c:val>
            <c:numRef>
              <c:f>Feuil1!$B$7:$O$7</c:f>
              <c:numCache>
                <c:formatCode>General</c:formatCode>
                <c:ptCount val="14"/>
              </c:numCache>
            </c:numRef>
          </c:val>
          <c:smooth val="1"/>
          <c:extLst>
            <c:ext xmlns:c16="http://schemas.microsoft.com/office/drawing/2014/chart" uri="{C3380CC4-5D6E-409C-BE32-E72D297353CC}">
              <c16:uniqueId val="{00000040-72F8-4B61-9B3D-F22D129AD481}"/>
            </c:ext>
          </c:extLst>
        </c:ser>
        <c:dLbls>
          <c:showLegendKey val="0"/>
          <c:showVal val="0"/>
          <c:showCatName val="0"/>
          <c:showSerName val="0"/>
          <c:showPercent val="0"/>
          <c:showBubbleSize val="0"/>
        </c:dLbls>
        <c:marker val="1"/>
        <c:smooth val="0"/>
        <c:axId val="-2142710984"/>
        <c:axId val="-2142707896"/>
      </c:lineChart>
      <c:catAx>
        <c:axId val="-2142710984"/>
        <c:scaling>
          <c:orientation val="minMax"/>
        </c:scaling>
        <c:delete val="1"/>
        <c:axPos val="b"/>
        <c:numFmt formatCode="General" sourceLinked="0"/>
        <c:majorTickMark val="out"/>
        <c:minorTickMark val="none"/>
        <c:tickLblPos val="none"/>
        <c:crossAx val="-2142707896"/>
        <c:crosses val="autoZero"/>
        <c:auto val="1"/>
        <c:lblAlgn val="ctr"/>
        <c:lblOffset val="100"/>
        <c:noMultiLvlLbl val="0"/>
      </c:catAx>
      <c:valAx>
        <c:axId val="-2142707896"/>
        <c:scaling>
          <c:orientation val="minMax"/>
          <c:max val="0.8"/>
          <c:min val="0.2"/>
        </c:scaling>
        <c:delete val="0"/>
        <c:axPos val="l"/>
        <c:numFmt formatCode="0%" sourceLinked="0"/>
        <c:majorTickMark val="out"/>
        <c:minorTickMark val="none"/>
        <c:tickLblPos val="nextTo"/>
        <c:spPr>
          <a:ln>
            <a:noFill/>
          </a:ln>
        </c:spPr>
        <c:txPr>
          <a:bodyPr/>
          <a:lstStyle/>
          <a:p>
            <a:pPr>
              <a:defRPr sz="900" b="0" i="0">
                <a:solidFill>
                  <a:schemeClr val="bg2">
                    <a:lumMod val="50000"/>
                  </a:schemeClr>
                </a:solidFill>
                <a:latin typeface="Tahoma" pitchFamily="34" charset="0"/>
                <a:ea typeface="Tahoma" pitchFamily="34" charset="0"/>
                <a:cs typeface="Tahoma" pitchFamily="34" charset="0"/>
              </a:defRPr>
            </a:pPr>
            <a:endParaRPr lang="fr-FR"/>
          </a:p>
        </c:txPr>
        <c:crossAx val="-2142710984"/>
        <c:crosses val="autoZero"/>
        <c:crossBetween val="between"/>
        <c:majorUnit val="0.1"/>
      </c:valAx>
      <c:spPr>
        <a:solidFill>
          <a:srgbClr val="F8F9FA"/>
        </a:solidFill>
      </c:spPr>
    </c:plotArea>
    <c:plotVisOnly val="1"/>
    <c:dispBlanksAs val="gap"/>
    <c:showDLblsOverMax val="0"/>
  </c:chart>
  <c:txPr>
    <a:bodyPr/>
    <a:lstStyle/>
    <a:p>
      <a:pPr>
        <a:defRPr sz="1800"/>
      </a:pPr>
      <a:endParaRPr lang="fr-FR"/>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7972437991994E-2"/>
          <c:y val="0.11193245805188901"/>
          <c:w val="0.920970173224546"/>
          <c:h val="0.86371177516476305"/>
        </c:manualLayout>
      </c:layout>
      <c:barChart>
        <c:barDir val="bar"/>
        <c:grouping val="clustered"/>
        <c:varyColors val="0"/>
        <c:ser>
          <c:idx val="0"/>
          <c:order val="1"/>
          <c:tx>
            <c:strRef>
              <c:f>FORMULA!$C$1</c:f>
              <c:strCache>
                <c:ptCount val="1"/>
                <c:pt idx="0">
                  <c:v>Q40. Selon vous, qu'est-ce qui permet aux citoyens d'exercer le plus d'influence sur les décisions prises en France ?  En premier</c:v>
                </c:pt>
              </c:strCache>
            </c:strRef>
          </c:tx>
          <c:spPr>
            <a:solidFill>
              <a:srgbClr val="00B0F0"/>
            </a:solidFill>
            <a:ln w="12600">
              <a:solidFill>
                <a:srgbClr val="FFFFFF"/>
              </a:solidFill>
              <a:prstDash val="solid"/>
            </a:ln>
          </c:spPr>
          <c:invertIfNegative val="0"/>
          <c:dPt>
            <c:idx val="4"/>
            <c:invertIfNegative val="0"/>
            <c:bubble3D val="0"/>
            <c:extLst>
              <c:ext xmlns:c16="http://schemas.microsoft.com/office/drawing/2014/chart" uri="{C3380CC4-5D6E-409C-BE32-E72D297353CC}">
                <c16:uniqueId val="{00000001-5754-411B-BF88-4F2600D9B0E6}"/>
              </c:ext>
            </c:extLst>
          </c:dPt>
          <c:dPt>
            <c:idx val="5"/>
            <c:invertIfNegative val="0"/>
            <c:bubble3D val="0"/>
            <c:extLst>
              <c:ext xmlns:c16="http://schemas.microsoft.com/office/drawing/2014/chart" uri="{C3380CC4-5D6E-409C-BE32-E72D297353CC}">
                <c16:uniqueId val="{00000003-5754-411B-BF88-4F2600D9B0E6}"/>
              </c:ext>
            </c:extLst>
          </c:dPt>
          <c:dPt>
            <c:idx val="6"/>
            <c:invertIfNegative val="0"/>
            <c:bubble3D val="0"/>
            <c:spPr>
              <a:solidFill>
                <a:srgbClr val="EB4347"/>
              </a:solidFill>
              <a:ln w="12600">
                <a:solidFill>
                  <a:srgbClr val="FFFFFF"/>
                </a:solidFill>
                <a:prstDash val="solid"/>
              </a:ln>
            </c:spPr>
            <c:extLst>
              <c:ext xmlns:c16="http://schemas.microsoft.com/office/drawing/2014/chart" uri="{C3380CC4-5D6E-409C-BE32-E72D297353CC}">
                <c16:uniqueId val="{00000008-5754-411B-BF88-4F2600D9B0E6}"/>
              </c:ext>
            </c:extLst>
          </c:dPt>
          <c:dPt>
            <c:idx val="7"/>
            <c:invertIfNegative val="0"/>
            <c:bubble3D val="0"/>
            <c:spPr>
              <a:solidFill>
                <a:srgbClr val="A6A6A6"/>
              </a:solidFill>
              <a:ln w="12600">
                <a:solidFill>
                  <a:srgbClr val="FFFFFF"/>
                </a:solidFill>
                <a:prstDash val="solid"/>
              </a:ln>
            </c:spPr>
            <c:extLst>
              <c:ext xmlns:c16="http://schemas.microsoft.com/office/drawing/2014/chart" uri="{C3380CC4-5D6E-409C-BE32-E72D297353CC}">
                <c16:uniqueId val="{00000009-5754-411B-BF88-4F2600D9B0E6}"/>
              </c:ext>
            </c:extLst>
          </c:dPt>
          <c:dPt>
            <c:idx val="9"/>
            <c:invertIfNegative val="0"/>
            <c:bubble3D val="0"/>
            <c:spPr>
              <a:solidFill>
                <a:srgbClr val="EB4347"/>
              </a:solidFill>
              <a:ln w="12600">
                <a:solidFill>
                  <a:srgbClr val="FFFFFF"/>
                </a:solidFill>
                <a:prstDash val="solid"/>
              </a:ln>
            </c:spPr>
            <c:extLst>
              <c:ext xmlns:c16="http://schemas.microsoft.com/office/drawing/2014/chart" uri="{C3380CC4-5D6E-409C-BE32-E72D297353CC}">
                <c16:uniqueId val="{00000005-5754-411B-BF88-4F2600D9B0E6}"/>
              </c:ext>
            </c:extLst>
          </c:dPt>
          <c:dPt>
            <c:idx val="10"/>
            <c:invertIfNegative val="0"/>
            <c:bubble3D val="0"/>
            <c:spPr>
              <a:solidFill>
                <a:schemeClr val="tx1">
                  <a:lumMod val="50000"/>
                  <a:lumOff val="50000"/>
                </a:schemeClr>
              </a:solidFill>
              <a:ln w="12600">
                <a:solidFill>
                  <a:srgbClr val="FFFFFF"/>
                </a:solidFill>
                <a:prstDash val="solid"/>
              </a:ln>
            </c:spPr>
            <c:extLst>
              <c:ext xmlns:c16="http://schemas.microsoft.com/office/drawing/2014/chart" uri="{C3380CC4-5D6E-409C-BE32-E72D297353CC}">
                <c16:uniqueId val="{00000007-5754-411B-BF88-4F2600D9B0E6}"/>
              </c:ext>
            </c:extLst>
          </c:dPt>
          <c:dLbls>
            <c:dLbl>
              <c:idx val="5"/>
              <c:layout>
                <c:manualLayout>
                  <c:x val="2.4188324908073801E-3"/>
                  <c:y val="1.1307617399076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54-411B-BF88-4F2600D9B0E6}"/>
                </c:ext>
              </c:extLst>
            </c:dLbl>
            <c:dLbl>
              <c:idx val="6"/>
              <c:layout>
                <c:manualLayout>
                  <c:x val="1.7061244432751501E-2"/>
                  <c:y val="2.14125471959307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54-411B-BF88-4F2600D9B0E6}"/>
                </c:ext>
              </c:extLst>
            </c:dLbl>
            <c:dLbl>
              <c:idx val="7"/>
              <c:layout>
                <c:manualLayout>
                  <c:x val="1.035368852191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54-411B-BF88-4F2600D9B0E6}"/>
                </c:ext>
              </c:extLst>
            </c:dLbl>
            <c:dLbl>
              <c:idx val="8"/>
              <c:layout>
                <c:manualLayout>
                  <c:x val="1.55305327828758E-2"/>
                  <c:y val="2.17865730758841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754-411B-BF88-4F2600D9B0E6}"/>
                </c:ext>
              </c:extLst>
            </c:dLbl>
            <c:spPr>
              <a:noFill/>
              <a:ln>
                <a:noFill/>
              </a:ln>
              <a:effectLst/>
            </c:spPr>
            <c:txPr>
              <a:bodyPr/>
              <a:lstStyle/>
              <a:p>
                <a:pPr>
                  <a:defRPr sz="1500" b="0">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FORMULA!$A$2:$A$9</c:f>
              <c:strCache>
                <c:ptCount val="8"/>
                <c:pt idx="0">
                  <c:v>Voter aux élections</c:v>
                </c:pt>
                <c:pt idx="1">
                  <c:v>Manifester dans la rue</c:v>
                </c:pt>
                <c:pt idx="2">
                  <c:v>Boycotter des entreprises ou des produits</c:v>
                </c:pt>
                <c:pt idx="3">
                  <c:v>Faire grève</c:v>
                </c:pt>
                <c:pt idx="4">
                  <c:v>Militer dans un parti politique</c:v>
                </c:pt>
                <c:pt idx="5">
                  <c:v>Discuter sur internet, sur un blog ou un forum</c:v>
                </c:pt>
                <c:pt idx="6">
                  <c:v>Rien de tout cela</c:v>
                </c:pt>
                <c:pt idx="7">
                  <c:v>No rep.</c:v>
                </c:pt>
              </c:strCache>
            </c:strRef>
          </c:cat>
          <c:val>
            <c:numRef>
              <c:f>FORMULA!$C$2:$C$9</c:f>
              <c:numCache>
                <c:formatCode>0%</c:formatCode>
                <c:ptCount val="8"/>
                <c:pt idx="0">
                  <c:v>0.70174363719588795</c:v>
                </c:pt>
                <c:pt idx="1">
                  <c:v>0.52692562496001005</c:v>
                </c:pt>
                <c:pt idx="2">
                  <c:v>0.18750237482342599</c:v>
                </c:pt>
                <c:pt idx="3">
                  <c:v>0.19251386749223601</c:v>
                </c:pt>
                <c:pt idx="4">
                  <c:v>0.145091030796415</c:v>
                </c:pt>
                <c:pt idx="5">
                  <c:v>0.111973835106043</c:v>
                </c:pt>
                <c:pt idx="6">
                  <c:v>8.3373804590176806E-2</c:v>
                </c:pt>
                <c:pt idx="7">
                  <c:v>1.13752122575342E-2</c:v>
                </c:pt>
              </c:numCache>
            </c:numRef>
          </c:val>
          <c:extLst>
            <c:ext xmlns:c16="http://schemas.microsoft.com/office/drawing/2014/chart" uri="{C3380CC4-5D6E-409C-BE32-E72D297353CC}">
              <c16:uniqueId val="{0000000B-5754-411B-BF88-4F2600D9B0E6}"/>
            </c:ext>
          </c:extLst>
        </c:ser>
        <c:dLbls>
          <c:showLegendKey val="0"/>
          <c:showVal val="1"/>
          <c:showCatName val="0"/>
          <c:showSerName val="0"/>
          <c:showPercent val="0"/>
          <c:showBubbleSize val="0"/>
        </c:dLbls>
        <c:gapWidth val="50"/>
        <c:axId val="-2116568584"/>
        <c:axId val="-2116565544"/>
      </c:barChart>
      <c:barChart>
        <c:barDir val="bar"/>
        <c:grouping val="clustered"/>
        <c:varyColors val="0"/>
        <c:ser>
          <c:idx val="1"/>
          <c:order val="0"/>
          <c:tx>
            <c:strRef>
              <c:f>FORMULA!$B$1</c:f>
              <c:strCache>
                <c:ptCount val="1"/>
                <c:pt idx="0">
                  <c:v>Q40. Selon vous, qu'est-ce qui permet aux citoyens d'exercer le plus d'influence sur les décisions prises en France ?  Total</c:v>
                </c:pt>
              </c:strCache>
            </c:strRef>
          </c:tx>
          <c:spPr>
            <a:solidFill>
              <a:srgbClr val="376092"/>
            </a:solidFill>
            <a:ln w="12600">
              <a:solidFill>
                <a:schemeClr val="bg1"/>
              </a:solidFill>
              <a:prstDash val="solid"/>
            </a:ln>
          </c:spPr>
          <c:invertIfNegative val="0"/>
          <c:dPt>
            <c:idx val="4"/>
            <c:invertIfNegative val="0"/>
            <c:bubble3D val="0"/>
            <c:extLst>
              <c:ext xmlns:c16="http://schemas.microsoft.com/office/drawing/2014/chart" uri="{C3380CC4-5D6E-409C-BE32-E72D297353CC}">
                <c16:uniqueId val="{0000000D-5754-411B-BF88-4F2600D9B0E6}"/>
              </c:ext>
            </c:extLst>
          </c:dPt>
          <c:dPt>
            <c:idx val="5"/>
            <c:invertIfNegative val="0"/>
            <c:bubble3D val="0"/>
            <c:extLst>
              <c:ext xmlns:c16="http://schemas.microsoft.com/office/drawing/2014/chart" uri="{C3380CC4-5D6E-409C-BE32-E72D297353CC}">
                <c16:uniqueId val="{0000000F-5754-411B-BF88-4F2600D9B0E6}"/>
              </c:ext>
            </c:extLst>
          </c:dPt>
          <c:dPt>
            <c:idx val="6"/>
            <c:invertIfNegative val="0"/>
            <c:bubble3D val="0"/>
            <c:spPr>
              <a:solidFill>
                <a:srgbClr val="CC0505"/>
              </a:solidFill>
              <a:ln w="12600">
                <a:solidFill>
                  <a:schemeClr val="bg1"/>
                </a:solidFill>
                <a:prstDash val="solid"/>
              </a:ln>
            </c:spPr>
            <c:extLst>
              <c:ext xmlns:c16="http://schemas.microsoft.com/office/drawing/2014/chart" uri="{C3380CC4-5D6E-409C-BE32-E72D297353CC}">
                <c16:uniqueId val="{00000010-5754-411B-BF88-4F2600D9B0E6}"/>
              </c:ext>
            </c:extLst>
          </c:dPt>
          <c:dPt>
            <c:idx val="7"/>
            <c:invertIfNegative val="0"/>
            <c:bubble3D val="0"/>
            <c:extLst>
              <c:ext xmlns:c16="http://schemas.microsoft.com/office/drawing/2014/chart" uri="{C3380CC4-5D6E-409C-BE32-E72D297353CC}">
                <c16:uniqueId val="{00000011-5754-411B-BF88-4F2600D9B0E6}"/>
              </c:ext>
            </c:extLst>
          </c:dPt>
          <c:dLbls>
            <c:dLbl>
              <c:idx val="5"/>
              <c:layout>
                <c:manualLayout>
                  <c:x val="-3.4833593294871599E-3"/>
                  <c:y val="2.720249995771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754-411B-BF88-4F2600D9B0E6}"/>
                </c:ext>
              </c:extLst>
            </c:dLbl>
            <c:dLbl>
              <c:idx val="6"/>
              <c:layout>
                <c:manualLayout>
                  <c:x val="-4.7733949724064898E-3"/>
                  <c:y val="2.7203865938697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754-411B-BF88-4F2600D9B0E6}"/>
                </c:ext>
              </c:extLst>
            </c:dLbl>
            <c:dLbl>
              <c:idx val="7"/>
              <c:layout>
                <c:manualLayout>
                  <c:x val="-7.0688381694026499E-3"/>
                  <c:y val="4.3573146131478101E-7"/>
                </c:manualLayout>
              </c:layout>
              <c:spPr/>
              <c:txPr>
                <a:bodyPr/>
                <a:lstStyle/>
                <a:p>
                  <a:pPr>
                    <a:defRPr sz="1200" b="0">
                      <a:solidFill>
                        <a:schemeClr val="tx1">
                          <a:lumMod val="95000"/>
                          <a:lumOff val="5000"/>
                        </a:schemeClr>
                      </a:solidFill>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754-411B-BF88-4F2600D9B0E6}"/>
                </c:ext>
              </c:extLst>
            </c:dLbl>
            <c:dLbl>
              <c:idx val="8"/>
              <c:layout>
                <c:manualLayout>
                  <c:x val="-5.1768442609585897E-3"/>
                  <c:y val="0"/>
                </c:manualLayout>
              </c:layout>
              <c:spPr/>
              <c:txPr>
                <a:bodyPr/>
                <a:lstStyle/>
                <a:p>
                  <a:pPr>
                    <a:defRPr sz="1200" b="0">
                      <a:solidFill>
                        <a:schemeClr val="tx1">
                          <a:lumMod val="95000"/>
                          <a:lumOff val="5000"/>
                        </a:schemeClr>
                      </a:solidFill>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754-411B-BF88-4F2600D9B0E6}"/>
                </c:ext>
              </c:extLst>
            </c:dLbl>
            <c:spPr>
              <a:noFill/>
              <a:ln>
                <a:noFill/>
              </a:ln>
              <a:effectLst/>
            </c:spPr>
            <c:txPr>
              <a:bodyPr/>
              <a:lstStyle/>
              <a:p>
                <a:pPr>
                  <a:defRPr sz="1200" b="0">
                    <a:solidFill>
                      <a:schemeClr val="tx1">
                        <a:lumMod val="95000"/>
                        <a:lumOff val="5000"/>
                      </a:schemeClr>
                    </a:solidFill>
                    <a:latin typeface="Calibri" pitchFamily="34" charset="0"/>
                    <a:ea typeface="Tahoma" pitchFamily="34" charset="0"/>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FORMULA!$A$2:$A$9</c:f>
              <c:strCache>
                <c:ptCount val="8"/>
                <c:pt idx="0">
                  <c:v>Voter aux élections</c:v>
                </c:pt>
                <c:pt idx="1">
                  <c:v>Manifester dans la rue</c:v>
                </c:pt>
                <c:pt idx="2">
                  <c:v>Boycotter des entreprises ou des produits</c:v>
                </c:pt>
                <c:pt idx="3">
                  <c:v>Faire grève</c:v>
                </c:pt>
                <c:pt idx="4">
                  <c:v>Militer dans un parti politique</c:v>
                </c:pt>
                <c:pt idx="5">
                  <c:v>Discuter sur internet, sur un blog ou un forum</c:v>
                </c:pt>
                <c:pt idx="6">
                  <c:v>Rien de tout cela</c:v>
                </c:pt>
                <c:pt idx="7">
                  <c:v>No rep.</c:v>
                </c:pt>
              </c:strCache>
            </c:strRef>
          </c:cat>
          <c:val>
            <c:numRef>
              <c:f>FORMULA!$B$2:$B$9</c:f>
              <c:numCache>
                <c:formatCode>0%</c:formatCode>
                <c:ptCount val="8"/>
                <c:pt idx="0">
                  <c:v>0.43403386999999999</c:v>
                </c:pt>
                <c:pt idx="1">
                  <c:v>0.21076078000000001</c:v>
                </c:pt>
                <c:pt idx="2">
                  <c:v>0.105</c:v>
                </c:pt>
                <c:pt idx="3">
                  <c:v>7.3004920000000001E-2</c:v>
                </c:pt>
                <c:pt idx="4">
                  <c:v>6.8671830000000003E-2</c:v>
                </c:pt>
                <c:pt idx="5">
                  <c:v>4.6065170000000003E-2</c:v>
                </c:pt>
                <c:pt idx="6">
                  <c:v>4.1848000000000003E-2</c:v>
                </c:pt>
              </c:numCache>
            </c:numRef>
          </c:val>
          <c:extLst>
            <c:ext xmlns:c16="http://schemas.microsoft.com/office/drawing/2014/chart" uri="{C3380CC4-5D6E-409C-BE32-E72D297353CC}">
              <c16:uniqueId val="{00000013-5754-411B-BF88-4F2600D9B0E6}"/>
            </c:ext>
          </c:extLst>
        </c:ser>
        <c:dLbls>
          <c:showLegendKey val="0"/>
          <c:showVal val="1"/>
          <c:showCatName val="0"/>
          <c:showSerName val="0"/>
          <c:showPercent val="0"/>
          <c:showBubbleSize val="0"/>
        </c:dLbls>
        <c:gapWidth val="150"/>
        <c:axId val="-2116562344"/>
        <c:axId val="-2116559352"/>
      </c:barChart>
      <c:catAx>
        <c:axId val="-2116568584"/>
        <c:scaling>
          <c:orientation val="maxMin"/>
        </c:scaling>
        <c:delete val="1"/>
        <c:axPos val="l"/>
        <c:numFmt formatCode="General" sourceLinked="1"/>
        <c:majorTickMark val="out"/>
        <c:minorTickMark val="none"/>
        <c:tickLblPos val="none"/>
        <c:crossAx val="-2116565544"/>
        <c:crosses val="autoZero"/>
        <c:auto val="1"/>
        <c:lblAlgn val="ctr"/>
        <c:lblOffset val="100"/>
        <c:tickMarkSkip val="1"/>
        <c:noMultiLvlLbl val="0"/>
      </c:catAx>
      <c:valAx>
        <c:axId val="-2116565544"/>
        <c:scaling>
          <c:orientation val="minMax"/>
          <c:max val="0.9"/>
          <c:min val="0"/>
        </c:scaling>
        <c:delete val="1"/>
        <c:axPos val="b"/>
        <c:numFmt formatCode="0%" sourceLinked="1"/>
        <c:majorTickMark val="none"/>
        <c:minorTickMark val="none"/>
        <c:tickLblPos val="none"/>
        <c:crossAx val="-2116568584"/>
        <c:crosses val="max"/>
        <c:crossBetween val="between"/>
        <c:majorUnit val="1"/>
        <c:minorUnit val="0.1"/>
      </c:valAx>
      <c:catAx>
        <c:axId val="-2116562344"/>
        <c:scaling>
          <c:orientation val="maxMin"/>
        </c:scaling>
        <c:delete val="1"/>
        <c:axPos val="l"/>
        <c:numFmt formatCode="General" sourceLinked="1"/>
        <c:majorTickMark val="out"/>
        <c:minorTickMark val="none"/>
        <c:tickLblPos val="none"/>
        <c:crossAx val="-2116559352"/>
        <c:crosses val="autoZero"/>
        <c:auto val="1"/>
        <c:lblAlgn val="ctr"/>
        <c:lblOffset val="100"/>
        <c:noMultiLvlLbl val="0"/>
      </c:catAx>
      <c:valAx>
        <c:axId val="-2116559352"/>
        <c:scaling>
          <c:orientation val="minMax"/>
          <c:max val="100"/>
          <c:min val="0"/>
        </c:scaling>
        <c:delete val="1"/>
        <c:axPos val="t"/>
        <c:numFmt formatCode="0%" sourceLinked="1"/>
        <c:majorTickMark val="none"/>
        <c:minorTickMark val="none"/>
        <c:tickLblPos val="none"/>
        <c:crossAx val="-2116562344"/>
        <c:crosses val="autoZero"/>
        <c:crossBetween val="between"/>
      </c:valAx>
      <c:spPr>
        <a:noFill/>
        <a:ln w="25199">
          <a:noFill/>
        </a:ln>
      </c:spPr>
    </c:plotArea>
    <c:plotVisOnly val="1"/>
    <c:dispBlanksAs val="gap"/>
    <c:showDLblsOverMax val="0"/>
  </c:chart>
  <c:spPr>
    <a:noFill/>
    <a:ln>
      <a:noFill/>
    </a:ln>
  </c:spPr>
  <c:txPr>
    <a:bodyPr/>
    <a:lstStyle/>
    <a:p>
      <a:pPr>
        <a:defRPr sz="1786" b="1" i="0" u="none" strike="noStrike" baseline="0">
          <a:solidFill>
            <a:schemeClr val="tx1"/>
          </a:solidFill>
          <a:latin typeface="Arial"/>
          <a:ea typeface="Arial"/>
          <a:cs typeface="Arial"/>
        </a:defRPr>
      </a:pPr>
      <a:endParaRPr lang="fr-FR"/>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1622836383901E-2"/>
          <c:y val="3.5393143673035199E-2"/>
          <c:w val="0.95467965885963901"/>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B495-408C-9893-8F9112D64CBD}"/>
              </c:ext>
            </c:extLst>
          </c:dPt>
          <c:dPt>
            <c:idx val="1"/>
            <c:invertIfNegative val="0"/>
            <c:bubble3D val="0"/>
            <c:spPr>
              <a:solidFill>
                <a:srgbClr val="00B0F0"/>
              </a:solidFill>
              <a:effectLst/>
            </c:spPr>
            <c:extLst>
              <c:ext xmlns:c16="http://schemas.microsoft.com/office/drawing/2014/chart" uri="{C3380CC4-5D6E-409C-BE32-E72D297353CC}">
                <c16:uniqueId val="{00000003-B495-408C-9893-8F9112D64CBD}"/>
              </c:ext>
            </c:extLst>
          </c:dPt>
          <c:dPt>
            <c:idx val="2"/>
            <c:invertIfNegative val="0"/>
            <c:bubble3D val="0"/>
            <c:spPr>
              <a:solidFill>
                <a:srgbClr val="FFC000"/>
              </a:solidFill>
              <a:effectLst/>
            </c:spPr>
            <c:extLst>
              <c:ext xmlns:c16="http://schemas.microsoft.com/office/drawing/2014/chart" uri="{C3380CC4-5D6E-409C-BE32-E72D297353CC}">
                <c16:uniqueId val="{00000005-B495-408C-9893-8F9112D64CBD}"/>
              </c:ext>
            </c:extLst>
          </c:dPt>
          <c:dPt>
            <c:idx val="3"/>
            <c:invertIfNegative val="0"/>
            <c:bubble3D val="0"/>
            <c:spPr>
              <a:solidFill>
                <a:srgbClr val="EB4347"/>
              </a:solidFill>
              <a:effectLst/>
            </c:spPr>
            <c:extLst>
              <c:ext xmlns:c16="http://schemas.microsoft.com/office/drawing/2014/chart" uri="{C3380CC4-5D6E-409C-BE32-E72D297353CC}">
                <c16:uniqueId val="{00000007-B495-408C-9893-8F9112D64CBD}"/>
              </c:ext>
            </c:extLst>
          </c:dPt>
          <c:dPt>
            <c:idx val="4"/>
            <c:invertIfNegative val="0"/>
            <c:bubble3D val="0"/>
            <c:spPr>
              <a:solidFill>
                <a:srgbClr val="595959"/>
              </a:solidFill>
              <a:effectLst/>
            </c:spPr>
            <c:extLst>
              <c:ext xmlns:c16="http://schemas.microsoft.com/office/drawing/2014/chart" uri="{C3380CC4-5D6E-409C-BE32-E72D297353CC}">
                <c16:uniqueId val="{00000009-B495-408C-9893-8F9112D64CBD}"/>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B495-408C-9893-8F9112D64CBD}"/>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B495-408C-9893-8F9112D64CBD}"/>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B495-408C-9893-8F9112D64CBD}"/>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B495-408C-9893-8F9112D64CBD}"/>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B495-408C-9893-8F9112D64CBD}"/>
                </c:ext>
              </c:extLst>
            </c:dLbl>
            <c:dLbl>
              <c:idx val="5"/>
              <c:delete val="1"/>
              <c:extLst>
                <c:ext xmlns:c15="http://schemas.microsoft.com/office/drawing/2012/chart" uri="{CE6537A1-D6FC-4f65-9D91-7224C49458BB}"/>
                <c:ext xmlns:c16="http://schemas.microsoft.com/office/drawing/2014/chart" uri="{C3380CC4-5D6E-409C-BE32-E72D297353CC}">
                  <c16:uniqueId val="{0000000A-B495-408C-9893-8F9112D64CBD}"/>
                </c:ext>
              </c:extLst>
            </c:dLbl>
            <c:dLbl>
              <c:idx val="7"/>
              <c:delete val="1"/>
              <c:extLst>
                <c:ext xmlns:c15="http://schemas.microsoft.com/office/drawing/2012/chart" uri="{CE6537A1-D6FC-4f65-9D91-7224C49458BB}"/>
                <c:ext xmlns:c16="http://schemas.microsoft.com/office/drawing/2014/chart" uri="{C3380CC4-5D6E-409C-BE32-E72D297353CC}">
                  <c16:uniqueId val="{0000000B-B495-408C-9893-8F9112D64CBD}"/>
                </c:ext>
              </c:extLst>
            </c:dLbl>
            <c:dLbl>
              <c:idx val="14"/>
              <c:delete val="1"/>
              <c:extLst>
                <c:ext xmlns:c15="http://schemas.microsoft.com/office/drawing/2012/chart" uri="{CE6537A1-D6FC-4f65-9D91-7224C49458BB}"/>
                <c:ext xmlns:c16="http://schemas.microsoft.com/office/drawing/2014/chart" uri="{C3380CC4-5D6E-409C-BE32-E72D297353CC}">
                  <c16:uniqueId val="{0000000C-B495-408C-9893-8F9112D64CBD}"/>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Tout à fait menacé</c:v>
                </c:pt>
                <c:pt idx="1">
                  <c:v>Plutôt menacé</c:v>
                </c:pt>
                <c:pt idx="2">
                  <c:v>Plutôt pas menacé</c:v>
                </c:pt>
                <c:pt idx="3">
                  <c:v>Pas du tout menacé</c:v>
                </c:pt>
                <c:pt idx="4">
                  <c:v>NSP</c:v>
                </c:pt>
              </c:strCache>
            </c:strRef>
          </c:cat>
          <c:val>
            <c:numRef>
              <c:f>DATA!$B$2:$B$6</c:f>
              <c:numCache>
                <c:formatCode>0%</c:formatCode>
                <c:ptCount val="5"/>
                <c:pt idx="0">
                  <c:v>0.19040586000000001</c:v>
                </c:pt>
                <c:pt idx="1">
                  <c:v>0.38213476000000002</c:v>
                </c:pt>
                <c:pt idx="2">
                  <c:v>0.23197843000000001</c:v>
                </c:pt>
                <c:pt idx="3">
                  <c:v>0.17014577</c:v>
                </c:pt>
                <c:pt idx="4">
                  <c:v>2.5334039999999999E-2</c:v>
                </c:pt>
              </c:numCache>
            </c:numRef>
          </c:val>
          <c:extLst>
            <c:ext xmlns:c16="http://schemas.microsoft.com/office/drawing/2014/chart" uri="{C3380CC4-5D6E-409C-BE32-E72D297353CC}">
              <c16:uniqueId val="{0000000D-B495-408C-9893-8F9112D64CBD}"/>
            </c:ext>
          </c:extLst>
        </c:ser>
        <c:dLbls>
          <c:showLegendKey val="0"/>
          <c:showVal val="0"/>
          <c:showCatName val="0"/>
          <c:showSerName val="0"/>
          <c:showPercent val="0"/>
          <c:showBubbleSize val="0"/>
        </c:dLbls>
        <c:gapWidth val="12"/>
        <c:axId val="-2116446680"/>
        <c:axId val="-2116443640"/>
      </c:barChart>
      <c:catAx>
        <c:axId val="-2116446680"/>
        <c:scaling>
          <c:orientation val="maxMin"/>
        </c:scaling>
        <c:delete val="1"/>
        <c:axPos val="l"/>
        <c:numFmt formatCode="General" sourceLinked="1"/>
        <c:majorTickMark val="out"/>
        <c:minorTickMark val="none"/>
        <c:tickLblPos val="nextTo"/>
        <c:crossAx val="-2116443640"/>
        <c:crosses val="autoZero"/>
        <c:auto val="1"/>
        <c:lblAlgn val="ctr"/>
        <c:lblOffset val="100"/>
        <c:noMultiLvlLbl val="0"/>
      </c:catAx>
      <c:valAx>
        <c:axId val="-2116443640"/>
        <c:scaling>
          <c:orientation val="minMax"/>
          <c:max val="1"/>
          <c:min val="0"/>
        </c:scaling>
        <c:delete val="0"/>
        <c:axPos val="t"/>
        <c:numFmt formatCode="0%" sourceLinked="1"/>
        <c:majorTickMark val="none"/>
        <c:minorTickMark val="none"/>
        <c:tickLblPos val="none"/>
        <c:spPr>
          <a:ln>
            <a:noFill/>
          </a:ln>
        </c:spPr>
        <c:crossAx val="-2116446680"/>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1622836383901E-2"/>
          <c:y val="3.5393143673035199E-2"/>
          <c:w val="0.95467965885963901"/>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B495-408C-9893-8F9112D64CBD}"/>
              </c:ext>
            </c:extLst>
          </c:dPt>
          <c:dPt>
            <c:idx val="1"/>
            <c:invertIfNegative val="0"/>
            <c:bubble3D val="0"/>
            <c:spPr>
              <a:solidFill>
                <a:srgbClr val="00B0F0"/>
              </a:solidFill>
              <a:effectLst/>
            </c:spPr>
            <c:extLst>
              <c:ext xmlns:c16="http://schemas.microsoft.com/office/drawing/2014/chart" uri="{C3380CC4-5D6E-409C-BE32-E72D297353CC}">
                <c16:uniqueId val="{00000003-B495-408C-9893-8F9112D64CBD}"/>
              </c:ext>
            </c:extLst>
          </c:dPt>
          <c:dPt>
            <c:idx val="2"/>
            <c:invertIfNegative val="0"/>
            <c:bubble3D val="0"/>
            <c:spPr>
              <a:solidFill>
                <a:srgbClr val="FFC000"/>
              </a:solidFill>
              <a:effectLst/>
            </c:spPr>
            <c:extLst>
              <c:ext xmlns:c16="http://schemas.microsoft.com/office/drawing/2014/chart" uri="{C3380CC4-5D6E-409C-BE32-E72D297353CC}">
                <c16:uniqueId val="{00000005-B495-408C-9893-8F9112D64CBD}"/>
              </c:ext>
            </c:extLst>
          </c:dPt>
          <c:dPt>
            <c:idx val="3"/>
            <c:invertIfNegative val="0"/>
            <c:bubble3D val="0"/>
            <c:spPr>
              <a:solidFill>
                <a:srgbClr val="EB4347"/>
              </a:solidFill>
              <a:effectLst/>
            </c:spPr>
            <c:extLst>
              <c:ext xmlns:c16="http://schemas.microsoft.com/office/drawing/2014/chart" uri="{C3380CC4-5D6E-409C-BE32-E72D297353CC}">
                <c16:uniqueId val="{00000007-B495-408C-9893-8F9112D64CBD}"/>
              </c:ext>
            </c:extLst>
          </c:dPt>
          <c:dPt>
            <c:idx val="4"/>
            <c:invertIfNegative val="0"/>
            <c:bubble3D val="0"/>
            <c:spPr>
              <a:solidFill>
                <a:srgbClr val="595959"/>
              </a:solidFill>
              <a:effectLst/>
            </c:spPr>
            <c:extLst>
              <c:ext xmlns:c16="http://schemas.microsoft.com/office/drawing/2014/chart" uri="{C3380CC4-5D6E-409C-BE32-E72D297353CC}">
                <c16:uniqueId val="{00000009-B495-408C-9893-8F9112D64CBD}"/>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B495-408C-9893-8F9112D64CBD}"/>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B495-408C-9893-8F9112D64CBD}"/>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B495-408C-9893-8F9112D64CBD}"/>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B495-408C-9893-8F9112D64CBD}"/>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B495-408C-9893-8F9112D64CBD}"/>
                </c:ext>
              </c:extLst>
            </c:dLbl>
            <c:dLbl>
              <c:idx val="5"/>
              <c:delete val="1"/>
              <c:extLst>
                <c:ext xmlns:c15="http://schemas.microsoft.com/office/drawing/2012/chart" uri="{CE6537A1-D6FC-4f65-9D91-7224C49458BB}"/>
                <c:ext xmlns:c16="http://schemas.microsoft.com/office/drawing/2014/chart" uri="{C3380CC4-5D6E-409C-BE32-E72D297353CC}">
                  <c16:uniqueId val="{0000000A-B495-408C-9893-8F9112D64CBD}"/>
                </c:ext>
              </c:extLst>
            </c:dLbl>
            <c:dLbl>
              <c:idx val="7"/>
              <c:delete val="1"/>
              <c:extLst>
                <c:ext xmlns:c15="http://schemas.microsoft.com/office/drawing/2012/chart" uri="{CE6537A1-D6FC-4f65-9D91-7224C49458BB}"/>
                <c:ext xmlns:c16="http://schemas.microsoft.com/office/drawing/2014/chart" uri="{C3380CC4-5D6E-409C-BE32-E72D297353CC}">
                  <c16:uniqueId val="{0000000B-B495-408C-9893-8F9112D64CBD}"/>
                </c:ext>
              </c:extLst>
            </c:dLbl>
            <c:dLbl>
              <c:idx val="14"/>
              <c:delete val="1"/>
              <c:extLst>
                <c:ext xmlns:c15="http://schemas.microsoft.com/office/drawing/2012/chart" uri="{CE6537A1-D6FC-4f65-9D91-7224C49458BB}"/>
                <c:ext xmlns:c16="http://schemas.microsoft.com/office/drawing/2014/chart" uri="{C3380CC4-5D6E-409C-BE32-E72D297353CC}">
                  <c16:uniqueId val="{0000000C-B495-408C-9893-8F9112D64CBD}"/>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Tout à fait menacé</c:v>
                </c:pt>
                <c:pt idx="1">
                  <c:v>Plutôt menacé</c:v>
                </c:pt>
                <c:pt idx="2">
                  <c:v>Plutôt pas menacé</c:v>
                </c:pt>
                <c:pt idx="3">
                  <c:v>Pas du tout menacé</c:v>
                </c:pt>
                <c:pt idx="4">
                  <c:v>NSP</c:v>
                </c:pt>
              </c:strCache>
            </c:strRef>
          </c:cat>
          <c:val>
            <c:numRef>
              <c:f>DATA!$B$2:$B$6</c:f>
              <c:numCache>
                <c:formatCode>0%</c:formatCode>
                <c:ptCount val="5"/>
                <c:pt idx="0">
                  <c:v>0.40782264000000001</c:v>
                </c:pt>
                <c:pt idx="1">
                  <c:v>0.36054293999999998</c:v>
                </c:pt>
                <c:pt idx="2">
                  <c:v>9.2862449999999999E-2</c:v>
                </c:pt>
                <c:pt idx="3">
                  <c:v>5.092551E-2</c:v>
                </c:pt>
                <c:pt idx="4">
                  <c:v>8.7845400000000004E-2</c:v>
                </c:pt>
              </c:numCache>
            </c:numRef>
          </c:val>
          <c:extLst>
            <c:ext xmlns:c16="http://schemas.microsoft.com/office/drawing/2014/chart" uri="{C3380CC4-5D6E-409C-BE32-E72D297353CC}">
              <c16:uniqueId val="{0000000D-B495-408C-9893-8F9112D64CBD}"/>
            </c:ext>
          </c:extLst>
        </c:ser>
        <c:dLbls>
          <c:showLegendKey val="0"/>
          <c:showVal val="0"/>
          <c:showCatName val="0"/>
          <c:showSerName val="0"/>
          <c:showPercent val="0"/>
          <c:showBubbleSize val="0"/>
        </c:dLbls>
        <c:gapWidth val="12"/>
        <c:axId val="-2116158136"/>
        <c:axId val="-2116155096"/>
      </c:barChart>
      <c:catAx>
        <c:axId val="-2116158136"/>
        <c:scaling>
          <c:orientation val="maxMin"/>
        </c:scaling>
        <c:delete val="1"/>
        <c:axPos val="l"/>
        <c:numFmt formatCode="General" sourceLinked="1"/>
        <c:majorTickMark val="out"/>
        <c:minorTickMark val="none"/>
        <c:tickLblPos val="nextTo"/>
        <c:crossAx val="-2116155096"/>
        <c:crosses val="autoZero"/>
        <c:auto val="1"/>
        <c:lblAlgn val="ctr"/>
        <c:lblOffset val="100"/>
        <c:noMultiLvlLbl val="0"/>
      </c:catAx>
      <c:valAx>
        <c:axId val="-2116155096"/>
        <c:scaling>
          <c:orientation val="minMax"/>
          <c:max val="1"/>
          <c:min val="0"/>
        </c:scaling>
        <c:delete val="0"/>
        <c:axPos val="t"/>
        <c:numFmt formatCode="0%" sourceLinked="1"/>
        <c:majorTickMark val="none"/>
        <c:minorTickMark val="none"/>
        <c:tickLblPos val="none"/>
        <c:spPr>
          <a:ln>
            <a:noFill/>
          </a:ln>
        </c:spPr>
        <c:crossAx val="-2116158136"/>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9615-4FCA-929A-527B2DC76A35}"/>
              </c:ext>
            </c:extLst>
          </c:dPt>
          <c:dPt>
            <c:idx val="1"/>
            <c:bubble3D val="0"/>
            <c:explosion val="2"/>
            <c:spPr>
              <a:solidFill>
                <a:srgbClr val="EB4347"/>
              </a:solidFill>
              <a:effectLst/>
            </c:spPr>
            <c:extLst>
              <c:ext xmlns:c16="http://schemas.microsoft.com/office/drawing/2014/chart" uri="{C3380CC4-5D6E-409C-BE32-E72D297353CC}">
                <c16:uniqueId val="{00000003-9615-4FCA-929A-527B2DC76A35}"/>
              </c:ext>
            </c:extLst>
          </c:dPt>
          <c:dPt>
            <c:idx val="2"/>
            <c:bubble3D val="0"/>
            <c:spPr>
              <a:solidFill>
                <a:srgbClr val="595959"/>
              </a:solidFill>
              <a:effectLst/>
            </c:spPr>
            <c:extLst>
              <c:ext xmlns:c16="http://schemas.microsoft.com/office/drawing/2014/chart" uri="{C3380CC4-5D6E-409C-BE32-E72D297353CC}">
                <c16:uniqueId val="{00000005-9615-4FCA-929A-527B2DC76A35}"/>
              </c:ext>
            </c:extLst>
          </c:dPt>
          <c:dLbls>
            <c:dLbl>
              <c:idx val="0"/>
              <c:layout>
                <c:manualLayout>
                  <c:x val="-4.32527483320423E-3"/>
                  <c:y val="5.08836539513647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15-4FCA-929A-527B2DC76A35}"/>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15-4FCA-929A-527B2DC76A35}"/>
                </c:ext>
              </c:extLst>
            </c:dLbl>
            <c:dLbl>
              <c:idx val="2"/>
              <c:layout>
                <c:manualLayout>
                  <c:x val="-1.1269023211532799E-2"/>
                  <c:y val="2.2189094447783098E-2"/>
                </c:manualLayout>
              </c:layout>
              <c:spPr/>
              <c:txPr>
                <a:bodyPr anchorCtr="0"/>
                <a:lstStyle/>
                <a:p>
                  <a:pPr algn="ctr" rtl="0">
                    <a:defRPr lang="en-US" sz="1800" b="0" i="0" u="none" strike="noStrike" kern="1200" baseline="0">
                      <a:solidFill>
                        <a:srgbClr val="FFFFFF"/>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15-4FCA-929A-527B2DC76A35}"/>
                </c:ext>
              </c:extLst>
            </c:dLbl>
            <c:dLbl>
              <c:idx val="3"/>
              <c:layout>
                <c:manualLayout>
                  <c:x val="-9.2064368270361602E-2"/>
                  <c:y val="0.148876393518211"/>
                </c:manualLayout>
              </c:layout>
              <c:spPr/>
              <c:txPr>
                <a:bodyPr/>
                <a:lstStyle/>
                <a:p>
                  <a:pPr>
                    <a:defRPr sz="11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615-4FCA-929A-527B2DC76A35}"/>
                </c:ext>
              </c:extLst>
            </c:dLbl>
            <c:spPr>
              <a:noFill/>
              <a:ln>
                <a:noFill/>
              </a:ln>
              <a:effectLst/>
            </c:spPr>
            <c:txPr>
              <a:bodyPr/>
              <a:lstStyle/>
              <a:p>
                <a:pPr>
                  <a:defRPr sz="22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0.21092637</c:v>
                </c:pt>
                <c:pt idx="1">
                  <c:v>0.77054632000000001</c:v>
                </c:pt>
                <c:pt idx="2">
                  <c:v>1.852732E-2</c:v>
                </c:pt>
              </c:numCache>
            </c:numRef>
          </c:val>
          <c:extLst>
            <c:ext xmlns:c16="http://schemas.microsoft.com/office/drawing/2014/chart" uri="{C3380CC4-5D6E-409C-BE32-E72D297353CC}">
              <c16:uniqueId val="{00000007-9615-4FCA-929A-527B2DC76A35}"/>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8E7F-46FD-B238-8F0B1072FE0C}"/>
              </c:ext>
            </c:extLst>
          </c:dPt>
          <c:dPt>
            <c:idx val="1"/>
            <c:bubble3D val="0"/>
            <c:explosion val="2"/>
            <c:spPr>
              <a:solidFill>
                <a:srgbClr val="EB4347"/>
              </a:solidFill>
              <a:effectLst/>
            </c:spPr>
            <c:extLst>
              <c:ext xmlns:c16="http://schemas.microsoft.com/office/drawing/2014/chart" uri="{C3380CC4-5D6E-409C-BE32-E72D297353CC}">
                <c16:uniqueId val="{00000003-8E7F-46FD-B238-8F0B1072FE0C}"/>
              </c:ext>
            </c:extLst>
          </c:dPt>
          <c:dPt>
            <c:idx val="2"/>
            <c:bubble3D val="0"/>
            <c:spPr>
              <a:solidFill>
                <a:srgbClr val="595959"/>
              </a:solidFill>
              <a:effectLst/>
            </c:spPr>
            <c:extLst>
              <c:ext xmlns:c16="http://schemas.microsoft.com/office/drawing/2014/chart" uri="{C3380CC4-5D6E-409C-BE32-E72D297353CC}">
                <c16:uniqueId val="{00000005-8E7F-46FD-B238-8F0B1072FE0C}"/>
              </c:ext>
            </c:extLst>
          </c:dPt>
          <c:dLbls>
            <c:dLbl>
              <c:idx val="0"/>
              <c:layout>
                <c:manualLayout>
                  <c:x val="-4.32527483320423E-3"/>
                  <c:y val="5.08836539513647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7F-46FD-B238-8F0B1072FE0C}"/>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7F-46FD-B238-8F0B1072FE0C}"/>
                </c:ext>
              </c:extLst>
            </c:dLbl>
            <c:dLbl>
              <c:idx val="2"/>
              <c:layout>
                <c:manualLayout>
                  <c:x val="-0.100538569353984"/>
                  <c:y val="9.6300705395695393E-2"/>
                </c:manualLayout>
              </c:layout>
              <c:spPr/>
              <c:txPr>
                <a:bodyPr anchorCtr="0"/>
                <a:lstStyle/>
                <a:p>
                  <a:pPr algn="ctr" rtl="0">
                    <a:defRPr lang="en-US" sz="1400" b="0" i="0" u="none" strike="noStrike" kern="1200" baseline="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7F-46FD-B238-8F0B1072FE0C}"/>
                </c:ext>
              </c:extLst>
            </c:dLbl>
            <c:dLbl>
              <c:idx val="3"/>
              <c:layout>
                <c:manualLayout>
                  <c:x val="-9.2064368270361602E-2"/>
                  <c:y val="0.148876393518211"/>
                </c:manualLayout>
              </c:layout>
              <c:spPr/>
              <c:txPr>
                <a:bodyPr/>
                <a:lstStyle/>
                <a:p>
                  <a:pPr>
                    <a:defRPr sz="14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7F-46FD-B238-8F0B1072FE0C}"/>
                </c:ext>
              </c:extLst>
            </c:dLbl>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0.59032357999999996</c:v>
                </c:pt>
                <c:pt idx="1">
                  <c:v>0.3987116</c:v>
                </c:pt>
                <c:pt idx="2">
                  <c:v>1.096539E-2</c:v>
                </c:pt>
              </c:numCache>
            </c:numRef>
          </c:val>
          <c:extLst>
            <c:ext xmlns:c16="http://schemas.microsoft.com/office/drawing/2014/chart" uri="{C3380CC4-5D6E-409C-BE32-E72D297353CC}">
              <c16:uniqueId val="{00000007-8E7F-46FD-B238-8F0B1072FE0C}"/>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solidFill>
              <a:srgbClr val="376092"/>
            </a:solidFill>
            <a:effectLst/>
          </c:spPr>
          <c:dPt>
            <c:idx val="0"/>
            <c:bubble3D val="0"/>
            <c:explosion val="3"/>
            <c:extLst>
              <c:ext xmlns:c16="http://schemas.microsoft.com/office/drawing/2014/chart" uri="{C3380CC4-5D6E-409C-BE32-E72D297353CC}">
                <c16:uniqueId val="{00000001-47D3-4B5B-AEF5-EA865D2B0880}"/>
              </c:ext>
            </c:extLst>
          </c:dPt>
          <c:dPt>
            <c:idx val="1"/>
            <c:bubble3D val="0"/>
            <c:explosion val="2"/>
            <c:spPr>
              <a:solidFill>
                <a:srgbClr val="EB4347"/>
              </a:solidFill>
              <a:effectLst/>
            </c:spPr>
            <c:extLst>
              <c:ext xmlns:c16="http://schemas.microsoft.com/office/drawing/2014/chart" uri="{C3380CC4-5D6E-409C-BE32-E72D297353CC}">
                <c16:uniqueId val="{00000003-47D3-4B5B-AEF5-EA865D2B0880}"/>
              </c:ext>
            </c:extLst>
          </c:dPt>
          <c:dPt>
            <c:idx val="2"/>
            <c:bubble3D val="0"/>
            <c:spPr>
              <a:solidFill>
                <a:srgbClr val="595959"/>
              </a:solidFill>
              <a:effectLst/>
            </c:spPr>
            <c:extLst>
              <c:ext xmlns:c16="http://schemas.microsoft.com/office/drawing/2014/chart" uri="{C3380CC4-5D6E-409C-BE32-E72D297353CC}">
                <c16:uniqueId val="{00000005-47D3-4B5B-AEF5-EA865D2B0880}"/>
              </c:ext>
            </c:extLst>
          </c:dPt>
          <c:dLbls>
            <c:dLbl>
              <c:idx val="0"/>
              <c:layout>
                <c:manualLayout>
                  <c:x val="-4.32527483320423E-3"/>
                  <c:y val="5.08836539513647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D3-4B5B-AEF5-EA865D2B0880}"/>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D3-4B5B-AEF5-EA865D2B0880}"/>
                </c:ext>
              </c:extLst>
            </c:dLbl>
            <c:dLbl>
              <c:idx val="2"/>
              <c:delete val="1"/>
              <c:extLst>
                <c:ext xmlns:c15="http://schemas.microsoft.com/office/drawing/2012/chart" uri="{CE6537A1-D6FC-4f65-9D91-7224C49458BB}"/>
                <c:ext xmlns:c16="http://schemas.microsoft.com/office/drawing/2014/chart" uri="{C3380CC4-5D6E-409C-BE32-E72D297353CC}">
                  <c16:uniqueId val="{00000005-47D3-4B5B-AEF5-EA865D2B0880}"/>
                </c:ext>
              </c:extLst>
            </c:dLbl>
            <c:dLbl>
              <c:idx val="3"/>
              <c:layout>
                <c:manualLayout>
                  <c:x val="-9.2064368270361602E-2"/>
                  <c:y val="0.148876393518211"/>
                </c:manualLayout>
              </c:layout>
              <c:spPr/>
              <c:txPr>
                <a:bodyPr/>
                <a:lstStyle/>
                <a:p>
                  <a:pPr>
                    <a:defRPr sz="14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D3-4B5B-AEF5-EA865D2B0880}"/>
                </c:ext>
              </c:extLst>
            </c:dLbl>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0.42300936</c:v>
                </c:pt>
                <c:pt idx="1">
                  <c:v>0.57199063999999999</c:v>
                </c:pt>
                <c:pt idx="2">
                  <c:v>5.0000000000000001E-3</c:v>
                </c:pt>
              </c:numCache>
            </c:numRef>
          </c:val>
          <c:extLst>
            <c:ext xmlns:c16="http://schemas.microsoft.com/office/drawing/2014/chart" uri="{C3380CC4-5D6E-409C-BE32-E72D297353CC}">
              <c16:uniqueId val="{00000007-47D3-4B5B-AEF5-EA865D2B0880}"/>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A99F-4D07-BDF8-411FEE2760D5}"/>
              </c:ext>
            </c:extLst>
          </c:dPt>
          <c:dPt>
            <c:idx val="1"/>
            <c:bubble3D val="0"/>
            <c:explosion val="2"/>
            <c:spPr>
              <a:solidFill>
                <a:srgbClr val="EB4347"/>
              </a:solidFill>
              <a:effectLst/>
            </c:spPr>
            <c:extLst>
              <c:ext xmlns:c16="http://schemas.microsoft.com/office/drawing/2014/chart" uri="{C3380CC4-5D6E-409C-BE32-E72D297353CC}">
                <c16:uniqueId val="{00000003-A99F-4D07-BDF8-411FEE2760D5}"/>
              </c:ext>
            </c:extLst>
          </c:dPt>
          <c:dPt>
            <c:idx val="2"/>
            <c:bubble3D val="0"/>
            <c:spPr>
              <a:solidFill>
                <a:srgbClr val="595959"/>
              </a:solidFill>
              <a:effectLst/>
            </c:spPr>
            <c:extLst>
              <c:ext xmlns:c16="http://schemas.microsoft.com/office/drawing/2014/chart" uri="{C3380CC4-5D6E-409C-BE32-E72D297353CC}">
                <c16:uniqueId val="{00000005-A99F-4D07-BDF8-411FEE2760D5}"/>
              </c:ext>
            </c:extLst>
          </c:dPt>
          <c:dLbls>
            <c:dLbl>
              <c:idx val="0"/>
              <c:layout>
                <c:manualLayout>
                  <c:x val="-4.32527483320423E-3"/>
                  <c:y val="5.08836539513647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9F-4D07-BDF8-411FEE2760D5}"/>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9F-4D07-BDF8-411FEE2760D5}"/>
                </c:ext>
              </c:extLst>
            </c:dLbl>
            <c:dLbl>
              <c:idx val="2"/>
              <c:layout>
                <c:manualLayout>
                  <c:x val="-0.100538569353984"/>
                  <c:y val="9.6300705395695393E-2"/>
                </c:manualLayout>
              </c:layout>
              <c:spPr/>
              <c:txPr>
                <a:bodyPr anchorCtr="0"/>
                <a:lstStyle/>
                <a:p>
                  <a:pPr algn="ctr" rtl="0">
                    <a:defRPr lang="en-US" sz="1400" b="0" i="0" u="none" strike="noStrike" kern="1200" baseline="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9F-4D07-BDF8-411FEE2760D5}"/>
                </c:ext>
              </c:extLst>
            </c:dLbl>
            <c:dLbl>
              <c:idx val="3"/>
              <c:layout>
                <c:manualLayout>
                  <c:x val="-9.2064368270361602E-2"/>
                  <c:y val="0.148876393518211"/>
                </c:manualLayout>
              </c:layout>
              <c:spPr/>
              <c:txPr>
                <a:bodyPr/>
                <a:lstStyle/>
                <a:p>
                  <a:pPr>
                    <a:defRPr sz="14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9F-4D07-BDF8-411FEE2760D5}"/>
                </c:ext>
              </c:extLst>
            </c:dLbl>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0.17239336999999999</c:v>
                </c:pt>
                <c:pt idx="1">
                  <c:v>0.81260663</c:v>
                </c:pt>
                <c:pt idx="2">
                  <c:v>1.5765769999999998E-2</c:v>
                </c:pt>
              </c:numCache>
            </c:numRef>
          </c:val>
          <c:extLst>
            <c:ext xmlns:c16="http://schemas.microsoft.com/office/drawing/2014/chart" uri="{C3380CC4-5D6E-409C-BE32-E72D297353CC}">
              <c16:uniqueId val="{00000007-A99F-4D07-BDF8-411FEE2760D5}"/>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81C0-4102-80E2-1B0D98158636}"/>
              </c:ext>
            </c:extLst>
          </c:dPt>
          <c:dPt>
            <c:idx val="1"/>
            <c:bubble3D val="0"/>
            <c:explosion val="2"/>
            <c:spPr>
              <a:solidFill>
                <a:srgbClr val="EB4347"/>
              </a:solidFill>
              <a:effectLst/>
            </c:spPr>
            <c:extLst>
              <c:ext xmlns:c16="http://schemas.microsoft.com/office/drawing/2014/chart" uri="{C3380CC4-5D6E-409C-BE32-E72D297353CC}">
                <c16:uniqueId val="{00000003-81C0-4102-80E2-1B0D98158636}"/>
              </c:ext>
            </c:extLst>
          </c:dPt>
          <c:dPt>
            <c:idx val="2"/>
            <c:bubble3D val="0"/>
            <c:spPr>
              <a:solidFill>
                <a:srgbClr val="595959"/>
              </a:solidFill>
              <a:effectLst/>
            </c:spPr>
            <c:extLst>
              <c:ext xmlns:c16="http://schemas.microsoft.com/office/drawing/2014/chart" uri="{C3380CC4-5D6E-409C-BE32-E72D297353CC}">
                <c16:uniqueId val="{00000005-81C0-4102-80E2-1B0D98158636}"/>
              </c:ext>
            </c:extLst>
          </c:dPt>
          <c:dLbls>
            <c:dLbl>
              <c:idx val="0"/>
              <c:layout>
                <c:manualLayout>
                  <c:x val="-4.32527483320423E-3"/>
                  <c:y val="5.08836539513647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C0-4102-80E2-1B0D98158636}"/>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C0-4102-80E2-1B0D98158636}"/>
                </c:ext>
              </c:extLst>
            </c:dLbl>
            <c:dLbl>
              <c:idx val="2"/>
              <c:layout>
                <c:manualLayout>
                  <c:x val="-0.100538569353984"/>
                  <c:y val="9.6300705395695393E-2"/>
                </c:manualLayout>
              </c:layout>
              <c:spPr/>
              <c:txPr>
                <a:bodyPr anchorCtr="0"/>
                <a:lstStyle/>
                <a:p>
                  <a:pPr algn="ctr" rtl="0">
                    <a:defRPr lang="en-US" sz="1400" b="0" i="0" u="none" strike="noStrike" kern="1200" baseline="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C0-4102-80E2-1B0D98158636}"/>
                </c:ext>
              </c:extLst>
            </c:dLbl>
            <c:dLbl>
              <c:idx val="3"/>
              <c:layout>
                <c:manualLayout>
                  <c:x val="-9.2064368270361602E-2"/>
                  <c:y val="0.148876393518211"/>
                </c:manualLayout>
              </c:layout>
              <c:spPr/>
              <c:txPr>
                <a:bodyPr/>
                <a:lstStyle/>
                <a:p>
                  <a:pPr>
                    <a:defRPr sz="14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C0-4102-80E2-1B0D98158636}"/>
                </c:ext>
              </c:extLst>
            </c:dLbl>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0.19924153999999999</c:v>
                </c:pt>
                <c:pt idx="1">
                  <c:v>0.79060575</c:v>
                </c:pt>
                <c:pt idx="2">
                  <c:v>1.126126E-2</c:v>
                </c:pt>
              </c:numCache>
            </c:numRef>
          </c:val>
          <c:extLst>
            <c:ext xmlns:c16="http://schemas.microsoft.com/office/drawing/2014/chart" uri="{C3380CC4-5D6E-409C-BE32-E72D297353CC}">
              <c16:uniqueId val="{00000007-81C0-4102-80E2-1B0D98158636}"/>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6354106842"/>
          <c:y val="2.3336220744150201E-2"/>
          <c:w val="0.76954127520572202"/>
          <c:h val="0.97666377925585002"/>
        </c:manualLayout>
      </c:layout>
      <c:doughnutChart>
        <c:varyColors val="1"/>
        <c:ser>
          <c:idx val="0"/>
          <c:order val="0"/>
          <c:tx>
            <c:strRef>
              <c:f>Feuil1!$B$1</c:f>
              <c:strCache>
                <c:ptCount val="1"/>
                <c:pt idx="0">
                  <c:v>Ventes</c:v>
                </c:pt>
              </c:strCache>
            </c:strRef>
          </c:tx>
          <c:spPr>
            <a:gradFill>
              <a:gsLst>
                <a:gs pos="0">
                  <a:srgbClr val="BBE0E3">
                    <a:lumMod val="50000"/>
                  </a:srgbClr>
                </a:gs>
                <a:gs pos="100000">
                  <a:srgbClr val="BBE0E3">
                    <a:lumMod val="25000"/>
                    <a:alpha val="80000"/>
                  </a:srgbClr>
                </a:gs>
              </a:gsLst>
              <a:lin ang="5400000" scaled="0"/>
            </a:gradFill>
            <a:effectLst/>
          </c:spPr>
          <c:dPt>
            <c:idx val="0"/>
            <c:bubble3D val="0"/>
            <c:explosion val="3"/>
            <c:spPr>
              <a:solidFill>
                <a:srgbClr val="376092"/>
              </a:solidFill>
              <a:effectLst/>
            </c:spPr>
            <c:extLst>
              <c:ext xmlns:c16="http://schemas.microsoft.com/office/drawing/2014/chart" uri="{C3380CC4-5D6E-409C-BE32-E72D297353CC}">
                <c16:uniqueId val="{00000001-A72B-4506-BF1E-7D8126944FBB}"/>
              </c:ext>
            </c:extLst>
          </c:dPt>
          <c:dPt>
            <c:idx val="1"/>
            <c:bubble3D val="0"/>
            <c:explosion val="2"/>
            <c:spPr>
              <a:solidFill>
                <a:srgbClr val="EB4347"/>
              </a:solidFill>
              <a:effectLst/>
            </c:spPr>
            <c:extLst>
              <c:ext xmlns:c16="http://schemas.microsoft.com/office/drawing/2014/chart" uri="{C3380CC4-5D6E-409C-BE32-E72D297353CC}">
                <c16:uniqueId val="{00000003-A72B-4506-BF1E-7D8126944FBB}"/>
              </c:ext>
            </c:extLst>
          </c:dPt>
          <c:dPt>
            <c:idx val="2"/>
            <c:bubble3D val="0"/>
            <c:spPr>
              <a:solidFill>
                <a:srgbClr val="595959"/>
              </a:solidFill>
              <a:effectLst/>
            </c:spPr>
            <c:extLst>
              <c:ext xmlns:c16="http://schemas.microsoft.com/office/drawing/2014/chart" uri="{C3380CC4-5D6E-409C-BE32-E72D297353CC}">
                <c16:uniqueId val="{00000005-A72B-4506-BF1E-7D8126944FBB}"/>
              </c:ext>
            </c:extLst>
          </c:dPt>
          <c:dLbls>
            <c:dLbl>
              <c:idx val="0"/>
              <c:layout>
                <c:manualLayout>
                  <c:x val="-4.32527483320423E-3"/>
                  <c:y val="5.08836539513647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2B-4506-BF1E-7D8126944FBB}"/>
                </c:ext>
              </c:extLst>
            </c:dLbl>
            <c:dLbl>
              <c:idx val="1"/>
              <c:layout>
                <c:manualLayout>
                  <c:x val="9.3052432860850996E-3"/>
                  <c:y val="-1.468439391749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2B-4506-BF1E-7D8126944FBB}"/>
                </c:ext>
              </c:extLst>
            </c:dLbl>
            <c:dLbl>
              <c:idx val="2"/>
              <c:layout>
                <c:manualLayout>
                  <c:x val="-0.100538569353984"/>
                  <c:y val="9.6300705395695393E-2"/>
                </c:manualLayout>
              </c:layout>
              <c:spPr/>
              <c:txPr>
                <a:bodyPr anchorCtr="0"/>
                <a:lstStyle/>
                <a:p>
                  <a:pPr algn="ctr" rtl="0">
                    <a:defRPr lang="en-US" sz="1400" b="0" i="0" u="none" strike="noStrike" kern="1200" baseline="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2B-4506-BF1E-7D8126944FBB}"/>
                </c:ext>
              </c:extLst>
            </c:dLbl>
            <c:dLbl>
              <c:idx val="3"/>
              <c:layout>
                <c:manualLayout>
                  <c:x val="-9.2064368270361602E-2"/>
                  <c:y val="0.148876393518211"/>
                </c:manualLayout>
              </c:layout>
              <c:spPr/>
              <c:txPr>
                <a:bodyPr/>
                <a:lstStyle/>
                <a:p>
                  <a:pPr>
                    <a:defRPr sz="1400" i="1">
                      <a:solidFill>
                        <a:srgbClr val="404040"/>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2B-4506-BF1E-7D8126944FBB}"/>
                </c:ext>
              </c:extLst>
            </c:dLbl>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A la compétitivité de l'économie française</c:v>
                </c:pt>
                <c:pt idx="1">
                  <c:v>Ou à l'amélioration de la situation des salariés</c:v>
                </c:pt>
                <c:pt idx="2">
                  <c:v>nsp</c:v>
                </c:pt>
              </c:strCache>
            </c:strRef>
          </c:cat>
          <c:val>
            <c:numRef>
              <c:f>Feuil1!$B$2:$B$4</c:f>
              <c:numCache>
                <c:formatCode>0%</c:formatCode>
                <c:ptCount val="3"/>
                <c:pt idx="0">
                  <c:v>0.16486334999999999</c:v>
                </c:pt>
                <c:pt idx="1">
                  <c:v>0.82578956999999997</c:v>
                </c:pt>
                <c:pt idx="2">
                  <c:v>1.126126E-2</c:v>
                </c:pt>
              </c:numCache>
            </c:numRef>
          </c:val>
          <c:extLst>
            <c:ext xmlns:c16="http://schemas.microsoft.com/office/drawing/2014/chart" uri="{C3380CC4-5D6E-409C-BE32-E72D297353CC}">
              <c16:uniqueId val="{00000007-A72B-4506-BF1E-7D8126944FBB}"/>
            </c:ext>
          </c:extLst>
        </c:ser>
        <c:dLbls>
          <c:showLegendKey val="0"/>
          <c:showVal val="0"/>
          <c:showCatName val="0"/>
          <c:showSerName val="0"/>
          <c:showPercent val="0"/>
          <c:showBubbleSize val="0"/>
          <c:showLeaderLines val="1"/>
        </c:dLbls>
        <c:firstSliceAng val="23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35925637894407E-2"/>
          <c:y val="9.6467398930229404E-4"/>
          <c:w val="0.83832814872421602"/>
          <c:h val="0.999035326010698"/>
        </c:manualLayout>
      </c:layout>
      <c:barChart>
        <c:barDir val="bar"/>
        <c:grouping val="stacked"/>
        <c:varyColors val="0"/>
        <c:ser>
          <c:idx val="0"/>
          <c:order val="0"/>
          <c:tx>
            <c:strRef>
              <c:f>Feuil1!$B$1</c:f>
              <c:strCache>
                <c:ptCount val="1"/>
                <c:pt idx="0">
                  <c:v>Série 1</c:v>
                </c:pt>
              </c:strCache>
            </c:strRef>
          </c:tx>
          <c:spPr>
            <a:solidFill>
              <a:srgbClr val="376092"/>
            </a:solidFill>
            <a:ln>
              <a:noFill/>
            </a:ln>
          </c:spPr>
          <c:invertIfNegative val="0"/>
          <c:dPt>
            <c:idx val="3"/>
            <c:invertIfNegative val="0"/>
            <c:bubble3D val="0"/>
            <c:spPr>
              <a:solidFill>
                <a:srgbClr val="376092"/>
              </a:solidFill>
              <a:ln w="28575">
                <a:noFill/>
              </a:ln>
            </c:spPr>
            <c:extLst>
              <c:ext xmlns:c16="http://schemas.microsoft.com/office/drawing/2014/chart" uri="{C3380CC4-5D6E-409C-BE32-E72D297353CC}">
                <c16:uniqueId val="{00000001-4C9E-4832-A453-941F6570B09E}"/>
              </c:ext>
            </c:extLst>
          </c:dPt>
          <c:dLbls>
            <c:spPr>
              <a:noFill/>
              <a:ln>
                <a:noFill/>
              </a:ln>
              <a:effectLst/>
            </c:spPr>
            <c:txPr>
              <a:bodyPr/>
              <a:lstStyle/>
              <a:p>
                <a:pPr>
                  <a:defRPr sz="140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Feuil1!$B$2:$B$11</c:f>
              <c:numCache>
                <c:formatCode>0%</c:formatCode>
                <c:ptCount val="10"/>
                <c:pt idx="0">
                  <c:v>0.40985126999999999</c:v>
                </c:pt>
                <c:pt idx="1">
                  <c:v>0.40068809</c:v>
                </c:pt>
                <c:pt idx="2">
                  <c:v>0.32826518999999998</c:v>
                </c:pt>
                <c:pt idx="3">
                  <c:v>0.14520585</c:v>
                </c:pt>
                <c:pt idx="4">
                  <c:v>0.13099838</c:v>
                </c:pt>
                <c:pt idx="5">
                  <c:v>0.12707953</c:v>
                </c:pt>
                <c:pt idx="6">
                  <c:v>0.19678486000000001</c:v>
                </c:pt>
                <c:pt idx="7">
                  <c:v>0.12266891000000001</c:v>
                </c:pt>
                <c:pt idx="8">
                  <c:v>0.20231514</c:v>
                </c:pt>
                <c:pt idx="9">
                  <c:v>0.14491577999999999</c:v>
                </c:pt>
              </c:numCache>
            </c:numRef>
          </c:val>
          <c:extLst>
            <c:ext xmlns:c16="http://schemas.microsoft.com/office/drawing/2014/chart" uri="{C3380CC4-5D6E-409C-BE32-E72D297353CC}">
              <c16:uniqueId val="{00000002-4C9E-4832-A453-941F6570B09E}"/>
            </c:ext>
          </c:extLst>
        </c:ser>
        <c:ser>
          <c:idx val="1"/>
          <c:order val="1"/>
          <c:tx>
            <c:strRef>
              <c:f>Feuil1!$C$1</c:f>
              <c:strCache>
                <c:ptCount val="1"/>
                <c:pt idx="0">
                  <c:v>Série 2</c:v>
                </c:pt>
              </c:strCache>
            </c:strRef>
          </c:tx>
          <c:spPr>
            <a:solidFill>
              <a:srgbClr val="00B0F0"/>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Feuil1!$C$2:$C$11</c:f>
              <c:numCache>
                <c:formatCode>0%</c:formatCode>
                <c:ptCount val="10"/>
                <c:pt idx="0">
                  <c:v>0.43166925</c:v>
                </c:pt>
                <c:pt idx="1">
                  <c:v>0.42657019000000002</c:v>
                </c:pt>
                <c:pt idx="2">
                  <c:v>0.42687739000000002</c:v>
                </c:pt>
                <c:pt idx="3">
                  <c:v>0.55939430000000001</c:v>
                </c:pt>
                <c:pt idx="4">
                  <c:v>0.57693981000000005</c:v>
                </c:pt>
                <c:pt idx="5">
                  <c:v>0.51246696999999997</c:v>
                </c:pt>
                <c:pt idx="6">
                  <c:v>0.41902334000000002</c:v>
                </c:pt>
                <c:pt idx="7">
                  <c:v>0.48900296999999998</c:v>
                </c:pt>
                <c:pt idx="8">
                  <c:v>0.34724691000000002</c:v>
                </c:pt>
                <c:pt idx="9">
                  <c:v>0.39959083000000001</c:v>
                </c:pt>
              </c:numCache>
            </c:numRef>
          </c:val>
          <c:extLst>
            <c:ext xmlns:c16="http://schemas.microsoft.com/office/drawing/2014/chart" uri="{C3380CC4-5D6E-409C-BE32-E72D297353CC}">
              <c16:uniqueId val="{00000003-4C9E-4832-A453-941F6570B09E}"/>
            </c:ext>
          </c:extLst>
        </c:ser>
        <c:ser>
          <c:idx val="2"/>
          <c:order val="2"/>
          <c:tx>
            <c:strRef>
              <c:f>Feuil1!$D$1</c:f>
              <c:strCache>
                <c:ptCount val="1"/>
                <c:pt idx="0">
                  <c:v>Série 3</c:v>
                </c:pt>
              </c:strCache>
            </c:strRef>
          </c:tx>
          <c:spPr>
            <a:solidFill>
              <a:srgbClr val="FFC000"/>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Feuil1!$D$2:$D$11</c:f>
              <c:numCache>
                <c:formatCode>0%</c:formatCode>
                <c:ptCount val="10"/>
                <c:pt idx="0">
                  <c:v>8.3704109999999998E-2</c:v>
                </c:pt>
                <c:pt idx="1">
                  <c:v>9.2953090000000002E-2</c:v>
                </c:pt>
                <c:pt idx="2">
                  <c:v>0.14923568000000001</c:v>
                </c:pt>
                <c:pt idx="3">
                  <c:v>0.19452125000000001</c:v>
                </c:pt>
                <c:pt idx="4">
                  <c:v>0.17136862999999999</c:v>
                </c:pt>
                <c:pt idx="5">
                  <c:v>0.22795899</c:v>
                </c:pt>
                <c:pt idx="6">
                  <c:v>0.27307772000000002</c:v>
                </c:pt>
                <c:pt idx="7">
                  <c:v>0.26185074000000003</c:v>
                </c:pt>
                <c:pt idx="8">
                  <c:v>0.28350134999999999</c:v>
                </c:pt>
                <c:pt idx="9">
                  <c:v>0.28537496000000001</c:v>
                </c:pt>
              </c:numCache>
            </c:numRef>
          </c:val>
          <c:extLst>
            <c:ext xmlns:c16="http://schemas.microsoft.com/office/drawing/2014/chart" uri="{C3380CC4-5D6E-409C-BE32-E72D297353CC}">
              <c16:uniqueId val="{00000004-4C9E-4832-A453-941F6570B09E}"/>
            </c:ext>
          </c:extLst>
        </c:ser>
        <c:ser>
          <c:idx val="3"/>
          <c:order val="3"/>
          <c:tx>
            <c:strRef>
              <c:f>Feuil1!$E$1</c:f>
              <c:strCache>
                <c:ptCount val="1"/>
                <c:pt idx="0">
                  <c:v>Série 4</c:v>
                </c:pt>
              </c:strCache>
            </c:strRef>
          </c:tx>
          <c:spPr>
            <a:solidFill>
              <a:srgbClr val="EB4347"/>
            </a:solidFill>
          </c:spPr>
          <c:invertIfNegative val="0"/>
          <c:dLbls>
            <c:spPr>
              <a:noFill/>
              <a:ln>
                <a:noFill/>
              </a:ln>
              <a:effectLst/>
            </c:spPr>
            <c:txPr>
              <a:bodyPr/>
              <a:lstStyle/>
              <a:p>
                <a:pPr algn="ctr">
                  <a:defRPr lang="fr-FR" sz="1400" b="0" i="0" u="none" strike="noStrike" kern="1200" baseline="0">
                    <a:solidFill>
                      <a:prstClr val="white"/>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Feuil1!$E$2:$E$11</c:f>
              <c:numCache>
                <c:formatCode>0%</c:formatCode>
                <c:ptCount val="10"/>
                <c:pt idx="0">
                  <c:v>2.9775369999999999E-2</c:v>
                </c:pt>
                <c:pt idx="1">
                  <c:v>3.7990030000000001E-2</c:v>
                </c:pt>
                <c:pt idx="2">
                  <c:v>4.2849329999999998E-2</c:v>
                </c:pt>
                <c:pt idx="3">
                  <c:v>5.257183E-2</c:v>
                </c:pt>
                <c:pt idx="4">
                  <c:v>5.781617E-2</c:v>
                </c:pt>
                <c:pt idx="5">
                  <c:v>7.7494610000000005E-2</c:v>
                </c:pt>
                <c:pt idx="6">
                  <c:v>4.6114179999999998E-2</c:v>
                </c:pt>
                <c:pt idx="7">
                  <c:v>7.5106969999999995E-2</c:v>
                </c:pt>
                <c:pt idx="8">
                  <c:v>8.0639950000000002E-2</c:v>
                </c:pt>
                <c:pt idx="9">
                  <c:v>8.7266399999999994E-2</c:v>
                </c:pt>
              </c:numCache>
            </c:numRef>
          </c:val>
          <c:extLst>
            <c:ext xmlns:c16="http://schemas.microsoft.com/office/drawing/2014/chart" uri="{C3380CC4-5D6E-409C-BE32-E72D297353CC}">
              <c16:uniqueId val="{00000005-4C9E-4832-A453-941F6570B09E}"/>
            </c:ext>
          </c:extLst>
        </c:ser>
        <c:ser>
          <c:idx val="4"/>
          <c:order val="4"/>
          <c:tx>
            <c:strRef>
              <c:f>Feuil1!$F$1</c:f>
              <c:strCache>
                <c:ptCount val="1"/>
                <c:pt idx="0">
                  <c:v>Série 5</c:v>
                </c:pt>
              </c:strCache>
            </c:strRef>
          </c:tx>
          <c:spPr>
            <a:solidFill>
              <a:srgbClr val="616161"/>
            </a:solidFill>
          </c:spPr>
          <c:invertIfNegative val="0"/>
          <c:dLbls>
            <c:spPr>
              <a:noFill/>
              <a:ln>
                <a:noFill/>
              </a:ln>
              <a:effectLst/>
            </c:spPr>
            <c:txPr>
              <a:bodyPr/>
              <a:lstStyle/>
              <a:p>
                <a:pPr algn="ctr">
                  <a:defRPr lang="fr-FR" sz="1400" b="0" i="0" u="none" strike="noStrike" kern="1200" baseline="0">
                    <a:solidFill>
                      <a:schemeClr val="bg1"/>
                    </a:solidFill>
                    <a:latin typeface="Calibri" pitchFamily="34" charset="0"/>
                    <a:ea typeface="Tahoma" pitchFamily="34" charset="0"/>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5"/>
                <c:pt idx="0">
                  <c:v>Avoir un système politique démocratique</c:v>
                </c:pt>
                <c:pt idx="1">
                  <c:v>Que ce soient les citoyens et non un gouvernement qui décident ce qui leur semble le meilleur pour le pays</c:v>
                </c:pt>
                <c:pt idx="2">
                  <c:v>Que ce soient des experts et non un gouvernement qui décident ce qui leur semble le meilleur pour le pays</c:v>
                </c:pt>
                <c:pt idx="3">
                  <c:v>Avoir à sa tête un homme fort qui n'a pas à se préoccuper du parlement ni des élections</c:v>
                </c:pt>
                <c:pt idx="4">
                  <c:v>Que l'armée dirige le pays</c:v>
                </c:pt>
              </c:strCache>
            </c:strRef>
          </c:cat>
          <c:val>
            <c:numRef>
              <c:f>Feuil1!$F$2:$F$11</c:f>
              <c:numCache>
                <c:formatCode>0%</c:formatCode>
                <c:ptCount val="10"/>
                <c:pt idx="0">
                  <c:v>4.4999999999999998E-2</c:v>
                </c:pt>
                <c:pt idx="1">
                  <c:v>4.1797590000000003E-2</c:v>
                </c:pt>
                <c:pt idx="2">
                  <c:v>5.2771310000000002E-2</c:v>
                </c:pt>
                <c:pt idx="3">
                  <c:v>4.8305550000000003E-2</c:v>
                </c:pt>
                <c:pt idx="4">
                  <c:v>6.287616E-2</c:v>
                </c:pt>
                <c:pt idx="5">
                  <c:v>5.4999899999999997E-2</c:v>
                </c:pt>
                <c:pt idx="6">
                  <c:v>6.4999899999999999E-2</c:v>
                </c:pt>
                <c:pt idx="7">
                  <c:v>5.1369320000000003E-2</c:v>
                </c:pt>
                <c:pt idx="8">
                  <c:v>8.62956E-2</c:v>
                </c:pt>
                <c:pt idx="9">
                  <c:v>8.2851320000000006E-2</c:v>
                </c:pt>
              </c:numCache>
            </c:numRef>
          </c:val>
          <c:extLst>
            <c:ext xmlns:c16="http://schemas.microsoft.com/office/drawing/2014/chart" uri="{C3380CC4-5D6E-409C-BE32-E72D297353CC}">
              <c16:uniqueId val="{00000006-4C9E-4832-A453-941F6570B09E}"/>
            </c:ext>
          </c:extLst>
        </c:ser>
        <c:dLbls>
          <c:showLegendKey val="0"/>
          <c:showVal val="0"/>
          <c:showCatName val="0"/>
          <c:showSerName val="0"/>
          <c:showPercent val="0"/>
          <c:showBubbleSize val="0"/>
        </c:dLbls>
        <c:gapWidth val="35"/>
        <c:overlap val="100"/>
        <c:axId val="-2114035272"/>
        <c:axId val="-2114032296"/>
      </c:barChart>
      <c:catAx>
        <c:axId val="-2114035272"/>
        <c:scaling>
          <c:orientation val="maxMin"/>
        </c:scaling>
        <c:delete val="1"/>
        <c:axPos val="l"/>
        <c:numFmt formatCode="General" sourceLinked="0"/>
        <c:majorTickMark val="out"/>
        <c:minorTickMark val="none"/>
        <c:tickLblPos val="none"/>
        <c:crossAx val="-2114032296"/>
        <c:crosses val="autoZero"/>
        <c:auto val="1"/>
        <c:lblAlgn val="ctr"/>
        <c:lblOffset val="100"/>
        <c:noMultiLvlLbl val="0"/>
      </c:catAx>
      <c:valAx>
        <c:axId val="-2114032296"/>
        <c:scaling>
          <c:orientation val="minMax"/>
          <c:max val="1"/>
          <c:min val="0"/>
        </c:scaling>
        <c:delete val="1"/>
        <c:axPos val="t"/>
        <c:numFmt formatCode="0%" sourceLinked="1"/>
        <c:majorTickMark val="out"/>
        <c:minorTickMark val="none"/>
        <c:tickLblPos val="none"/>
        <c:crossAx val="-211403527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83623270544701"/>
          <c:y val="2.95400126466971E-2"/>
          <c:w val="0.35700465038002399"/>
          <c:h val="0.95080136028893203"/>
        </c:manualLayout>
      </c:layout>
      <c:doughnutChart>
        <c:varyColors val="1"/>
        <c:ser>
          <c:idx val="0"/>
          <c:order val="0"/>
          <c:tx>
            <c:strRef>
              <c:f>DATA!$B$1</c:f>
              <c:strCache>
                <c:ptCount val="1"/>
                <c:pt idx="0">
                  <c:v>SD + R36 + R37 (sd+premier tour+second tour)</c:v>
                </c:pt>
              </c:strCache>
            </c:strRef>
          </c:tx>
          <c:spPr>
            <a:effectLst/>
          </c:spPr>
          <c:dPt>
            <c:idx val="0"/>
            <c:bubble3D val="0"/>
            <c:spPr>
              <a:solidFill>
                <a:srgbClr val="376092"/>
              </a:solidFill>
              <a:effectLst/>
            </c:spPr>
            <c:extLst>
              <c:ext xmlns:c16="http://schemas.microsoft.com/office/drawing/2014/chart" uri="{C3380CC4-5D6E-409C-BE32-E72D297353CC}">
                <c16:uniqueId val="{00000001-2637-4B76-B436-060A66A21476}"/>
              </c:ext>
            </c:extLst>
          </c:dPt>
          <c:dPt>
            <c:idx val="1"/>
            <c:bubble3D val="0"/>
            <c:spPr>
              <a:solidFill>
                <a:srgbClr val="FCB711"/>
              </a:solidFill>
              <a:effectLst/>
            </c:spPr>
            <c:extLst>
              <c:ext xmlns:c16="http://schemas.microsoft.com/office/drawing/2014/chart" uri="{C3380CC4-5D6E-409C-BE32-E72D297353CC}">
                <c16:uniqueId val="{00000003-2637-4B76-B436-060A66A21476}"/>
              </c:ext>
            </c:extLst>
          </c:dPt>
          <c:dPt>
            <c:idx val="2"/>
            <c:bubble3D val="0"/>
            <c:spPr>
              <a:solidFill>
                <a:sysClr val="windowText" lastClr="000000">
                  <a:lumMod val="65000"/>
                  <a:lumOff val="35000"/>
                </a:sysClr>
              </a:solidFill>
              <a:ln>
                <a:noFill/>
              </a:ln>
              <a:effectLst/>
            </c:spPr>
            <c:extLst>
              <c:ext xmlns:c16="http://schemas.microsoft.com/office/drawing/2014/chart" uri="{C3380CC4-5D6E-409C-BE32-E72D297353CC}">
                <c16:uniqueId val="{00000005-2637-4B76-B436-060A66A21476}"/>
              </c:ext>
            </c:extLst>
          </c:dPt>
          <c:dLbls>
            <c:dLbl>
              <c:idx val="0"/>
              <c:spPr/>
              <c:txPr>
                <a:bodyPr rot="0" vert="horz" anchor="ctr" anchorCtr="0"/>
                <a:lstStyle/>
                <a:p>
                  <a:pPr>
                    <a:defRPr sz="20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37-4B76-B436-060A66A21476}"/>
                </c:ext>
              </c:extLst>
            </c:dLbl>
            <c:dLbl>
              <c:idx val="1"/>
              <c:layout>
                <c:manualLayout>
                  <c:x val="2.0954346748240202E-3"/>
                  <c:y val="-3.9065023269834701E-2"/>
                </c:manualLayout>
              </c:layout>
              <c:spPr/>
              <c:txPr>
                <a:bodyPr rot="0" vert="horz" anchor="ctr" anchorCtr="0"/>
                <a:lstStyle/>
                <a:p>
                  <a:pPr>
                    <a:defRPr sz="20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37-4B76-B436-060A66A21476}"/>
                </c:ext>
              </c:extLst>
            </c:dLbl>
            <c:dLbl>
              <c:idx val="2"/>
              <c:layout>
                <c:manualLayout>
                  <c:x val="4.7082932189589496E-3"/>
                  <c:y val="-5.8732878292458601E-2"/>
                </c:manualLayout>
              </c:layout>
              <c:spPr/>
              <c:txPr>
                <a:bodyPr rot="0" vert="horz" anchor="ctr" anchorCtr="0"/>
                <a:lstStyle/>
                <a:p>
                  <a:pPr>
                    <a:defRPr sz="1200">
                      <a:solidFill>
                        <a:schemeClr val="bg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37-4B76-B436-060A66A21476}"/>
                </c:ext>
              </c:extLst>
            </c:dLbl>
            <c:spPr>
              <a:noFill/>
              <a:ln>
                <a:noFill/>
              </a:ln>
              <a:effectLst/>
            </c:spPr>
            <c:txPr>
              <a:bodyPr rot="0" vert="horz" anchor="ctr" anchorCtr="0"/>
              <a:lstStyle/>
              <a:p>
                <a:pPr>
                  <a:defRPr sz="2400">
                    <a:solidFill>
                      <a:schemeClr val="tx1"/>
                    </a:solidFill>
                    <a:latin typeface="Calibri" pitchFamily="34" charset="0"/>
                    <a:ea typeface="Tahoma" pitchFamily="34" charset="0"/>
                    <a:cs typeface="Tahoma" pitchFamily="34" charset="0"/>
                  </a:defRPr>
                </a:pPr>
                <a:endParaRPr lang="fr-FR"/>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DATA!$A$2:$A$4</c:f>
              <c:strCache>
                <c:ptCount val="3"/>
                <c:pt idx="0">
                  <c:v>Vous avez le contrôle de la manière dont se déroule votre vie</c:v>
                </c:pt>
                <c:pt idx="1">
                  <c:v>Vous n'avez que peu de pouvoir réel sur ce qui vous arrive</c:v>
                </c:pt>
                <c:pt idx="2">
                  <c:v>No rep.</c:v>
                </c:pt>
              </c:strCache>
            </c:strRef>
          </c:cat>
          <c:val>
            <c:numRef>
              <c:f>DATA!$B$2:$B$4</c:f>
              <c:numCache>
                <c:formatCode>0%</c:formatCode>
                <c:ptCount val="3"/>
                <c:pt idx="0">
                  <c:v>0.64465558000000001</c:v>
                </c:pt>
                <c:pt idx="1">
                  <c:v>0.32019002000000002</c:v>
                </c:pt>
                <c:pt idx="2">
                  <c:v>3.5154390000000001E-2</c:v>
                </c:pt>
              </c:numCache>
            </c:numRef>
          </c:val>
          <c:extLst>
            <c:ext xmlns:c16="http://schemas.microsoft.com/office/drawing/2014/chart" uri="{C3380CC4-5D6E-409C-BE32-E72D297353CC}">
              <c16:uniqueId val="{00000006-2637-4B76-B436-060A66A21476}"/>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spPr>
    <a:noFill/>
    <a:effectLst>
      <a:outerShdw sx="1000" sy="1000" algn="ctr" rotWithShape="0">
        <a:srgbClr val="000000"/>
      </a:outerShdw>
    </a:effectLst>
  </c:spPr>
  <c:txPr>
    <a:bodyPr/>
    <a:lstStyle/>
    <a:p>
      <a:pPr>
        <a:defRPr sz="1800"/>
      </a:pPr>
      <a:endParaRPr lang="fr-FR"/>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1622836383901E-2"/>
          <c:y val="3.5393143673035199E-2"/>
          <c:w val="0.95467965885963901"/>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0155-40DF-A23E-08A1523BA6B0}"/>
              </c:ext>
            </c:extLst>
          </c:dPt>
          <c:dPt>
            <c:idx val="1"/>
            <c:invertIfNegative val="0"/>
            <c:bubble3D val="0"/>
            <c:spPr>
              <a:solidFill>
                <a:srgbClr val="00B0F0"/>
              </a:solidFill>
              <a:effectLst/>
            </c:spPr>
            <c:extLst>
              <c:ext xmlns:c16="http://schemas.microsoft.com/office/drawing/2014/chart" uri="{C3380CC4-5D6E-409C-BE32-E72D297353CC}">
                <c16:uniqueId val="{00000003-0155-40DF-A23E-08A1523BA6B0}"/>
              </c:ext>
            </c:extLst>
          </c:dPt>
          <c:dPt>
            <c:idx val="2"/>
            <c:invertIfNegative val="0"/>
            <c:bubble3D val="0"/>
            <c:spPr>
              <a:solidFill>
                <a:srgbClr val="FFC000"/>
              </a:solidFill>
              <a:effectLst/>
            </c:spPr>
            <c:extLst>
              <c:ext xmlns:c16="http://schemas.microsoft.com/office/drawing/2014/chart" uri="{C3380CC4-5D6E-409C-BE32-E72D297353CC}">
                <c16:uniqueId val="{00000005-0155-40DF-A23E-08A1523BA6B0}"/>
              </c:ext>
            </c:extLst>
          </c:dPt>
          <c:dPt>
            <c:idx val="3"/>
            <c:invertIfNegative val="0"/>
            <c:bubble3D val="0"/>
            <c:spPr>
              <a:solidFill>
                <a:srgbClr val="595959"/>
              </a:solidFill>
              <a:effectLst/>
            </c:spPr>
            <c:extLst>
              <c:ext xmlns:c16="http://schemas.microsoft.com/office/drawing/2014/chart" uri="{C3380CC4-5D6E-409C-BE32-E72D297353CC}">
                <c16:uniqueId val="{00000007-0155-40DF-A23E-08A1523BA6B0}"/>
              </c:ext>
            </c:extLst>
          </c:dPt>
          <c:dPt>
            <c:idx val="4"/>
            <c:invertIfNegative val="0"/>
            <c:bubble3D val="0"/>
            <c:spPr>
              <a:solidFill>
                <a:srgbClr val="595959"/>
              </a:solidFill>
              <a:effectLst/>
            </c:spPr>
            <c:extLst>
              <c:ext xmlns:c16="http://schemas.microsoft.com/office/drawing/2014/chart" uri="{C3380CC4-5D6E-409C-BE32-E72D297353CC}">
                <c16:uniqueId val="{00000009-0155-40DF-A23E-08A1523BA6B0}"/>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0155-40DF-A23E-08A1523BA6B0}"/>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0155-40DF-A23E-08A1523BA6B0}"/>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0155-40DF-A23E-08A1523BA6B0}"/>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0155-40DF-A23E-08A1523BA6B0}"/>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0155-40DF-A23E-08A1523BA6B0}"/>
                </c:ext>
              </c:extLst>
            </c:dLbl>
            <c:dLbl>
              <c:idx val="5"/>
              <c:delete val="1"/>
              <c:extLst>
                <c:ext xmlns:c15="http://schemas.microsoft.com/office/drawing/2012/chart" uri="{CE6537A1-D6FC-4f65-9D91-7224C49458BB}"/>
                <c:ext xmlns:c16="http://schemas.microsoft.com/office/drawing/2014/chart" uri="{C3380CC4-5D6E-409C-BE32-E72D297353CC}">
                  <c16:uniqueId val="{0000000A-0155-40DF-A23E-08A1523BA6B0}"/>
                </c:ext>
              </c:extLst>
            </c:dLbl>
            <c:dLbl>
              <c:idx val="7"/>
              <c:delete val="1"/>
              <c:extLst>
                <c:ext xmlns:c15="http://schemas.microsoft.com/office/drawing/2012/chart" uri="{CE6537A1-D6FC-4f65-9D91-7224C49458BB}"/>
                <c:ext xmlns:c16="http://schemas.microsoft.com/office/drawing/2014/chart" uri="{C3380CC4-5D6E-409C-BE32-E72D297353CC}">
                  <c16:uniqueId val="{0000000B-0155-40DF-A23E-08A1523BA6B0}"/>
                </c:ext>
              </c:extLst>
            </c:dLbl>
            <c:dLbl>
              <c:idx val="14"/>
              <c:delete val="1"/>
              <c:extLst>
                <c:ext xmlns:c15="http://schemas.microsoft.com/office/drawing/2012/chart" uri="{CE6537A1-D6FC-4f65-9D91-7224C49458BB}"/>
                <c:ext xmlns:c16="http://schemas.microsoft.com/office/drawing/2014/chart" uri="{C3380CC4-5D6E-409C-BE32-E72D297353CC}">
                  <c16:uniqueId val="{0000000C-0155-40DF-A23E-08A1523BA6B0}"/>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Tout à fait menacé</c:v>
                </c:pt>
                <c:pt idx="1">
                  <c:v>Plutôt menacé</c:v>
                </c:pt>
                <c:pt idx="2">
                  <c:v>Plutôt pas menacé</c:v>
                </c:pt>
                <c:pt idx="3">
                  <c:v>Pas du tout menacé</c:v>
                </c:pt>
              </c:strCache>
            </c:strRef>
          </c:cat>
          <c:val>
            <c:numRef>
              <c:f>DATA!$B$2:$B$5</c:f>
              <c:numCache>
                <c:formatCode>0%</c:formatCode>
                <c:ptCount val="4"/>
                <c:pt idx="0">
                  <c:v>0.67040944999999996</c:v>
                </c:pt>
                <c:pt idx="1">
                  <c:v>0.18131357000000001</c:v>
                </c:pt>
                <c:pt idx="2">
                  <c:v>0.10730286999999999</c:v>
                </c:pt>
                <c:pt idx="3">
                  <c:v>4.097398E-2</c:v>
                </c:pt>
              </c:numCache>
            </c:numRef>
          </c:val>
          <c:extLst>
            <c:ext xmlns:c16="http://schemas.microsoft.com/office/drawing/2014/chart" uri="{C3380CC4-5D6E-409C-BE32-E72D297353CC}">
              <c16:uniqueId val="{0000000D-0155-40DF-A23E-08A1523BA6B0}"/>
            </c:ext>
          </c:extLst>
        </c:ser>
        <c:dLbls>
          <c:showLegendKey val="0"/>
          <c:showVal val="0"/>
          <c:showCatName val="0"/>
          <c:showSerName val="0"/>
          <c:showPercent val="0"/>
          <c:showBubbleSize val="0"/>
        </c:dLbls>
        <c:gapWidth val="12"/>
        <c:axId val="-2114640184"/>
        <c:axId val="-2114643992"/>
      </c:barChart>
      <c:catAx>
        <c:axId val="-2114640184"/>
        <c:scaling>
          <c:orientation val="maxMin"/>
        </c:scaling>
        <c:delete val="1"/>
        <c:axPos val="l"/>
        <c:numFmt formatCode="General" sourceLinked="1"/>
        <c:majorTickMark val="out"/>
        <c:minorTickMark val="none"/>
        <c:tickLblPos val="nextTo"/>
        <c:crossAx val="-2114643992"/>
        <c:crosses val="autoZero"/>
        <c:auto val="1"/>
        <c:lblAlgn val="ctr"/>
        <c:lblOffset val="100"/>
        <c:noMultiLvlLbl val="0"/>
      </c:catAx>
      <c:valAx>
        <c:axId val="-2114643992"/>
        <c:scaling>
          <c:orientation val="minMax"/>
          <c:max val="1"/>
          <c:min val="0"/>
        </c:scaling>
        <c:delete val="0"/>
        <c:axPos val="t"/>
        <c:numFmt formatCode="0%" sourceLinked="1"/>
        <c:majorTickMark val="none"/>
        <c:minorTickMark val="none"/>
        <c:tickLblPos val="none"/>
        <c:spPr>
          <a:ln>
            <a:noFill/>
          </a:ln>
        </c:spPr>
        <c:crossAx val="-2114640184"/>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1622836383901E-2"/>
          <c:y val="3.5393143673035199E-2"/>
          <c:w val="0.95467965885963901"/>
          <c:h val="0.96444427867493498"/>
        </c:manualLayout>
      </c:layout>
      <c:barChart>
        <c:barDir val="bar"/>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5CD0-4E90-9E4F-58142F3B9817}"/>
              </c:ext>
            </c:extLst>
          </c:dPt>
          <c:dPt>
            <c:idx val="1"/>
            <c:invertIfNegative val="0"/>
            <c:bubble3D val="0"/>
            <c:spPr>
              <a:solidFill>
                <a:srgbClr val="376092"/>
              </a:solidFill>
              <a:effectLst/>
            </c:spPr>
            <c:extLst>
              <c:ext xmlns:c16="http://schemas.microsoft.com/office/drawing/2014/chart" uri="{C3380CC4-5D6E-409C-BE32-E72D297353CC}">
                <c16:uniqueId val="{00000003-5CD0-4E90-9E4F-58142F3B9817}"/>
              </c:ext>
            </c:extLst>
          </c:dPt>
          <c:dPt>
            <c:idx val="2"/>
            <c:invertIfNegative val="0"/>
            <c:bubble3D val="0"/>
            <c:spPr>
              <a:solidFill>
                <a:srgbClr val="376092"/>
              </a:solidFill>
              <a:effectLst/>
            </c:spPr>
            <c:extLst>
              <c:ext xmlns:c16="http://schemas.microsoft.com/office/drawing/2014/chart" uri="{C3380CC4-5D6E-409C-BE32-E72D297353CC}">
                <c16:uniqueId val="{00000005-5CD0-4E90-9E4F-58142F3B9817}"/>
              </c:ext>
            </c:extLst>
          </c:dPt>
          <c:dPt>
            <c:idx val="3"/>
            <c:invertIfNegative val="0"/>
            <c:bubble3D val="0"/>
            <c:spPr>
              <a:solidFill>
                <a:srgbClr val="376092"/>
              </a:solidFill>
              <a:effectLst/>
            </c:spPr>
            <c:extLst>
              <c:ext xmlns:c16="http://schemas.microsoft.com/office/drawing/2014/chart" uri="{C3380CC4-5D6E-409C-BE32-E72D297353CC}">
                <c16:uniqueId val="{00000007-5CD0-4E90-9E4F-58142F3B9817}"/>
              </c:ext>
            </c:extLst>
          </c:dPt>
          <c:dPt>
            <c:idx val="4"/>
            <c:invertIfNegative val="0"/>
            <c:bubble3D val="0"/>
            <c:spPr>
              <a:solidFill>
                <a:srgbClr val="595959"/>
              </a:solidFill>
              <a:effectLst/>
            </c:spPr>
            <c:extLst>
              <c:ext xmlns:c16="http://schemas.microsoft.com/office/drawing/2014/chart" uri="{C3380CC4-5D6E-409C-BE32-E72D297353CC}">
                <c16:uniqueId val="{00000009-5CD0-4E90-9E4F-58142F3B9817}"/>
              </c:ext>
            </c:extLst>
          </c:dPt>
          <c:dPt>
            <c:idx val="5"/>
            <c:invertIfNegative val="0"/>
            <c:bubble3D val="0"/>
            <c:spPr>
              <a:solidFill>
                <a:srgbClr val="595959"/>
              </a:solidFill>
              <a:effectLst/>
            </c:spPr>
            <c:extLst>
              <c:ext xmlns:c16="http://schemas.microsoft.com/office/drawing/2014/chart" uri="{C3380CC4-5D6E-409C-BE32-E72D297353CC}">
                <c16:uniqueId val="{0000000B-5CD0-4E90-9E4F-58142F3B9817}"/>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5CD0-4E90-9E4F-58142F3B9817}"/>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5CD0-4E90-9E4F-58142F3B9817}"/>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5CD0-4E90-9E4F-58142F3B9817}"/>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5CD0-4E90-9E4F-58142F3B9817}"/>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5CD0-4E90-9E4F-58142F3B9817}"/>
                </c:ext>
              </c:extLst>
            </c:dLbl>
            <c:dLbl>
              <c:idx val="5"/>
              <c:delete val="1"/>
              <c:extLst>
                <c:ext xmlns:c15="http://schemas.microsoft.com/office/drawing/2012/chart" uri="{CE6537A1-D6FC-4f65-9D91-7224C49458BB}"/>
                <c:ext xmlns:c16="http://schemas.microsoft.com/office/drawing/2014/chart" uri="{C3380CC4-5D6E-409C-BE32-E72D297353CC}">
                  <c16:uniqueId val="{0000000B-5CD0-4E90-9E4F-58142F3B9817}"/>
                </c:ext>
              </c:extLst>
            </c:dLbl>
            <c:dLbl>
              <c:idx val="7"/>
              <c:delete val="1"/>
              <c:extLst>
                <c:ext xmlns:c15="http://schemas.microsoft.com/office/drawing/2012/chart" uri="{CE6537A1-D6FC-4f65-9D91-7224C49458BB}"/>
                <c:ext xmlns:c16="http://schemas.microsoft.com/office/drawing/2014/chart" uri="{C3380CC4-5D6E-409C-BE32-E72D297353CC}">
                  <c16:uniqueId val="{0000000C-5CD0-4E90-9E4F-58142F3B9817}"/>
                </c:ext>
              </c:extLst>
            </c:dLbl>
            <c:dLbl>
              <c:idx val="14"/>
              <c:delete val="1"/>
              <c:extLst>
                <c:ext xmlns:c15="http://schemas.microsoft.com/office/drawing/2012/chart" uri="{CE6537A1-D6FC-4f65-9D91-7224C49458BB}"/>
                <c:ext xmlns:c16="http://schemas.microsoft.com/office/drawing/2014/chart" uri="{C3380CC4-5D6E-409C-BE32-E72D297353CC}">
                  <c16:uniqueId val="{0000000D-5CD0-4E90-9E4F-58142F3B9817}"/>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Tout à fait menacé</c:v>
                </c:pt>
                <c:pt idx="1">
                  <c:v>Plutôt menacé</c:v>
                </c:pt>
                <c:pt idx="2">
                  <c:v>Plutôt pas menacé</c:v>
                </c:pt>
                <c:pt idx="3">
                  <c:v>Pas du tout menacé</c:v>
                </c:pt>
                <c:pt idx="4">
                  <c:v>NSP</c:v>
                </c:pt>
              </c:strCache>
            </c:strRef>
          </c:cat>
          <c:val>
            <c:numRef>
              <c:f>DATA!$B$2:$B$6</c:f>
              <c:numCache>
                <c:formatCode>0%</c:formatCode>
                <c:ptCount val="5"/>
                <c:pt idx="0">
                  <c:v>0.34434608</c:v>
                </c:pt>
                <c:pt idx="1">
                  <c:v>0.27733532</c:v>
                </c:pt>
                <c:pt idx="2">
                  <c:v>0.16386708</c:v>
                </c:pt>
                <c:pt idx="3">
                  <c:v>0.15726417000000001</c:v>
                </c:pt>
                <c:pt idx="4">
                  <c:v>5.7186349999999997E-2</c:v>
                </c:pt>
              </c:numCache>
            </c:numRef>
          </c:val>
          <c:extLst>
            <c:ext xmlns:c16="http://schemas.microsoft.com/office/drawing/2014/chart" uri="{C3380CC4-5D6E-409C-BE32-E72D297353CC}">
              <c16:uniqueId val="{0000000E-5CD0-4E90-9E4F-58142F3B9817}"/>
            </c:ext>
          </c:extLst>
        </c:ser>
        <c:dLbls>
          <c:showLegendKey val="0"/>
          <c:showVal val="0"/>
          <c:showCatName val="0"/>
          <c:showSerName val="0"/>
          <c:showPercent val="0"/>
          <c:showBubbleSize val="0"/>
        </c:dLbls>
        <c:gapWidth val="12"/>
        <c:axId val="-2113149688"/>
        <c:axId val="-2113146648"/>
      </c:barChart>
      <c:catAx>
        <c:axId val="-2113149688"/>
        <c:scaling>
          <c:orientation val="maxMin"/>
        </c:scaling>
        <c:delete val="1"/>
        <c:axPos val="l"/>
        <c:numFmt formatCode="General" sourceLinked="1"/>
        <c:majorTickMark val="out"/>
        <c:minorTickMark val="none"/>
        <c:tickLblPos val="nextTo"/>
        <c:crossAx val="-2113146648"/>
        <c:crosses val="autoZero"/>
        <c:auto val="1"/>
        <c:lblAlgn val="ctr"/>
        <c:lblOffset val="100"/>
        <c:noMultiLvlLbl val="0"/>
      </c:catAx>
      <c:valAx>
        <c:axId val="-2113146648"/>
        <c:scaling>
          <c:orientation val="minMax"/>
          <c:max val="1"/>
          <c:min val="0"/>
        </c:scaling>
        <c:delete val="0"/>
        <c:axPos val="t"/>
        <c:numFmt formatCode="0%" sourceLinked="1"/>
        <c:majorTickMark val="none"/>
        <c:minorTickMark val="none"/>
        <c:tickLblPos val="none"/>
        <c:spPr>
          <a:ln>
            <a:noFill/>
          </a:ln>
        </c:spPr>
        <c:crossAx val="-2113149688"/>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214035041126E-2"/>
          <c:y val="9.5673079544359996E-2"/>
          <c:w val="0.96868269230769399"/>
          <c:h val="0.88886034861806196"/>
        </c:manualLayout>
      </c:layout>
      <c:barChart>
        <c:barDir val="col"/>
        <c:grouping val="clustered"/>
        <c:varyColors val="0"/>
        <c:ser>
          <c:idx val="0"/>
          <c:order val="0"/>
          <c:tx>
            <c:strRef>
              <c:f>Feuil1!$B$1</c:f>
              <c:strCache>
                <c:ptCount val="1"/>
                <c:pt idx="0">
                  <c:v>Série 1</c:v>
                </c:pt>
              </c:strCache>
            </c:strRef>
          </c:tx>
          <c:spPr>
            <a:solidFill>
              <a:srgbClr val="FF0066"/>
            </a:solidFill>
            <a:ln w="12700">
              <a:noFill/>
            </a:ln>
            <a:effectLst/>
          </c:spPr>
          <c:invertIfNegative val="0"/>
          <c:dPt>
            <c:idx val="0"/>
            <c:invertIfNegative val="0"/>
            <c:bubble3D val="0"/>
            <c:spPr>
              <a:solidFill>
                <a:srgbClr val="EB4347"/>
              </a:solidFill>
              <a:ln w="12700">
                <a:noFill/>
              </a:ln>
              <a:effectLst/>
            </c:spPr>
            <c:extLst>
              <c:ext xmlns:c16="http://schemas.microsoft.com/office/drawing/2014/chart" uri="{C3380CC4-5D6E-409C-BE32-E72D297353CC}">
                <c16:uniqueId val="{00000001-84F8-4CB1-B75D-760B5EADDAD4}"/>
              </c:ext>
            </c:extLst>
          </c:dPt>
          <c:dPt>
            <c:idx val="1"/>
            <c:invertIfNegative val="0"/>
            <c:bubble3D val="0"/>
            <c:spPr>
              <a:solidFill>
                <a:srgbClr val="EB4347"/>
              </a:solidFill>
              <a:ln w="12700">
                <a:noFill/>
              </a:ln>
              <a:effectLst/>
            </c:spPr>
            <c:extLst>
              <c:ext xmlns:c16="http://schemas.microsoft.com/office/drawing/2014/chart" uri="{C3380CC4-5D6E-409C-BE32-E72D297353CC}">
                <c16:uniqueId val="{00000003-84F8-4CB1-B75D-760B5EADDAD4}"/>
              </c:ext>
            </c:extLst>
          </c:dPt>
          <c:dPt>
            <c:idx val="2"/>
            <c:invertIfNegative val="0"/>
            <c:bubble3D val="0"/>
            <c:spPr>
              <a:solidFill>
                <a:srgbClr val="EB4347"/>
              </a:solidFill>
              <a:ln w="12700">
                <a:noFill/>
              </a:ln>
              <a:effectLst/>
            </c:spPr>
            <c:extLst>
              <c:ext xmlns:c16="http://schemas.microsoft.com/office/drawing/2014/chart" uri="{C3380CC4-5D6E-409C-BE32-E72D297353CC}">
                <c16:uniqueId val="{00000005-84F8-4CB1-B75D-760B5EADDAD4}"/>
              </c:ext>
            </c:extLst>
          </c:dPt>
          <c:dPt>
            <c:idx val="3"/>
            <c:invertIfNegative val="0"/>
            <c:bubble3D val="0"/>
            <c:spPr>
              <a:solidFill>
                <a:srgbClr val="EB4347"/>
              </a:solidFill>
              <a:ln w="12700">
                <a:noFill/>
              </a:ln>
              <a:effectLst/>
            </c:spPr>
            <c:extLst>
              <c:ext xmlns:c16="http://schemas.microsoft.com/office/drawing/2014/chart" uri="{C3380CC4-5D6E-409C-BE32-E72D297353CC}">
                <c16:uniqueId val="{00000007-84F8-4CB1-B75D-760B5EADDAD4}"/>
              </c:ext>
            </c:extLst>
          </c:dPt>
          <c:dPt>
            <c:idx val="4"/>
            <c:invertIfNegative val="0"/>
            <c:bubble3D val="0"/>
            <c:spPr>
              <a:solidFill>
                <a:srgbClr val="EB4347"/>
              </a:solidFill>
              <a:ln w="12700">
                <a:noFill/>
              </a:ln>
              <a:effectLst/>
            </c:spPr>
            <c:extLst>
              <c:ext xmlns:c16="http://schemas.microsoft.com/office/drawing/2014/chart" uri="{C3380CC4-5D6E-409C-BE32-E72D297353CC}">
                <c16:uniqueId val="{00000009-84F8-4CB1-B75D-760B5EADDAD4}"/>
              </c:ext>
            </c:extLst>
          </c:dPt>
          <c:dPt>
            <c:idx val="5"/>
            <c:invertIfNegative val="0"/>
            <c:bubble3D val="0"/>
            <c:spPr>
              <a:solidFill>
                <a:srgbClr val="FFC000"/>
              </a:solidFill>
              <a:ln w="12700">
                <a:noFill/>
              </a:ln>
              <a:effectLst/>
            </c:spPr>
            <c:extLst>
              <c:ext xmlns:c16="http://schemas.microsoft.com/office/drawing/2014/chart" uri="{C3380CC4-5D6E-409C-BE32-E72D297353CC}">
                <c16:uniqueId val="{0000000B-84F8-4CB1-B75D-760B5EADDAD4}"/>
              </c:ext>
            </c:extLst>
          </c:dPt>
          <c:dPt>
            <c:idx val="6"/>
            <c:invertIfNegative val="0"/>
            <c:bubble3D val="0"/>
            <c:spPr>
              <a:solidFill>
                <a:srgbClr val="376092"/>
              </a:solidFill>
              <a:ln w="12700">
                <a:noFill/>
              </a:ln>
              <a:effectLst/>
            </c:spPr>
            <c:extLst>
              <c:ext xmlns:c16="http://schemas.microsoft.com/office/drawing/2014/chart" uri="{C3380CC4-5D6E-409C-BE32-E72D297353CC}">
                <c16:uniqueId val="{0000000D-84F8-4CB1-B75D-760B5EADDAD4}"/>
              </c:ext>
            </c:extLst>
          </c:dPt>
          <c:dPt>
            <c:idx val="7"/>
            <c:invertIfNegative val="0"/>
            <c:bubble3D val="0"/>
            <c:spPr>
              <a:solidFill>
                <a:srgbClr val="376092"/>
              </a:solidFill>
              <a:ln w="12700">
                <a:noFill/>
              </a:ln>
              <a:effectLst/>
            </c:spPr>
            <c:extLst>
              <c:ext xmlns:c16="http://schemas.microsoft.com/office/drawing/2014/chart" uri="{C3380CC4-5D6E-409C-BE32-E72D297353CC}">
                <c16:uniqueId val="{0000000F-84F8-4CB1-B75D-760B5EADDAD4}"/>
              </c:ext>
            </c:extLst>
          </c:dPt>
          <c:dPt>
            <c:idx val="8"/>
            <c:invertIfNegative val="0"/>
            <c:bubble3D val="0"/>
            <c:spPr>
              <a:solidFill>
                <a:srgbClr val="376092"/>
              </a:solidFill>
              <a:ln w="12700">
                <a:noFill/>
              </a:ln>
              <a:effectLst/>
            </c:spPr>
            <c:extLst>
              <c:ext xmlns:c16="http://schemas.microsoft.com/office/drawing/2014/chart" uri="{C3380CC4-5D6E-409C-BE32-E72D297353CC}">
                <c16:uniqueId val="{00000011-84F8-4CB1-B75D-760B5EADDAD4}"/>
              </c:ext>
            </c:extLst>
          </c:dPt>
          <c:dPt>
            <c:idx val="9"/>
            <c:invertIfNegative val="0"/>
            <c:bubble3D val="0"/>
            <c:spPr>
              <a:solidFill>
                <a:srgbClr val="376092"/>
              </a:solidFill>
              <a:ln w="12700">
                <a:noFill/>
              </a:ln>
              <a:effectLst/>
            </c:spPr>
            <c:extLst>
              <c:ext xmlns:c16="http://schemas.microsoft.com/office/drawing/2014/chart" uri="{C3380CC4-5D6E-409C-BE32-E72D297353CC}">
                <c16:uniqueId val="{00000013-84F8-4CB1-B75D-760B5EADDAD4}"/>
              </c:ext>
            </c:extLst>
          </c:dPt>
          <c:dPt>
            <c:idx val="10"/>
            <c:invertIfNegative val="0"/>
            <c:bubble3D val="0"/>
            <c:spPr>
              <a:solidFill>
                <a:srgbClr val="376092"/>
              </a:solidFill>
              <a:ln w="12700">
                <a:noFill/>
              </a:ln>
              <a:effectLst/>
            </c:spPr>
            <c:extLst>
              <c:ext xmlns:c16="http://schemas.microsoft.com/office/drawing/2014/chart" uri="{C3380CC4-5D6E-409C-BE32-E72D297353CC}">
                <c16:uniqueId val="{00000015-84F8-4CB1-B75D-760B5EADDAD4}"/>
              </c:ext>
            </c:extLst>
          </c:dPt>
          <c:dLbls>
            <c:spPr>
              <a:noFill/>
              <a:ln>
                <a:noFill/>
              </a:ln>
              <a:effectLst/>
            </c:spPr>
            <c:txPr>
              <a:bodyPr/>
              <a:lstStyle/>
              <a:p>
                <a:pPr algn="ctr">
                  <a:defRPr lang="fr-FR" sz="1200" b="0" i="0" u="none" strike="noStrike" kern="1200" baseline="0">
                    <a:solidFill>
                      <a:schemeClr val="tx1">
                        <a:lumMod val="85000"/>
                        <a:lumOff val="15000"/>
                      </a:schemeClr>
                    </a:solidFill>
                    <a:latin typeface="Tahoma" pitchFamily="34" charset="0"/>
                    <a:ea typeface="Tahoma" pitchFamily="34" charset="0"/>
                    <a:cs typeface="Tahoma"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Feuil1!$A$2:$A$13</c:f>
              <c:strCache>
                <c:ptCount val="11"/>
                <c:pt idx="0">
                  <c:v>0.</c:v>
                </c:pt>
                <c:pt idx="1">
                  <c:v>1.</c:v>
                </c:pt>
                <c:pt idx="2">
                  <c:v>2.</c:v>
                </c:pt>
                <c:pt idx="3">
                  <c:v>3.</c:v>
                </c:pt>
                <c:pt idx="4">
                  <c:v>4.</c:v>
                </c:pt>
                <c:pt idx="5">
                  <c:v>5.</c:v>
                </c:pt>
                <c:pt idx="6">
                  <c:v>6.</c:v>
                </c:pt>
                <c:pt idx="7">
                  <c:v>7.</c:v>
                </c:pt>
                <c:pt idx="8">
                  <c:v>8.</c:v>
                </c:pt>
                <c:pt idx="9">
                  <c:v>9.</c:v>
                </c:pt>
                <c:pt idx="10">
                  <c:v>10.</c:v>
                </c:pt>
              </c:strCache>
            </c:strRef>
          </c:cat>
          <c:val>
            <c:numRef>
              <c:f>Feuil1!$B$2:$B$12</c:f>
              <c:numCache>
                <c:formatCode>0%</c:formatCode>
                <c:ptCount val="11"/>
                <c:pt idx="0">
                  <c:v>2.300574E-2</c:v>
                </c:pt>
                <c:pt idx="1">
                  <c:v>1.762331E-2</c:v>
                </c:pt>
                <c:pt idx="2">
                  <c:v>2.8912420000000001E-2</c:v>
                </c:pt>
                <c:pt idx="3">
                  <c:v>3.3796720000000002E-2</c:v>
                </c:pt>
                <c:pt idx="4">
                  <c:v>4.8885869999999998E-2</c:v>
                </c:pt>
                <c:pt idx="5">
                  <c:v>0.22915954999999999</c:v>
                </c:pt>
                <c:pt idx="6">
                  <c:v>0.1549999</c:v>
                </c:pt>
                <c:pt idx="7">
                  <c:v>0.18849268</c:v>
                </c:pt>
                <c:pt idx="8">
                  <c:v>0.12786072000000001</c:v>
                </c:pt>
                <c:pt idx="9">
                  <c:v>4.2604929999999999E-2</c:v>
                </c:pt>
                <c:pt idx="10">
                  <c:v>3.7789179999999999E-2</c:v>
                </c:pt>
              </c:numCache>
            </c:numRef>
          </c:val>
          <c:extLst>
            <c:ext xmlns:c16="http://schemas.microsoft.com/office/drawing/2014/chart" uri="{C3380CC4-5D6E-409C-BE32-E72D297353CC}">
              <c16:uniqueId val="{00000016-84F8-4CB1-B75D-760B5EADDAD4}"/>
            </c:ext>
          </c:extLst>
        </c:ser>
        <c:dLbls>
          <c:showLegendKey val="0"/>
          <c:showVal val="1"/>
          <c:showCatName val="0"/>
          <c:showSerName val="0"/>
          <c:showPercent val="0"/>
          <c:showBubbleSize val="0"/>
        </c:dLbls>
        <c:gapWidth val="30"/>
        <c:axId val="-2112196984"/>
        <c:axId val="-2112176792"/>
      </c:barChart>
      <c:catAx>
        <c:axId val="-2112196984"/>
        <c:scaling>
          <c:orientation val="minMax"/>
        </c:scaling>
        <c:delete val="1"/>
        <c:axPos val="b"/>
        <c:numFmt formatCode="General" sourceLinked="1"/>
        <c:majorTickMark val="none"/>
        <c:minorTickMark val="none"/>
        <c:tickLblPos val="none"/>
        <c:crossAx val="-2112176792"/>
        <c:crosses val="autoZero"/>
        <c:auto val="1"/>
        <c:lblAlgn val="ctr"/>
        <c:lblOffset val="100"/>
        <c:noMultiLvlLbl val="0"/>
      </c:catAx>
      <c:valAx>
        <c:axId val="-2112176792"/>
        <c:scaling>
          <c:orientation val="minMax"/>
          <c:max val="0.3"/>
          <c:min val="0"/>
        </c:scaling>
        <c:delete val="1"/>
        <c:axPos val="l"/>
        <c:numFmt formatCode="0%" sourceLinked="1"/>
        <c:majorTickMark val="out"/>
        <c:minorTickMark val="none"/>
        <c:tickLblPos val="none"/>
        <c:crossAx val="-211219698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96384059599204E-3"/>
          <c:y val="3.5555766044046699E-2"/>
          <c:w val="0.98512195149968196"/>
          <c:h val="0.96444427867493498"/>
        </c:manualLayout>
      </c:layout>
      <c:barChart>
        <c:barDir val="col"/>
        <c:grouping val="clustered"/>
        <c:varyColors val="0"/>
        <c:ser>
          <c:idx val="0"/>
          <c:order val="0"/>
          <c:tx>
            <c:strRef>
              <c:f>DATA!$B$1</c:f>
              <c:strCache>
                <c:ptCount val="1"/>
                <c:pt idx="0">
                  <c:v>SD + R36 + R37 (sd+premier tour+second tour)</c:v>
                </c:pt>
              </c:strCache>
            </c:strRef>
          </c:tx>
          <c:spPr>
            <a:solidFill>
              <a:srgbClr val="1E4649">
                <a:alpha val="60000"/>
              </a:srgbClr>
            </a:solidFill>
            <a:effectLst/>
          </c:spPr>
          <c:invertIfNegative val="0"/>
          <c:dPt>
            <c:idx val="0"/>
            <c:invertIfNegative val="0"/>
            <c:bubble3D val="0"/>
            <c:spPr>
              <a:solidFill>
                <a:srgbClr val="376092"/>
              </a:solidFill>
              <a:effectLst/>
            </c:spPr>
            <c:extLst>
              <c:ext xmlns:c16="http://schemas.microsoft.com/office/drawing/2014/chart" uri="{C3380CC4-5D6E-409C-BE32-E72D297353CC}">
                <c16:uniqueId val="{00000001-C255-4AED-98C8-D29385218FD1}"/>
              </c:ext>
            </c:extLst>
          </c:dPt>
          <c:dPt>
            <c:idx val="1"/>
            <c:invertIfNegative val="0"/>
            <c:bubble3D val="0"/>
            <c:spPr>
              <a:solidFill>
                <a:srgbClr val="00B0F0"/>
              </a:solidFill>
              <a:effectLst/>
            </c:spPr>
            <c:extLst>
              <c:ext xmlns:c16="http://schemas.microsoft.com/office/drawing/2014/chart" uri="{C3380CC4-5D6E-409C-BE32-E72D297353CC}">
                <c16:uniqueId val="{00000003-C255-4AED-98C8-D29385218FD1}"/>
              </c:ext>
            </c:extLst>
          </c:dPt>
          <c:dPt>
            <c:idx val="2"/>
            <c:invertIfNegative val="0"/>
            <c:bubble3D val="0"/>
            <c:spPr>
              <a:solidFill>
                <a:srgbClr val="FFC000"/>
              </a:solidFill>
              <a:effectLst/>
            </c:spPr>
            <c:extLst>
              <c:ext xmlns:c16="http://schemas.microsoft.com/office/drawing/2014/chart" uri="{C3380CC4-5D6E-409C-BE32-E72D297353CC}">
                <c16:uniqueId val="{00000005-C255-4AED-98C8-D29385218FD1}"/>
              </c:ext>
            </c:extLst>
          </c:dPt>
          <c:dPt>
            <c:idx val="3"/>
            <c:invertIfNegative val="0"/>
            <c:bubble3D val="0"/>
            <c:spPr>
              <a:solidFill>
                <a:srgbClr val="FF5050"/>
              </a:solidFill>
              <a:effectLst/>
            </c:spPr>
            <c:extLst>
              <c:ext xmlns:c16="http://schemas.microsoft.com/office/drawing/2014/chart" uri="{C3380CC4-5D6E-409C-BE32-E72D297353CC}">
                <c16:uniqueId val="{00000007-C255-4AED-98C8-D29385218FD1}"/>
              </c:ext>
            </c:extLst>
          </c:dPt>
          <c:dPt>
            <c:idx val="4"/>
            <c:invertIfNegative val="0"/>
            <c:bubble3D val="0"/>
            <c:spPr>
              <a:solidFill>
                <a:srgbClr val="616161"/>
              </a:solidFill>
              <a:ln>
                <a:noFill/>
              </a:ln>
              <a:effectLst/>
            </c:spPr>
            <c:extLst>
              <c:ext xmlns:c16="http://schemas.microsoft.com/office/drawing/2014/chart" uri="{C3380CC4-5D6E-409C-BE32-E72D297353CC}">
                <c16:uniqueId val="{00000009-C255-4AED-98C8-D29385218FD1}"/>
              </c:ext>
            </c:extLst>
          </c:dPt>
          <c:dPt>
            <c:idx val="5"/>
            <c:invertIfNegative val="0"/>
            <c:bubble3D val="0"/>
            <c:spPr>
              <a:solidFill>
                <a:srgbClr val="002060"/>
              </a:solidFill>
              <a:effectLst/>
            </c:spPr>
            <c:extLst>
              <c:ext xmlns:c16="http://schemas.microsoft.com/office/drawing/2014/chart" uri="{C3380CC4-5D6E-409C-BE32-E72D297353CC}">
                <c16:uniqueId val="{0000000B-C255-4AED-98C8-D29385218FD1}"/>
              </c:ext>
            </c:extLst>
          </c:dPt>
          <c:dLbls>
            <c:dLbl>
              <c:idx val="0"/>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C255-4AED-98C8-D29385218FD1}"/>
                </c:ext>
              </c:extLst>
            </c:dLbl>
            <c:dLbl>
              <c:idx val="1"/>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C255-4AED-98C8-D29385218FD1}"/>
                </c:ext>
              </c:extLst>
            </c:dLbl>
            <c:dLbl>
              <c:idx val="2"/>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5-C255-4AED-98C8-D29385218FD1}"/>
                </c:ext>
              </c:extLst>
            </c:dLbl>
            <c:dLbl>
              <c:idx val="3"/>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C255-4AED-98C8-D29385218FD1}"/>
                </c:ext>
              </c:extLst>
            </c:dLbl>
            <c:dLbl>
              <c:idx val="4"/>
              <c:numFmt formatCode="0%" sourceLinked="0"/>
              <c:spPr/>
              <c:txPr>
                <a:bodyPr/>
                <a:lstStyle/>
                <a:p>
                  <a:pPr>
                    <a:defRPr sz="1500" b="0">
                      <a:solidFill>
                        <a:srgbClr val="000000"/>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C255-4AED-98C8-D29385218FD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55-4AED-98C8-D29385218FD1}"/>
                </c:ext>
              </c:extLst>
            </c:dLbl>
            <c:dLbl>
              <c:idx val="7"/>
              <c:delete val="1"/>
              <c:extLst>
                <c:ext xmlns:c15="http://schemas.microsoft.com/office/drawing/2012/chart" uri="{CE6537A1-D6FC-4f65-9D91-7224C49458BB}"/>
                <c:ext xmlns:c16="http://schemas.microsoft.com/office/drawing/2014/chart" uri="{C3380CC4-5D6E-409C-BE32-E72D297353CC}">
                  <c16:uniqueId val="{0000000C-C255-4AED-98C8-D29385218FD1}"/>
                </c:ext>
              </c:extLst>
            </c:dLbl>
            <c:dLbl>
              <c:idx val="14"/>
              <c:delete val="1"/>
              <c:extLst>
                <c:ext xmlns:c15="http://schemas.microsoft.com/office/drawing/2012/chart" uri="{CE6537A1-D6FC-4f65-9D91-7224C49458BB}"/>
                <c:ext xmlns:c16="http://schemas.microsoft.com/office/drawing/2014/chart" uri="{C3380CC4-5D6E-409C-BE32-E72D297353CC}">
                  <c16:uniqueId val="{0000000D-C255-4AED-98C8-D29385218FD1}"/>
                </c:ext>
              </c:extLst>
            </c:dLbl>
            <c:numFmt formatCode="0%" sourceLinked="0"/>
            <c:spPr>
              <a:noFill/>
              <a:ln>
                <a:noFill/>
              </a:ln>
              <a:effectLst/>
            </c:spPr>
            <c:txPr>
              <a:bodyPr/>
              <a:lstStyle/>
              <a:p>
                <a:pPr>
                  <a:defRPr sz="1500" b="0">
                    <a:solidFill>
                      <a:schemeClr val="tx1"/>
                    </a:solidFill>
                    <a:latin typeface="Calibri" pitchFamily="34" charset="0"/>
                    <a:ea typeface="Tahoma" pitchFamily="34" charset="0"/>
                    <a:cs typeface="Calibri"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DATA!$A$2:$A$6</c:f>
              <c:strCache>
                <c:ptCount val="5"/>
                <c:pt idx="0">
                  <c:v>Soutient tout à fait</c:v>
                </c:pt>
                <c:pt idx="1">
                  <c:v>Soutient plutôt</c:v>
                </c:pt>
                <c:pt idx="2">
                  <c:v>Ne soutient plutôt pas</c:v>
                </c:pt>
                <c:pt idx="3">
                  <c:v>Ne soutient pas du tout</c:v>
                </c:pt>
                <c:pt idx="4">
                  <c:v>Vous êtes indifférent à ce mouvement</c:v>
                </c:pt>
              </c:strCache>
            </c:strRef>
          </c:cat>
          <c:val>
            <c:numRef>
              <c:f>DATA!$B$2:$B$6</c:f>
              <c:numCache>
                <c:formatCode>0%</c:formatCode>
                <c:ptCount val="5"/>
                <c:pt idx="0">
                  <c:v>0.13047295</c:v>
                </c:pt>
                <c:pt idx="1">
                  <c:v>0.41051953000000002</c:v>
                </c:pt>
                <c:pt idx="2">
                  <c:v>0.13141987999999999</c:v>
                </c:pt>
                <c:pt idx="3">
                  <c:v>8.0254839999999994E-2</c:v>
                </c:pt>
                <c:pt idx="4">
                  <c:v>0.21025327999999999</c:v>
                </c:pt>
              </c:numCache>
            </c:numRef>
          </c:val>
          <c:extLst>
            <c:ext xmlns:c16="http://schemas.microsoft.com/office/drawing/2014/chart" uri="{C3380CC4-5D6E-409C-BE32-E72D297353CC}">
              <c16:uniqueId val="{0000000E-C255-4AED-98C8-D29385218FD1}"/>
            </c:ext>
          </c:extLst>
        </c:ser>
        <c:dLbls>
          <c:showLegendKey val="0"/>
          <c:showVal val="0"/>
          <c:showCatName val="0"/>
          <c:showSerName val="0"/>
          <c:showPercent val="0"/>
          <c:showBubbleSize val="0"/>
        </c:dLbls>
        <c:gapWidth val="12"/>
        <c:axId val="-2112476984"/>
        <c:axId val="-2112473944"/>
      </c:barChart>
      <c:catAx>
        <c:axId val="-2112476984"/>
        <c:scaling>
          <c:orientation val="minMax"/>
        </c:scaling>
        <c:delete val="1"/>
        <c:axPos val="b"/>
        <c:numFmt formatCode="General" sourceLinked="1"/>
        <c:majorTickMark val="out"/>
        <c:minorTickMark val="none"/>
        <c:tickLblPos val="nextTo"/>
        <c:crossAx val="-2112473944"/>
        <c:crosses val="autoZero"/>
        <c:auto val="1"/>
        <c:lblAlgn val="ctr"/>
        <c:lblOffset val="100"/>
        <c:noMultiLvlLbl val="0"/>
      </c:catAx>
      <c:valAx>
        <c:axId val="-2112473944"/>
        <c:scaling>
          <c:orientation val="minMax"/>
          <c:max val="1"/>
          <c:min val="0"/>
        </c:scaling>
        <c:delete val="0"/>
        <c:axPos val="l"/>
        <c:numFmt formatCode="0%" sourceLinked="1"/>
        <c:majorTickMark val="none"/>
        <c:minorTickMark val="none"/>
        <c:tickLblPos val="none"/>
        <c:spPr>
          <a:ln>
            <a:noFill/>
          </a:ln>
        </c:spPr>
        <c:crossAx val="-2112476984"/>
        <c:crosses val="autoZero"/>
        <c:crossBetween val="between"/>
      </c:valAx>
    </c:plotArea>
    <c:plotVisOnly val="0"/>
    <c:dispBlanksAs val="gap"/>
    <c:showDLblsOverMax val="0"/>
  </c:chart>
  <c:txPr>
    <a:bodyPr/>
    <a:lstStyle/>
    <a:p>
      <a:pPr>
        <a:defRPr sz="1800"/>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0.32959</cdr:x>
      <cdr:y>0.83956</cdr:y>
    </cdr:from>
    <cdr:to>
      <cdr:x>0.92091</cdr:x>
      <cdr:y>0.93927</cdr:y>
    </cdr:to>
    <cdr:sp macro="" textlink="">
      <cdr:nvSpPr>
        <cdr:cNvPr id="3" name="AutoShape 4"/>
        <cdr:cNvSpPr>
          <a:spLocks xmlns:a="http://schemas.openxmlformats.org/drawingml/2006/main" noChangeArrowheads="1"/>
        </cdr:cNvSpPr>
      </cdr:nvSpPr>
      <cdr:spPr bwMode="auto">
        <a:xfrm xmlns:a="http://schemas.openxmlformats.org/drawingml/2006/main">
          <a:off x="3067560" y="3678186"/>
          <a:ext cx="5503651" cy="436839"/>
        </a:xfrm>
        <a:prstGeom xmlns:a="http://schemas.openxmlformats.org/drawingml/2006/main" prst="roundRect">
          <a:avLst>
            <a:gd name="adj" fmla="val 16667"/>
          </a:avLst>
        </a:prstGeom>
        <a:solidFill xmlns:a="http://schemas.openxmlformats.org/drawingml/2006/main">
          <a:srgbClr val="F8F9FA"/>
        </a:solidFill>
        <a:ln xmlns:a="http://schemas.openxmlformats.org/drawingml/2006/main" w="6350">
          <a:noFill/>
          <a:miter lim="800000"/>
          <a:headEnd/>
          <a:tailEnd/>
        </a:ln>
        <a:effectLst xmlns:a="http://schemas.openxmlformats.org/drawingml/2006/main"/>
      </cdr:spPr>
      <cdr:txBody>
        <a:bodyPr xmlns:a="http://schemas.openxmlformats.org/drawingml/2006/main" wrap="none" anchor="ct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cs typeface="Tahoma" pitchFamily="34" charset="0"/>
          </a:endParaRPr>
        </a:p>
      </cdr:txBody>
    </cdr:sp>
  </cdr:relSizeAnchor>
  <cdr:relSizeAnchor xmlns:cdr="http://schemas.openxmlformats.org/drawingml/2006/chartDrawing">
    <cdr:from>
      <cdr:x>0.375</cdr:x>
      <cdr:y>0.84726</cdr:y>
    </cdr:from>
    <cdr:to>
      <cdr:x>0.45286</cdr:x>
      <cdr:y>0.93157</cdr:y>
    </cdr:to>
    <cdr:sp macro="" textlink="">
      <cdr:nvSpPr>
        <cdr:cNvPr id="4" name="=label1"/>
        <cdr:cNvSpPr txBox="1"/>
      </cdr:nvSpPr>
      <cdr:spPr>
        <a:xfrm xmlns:a="http://schemas.openxmlformats.org/drawingml/2006/main">
          <a:off x="3490254" y="3711939"/>
          <a:ext cx="724619" cy="369332"/>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Tout à fait confiance</a:t>
          </a:r>
        </a:p>
      </cdr:txBody>
    </cdr:sp>
  </cdr:relSizeAnchor>
  <cdr:relSizeAnchor xmlns:cdr="http://schemas.openxmlformats.org/drawingml/2006/chartDrawing">
    <cdr:from>
      <cdr:x>0.7104</cdr:x>
      <cdr:y>0.84726</cdr:y>
    </cdr:from>
    <cdr:to>
      <cdr:x>0.84477</cdr:x>
      <cdr:y>0.93157</cdr:y>
    </cdr:to>
    <cdr:sp macro="" textlink="">
      <cdr:nvSpPr>
        <cdr:cNvPr id="5" name="=label4"/>
        <cdr:cNvSpPr txBox="1"/>
      </cdr:nvSpPr>
      <cdr:spPr>
        <a:xfrm xmlns:a="http://schemas.openxmlformats.org/drawingml/2006/main">
          <a:off x="6611974" y="3711939"/>
          <a:ext cx="1250608" cy="369333"/>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Pas du tout confiance</a:t>
          </a:r>
        </a:p>
      </cdr:txBody>
    </cdr:sp>
  </cdr:relSizeAnchor>
  <cdr:relSizeAnchor xmlns:cdr="http://schemas.openxmlformats.org/drawingml/2006/chartDrawing">
    <cdr:from>
      <cdr:x>0.86551</cdr:x>
      <cdr:y>0.86307</cdr:y>
    </cdr:from>
    <cdr:to>
      <cdr:x>0.90979</cdr:x>
      <cdr:y>0.91576</cdr:y>
    </cdr:to>
    <cdr:sp macro="" textlink="">
      <cdr:nvSpPr>
        <cdr:cNvPr id="6" name="=label5"/>
        <cdr:cNvSpPr txBox="1"/>
      </cdr:nvSpPr>
      <cdr:spPr>
        <a:xfrm xmlns:a="http://schemas.openxmlformats.org/drawingml/2006/main">
          <a:off x="8055586" y="3781189"/>
          <a:ext cx="412109" cy="230832"/>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NSP</a:t>
          </a:r>
        </a:p>
      </cdr:txBody>
    </cdr:sp>
  </cdr:relSizeAnchor>
  <cdr:relSizeAnchor xmlns:cdr="http://schemas.openxmlformats.org/drawingml/2006/chartDrawing">
    <cdr:from>
      <cdr:x>0.48159</cdr:x>
      <cdr:y>0.84726</cdr:y>
    </cdr:from>
    <cdr:to>
      <cdr:x>0.55666</cdr:x>
      <cdr:y>0.93157</cdr:y>
    </cdr:to>
    <cdr:sp macro="" textlink="">
      <cdr:nvSpPr>
        <cdr:cNvPr id="7" name="=label2"/>
        <cdr:cNvSpPr txBox="1"/>
      </cdr:nvSpPr>
      <cdr:spPr>
        <a:xfrm xmlns:a="http://schemas.openxmlformats.org/drawingml/2006/main">
          <a:off x="4482292" y="3711939"/>
          <a:ext cx="698738" cy="369332"/>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Un peu </a:t>
          </a:r>
        </a:p>
        <a:p xmlns:a="http://schemas.openxmlformats.org/drawingml/2006/main">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confiance</a:t>
          </a:r>
        </a:p>
      </cdr:txBody>
    </cdr:sp>
  </cdr:relSizeAnchor>
  <cdr:relSizeAnchor xmlns:cdr="http://schemas.openxmlformats.org/drawingml/2006/chartDrawing">
    <cdr:from>
      <cdr:x>0.58632</cdr:x>
      <cdr:y>0.84726</cdr:y>
    </cdr:from>
    <cdr:to>
      <cdr:x>0.69554</cdr:x>
      <cdr:y>0.93157</cdr:y>
    </cdr:to>
    <cdr:sp macro="" textlink="">
      <cdr:nvSpPr>
        <cdr:cNvPr id="8" name="=label3"/>
        <cdr:cNvSpPr txBox="1"/>
      </cdr:nvSpPr>
      <cdr:spPr>
        <a:xfrm xmlns:a="http://schemas.openxmlformats.org/drawingml/2006/main">
          <a:off x="5457077" y="3711939"/>
          <a:ext cx="1016589" cy="369333"/>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Pas beaucoup confiance</a:t>
          </a:r>
        </a:p>
      </cdr:txBody>
    </cdr:sp>
  </cdr:relSizeAnchor>
  <cdr:relSizeAnchor xmlns:cdr="http://schemas.openxmlformats.org/drawingml/2006/chartDrawing">
    <cdr:from>
      <cdr:x>0.35456</cdr:x>
      <cdr:y>0.86504</cdr:y>
    </cdr:from>
    <cdr:to>
      <cdr:x>0.38048</cdr:x>
      <cdr:y>0.91773</cdr:y>
    </cdr:to>
    <cdr:sp macro="" textlink="">
      <cdr:nvSpPr>
        <cdr:cNvPr id="9" name="=affich1"/>
        <cdr:cNvSpPr>
          <a:spLocks xmlns:a="http://schemas.openxmlformats.org/drawingml/2006/main" noChangeArrowheads="1"/>
        </cdr:cNvSpPr>
      </cdr:nvSpPr>
      <cdr:spPr bwMode="auto">
        <a:xfrm xmlns:a="http://schemas.openxmlformats.org/drawingml/2006/main">
          <a:off x="3300030" y="3789816"/>
          <a:ext cx="241200" cy="230832"/>
        </a:xfrm>
        <a:prstGeom xmlns:a="http://schemas.openxmlformats.org/drawingml/2006/main" prst="rect">
          <a:avLst/>
        </a:prstGeom>
        <a:solidFill xmlns:a="http://schemas.openxmlformats.org/drawingml/2006/main">
          <a:srgbClr val="376092"/>
        </a:solidFill>
        <a:ln xmlns:a="http://schemas.openxmlformats.org/drawingml/2006/main">
          <a:noFill/>
          <a:headEnd/>
          <a:tailEnd/>
        </a:ln>
        <a:effectLst xmlns:a="http://schemas.openxmlformats.org/drawingml/2006/main"/>
        <a:scene3d xmlns:a="http://schemas.openxmlformats.org/drawingml/2006/main">
          <a:camera prst="orthographicFront">
            <a:rot lat="0" lon="0" rev="0"/>
          </a:camera>
          <a:lightRig rig="threePt" dir="t">
            <a:rot lat="0" lon="0" rev="1200000"/>
          </a:lightRig>
        </a:scene3d>
        <a:sp3d xmlns:a="http://schemas.openxmlformats.org/drawingml/2006/main"/>
      </cdr:spPr>
      <cdr:txBody>
        <a:bodyPr xmlns:a="http://schemas.openxmlformats.org/drawingml/2006/main" wrap="none" anchor="ctr">
          <a:no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cdr:txBody>
    </cdr:sp>
  </cdr:relSizeAnchor>
  <cdr:relSizeAnchor xmlns:cdr="http://schemas.openxmlformats.org/drawingml/2006/chartDrawing">
    <cdr:from>
      <cdr:x>0.46032</cdr:x>
      <cdr:y>0.86504</cdr:y>
    </cdr:from>
    <cdr:to>
      <cdr:x>0.48624</cdr:x>
      <cdr:y>0.91773</cdr:y>
    </cdr:to>
    <cdr:sp macro="" textlink="">
      <cdr:nvSpPr>
        <cdr:cNvPr id="10" name="=affich2"/>
        <cdr:cNvSpPr>
          <a:spLocks xmlns:a="http://schemas.openxmlformats.org/drawingml/2006/main" noChangeArrowheads="1"/>
        </cdr:cNvSpPr>
      </cdr:nvSpPr>
      <cdr:spPr bwMode="auto">
        <a:xfrm xmlns:a="http://schemas.openxmlformats.org/drawingml/2006/main">
          <a:off x="4284360" y="3789815"/>
          <a:ext cx="241200" cy="230832"/>
        </a:xfrm>
        <a:prstGeom xmlns:a="http://schemas.openxmlformats.org/drawingml/2006/main" prst="rect">
          <a:avLst/>
        </a:prstGeom>
        <a:solidFill xmlns:a="http://schemas.openxmlformats.org/drawingml/2006/main">
          <a:srgbClr val="00B0F0"/>
        </a:solidFill>
        <a:ln xmlns:a="http://schemas.openxmlformats.org/drawingml/2006/main">
          <a:noFill/>
          <a:headEnd/>
          <a:tailEnd/>
        </a:ln>
        <a:effectLst xmlns:a="http://schemas.openxmlformats.org/drawingml/2006/main"/>
        <a:scene3d xmlns:a="http://schemas.openxmlformats.org/drawingml/2006/main">
          <a:camera prst="orthographicFront">
            <a:rot lat="0" lon="0" rev="0"/>
          </a:camera>
          <a:lightRig rig="threePt" dir="t">
            <a:rot lat="0" lon="0" rev="1200000"/>
          </a:lightRig>
        </a:scene3d>
        <a:sp3d xmlns:a="http://schemas.openxmlformats.org/drawingml/2006/main"/>
      </cdr:spPr>
      <cdr:txBody>
        <a:bodyPr xmlns:a="http://schemas.openxmlformats.org/drawingml/2006/main" wrap="none" anchor="ctr">
          <a:no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cdr:txBody>
    </cdr:sp>
  </cdr:relSizeAnchor>
  <cdr:relSizeAnchor xmlns:cdr="http://schemas.openxmlformats.org/drawingml/2006/chartDrawing">
    <cdr:from>
      <cdr:x>0.56468</cdr:x>
      <cdr:y>0.86307</cdr:y>
    </cdr:from>
    <cdr:to>
      <cdr:x>0.5906</cdr:x>
      <cdr:y>0.91576</cdr:y>
    </cdr:to>
    <cdr:sp macro="" textlink="">
      <cdr:nvSpPr>
        <cdr:cNvPr id="11" name="=affich3"/>
        <cdr:cNvSpPr>
          <a:spLocks xmlns:a="http://schemas.openxmlformats.org/drawingml/2006/main" noChangeArrowheads="1"/>
        </cdr:cNvSpPr>
      </cdr:nvSpPr>
      <cdr:spPr bwMode="auto">
        <a:xfrm xmlns:a="http://schemas.openxmlformats.org/drawingml/2006/main">
          <a:off x="5255672" y="3781189"/>
          <a:ext cx="241200" cy="230832"/>
        </a:xfrm>
        <a:prstGeom xmlns:a="http://schemas.openxmlformats.org/drawingml/2006/main" prst="rect">
          <a:avLst/>
        </a:prstGeom>
        <a:solidFill xmlns:a="http://schemas.openxmlformats.org/drawingml/2006/main">
          <a:srgbClr val="FFC000"/>
        </a:solidFill>
        <a:ln xmlns:a="http://schemas.openxmlformats.org/drawingml/2006/main">
          <a:noFill/>
          <a:headEnd/>
          <a:tailEnd/>
        </a:ln>
        <a:effectLst xmlns:a="http://schemas.openxmlformats.org/drawingml/2006/main"/>
        <a:scene3d xmlns:a="http://schemas.openxmlformats.org/drawingml/2006/main">
          <a:camera prst="orthographicFront">
            <a:rot lat="0" lon="0" rev="0"/>
          </a:camera>
          <a:lightRig rig="threePt" dir="t">
            <a:rot lat="0" lon="0" rev="1200000"/>
          </a:lightRig>
        </a:scene3d>
        <a:sp3d xmlns:a="http://schemas.openxmlformats.org/drawingml/2006/main"/>
      </cdr:spPr>
      <cdr:txBody>
        <a:bodyPr xmlns:a="http://schemas.openxmlformats.org/drawingml/2006/main" wrap="none" anchor="ctr">
          <a:no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cdr:txBody>
    </cdr:sp>
  </cdr:relSizeAnchor>
  <cdr:relSizeAnchor xmlns:cdr="http://schemas.openxmlformats.org/drawingml/2006/chartDrawing">
    <cdr:from>
      <cdr:x>0.68994</cdr:x>
      <cdr:y>0.86504</cdr:y>
    </cdr:from>
    <cdr:to>
      <cdr:x>0.71586</cdr:x>
      <cdr:y>0.91773</cdr:y>
    </cdr:to>
    <cdr:sp macro="" textlink="">
      <cdr:nvSpPr>
        <cdr:cNvPr id="12" name="=affich4"/>
        <cdr:cNvSpPr>
          <a:spLocks xmlns:a="http://schemas.openxmlformats.org/drawingml/2006/main" noChangeArrowheads="1"/>
        </cdr:cNvSpPr>
      </cdr:nvSpPr>
      <cdr:spPr bwMode="auto">
        <a:xfrm xmlns:a="http://schemas.openxmlformats.org/drawingml/2006/main">
          <a:off x="6421501" y="3789815"/>
          <a:ext cx="241200" cy="230832"/>
        </a:xfrm>
        <a:prstGeom xmlns:a="http://schemas.openxmlformats.org/drawingml/2006/main" prst="rect">
          <a:avLst/>
        </a:prstGeom>
        <a:solidFill xmlns:a="http://schemas.openxmlformats.org/drawingml/2006/main">
          <a:srgbClr val="FF5050"/>
        </a:solidFill>
        <a:ln xmlns:a="http://schemas.openxmlformats.org/drawingml/2006/main">
          <a:noFill/>
          <a:headEnd/>
          <a:tailEnd/>
        </a:ln>
        <a:effectLst xmlns:a="http://schemas.openxmlformats.org/drawingml/2006/main"/>
        <a:scene3d xmlns:a="http://schemas.openxmlformats.org/drawingml/2006/main">
          <a:camera prst="orthographicFront">
            <a:rot lat="0" lon="0" rev="0"/>
          </a:camera>
          <a:lightRig rig="threePt" dir="t">
            <a:rot lat="0" lon="0" rev="1200000"/>
          </a:lightRig>
        </a:scene3d>
        <a:sp3d xmlns:a="http://schemas.openxmlformats.org/drawingml/2006/main"/>
      </cdr:spPr>
      <cdr:txBody>
        <a:bodyPr xmlns:a="http://schemas.openxmlformats.org/drawingml/2006/main" wrap="none" anchor="ctr">
          <a:no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cdr:txBody>
    </cdr:sp>
  </cdr:relSizeAnchor>
  <cdr:relSizeAnchor xmlns:cdr="http://schemas.openxmlformats.org/drawingml/2006/chartDrawing">
    <cdr:from>
      <cdr:x>0.83467</cdr:x>
      <cdr:y>0.86307</cdr:y>
    </cdr:from>
    <cdr:to>
      <cdr:x>0.86059</cdr:x>
      <cdr:y>0.91576</cdr:y>
    </cdr:to>
    <cdr:sp macro="" textlink="">
      <cdr:nvSpPr>
        <cdr:cNvPr id="13" name="=affich5"/>
        <cdr:cNvSpPr>
          <a:spLocks xmlns:a="http://schemas.openxmlformats.org/drawingml/2006/main" noChangeArrowheads="1"/>
        </cdr:cNvSpPr>
      </cdr:nvSpPr>
      <cdr:spPr bwMode="auto">
        <a:xfrm xmlns:a="http://schemas.openxmlformats.org/drawingml/2006/main">
          <a:off x="7768583" y="3781189"/>
          <a:ext cx="241200" cy="230832"/>
        </a:xfrm>
        <a:prstGeom xmlns:a="http://schemas.openxmlformats.org/drawingml/2006/main" prst="rect">
          <a:avLst/>
        </a:prstGeom>
        <a:solidFill xmlns:a="http://schemas.openxmlformats.org/drawingml/2006/main">
          <a:srgbClr val="595959"/>
        </a:solidFill>
        <a:ln xmlns:a="http://schemas.openxmlformats.org/drawingml/2006/main">
          <a:noFill/>
          <a:headEnd/>
          <a:tailEnd/>
        </a:ln>
        <a:effectLst xmlns:a="http://schemas.openxmlformats.org/drawingml/2006/main"/>
        <a:scene3d xmlns:a="http://schemas.openxmlformats.org/drawingml/2006/main">
          <a:camera prst="orthographicFront">
            <a:rot lat="0" lon="0" rev="0"/>
          </a:camera>
          <a:lightRig rig="threePt" dir="t">
            <a:rot lat="0" lon="0" rev="1200000"/>
          </a:lightRig>
        </a:scene3d>
        <a:sp3d xmlns:a="http://schemas.openxmlformats.org/drawingml/2006/main"/>
      </cdr:spPr>
      <cdr:txBody>
        <a:bodyPr xmlns:a="http://schemas.openxmlformats.org/drawingml/2006/main" wrap="none" anchor="ctr">
          <a:no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550" cy="494412"/>
          </a:xfrm>
          <a:prstGeom prst="rect">
            <a:avLst/>
          </a:prstGeom>
          <a:noFill/>
          <a:ln w="9525">
            <a:noFill/>
            <a:miter lim="800000"/>
            <a:headEnd/>
            <a:tailEnd/>
          </a:ln>
        </p:spPr>
        <p:txBody>
          <a:bodyPr vert="horz" wrap="square" lIns="92552" tIns="46275" rIns="92552" bIns="46275" numCol="1" anchor="t" anchorCtr="0" compatLnSpc="1">
            <a:prstTxWarp prst="textNoShape">
              <a:avLst/>
            </a:prstTxWarp>
          </a:bodyPr>
          <a:lstStyle>
            <a:lvl1pPr defTabSz="917468">
              <a:defRPr sz="1200" b="0">
                <a:latin typeface="Times New Roman" pitchFamily="18" charset="0"/>
              </a:defRPr>
            </a:lvl1pPr>
          </a:lstStyle>
          <a:p>
            <a:pPr>
              <a:defRPr/>
            </a:pPr>
            <a:endParaRPr lang="fr-FR" altLang="fr-FR" dirty="0"/>
          </a:p>
        </p:txBody>
      </p:sp>
      <p:sp>
        <p:nvSpPr>
          <p:cNvPr id="45059" name="Rectangle 3"/>
          <p:cNvSpPr>
            <a:spLocks noGrp="1" noChangeArrowheads="1"/>
          </p:cNvSpPr>
          <p:nvPr>
            <p:ph type="dt" sz="quarter" idx="1"/>
          </p:nvPr>
        </p:nvSpPr>
        <p:spPr bwMode="auto">
          <a:xfrm>
            <a:off x="3852714" y="0"/>
            <a:ext cx="2946550" cy="494412"/>
          </a:xfrm>
          <a:prstGeom prst="rect">
            <a:avLst/>
          </a:prstGeom>
          <a:noFill/>
          <a:ln w="9525">
            <a:noFill/>
            <a:miter lim="800000"/>
            <a:headEnd/>
            <a:tailEnd/>
          </a:ln>
        </p:spPr>
        <p:txBody>
          <a:bodyPr vert="horz" wrap="square" lIns="92552" tIns="46275" rIns="92552" bIns="46275" numCol="1" anchor="t" anchorCtr="0" compatLnSpc="1">
            <a:prstTxWarp prst="textNoShape">
              <a:avLst/>
            </a:prstTxWarp>
          </a:bodyPr>
          <a:lstStyle>
            <a:lvl1pPr algn="r" defTabSz="917468">
              <a:defRPr sz="1200" b="0">
                <a:latin typeface="Times New Roman" pitchFamily="18" charset="0"/>
              </a:defRPr>
            </a:lvl1pPr>
          </a:lstStyle>
          <a:p>
            <a:pPr>
              <a:defRPr/>
            </a:pPr>
            <a:endParaRPr lang="fr-FR" altLang="fr-FR" dirty="0"/>
          </a:p>
        </p:txBody>
      </p:sp>
      <p:sp>
        <p:nvSpPr>
          <p:cNvPr id="45060" name="Rectangle 4"/>
          <p:cNvSpPr>
            <a:spLocks noGrp="1" noChangeArrowheads="1"/>
          </p:cNvSpPr>
          <p:nvPr>
            <p:ph type="ftr" sz="quarter" idx="2"/>
          </p:nvPr>
        </p:nvSpPr>
        <p:spPr bwMode="auto">
          <a:xfrm>
            <a:off x="0" y="9435401"/>
            <a:ext cx="2946550" cy="494412"/>
          </a:xfrm>
          <a:prstGeom prst="rect">
            <a:avLst/>
          </a:prstGeom>
          <a:noFill/>
          <a:ln w="9525">
            <a:noFill/>
            <a:miter lim="800000"/>
            <a:headEnd/>
            <a:tailEnd/>
          </a:ln>
        </p:spPr>
        <p:txBody>
          <a:bodyPr vert="horz" wrap="square" lIns="92552" tIns="46275" rIns="92552" bIns="46275" numCol="1" anchor="b" anchorCtr="0" compatLnSpc="1">
            <a:prstTxWarp prst="textNoShape">
              <a:avLst/>
            </a:prstTxWarp>
          </a:bodyPr>
          <a:lstStyle>
            <a:lvl1pPr defTabSz="917468">
              <a:defRPr sz="1200" b="0">
                <a:latin typeface="Times New Roman" pitchFamily="18" charset="0"/>
              </a:defRPr>
            </a:lvl1pPr>
          </a:lstStyle>
          <a:p>
            <a:pPr>
              <a:defRPr/>
            </a:pPr>
            <a:endParaRPr lang="fr-FR" altLang="fr-FR" dirty="0"/>
          </a:p>
        </p:txBody>
      </p:sp>
      <p:sp>
        <p:nvSpPr>
          <p:cNvPr id="45061" name="Rectangle 5"/>
          <p:cNvSpPr>
            <a:spLocks noGrp="1" noChangeArrowheads="1"/>
          </p:cNvSpPr>
          <p:nvPr>
            <p:ph type="sldNum" sz="quarter" idx="3"/>
          </p:nvPr>
        </p:nvSpPr>
        <p:spPr bwMode="auto">
          <a:xfrm>
            <a:off x="3852714" y="9435401"/>
            <a:ext cx="2946550" cy="494412"/>
          </a:xfrm>
          <a:prstGeom prst="rect">
            <a:avLst/>
          </a:prstGeom>
          <a:noFill/>
          <a:ln w="9525">
            <a:noFill/>
            <a:miter lim="800000"/>
            <a:headEnd/>
            <a:tailEnd/>
          </a:ln>
        </p:spPr>
        <p:txBody>
          <a:bodyPr vert="horz" wrap="square" lIns="92552" tIns="46275" rIns="92552" bIns="46275" numCol="1" anchor="b" anchorCtr="0" compatLnSpc="1">
            <a:prstTxWarp prst="textNoShape">
              <a:avLst/>
            </a:prstTxWarp>
          </a:bodyPr>
          <a:lstStyle>
            <a:lvl1pPr algn="r" defTabSz="917468">
              <a:defRPr sz="1200" b="0">
                <a:latin typeface="Times New Roman" pitchFamily="18" charset="0"/>
              </a:defRPr>
            </a:lvl1pPr>
          </a:lstStyle>
          <a:p>
            <a:pPr>
              <a:defRPr/>
            </a:pPr>
            <a:fld id="{ABBBD1EC-75DC-432B-B277-6AE20BD180C4}" type="slidenum">
              <a:rPr lang="fr-FR" altLang="fr-FR"/>
              <a:pPr>
                <a:defRPr/>
              </a:pPr>
              <a:t>‹N°›</a:t>
            </a:fld>
            <a:endParaRPr lang="fr-FR" altLang="fr-FR" dirty="0"/>
          </a:p>
        </p:txBody>
      </p:sp>
    </p:spTree>
    <p:extLst>
      <p:ext uri="{BB962C8B-B14F-4D97-AF65-F5344CB8AC3E}">
        <p14:creationId xmlns:p14="http://schemas.microsoft.com/office/powerpoint/2010/main" val="2738016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550" cy="494412"/>
          </a:xfrm>
          <a:prstGeom prst="rect">
            <a:avLst/>
          </a:prstGeom>
          <a:noFill/>
          <a:ln w="9525">
            <a:noFill/>
            <a:miter lim="800000"/>
            <a:headEnd/>
            <a:tailEnd/>
          </a:ln>
        </p:spPr>
        <p:txBody>
          <a:bodyPr vert="horz" wrap="square" lIns="92552" tIns="46275" rIns="92552" bIns="46275" numCol="1" anchor="t" anchorCtr="0" compatLnSpc="1">
            <a:prstTxWarp prst="textNoShape">
              <a:avLst/>
            </a:prstTxWarp>
          </a:bodyPr>
          <a:lstStyle>
            <a:lvl1pPr defTabSz="917468">
              <a:defRPr sz="1200" b="0">
                <a:latin typeface="Times New Roman" pitchFamily="18" charset="0"/>
              </a:defRPr>
            </a:lvl1pPr>
          </a:lstStyle>
          <a:p>
            <a:pPr>
              <a:defRPr/>
            </a:pPr>
            <a:endParaRPr lang="fr-FR" altLang="fr-FR" dirty="0"/>
          </a:p>
        </p:txBody>
      </p:sp>
      <p:sp>
        <p:nvSpPr>
          <p:cNvPr id="4099" name="Rectangle 3"/>
          <p:cNvSpPr>
            <a:spLocks noGrp="1" noChangeArrowheads="1"/>
          </p:cNvSpPr>
          <p:nvPr>
            <p:ph type="dt" idx="1"/>
          </p:nvPr>
        </p:nvSpPr>
        <p:spPr bwMode="auto">
          <a:xfrm>
            <a:off x="3852714" y="0"/>
            <a:ext cx="2946550" cy="494412"/>
          </a:xfrm>
          <a:prstGeom prst="rect">
            <a:avLst/>
          </a:prstGeom>
          <a:noFill/>
          <a:ln w="9525">
            <a:noFill/>
            <a:miter lim="800000"/>
            <a:headEnd/>
            <a:tailEnd/>
          </a:ln>
        </p:spPr>
        <p:txBody>
          <a:bodyPr vert="horz" wrap="square" lIns="92552" tIns="46275" rIns="92552" bIns="46275" numCol="1" anchor="t" anchorCtr="0" compatLnSpc="1">
            <a:prstTxWarp prst="textNoShape">
              <a:avLst/>
            </a:prstTxWarp>
          </a:bodyPr>
          <a:lstStyle>
            <a:lvl1pPr algn="r" defTabSz="917468">
              <a:defRPr sz="1200" b="0">
                <a:latin typeface="Times New Roman" pitchFamily="18" charset="0"/>
              </a:defRPr>
            </a:lvl1pPr>
          </a:lstStyle>
          <a:p>
            <a:pPr>
              <a:defRPr/>
            </a:pPr>
            <a:endParaRPr lang="fr-FR" altLang="fr-FR" dirty="0"/>
          </a:p>
        </p:txBody>
      </p:sp>
      <p:sp>
        <p:nvSpPr>
          <p:cNvPr id="35844" name="Rectangle 4"/>
          <p:cNvSpPr>
            <a:spLocks noGrp="1" noRot="1" noChangeAspect="1" noChangeArrowheads="1" noTextEdit="1"/>
          </p:cNvSpPr>
          <p:nvPr>
            <p:ph type="sldImg" idx="2"/>
          </p:nvPr>
        </p:nvSpPr>
        <p:spPr bwMode="auto">
          <a:xfrm>
            <a:off x="720725" y="749300"/>
            <a:ext cx="5370513" cy="37195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163" y="4714621"/>
            <a:ext cx="4986938" cy="4466644"/>
          </a:xfrm>
          <a:prstGeom prst="rect">
            <a:avLst/>
          </a:prstGeom>
          <a:noFill/>
          <a:ln w="9525">
            <a:noFill/>
            <a:miter lim="800000"/>
            <a:headEnd/>
            <a:tailEnd/>
          </a:ln>
        </p:spPr>
        <p:txBody>
          <a:bodyPr vert="horz" wrap="square" lIns="92552" tIns="46275" rIns="92552" bIns="46275"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4102" name="Rectangle 6"/>
          <p:cNvSpPr>
            <a:spLocks noGrp="1" noChangeArrowheads="1"/>
          </p:cNvSpPr>
          <p:nvPr>
            <p:ph type="ftr" sz="quarter" idx="4"/>
          </p:nvPr>
        </p:nvSpPr>
        <p:spPr bwMode="auto">
          <a:xfrm>
            <a:off x="0" y="9435401"/>
            <a:ext cx="2946550" cy="494412"/>
          </a:xfrm>
          <a:prstGeom prst="rect">
            <a:avLst/>
          </a:prstGeom>
          <a:noFill/>
          <a:ln w="9525">
            <a:noFill/>
            <a:miter lim="800000"/>
            <a:headEnd/>
            <a:tailEnd/>
          </a:ln>
        </p:spPr>
        <p:txBody>
          <a:bodyPr vert="horz" wrap="square" lIns="92552" tIns="46275" rIns="92552" bIns="46275" numCol="1" anchor="b" anchorCtr="0" compatLnSpc="1">
            <a:prstTxWarp prst="textNoShape">
              <a:avLst/>
            </a:prstTxWarp>
          </a:bodyPr>
          <a:lstStyle>
            <a:lvl1pPr defTabSz="917468">
              <a:defRPr sz="1200" b="0">
                <a:latin typeface="Times New Roman" pitchFamily="18" charset="0"/>
              </a:defRPr>
            </a:lvl1pPr>
          </a:lstStyle>
          <a:p>
            <a:pPr>
              <a:defRPr/>
            </a:pPr>
            <a:endParaRPr lang="fr-FR" altLang="fr-FR" dirty="0"/>
          </a:p>
        </p:txBody>
      </p:sp>
      <p:sp>
        <p:nvSpPr>
          <p:cNvPr id="4103" name="Rectangle 7"/>
          <p:cNvSpPr>
            <a:spLocks noGrp="1" noChangeArrowheads="1"/>
          </p:cNvSpPr>
          <p:nvPr>
            <p:ph type="sldNum" sz="quarter" idx="5"/>
          </p:nvPr>
        </p:nvSpPr>
        <p:spPr bwMode="auto">
          <a:xfrm>
            <a:off x="3852714" y="9435401"/>
            <a:ext cx="2946550" cy="494412"/>
          </a:xfrm>
          <a:prstGeom prst="rect">
            <a:avLst/>
          </a:prstGeom>
          <a:noFill/>
          <a:ln w="9525">
            <a:noFill/>
            <a:miter lim="800000"/>
            <a:headEnd/>
            <a:tailEnd/>
          </a:ln>
        </p:spPr>
        <p:txBody>
          <a:bodyPr vert="horz" wrap="square" lIns="92552" tIns="46275" rIns="92552" bIns="46275" numCol="1" anchor="b" anchorCtr="0" compatLnSpc="1">
            <a:prstTxWarp prst="textNoShape">
              <a:avLst/>
            </a:prstTxWarp>
          </a:bodyPr>
          <a:lstStyle>
            <a:lvl1pPr algn="r" defTabSz="917468">
              <a:defRPr sz="1200" b="0">
                <a:latin typeface="Times New Roman" pitchFamily="18" charset="0"/>
              </a:defRPr>
            </a:lvl1pPr>
          </a:lstStyle>
          <a:p>
            <a:pPr>
              <a:defRPr/>
            </a:pPr>
            <a:fld id="{F61D3206-CF2B-4066-9581-04703B3C9564}" type="slidenum">
              <a:rPr lang="fr-FR" altLang="fr-FR"/>
              <a:pPr>
                <a:defRPr/>
              </a:pPr>
              <a:t>‹N°›</a:t>
            </a:fld>
            <a:endParaRPr lang="fr-FR" altLang="fr-FR" dirty="0"/>
          </a:p>
        </p:txBody>
      </p:sp>
    </p:spTree>
    <p:extLst>
      <p:ext uri="{BB962C8B-B14F-4D97-AF65-F5344CB8AC3E}">
        <p14:creationId xmlns:p14="http://schemas.microsoft.com/office/powerpoint/2010/main" val="4225285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06916"/>
            <a:fld id="{284B881A-1BCC-4C0A-BB28-521798E9742A}" type="slidenum">
              <a:rPr lang="fr-FR" altLang="fr-FR" smtClean="0"/>
              <a:pPr defTabSz="906916"/>
              <a:t>1</a:t>
            </a:fld>
            <a:endParaRPr lang="fr-FR" altLang="fr-FR"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4710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11</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424309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108</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8019120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109</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11298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110</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03640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06916" rtl="0" eaLnBrk="1" fontAlgn="base" latinLnBrk="0" hangingPunct="1">
              <a:lnSpc>
                <a:spcPct val="100000"/>
              </a:lnSpc>
              <a:spcBef>
                <a:spcPct val="0"/>
              </a:spcBef>
              <a:spcAft>
                <a:spcPct val="0"/>
              </a:spcAft>
              <a:buClrTx/>
              <a:buSzTx/>
              <a:buFontTx/>
              <a:buNone/>
              <a:tabLst/>
              <a:defRPr/>
            </a:pPr>
            <a:fld id="{547201EF-06F9-4E06-85D2-6B3321492639}"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06916" rtl="0" eaLnBrk="1" fontAlgn="base" latinLnBrk="0" hangingPunct="1">
                <a:lnSpc>
                  <a:spcPct val="100000"/>
                </a:lnSpc>
                <a:spcBef>
                  <a:spcPct val="0"/>
                </a:spcBef>
                <a:spcAft>
                  <a:spcPct val="0"/>
                </a:spcAft>
                <a:buClrTx/>
                <a:buSzTx/>
                <a:buFontTx/>
                <a:buNone/>
                <a:tabLst/>
                <a:defRPr/>
              </a:pPr>
              <a:t>111</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853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12</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262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13</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9388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14</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71142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15</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7306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16</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60325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17</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26759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18</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0928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19</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847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8159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06916"/>
            <a:fld id="{02D1E7AF-88B8-461E-96BE-69F479287FC1}" type="slidenum">
              <a:rPr lang="fr-FR" altLang="fr-FR" smtClean="0"/>
              <a:pPr defTabSz="906916"/>
              <a:t>2</a:t>
            </a:fld>
            <a:endParaRPr lang="fr-FR" altLang="fr-FR"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11509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21</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4652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22</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25647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23</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44110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24</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271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25</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85118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26</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9903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27</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0103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28</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31854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29</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20747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06916"/>
            <a:fld id="{547201EF-06F9-4E06-85D2-6B3321492639}" type="slidenum">
              <a:rPr lang="fr-FR" altLang="fr-FR" smtClean="0">
                <a:solidFill>
                  <a:prstClr val="black"/>
                </a:solidFill>
              </a:rPr>
              <a:pPr defTabSz="906916"/>
              <a:t>30</a:t>
            </a:fld>
            <a:endParaRPr lang="fr-FR" altLang="fr-FR" dirty="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3619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06916"/>
            <a:fld id="{423E0D6C-762A-489C-A102-4E118B5474A0}" type="slidenum">
              <a:rPr lang="fr-FR" altLang="fr-FR" smtClean="0"/>
              <a:pPr defTabSz="906916"/>
              <a:t>3</a:t>
            </a:fld>
            <a:endParaRPr lang="fr-FR" altLang="fr-FR"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88729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31</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08352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32</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55860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33</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86612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34</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44448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35</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6881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36</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54168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37</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75351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38</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59560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39</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44100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40</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6590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06916"/>
            <a:fld id="{547201EF-06F9-4E06-85D2-6B3321492639}" type="slidenum">
              <a:rPr lang="fr-FR" altLang="fr-FR" smtClean="0"/>
              <a:pPr defTabSz="906916"/>
              <a:t>4</a:t>
            </a:fld>
            <a:endParaRPr lang="fr-FR" altLang="fr-FR"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29471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41</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49708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42</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31165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43</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15854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44</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44075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45</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44075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46</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99822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06916" rtl="0" eaLnBrk="1" fontAlgn="base" latinLnBrk="0" hangingPunct="1">
              <a:lnSpc>
                <a:spcPct val="100000"/>
              </a:lnSpc>
              <a:spcBef>
                <a:spcPct val="0"/>
              </a:spcBef>
              <a:spcAft>
                <a:spcPct val="0"/>
              </a:spcAft>
              <a:buClrTx/>
              <a:buSzTx/>
              <a:buFontTx/>
              <a:buNone/>
              <a:tabLst/>
              <a:defRPr/>
            </a:pPr>
            <a:fld id="{547201EF-06F9-4E06-85D2-6B3321492639}"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06916" rtl="0" eaLnBrk="1" fontAlgn="base" latinLnBrk="0" hangingPunct="1">
                <a:lnSpc>
                  <a:spcPct val="100000"/>
                </a:lnSpc>
                <a:spcBef>
                  <a:spcPct val="0"/>
                </a:spcBef>
                <a:spcAft>
                  <a:spcPct val="0"/>
                </a:spcAft>
                <a:buClrTx/>
                <a:buSzTx/>
                <a:buFontTx/>
                <a:buNone/>
                <a:tabLst/>
                <a:defRPr/>
              </a:pPr>
              <a:t>47</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48113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48</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61051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49</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7932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50</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6227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06916"/>
            <a:fld id="{547201EF-06F9-4E06-85D2-6B3321492639}" type="slidenum">
              <a:rPr lang="fr-FR" altLang="fr-FR" smtClean="0">
                <a:solidFill>
                  <a:prstClr val="black"/>
                </a:solidFill>
              </a:rPr>
              <a:pPr defTabSz="906916"/>
              <a:t>5</a:t>
            </a:fld>
            <a:endParaRPr lang="fr-FR" altLang="fr-FR" dirty="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951932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51</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90596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52</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535037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53</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002367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54</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207381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55</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45279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56</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07741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57</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403203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58</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60139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59</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498237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60</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8480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6</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444035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06916" rtl="0" eaLnBrk="1" fontAlgn="base" latinLnBrk="0" hangingPunct="1">
              <a:lnSpc>
                <a:spcPct val="100000"/>
              </a:lnSpc>
              <a:spcBef>
                <a:spcPct val="0"/>
              </a:spcBef>
              <a:spcAft>
                <a:spcPct val="0"/>
              </a:spcAft>
              <a:buClrTx/>
              <a:buSzTx/>
              <a:buFontTx/>
              <a:buNone/>
              <a:tabLst/>
              <a:defRPr/>
            </a:pPr>
            <a:fld id="{547201EF-06F9-4E06-85D2-6B3321492639}"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06916" rtl="0" eaLnBrk="1" fontAlgn="base" latinLnBrk="0" hangingPunct="1">
                <a:lnSpc>
                  <a:spcPct val="100000"/>
                </a:lnSpc>
                <a:spcBef>
                  <a:spcPct val="0"/>
                </a:spcBef>
                <a:spcAft>
                  <a:spcPct val="0"/>
                </a:spcAft>
                <a:buClrTx/>
                <a:buSzTx/>
                <a:buFontTx/>
                <a:buNone/>
                <a:tabLst/>
                <a:defRPr/>
              </a:pPr>
              <a:t>61</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6603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62</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557600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63</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13767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64</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5192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65</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55760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66</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052293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67</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350405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68</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11900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69</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418973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70</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6897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8</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246677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71</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777601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72</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388623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73</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64419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74</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388623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75</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682747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76</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60156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77</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945901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78</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006888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79</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30543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80</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2465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9</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298304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81</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658333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82</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727721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83</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36328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84</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945919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06916" rtl="0" eaLnBrk="1" fontAlgn="base" latinLnBrk="0" hangingPunct="1">
              <a:lnSpc>
                <a:spcPct val="100000"/>
              </a:lnSpc>
              <a:spcBef>
                <a:spcPct val="0"/>
              </a:spcBef>
              <a:spcAft>
                <a:spcPct val="0"/>
              </a:spcAft>
              <a:buClrTx/>
              <a:buSzTx/>
              <a:buFontTx/>
              <a:buNone/>
              <a:tabLst/>
              <a:defRPr/>
            </a:pPr>
            <a:fld id="{547201EF-06F9-4E06-85D2-6B3321492639}"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06916" rtl="0" eaLnBrk="1" fontAlgn="base" latinLnBrk="0" hangingPunct="1">
                <a:lnSpc>
                  <a:spcPct val="100000"/>
                </a:lnSpc>
                <a:spcBef>
                  <a:spcPct val="0"/>
                </a:spcBef>
                <a:spcAft>
                  <a:spcPct val="0"/>
                </a:spcAft>
                <a:buClrTx/>
                <a:buSzTx/>
                <a:buFontTx/>
                <a:buNone/>
                <a:tabLst/>
                <a:defRPr/>
              </a:pPr>
              <a:t>85</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525165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86</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33382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87</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515072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06916" rtl="0" eaLnBrk="1" fontAlgn="base" latinLnBrk="0" hangingPunct="1">
              <a:lnSpc>
                <a:spcPct val="100000"/>
              </a:lnSpc>
              <a:spcBef>
                <a:spcPct val="0"/>
              </a:spcBef>
              <a:spcAft>
                <a:spcPct val="0"/>
              </a:spcAft>
              <a:buClrTx/>
              <a:buSzTx/>
              <a:buFontTx/>
              <a:buNone/>
              <a:tabLst/>
              <a:defRPr/>
            </a:pPr>
            <a:fld id="{547201EF-06F9-4E06-85D2-6B3321492639}"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06916" rtl="0" eaLnBrk="1" fontAlgn="base" latinLnBrk="0" hangingPunct="1">
                <a:lnSpc>
                  <a:spcPct val="100000"/>
                </a:lnSpc>
                <a:spcBef>
                  <a:spcPct val="0"/>
                </a:spcBef>
                <a:spcAft>
                  <a:spcPct val="0"/>
                </a:spcAft>
                <a:buClrTx/>
                <a:buSzTx/>
                <a:buFontTx/>
                <a:buNone/>
                <a:tabLst/>
                <a:defRPr/>
              </a:pPr>
              <a:t>88</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378803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89</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09704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90</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8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1513"/>
            <a:fld id="{1E021A78-EBB8-478A-B58F-78CBF0D61941}" type="slidenum">
              <a:rPr lang="fr-FR" altLang="fr-FR" smtClean="0">
                <a:solidFill>
                  <a:prstClr val="black"/>
                </a:solidFill>
              </a:rPr>
              <a:pPr defTabSz="911513"/>
              <a:t>10</a:t>
            </a:fld>
            <a:endParaRPr lang="fr-FR" altLang="fr-FR" dirty="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787178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91</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249321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06916" rtl="0" eaLnBrk="1" fontAlgn="base" latinLnBrk="0" hangingPunct="1">
              <a:lnSpc>
                <a:spcPct val="100000"/>
              </a:lnSpc>
              <a:spcBef>
                <a:spcPct val="0"/>
              </a:spcBef>
              <a:spcAft>
                <a:spcPct val="0"/>
              </a:spcAft>
              <a:buClrTx/>
              <a:buSzTx/>
              <a:buFontTx/>
              <a:buNone/>
              <a:tabLst/>
              <a:defRPr/>
            </a:pPr>
            <a:fld id="{547201EF-06F9-4E06-85D2-6B3321492639}"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06916" rtl="0" eaLnBrk="1" fontAlgn="base" latinLnBrk="0" hangingPunct="1">
                <a:lnSpc>
                  <a:spcPct val="100000"/>
                </a:lnSpc>
                <a:spcBef>
                  <a:spcPct val="0"/>
                </a:spcBef>
                <a:spcAft>
                  <a:spcPct val="0"/>
                </a:spcAft>
                <a:buClrTx/>
                <a:buSzTx/>
                <a:buFontTx/>
                <a:buNone/>
                <a:tabLst/>
                <a:defRPr/>
              </a:pPr>
              <a:t>92</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769445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93</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783460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94</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594478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95</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594478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96</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03479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97</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033047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98</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058101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06916" rtl="0" eaLnBrk="1" fontAlgn="base" latinLnBrk="0" hangingPunct="1">
              <a:lnSpc>
                <a:spcPct val="100000"/>
              </a:lnSpc>
              <a:spcBef>
                <a:spcPct val="0"/>
              </a:spcBef>
              <a:spcAft>
                <a:spcPct val="0"/>
              </a:spcAft>
              <a:buClrTx/>
              <a:buSzTx/>
              <a:buFontTx/>
              <a:buNone/>
              <a:tabLst/>
              <a:defRPr/>
            </a:pPr>
            <a:fld id="{547201EF-06F9-4E06-85D2-6B3321492639}"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06916" rtl="0" eaLnBrk="1" fontAlgn="base" latinLnBrk="0" hangingPunct="1">
                <a:lnSpc>
                  <a:spcPct val="100000"/>
                </a:lnSpc>
                <a:spcBef>
                  <a:spcPct val="0"/>
                </a:spcBef>
                <a:spcAft>
                  <a:spcPct val="0"/>
                </a:spcAft>
                <a:buClrTx/>
                <a:buSzTx/>
                <a:buFontTx/>
                <a:buNone/>
                <a:tabLst/>
                <a:defRPr/>
              </a:pPr>
              <a:t>99</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368786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1513" rtl="0" eaLnBrk="1" fontAlgn="base" latinLnBrk="0" hangingPunct="1">
              <a:lnSpc>
                <a:spcPct val="100000"/>
              </a:lnSpc>
              <a:spcBef>
                <a:spcPct val="0"/>
              </a:spcBef>
              <a:spcAft>
                <a:spcPct val="0"/>
              </a:spcAft>
              <a:buClrTx/>
              <a:buSzTx/>
              <a:buFontTx/>
              <a:buNone/>
              <a:tabLst/>
              <a:defRPr/>
            </a:pPr>
            <a:fld id="{1E021A78-EBB8-478A-B58F-78CBF0D61941}"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1513" rtl="0" eaLnBrk="1" fontAlgn="base" latinLnBrk="0" hangingPunct="1">
                <a:lnSpc>
                  <a:spcPct val="100000"/>
                </a:lnSpc>
                <a:spcBef>
                  <a:spcPct val="0"/>
                </a:spcBef>
                <a:spcAft>
                  <a:spcPct val="0"/>
                </a:spcAft>
                <a:buClrTx/>
                <a:buSzTx/>
                <a:buFontTx/>
                <a:buNone/>
                <a:tabLst/>
                <a:defRPr/>
              </a:pPr>
              <a:t>100</a:t>
            </a:fld>
            <a:endParaRPr kumimoji="0" lang="fr-FR" altLang="fr-FR" sz="12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2909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95300" y="274638"/>
            <a:ext cx="653415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0614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989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95300" y="274638"/>
            <a:ext cx="653415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06530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828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95300" y="274638"/>
            <a:ext cx="653415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91927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62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 vertical et text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95300" y="274638"/>
            <a:ext cx="653415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775692"/>
            <a:ext cx="9906000" cy="96375"/>
          </a:xfrm>
          <a:prstGeom prst="rect">
            <a:avLst/>
          </a:prstGeom>
          <a:solidFill>
            <a:srgbClr val="FCB711"/>
          </a:solidFill>
          <a:ln w="9525">
            <a:noFill/>
            <a:miter lim="800000"/>
            <a:headEnd/>
            <a:tailEnd/>
          </a:ln>
        </p:spPr>
        <p:txBody>
          <a:bodyPr/>
          <a:lstStyle/>
          <a:p>
            <a:pPr>
              <a:spcBef>
                <a:spcPct val="20000"/>
              </a:spcBef>
            </a:pPr>
            <a:endParaRPr lang="en-US" sz="1600" b="0" dirty="0">
              <a:solidFill>
                <a:srgbClr val="000000"/>
              </a:solidFill>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692150" y="775692"/>
            <a:ext cx="9213850" cy="432000"/>
          </a:xfrm>
          <a:prstGeom prst="rect">
            <a:avLst/>
          </a:prstGeom>
          <a:solidFill>
            <a:srgbClr val="FCB711"/>
          </a:solidFill>
          <a:ln w="9525">
            <a:noFill/>
            <a:miter lim="800000"/>
            <a:headEnd/>
            <a:tailEnd/>
          </a:ln>
        </p:spPr>
        <p:txBody>
          <a:bodyPr/>
          <a:lstStyle/>
          <a:p>
            <a:pPr>
              <a:spcBef>
                <a:spcPct val="20000"/>
              </a:spcBef>
            </a:pPr>
            <a:endParaRPr lang="en-US" sz="1600" b="0" dirty="0">
              <a:solidFill>
                <a:srgbClr val="000000"/>
              </a:solidFill>
              <a:latin typeface="Arial" charset="0"/>
            </a:endParaRPr>
          </a:p>
        </p:txBody>
      </p:sp>
      <p:pic>
        <p:nvPicPr>
          <p:cNvPr id="5" name="Picture 2" descr="C:\Users\NicoC\Desktop\CEVIPOF\sample-01.png"/>
          <p:cNvPicPr>
            <a:picLocks noChangeAspect="1" noChangeArrowheads="1"/>
          </p:cNvPicPr>
          <p:nvPr userDrawn="1"/>
        </p:nvPicPr>
        <p:blipFill>
          <a:blip r:embed="rId2" cstate="print"/>
          <a:srcRect/>
          <a:stretch>
            <a:fillRect/>
          </a:stretch>
        </p:blipFill>
        <p:spPr bwMode="auto">
          <a:xfrm>
            <a:off x="727555" y="820927"/>
            <a:ext cx="369256" cy="36000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692150" y="775692"/>
            <a:ext cx="9213850" cy="432000"/>
          </a:xfrm>
          <a:prstGeom prst="rect">
            <a:avLst/>
          </a:prstGeom>
          <a:solidFill>
            <a:srgbClr val="FCB711"/>
          </a:solidFill>
          <a:ln w="9525">
            <a:noFill/>
            <a:miter lim="800000"/>
            <a:headEnd/>
            <a:tailEnd/>
          </a:ln>
        </p:spPr>
        <p:txBody>
          <a:bodyPr/>
          <a:lstStyle/>
          <a:p>
            <a:pPr>
              <a:spcBef>
                <a:spcPct val="20000"/>
              </a:spcBef>
            </a:pPr>
            <a:endParaRPr lang="en-US" sz="1600" b="0" dirty="0">
              <a:solidFill>
                <a:srgbClr val="000000"/>
              </a:solidFill>
              <a:latin typeface="Arial" charset="0"/>
            </a:endParaRPr>
          </a:p>
        </p:txBody>
      </p:sp>
      <p:sp>
        <p:nvSpPr>
          <p:cNvPr id="5" name="Rectangle 4"/>
          <p:cNvSpPr>
            <a:spLocks noChangeArrowheads="1"/>
          </p:cNvSpPr>
          <p:nvPr userDrawn="1"/>
        </p:nvSpPr>
        <p:spPr bwMode="auto">
          <a:xfrm>
            <a:off x="1709180" y="813792"/>
            <a:ext cx="7200" cy="360000"/>
          </a:xfrm>
          <a:prstGeom prst="rect">
            <a:avLst/>
          </a:prstGeom>
          <a:solidFill>
            <a:srgbClr val="CC0000"/>
          </a:solidFill>
          <a:ln w="9525">
            <a:noFill/>
            <a:miter lim="800000"/>
            <a:headEnd/>
            <a:tailEnd/>
          </a:ln>
        </p:spPr>
        <p:txBody>
          <a:bodyPr/>
          <a:lstStyle/>
          <a:p>
            <a:pPr>
              <a:spcBef>
                <a:spcPct val="20000"/>
              </a:spcBef>
            </a:pPr>
            <a:endParaRPr lang="en-US" sz="1600" b="0" dirty="0">
              <a:solidFill>
                <a:srgbClr val="000000"/>
              </a:solidFill>
              <a:latin typeface="Arial" charset="0"/>
            </a:endParaRPr>
          </a:p>
        </p:txBody>
      </p:sp>
      <p:sp>
        <p:nvSpPr>
          <p:cNvPr id="14" name="Espace réservé du texte 4"/>
          <p:cNvSpPr txBox="1">
            <a:spLocks/>
          </p:cNvSpPr>
          <p:nvPr userDrawn="1">
            <p:custDataLst>
              <p:tags r:id="rId1"/>
            </p:custDataLst>
          </p:nvPr>
        </p:nvSpPr>
        <p:spPr>
          <a:xfrm>
            <a:off x="995274" y="841862"/>
            <a:ext cx="707942" cy="304699"/>
          </a:xfrm>
          <a:prstGeom prst="rect">
            <a:avLst/>
          </a:prstGeom>
        </p:spPr>
        <p:txBody>
          <a:bodyPr vert="horz" wrap="square" lIns="91440" tIns="0" rIns="91440" bIns="0" rtlCol="0">
            <a:spAutoFit/>
          </a:bodyPr>
          <a:lstStyle/>
          <a:p>
            <a:pPr marL="85725" marR="0" lvl="0" indent="-85725"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2105</a:t>
            </a:r>
          </a:p>
          <a:p>
            <a:pPr marL="85725" marR="0" lvl="0" indent="-85725"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5" name="Picture 2" descr="C:\Users\NicoC\Desktop\CEVIPOF\sample-01.png"/>
          <p:cNvPicPr>
            <a:picLocks noChangeAspect="1" noChangeArrowheads="1"/>
          </p:cNvPicPr>
          <p:nvPr userDrawn="1"/>
        </p:nvPicPr>
        <p:blipFill>
          <a:blip r:embed="rId3" cstate="print"/>
          <a:srcRect/>
          <a:stretch>
            <a:fillRect/>
          </a:stretch>
        </p:blipFill>
        <p:spPr bwMode="auto">
          <a:xfrm>
            <a:off x="727555" y="820927"/>
            <a:ext cx="369256" cy="360000"/>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95300" y="274638"/>
            <a:ext cx="653415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0403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98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tiff"/><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jpe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0" y="284672"/>
            <a:ext cx="9906000" cy="534837"/>
          </a:xfrm>
          <a:prstGeom prst="rect">
            <a:avLst/>
          </a:prstGeom>
          <a:solidFill>
            <a:srgbClr val="CC0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grpSp>
        <p:nvGrpSpPr>
          <p:cNvPr id="13" name="Groupe 12"/>
          <p:cNvGrpSpPr/>
          <p:nvPr userDrawn="1"/>
        </p:nvGrpSpPr>
        <p:grpSpPr>
          <a:xfrm>
            <a:off x="0" y="812473"/>
            <a:ext cx="9907200" cy="210775"/>
            <a:chOff x="1341438" y="4073258"/>
            <a:chExt cx="8564562" cy="210775"/>
          </a:xfrm>
        </p:grpSpPr>
        <p:sp>
          <p:nvSpPr>
            <p:cNvPr id="15" name="Rectangle 14"/>
            <p:cNvSpPr>
              <a:spLocks noChangeArrowheads="1"/>
            </p:cNvSpPr>
            <p:nvPr/>
          </p:nvSpPr>
          <p:spPr bwMode="auto">
            <a:xfrm>
              <a:off x="1341438" y="4073258"/>
              <a:ext cx="8564562" cy="122400"/>
            </a:xfrm>
            <a:prstGeom prst="rect">
              <a:avLst/>
            </a:prstGeom>
            <a:solidFill>
              <a:srgbClr val="E34304"/>
            </a:solidFill>
            <a:ln w="9525">
              <a:noFill/>
              <a:miter lim="800000"/>
              <a:headEnd/>
              <a:tailEnd/>
            </a:ln>
          </p:spPr>
          <p:txBody>
            <a:bodyPr/>
            <a:lstStyle/>
            <a:p>
              <a:pPr>
                <a:spcBef>
                  <a:spcPct val="20000"/>
                </a:spcBef>
              </a:pPr>
              <a:endParaRPr lang="en-US" sz="1600" b="0" dirty="0">
                <a:solidFill>
                  <a:srgbClr val="000000"/>
                </a:solidFill>
                <a:latin typeface="Arial" charset="0"/>
              </a:endParaRPr>
            </a:p>
          </p:txBody>
        </p:sp>
        <p:sp>
          <p:nvSpPr>
            <p:cNvPr id="17" name="Rectangle 2"/>
            <p:cNvSpPr>
              <a:spLocks noChangeArrowheads="1"/>
            </p:cNvSpPr>
            <p:nvPr/>
          </p:nvSpPr>
          <p:spPr bwMode="auto">
            <a:xfrm>
              <a:off x="1341438" y="4194033"/>
              <a:ext cx="8564562" cy="90000"/>
            </a:xfrm>
            <a:prstGeom prst="rect">
              <a:avLst/>
            </a:prstGeom>
            <a:solidFill>
              <a:srgbClr val="F99E1C"/>
            </a:solidFill>
            <a:ln w="9525">
              <a:noFill/>
              <a:miter lim="800000"/>
              <a:headEnd/>
              <a:tailEnd/>
            </a:ln>
          </p:spPr>
          <p:txBody>
            <a:bodyPr/>
            <a:lstStyle/>
            <a:p>
              <a:pPr>
                <a:spcBef>
                  <a:spcPct val="20000"/>
                </a:spcBef>
              </a:pPr>
              <a:endParaRPr lang="en-US" sz="1600" b="0" dirty="0">
                <a:solidFill>
                  <a:srgbClr val="000000"/>
                </a:solidFill>
                <a:latin typeface="Arial" charset="0"/>
              </a:endParaRPr>
            </a:p>
          </p:txBody>
        </p:sp>
      </p:grpSp>
      <p:pic>
        <p:nvPicPr>
          <p:cNvPr id="1028" name="Picture 4" descr="D:\01-OWay\GRAPHISMES\LOGO OW_Blanc-01.png"/>
          <p:cNvPicPr>
            <a:picLocks noChangeAspect="1" noChangeArrowheads="1"/>
          </p:cNvPicPr>
          <p:nvPr userDrawn="1"/>
        </p:nvPicPr>
        <p:blipFill>
          <a:blip r:embed="rId4" cstate="print"/>
          <a:srcRect/>
          <a:stretch>
            <a:fillRect/>
          </a:stretch>
        </p:blipFill>
        <p:spPr bwMode="auto">
          <a:xfrm>
            <a:off x="427937" y="321812"/>
            <a:ext cx="3286125" cy="652463"/>
          </a:xfrm>
          <a:prstGeom prst="rect">
            <a:avLst/>
          </a:prstGeom>
          <a:noFill/>
        </p:spPr>
      </p:pic>
      <p:sp>
        <p:nvSpPr>
          <p:cNvPr id="18" name="Text Box 19"/>
          <p:cNvSpPr txBox="1">
            <a:spLocks noChangeArrowheads="1"/>
          </p:cNvSpPr>
          <p:nvPr userDrawn="1"/>
        </p:nvSpPr>
        <p:spPr bwMode="white">
          <a:xfrm>
            <a:off x="228600" y="3188002"/>
            <a:ext cx="4852409" cy="2460674"/>
          </a:xfrm>
          <a:prstGeom prst="rect">
            <a:avLst/>
          </a:prstGeom>
          <a:noFill/>
          <a:ln w="9525">
            <a:noFill/>
            <a:miter lim="800000"/>
            <a:headEnd/>
            <a:tailEnd/>
          </a:ln>
          <a:effectLst/>
        </p:spPr>
        <p:txBody>
          <a:bodyPr wrap="square">
            <a:spAutoFit/>
          </a:bodyPr>
          <a:lstStyle/>
          <a:p>
            <a:pPr algn="ctr">
              <a:lnSpc>
                <a:spcPct val="90000"/>
              </a:lnSpc>
              <a:defRPr/>
            </a:pPr>
            <a:endParaRPr lang="fr-FR" sz="1000" b="0" i="1" dirty="0"/>
          </a:p>
          <a:p>
            <a:pPr algn="r">
              <a:lnSpc>
                <a:spcPct val="90000"/>
              </a:lnSpc>
              <a:defRPr/>
            </a:pPr>
            <a:br>
              <a:rPr lang="fr-FR" sz="3000" b="0" i="0" dirty="0">
                <a:solidFill>
                  <a:schemeClr val="tx1">
                    <a:lumMod val="85000"/>
                    <a:lumOff val="15000"/>
                  </a:schemeClr>
                </a:solidFill>
              </a:rPr>
            </a:br>
            <a:r>
              <a:rPr lang="fr-FR" sz="4200" b="0" i="0" dirty="0">
                <a:solidFill>
                  <a:srgbClr val="CC0000"/>
                </a:solidFill>
                <a:latin typeface="Squada One" pitchFamily="2" charset="0"/>
              </a:rPr>
              <a:t>En qu(o)i les Français</a:t>
            </a:r>
          </a:p>
          <a:p>
            <a:pPr algn="r">
              <a:lnSpc>
                <a:spcPct val="90000"/>
              </a:lnSpc>
              <a:defRPr/>
            </a:pPr>
            <a:r>
              <a:rPr lang="fr-FR" sz="4200" b="0" i="0" dirty="0">
                <a:solidFill>
                  <a:srgbClr val="CC0000"/>
                </a:solidFill>
                <a:latin typeface="Squada One" pitchFamily="2" charset="0"/>
              </a:rPr>
              <a:t>ont-ils confiance aujourd'hui ?</a:t>
            </a:r>
          </a:p>
          <a:p>
            <a:pPr algn="r">
              <a:lnSpc>
                <a:spcPct val="90000"/>
              </a:lnSpc>
              <a:defRPr/>
            </a:pPr>
            <a:endParaRPr lang="fr-FR" sz="2500" b="0" i="0" dirty="0">
              <a:solidFill>
                <a:schemeClr val="tx1">
                  <a:lumMod val="85000"/>
                  <a:lumOff val="15000"/>
                </a:schemeClr>
              </a:solidFill>
              <a:latin typeface="Squada One" pitchFamily="2" charset="0"/>
            </a:endParaRPr>
          </a:p>
          <a:p>
            <a:pPr algn="r">
              <a:lnSpc>
                <a:spcPct val="90000"/>
              </a:lnSpc>
              <a:defRPr/>
            </a:pPr>
            <a:r>
              <a:rPr lang="fr-FR" sz="2200" b="0" i="0" dirty="0">
                <a:solidFill>
                  <a:schemeClr val="tx1">
                    <a:lumMod val="65000"/>
                    <a:lumOff val="35000"/>
                  </a:schemeClr>
                </a:solidFill>
                <a:latin typeface="Squada One" pitchFamily="2" charset="0"/>
              </a:rPr>
              <a:t>- Le</a:t>
            </a:r>
            <a:r>
              <a:rPr lang="fr-FR" sz="2200" b="0" i="0" baseline="0" dirty="0">
                <a:solidFill>
                  <a:schemeClr val="tx1">
                    <a:lumMod val="65000"/>
                    <a:lumOff val="35000"/>
                  </a:schemeClr>
                </a:solidFill>
                <a:latin typeface="Squada One" pitchFamily="2" charset="0"/>
              </a:rPr>
              <a:t> b</a:t>
            </a:r>
            <a:r>
              <a:rPr lang="fr-FR" sz="2200" b="0" i="0" dirty="0">
                <a:solidFill>
                  <a:schemeClr val="tx1">
                    <a:lumMod val="65000"/>
                    <a:lumOff val="35000"/>
                  </a:schemeClr>
                </a:solidFill>
                <a:latin typeface="Squada One" pitchFamily="2" charset="0"/>
              </a:rPr>
              <a:t>aromètre de la confiance politique -</a:t>
            </a:r>
          </a:p>
        </p:txBody>
      </p:sp>
      <p:sp>
        <p:nvSpPr>
          <p:cNvPr id="26" name="Rectangle 25"/>
          <p:cNvSpPr/>
          <p:nvPr userDrawn="1"/>
        </p:nvSpPr>
        <p:spPr>
          <a:xfrm>
            <a:off x="5257799" y="5797654"/>
            <a:ext cx="4181476" cy="424732"/>
          </a:xfrm>
          <a:prstGeom prst="rect">
            <a:avLst/>
          </a:prstGeom>
        </p:spPr>
        <p:txBody>
          <a:bodyPr wrap="square">
            <a:spAutoFit/>
          </a:bodyPr>
          <a:lstStyle/>
          <a:p>
            <a:pPr algn="ctr">
              <a:lnSpc>
                <a:spcPct val="90000"/>
              </a:lnSpc>
              <a:defRPr/>
            </a:pPr>
            <a:r>
              <a:rPr lang="fr-FR" sz="2400" b="0" i="0" kern="1200" dirty="0">
                <a:solidFill>
                  <a:schemeClr val="tx1">
                    <a:lumMod val="65000"/>
                    <a:lumOff val="35000"/>
                  </a:schemeClr>
                </a:solidFill>
                <a:latin typeface="Squada One" pitchFamily="2" charset="0"/>
                <a:ea typeface="+mn-ea"/>
                <a:cs typeface="Arial" charset="0"/>
              </a:rPr>
              <a:t>Février 2021</a:t>
            </a:r>
            <a:endParaRPr lang="fr-FR" sz="2400" b="0" i="0" dirty="0">
              <a:solidFill>
                <a:schemeClr val="tx1">
                  <a:lumMod val="65000"/>
                  <a:lumOff val="35000"/>
                </a:schemeClr>
              </a:solidFill>
              <a:latin typeface="Squada One" pitchFamily="2" charset="0"/>
            </a:endParaRPr>
          </a:p>
        </p:txBody>
      </p:sp>
      <p:pic>
        <p:nvPicPr>
          <p:cNvPr id="4099" name="Picture 3" descr="C:\Users\NicoC\Desktop\Cevipof\SciencesPO_Appellations_CEVIPOF_RGB.jpg"/>
          <p:cNvPicPr>
            <a:picLocks noChangeAspect="1" noChangeArrowheads="1"/>
          </p:cNvPicPr>
          <p:nvPr userDrawn="1"/>
        </p:nvPicPr>
        <p:blipFill>
          <a:blip r:embed="rId5" cstate="print"/>
          <a:srcRect/>
          <a:stretch>
            <a:fillRect/>
          </a:stretch>
        </p:blipFill>
        <p:spPr bwMode="auto">
          <a:xfrm>
            <a:off x="1414463" y="1191376"/>
            <a:ext cx="3514725" cy="1514475"/>
          </a:xfrm>
          <a:prstGeom prst="rect">
            <a:avLst/>
          </a:prstGeom>
          <a:noFill/>
        </p:spPr>
      </p:pic>
      <p:sp>
        <p:nvSpPr>
          <p:cNvPr id="16" name="Rectangle 15"/>
          <p:cNvSpPr/>
          <p:nvPr userDrawn="1"/>
        </p:nvSpPr>
        <p:spPr>
          <a:xfrm>
            <a:off x="6385643" y="5173080"/>
            <a:ext cx="1999393" cy="677108"/>
          </a:xfrm>
          <a:prstGeom prst="rect">
            <a:avLst/>
          </a:prstGeom>
        </p:spPr>
        <p:txBody>
          <a:bodyPr wrap="none">
            <a:spAutoFit/>
          </a:bodyPr>
          <a:lstStyle/>
          <a:p>
            <a:r>
              <a:rPr kumimoji="0" lang="fr-FR" sz="3800" b="0" i="0" u="none" strike="noStrike" kern="1200" cap="none" spc="0" normalizeH="0" baseline="0" noProof="0" dirty="0">
                <a:ln>
                  <a:noFill/>
                </a:ln>
                <a:solidFill>
                  <a:srgbClr val="CC0000"/>
                </a:solidFill>
                <a:effectLst/>
                <a:uLnTx/>
                <a:uFillTx/>
                <a:latin typeface="Squada One" pitchFamily="2" charset="0"/>
                <a:ea typeface="+mn-ea"/>
                <a:cs typeface="Arial" charset="0"/>
              </a:rPr>
              <a:t>Vague 12</a:t>
            </a:r>
            <a:endParaRPr lang="fr-FR" sz="3800" dirty="0"/>
          </a:p>
        </p:txBody>
      </p:sp>
      <p:pic>
        <p:nvPicPr>
          <p:cNvPr id="24" name="Image 23" descr="\\192.168.125.200\Qualité (ex certification)\ZZ- ISO - Mise en place et Audit\Document Normes ISO etc\Logo\JPEG\Afaq_20252_g.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41855" y="6388769"/>
            <a:ext cx="275967" cy="284682"/>
          </a:xfrm>
          <a:prstGeom prst="rect">
            <a:avLst/>
          </a:prstGeom>
          <a:noFill/>
          <a:ln>
            <a:noFill/>
          </a:ln>
        </p:spPr>
      </p:pic>
      <p:pic>
        <p:nvPicPr>
          <p:cNvPr id="25" name="Image 2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052884" y="6398252"/>
            <a:ext cx="706586" cy="288360"/>
          </a:xfrm>
          <a:prstGeom prst="rect">
            <a:avLst/>
          </a:prstGeom>
          <a:noFill/>
          <a:ln>
            <a:noFill/>
          </a:ln>
        </p:spPr>
      </p:pic>
      <p:grpSp>
        <p:nvGrpSpPr>
          <p:cNvPr id="11" name="Groupe 10">
            <a:extLst>
              <a:ext uri="{FF2B5EF4-FFF2-40B4-BE49-F238E27FC236}">
                <a16:creationId xmlns:a16="http://schemas.microsoft.com/office/drawing/2014/main" id="{C6022369-799E-4D82-A2C4-14629094D4F5}"/>
              </a:ext>
            </a:extLst>
          </p:cNvPr>
          <p:cNvGrpSpPr/>
          <p:nvPr userDrawn="1"/>
        </p:nvGrpSpPr>
        <p:grpSpPr>
          <a:xfrm>
            <a:off x="5594687" y="1491410"/>
            <a:ext cx="4084676" cy="2232600"/>
            <a:chOff x="5823620" y="1743048"/>
            <a:chExt cx="3615655" cy="1842672"/>
          </a:xfrm>
        </p:grpSpPr>
        <p:sp>
          <p:nvSpPr>
            <p:cNvPr id="14" name="ZoneTexte 13">
              <a:extLst>
                <a:ext uri="{FF2B5EF4-FFF2-40B4-BE49-F238E27FC236}">
                  <a16:creationId xmlns:a16="http://schemas.microsoft.com/office/drawing/2014/main" id="{47AA917D-D7C8-4EDC-A7DA-C32A35D95158}"/>
                </a:ext>
              </a:extLst>
            </p:cNvPr>
            <p:cNvSpPr txBox="1"/>
            <p:nvPr userDrawn="1"/>
          </p:nvSpPr>
          <p:spPr>
            <a:xfrm>
              <a:off x="5823620" y="1743048"/>
              <a:ext cx="3615655" cy="461665"/>
            </a:xfrm>
            <a:prstGeom prst="rect">
              <a:avLst/>
            </a:prstGeom>
            <a:noFill/>
          </p:spPr>
          <p:txBody>
            <a:bodyPr wrap="square" rtlCol="0">
              <a:spAutoFit/>
            </a:bodyPr>
            <a:lstStyle/>
            <a:p>
              <a:pPr algn="ctr"/>
              <a:r>
                <a:rPr lang="fr-FR" sz="2400" b="0" dirty="0">
                  <a:solidFill>
                    <a:srgbClr val="CC0000"/>
                  </a:solidFill>
                  <a:latin typeface="Squada One" pitchFamily="2" charset="0"/>
                </a:rPr>
                <a:t>Avec le soutien de :</a:t>
              </a:r>
            </a:p>
          </p:txBody>
        </p:sp>
        <p:pic>
          <p:nvPicPr>
            <p:cNvPr id="3" name="Image 2">
              <a:extLst>
                <a:ext uri="{FF2B5EF4-FFF2-40B4-BE49-F238E27FC236}">
                  <a16:creationId xmlns:a16="http://schemas.microsoft.com/office/drawing/2014/main" id="{FBC98B91-5C19-486F-9BE8-6C0B3B768D0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78" r="17067"/>
            <a:stretch/>
          </p:blipFill>
          <p:spPr>
            <a:xfrm>
              <a:off x="6385643" y="2164632"/>
              <a:ext cx="900376" cy="713278"/>
            </a:xfrm>
            <a:prstGeom prst="rect">
              <a:avLst/>
            </a:prstGeom>
          </p:spPr>
        </p:pic>
        <p:pic>
          <p:nvPicPr>
            <p:cNvPr id="5" name="Image 4">
              <a:extLst>
                <a:ext uri="{FF2B5EF4-FFF2-40B4-BE49-F238E27FC236}">
                  <a16:creationId xmlns:a16="http://schemas.microsoft.com/office/drawing/2014/main" id="{70B6723F-A4B2-497D-A24B-2F702474714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32808" y="2952114"/>
              <a:ext cx="916801" cy="586753"/>
            </a:xfrm>
            <a:prstGeom prst="rect">
              <a:avLst/>
            </a:prstGeom>
          </p:spPr>
        </p:pic>
        <p:pic>
          <p:nvPicPr>
            <p:cNvPr id="7" name="Image 6" descr="Une image contenant signe, bouteille, arrêt, alimentation&#10;&#10;Description générée automatiquement">
              <a:extLst>
                <a:ext uri="{FF2B5EF4-FFF2-40B4-BE49-F238E27FC236}">
                  <a16:creationId xmlns:a16="http://schemas.microsoft.com/office/drawing/2014/main" id="{B5A9AD5A-1CD2-4BD9-9072-A39EF205046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385643" y="3013267"/>
              <a:ext cx="1264523" cy="572453"/>
            </a:xfrm>
            <a:prstGeom prst="rect">
              <a:avLst/>
            </a:prstGeom>
          </p:spPr>
        </p:pic>
      </p:grpSp>
      <p:pic>
        <p:nvPicPr>
          <p:cNvPr id="19" name="Image 18">
            <a:extLst>
              <a:ext uri="{FF2B5EF4-FFF2-40B4-BE49-F238E27FC236}">
                <a16:creationId xmlns:a16="http://schemas.microsoft.com/office/drawing/2014/main" id="{6B42692B-F73D-684F-9EE9-2A2BD3FBAD55}"/>
              </a:ext>
            </a:extLst>
          </p:cNvPr>
          <p:cNvPicPr>
            <a:picLocks noChangeAspect="1"/>
          </p:cNvPicPr>
          <p:nvPr userDrawn="1"/>
        </p:nvPicPr>
        <p:blipFill>
          <a:blip r:embed="rId11"/>
          <a:stretch>
            <a:fillRect/>
          </a:stretch>
        </p:blipFill>
        <p:spPr>
          <a:xfrm>
            <a:off x="2430379" y="2624898"/>
            <a:ext cx="1078494" cy="997317"/>
          </a:xfrm>
          <a:prstGeom prst="rect">
            <a:avLst/>
          </a:prstGeom>
        </p:spPr>
      </p:pic>
      <p:pic>
        <p:nvPicPr>
          <p:cNvPr id="8" name="Image 7">
            <a:extLst>
              <a:ext uri="{FF2B5EF4-FFF2-40B4-BE49-F238E27FC236}">
                <a16:creationId xmlns:a16="http://schemas.microsoft.com/office/drawing/2014/main" id="{B3FDC9C2-81B5-480C-ADE4-02F7477FCDF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51534" y="1907670"/>
            <a:ext cx="1035728" cy="884527"/>
          </a:xfrm>
          <a:prstGeom prst="rect">
            <a:avLst/>
          </a:prstGeom>
        </p:spPr>
      </p:pic>
    </p:spTree>
  </p:cSld>
  <p:clrMap bg1="lt1" tx1="dk1" bg2="lt2" tx2="dk2" accent1="accent1" accent2="accent2" accent3="accent3" accent4="accent4" accent5="accent5" accent6="accent6" hlink="hlink" folHlink="folHlink"/>
  <p:sldLayoutIdLst>
    <p:sldLayoutId id="2147485138" r:id="rId1"/>
    <p:sldLayoutId id="214748546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64930" name="Text Box 2"/>
          <p:cNvSpPr txBox="1">
            <a:spLocks noChangeArrowheads="1"/>
          </p:cNvSpPr>
          <p:nvPr/>
        </p:nvSpPr>
        <p:spPr bwMode="white">
          <a:xfrm>
            <a:off x="742950" y="6513513"/>
            <a:ext cx="9163050" cy="244475"/>
          </a:xfrm>
          <a:prstGeom prst="rect">
            <a:avLst/>
          </a:prstGeom>
          <a:noFill/>
          <a:ln w="9525">
            <a:noFill/>
            <a:miter lim="800000"/>
            <a:headEnd/>
            <a:tailEnd/>
          </a:ln>
          <a:effectLst/>
        </p:spPr>
        <p:txBody>
          <a:bodyPr>
            <a:spAutoFit/>
          </a:bodyPr>
          <a:lstStyle/>
          <a:p>
            <a:pPr>
              <a:tabLst>
                <a:tab pos="8882063" algn="r"/>
              </a:tabLst>
              <a:defRPr/>
            </a:pPr>
            <a:r>
              <a:rPr lang="en-US" sz="1000" b="0" dirty="0">
                <a:solidFill>
                  <a:schemeClr val="bg2"/>
                </a:solidFill>
                <a:cs typeface="+mn-cs"/>
              </a:rPr>
              <a:t>	</a:t>
            </a:r>
            <a:r>
              <a:rPr lang="en-US" sz="1000" dirty="0">
                <a:solidFill>
                  <a:schemeClr val="bg2"/>
                </a:solidFill>
                <a:cs typeface="+mn-cs"/>
              </a:rPr>
              <a:t>page </a:t>
            </a:r>
            <a:fld id="{57B65593-3774-4121-A797-B35F819C8CA9}" type="slidenum">
              <a:rPr lang="en-US" sz="1000">
                <a:solidFill>
                  <a:schemeClr val="bg2"/>
                </a:solidFill>
                <a:cs typeface="+mn-cs"/>
              </a:rPr>
              <a:pPr>
                <a:tabLst>
                  <a:tab pos="8882063" algn="r"/>
                </a:tabLst>
                <a:defRPr/>
              </a:pPr>
              <a:t>‹N°›</a:t>
            </a:fld>
            <a:endParaRPr lang="en-US" sz="1000" dirty="0">
              <a:solidFill>
                <a:schemeClr val="bg2"/>
              </a:solidFill>
              <a:cs typeface="+mn-cs"/>
            </a:endParaRPr>
          </a:p>
        </p:txBody>
      </p:sp>
      <p:sp>
        <p:nvSpPr>
          <p:cNvPr id="3964931" name="Line 3"/>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32" name="Line 4"/>
          <p:cNvSpPr>
            <a:spLocks noChangeShapeType="1"/>
          </p:cNvSpPr>
          <p:nvPr/>
        </p:nvSpPr>
        <p:spPr bwMode="auto">
          <a:xfrm>
            <a:off x="746125" y="1085850"/>
            <a:ext cx="9159875" cy="0"/>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33" name="Line 5"/>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34" name="Line 6"/>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35" name="Line 7"/>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36" name="Line 8"/>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37" name="Line 9"/>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38" name="Line 10"/>
          <p:cNvSpPr>
            <a:spLocks noChangeShapeType="1"/>
          </p:cNvSpPr>
          <p:nvPr/>
        </p:nvSpPr>
        <p:spPr bwMode="auto">
          <a:xfrm>
            <a:off x="746125" y="1085850"/>
            <a:ext cx="9159875" cy="0"/>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39" name="Line 11"/>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40" name="Line 12"/>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41" name="Line 13"/>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42" name="Line 14"/>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48" name="Line 20"/>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49" name="Line 21"/>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50" name="Line 22"/>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51" name="Line 23"/>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964952" name="Line 24"/>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cs typeface="+mn-cs"/>
            </a:endParaRPr>
          </a:p>
        </p:txBody>
      </p:sp>
      <p:sp>
        <p:nvSpPr>
          <p:cNvPr id="37" name="Rectangle 36"/>
          <p:cNvSpPr/>
          <p:nvPr userDrawn="1"/>
        </p:nvSpPr>
        <p:spPr bwMode="auto">
          <a:xfrm>
            <a:off x="0" y="0"/>
            <a:ext cx="9906000" cy="4140679"/>
          </a:xfrm>
          <a:prstGeom prst="rect">
            <a:avLst/>
          </a:prstGeom>
          <a:solidFill>
            <a:srgbClr val="CC0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pic>
        <p:nvPicPr>
          <p:cNvPr id="5122" name="Picture 2" descr="D:\01-OWay\GRAPHISMES\PASTILLE_OW-01.png"/>
          <p:cNvPicPr>
            <a:picLocks noChangeAspect="1" noChangeArrowheads="1"/>
          </p:cNvPicPr>
          <p:nvPr userDrawn="1"/>
        </p:nvPicPr>
        <p:blipFill>
          <a:blip r:embed="rId4" cstate="print"/>
          <a:srcRect/>
          <a:stretch>
            <a:fillRect/>
          </a:stretch>
        </p:blipFill>
        <p:spPr bwMode="auto">
          <a:xfrm>
            <a:off x="47625" y="6110288"/>
            <a:ext cx="684000" cy="684000"/>
          </a:xfrm>
          <a:prstGeom prst="rect">
            <a:avLst/>
          </a:prstGeom>
          <a:noFill/>
        </p:spPr>
      </p:pic>
      <p:pic>
        <p:nvPicPr>
          <p:cNvPr id="28" name="Picture 3" descr="C:\Users\NicoC\Desktop\Cevipof\SciencesPO_Appellations_CEVIPOF_RGB.jpg"/>
          <p:cNvPicPr>
            <a:picLocks noChangeAspect="1" noChangeArrowheads="1"/>
          </p:cNvPicPr>
          <p:nvPr userDrawn="1"/>
        </p:nvPicPr>
        <p:blipFill>
          <a:blip r:embed="rId5" cstate="print"/>
          <a:srcRect/>
          <a:stretch>
            <a:fillRect/>
          </a:stretch>
        </p:blipFill>
        <p:spPr bwMode="auto">
          <a:xfrm>
            <a:off x="7977188" y="338139"/>
            <a:ext cx="1543155" cy="664937"/>
          </a:xfrm>
          <a:prstGeom prst="rect">
            <a:avLst/>
          </a:prstGeom>
          <a:noFill/>
        </p:spPr>
      </p:pic>
    </p:spTree>
  </p:cSld>
  <p:clrMap bg1="lt1" tx1="dk1" bg2="lt2" tx2="dk2" accent1="accent1" accent2="accent2" accent3="accent3" accent4="accent4" accent5="accent5" accent6="accent6" hlink="hlink" folHlink="folHlink"/>
  <p:sldLayoutIdLst>
    <p:sldLayoutId id="2147485225" r:id="rId1"/>
    <p:sldLayoutId id="21474854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Box 65"/>
          <p:cNvSpPr txBox="1">
            <a:spLocks noChangeArrowheads="1"/>
          </p:cNvSpPr>
          <p:nvPr userDrawn="1"/>
        </p:nvSpPr>
        <p:spPr bwMode="white">
          <a:xfrm>
            <a:off x="742950" y="6537263"/>
            <a:ext cx="9163050" cy="246221"/>
          </a:xfrm>
          <a:prstGeom prst="rect">
            <a:avLst/>
          </a:prstGeom>
          <a:noFill/>
          <a:ln w="9525">
            <a:noFill/>
            <a:miter lim="800000"/>
            <a:headEnd/>
            <a:tailEnd/>
          </a:ln>
          <a:effectLst/>
        </p:spPr>
        <p:txBody>
          <a:bodyPr>
            <a:spAutoFit/>
          </a:bodyPr>
          <a:lstStyle/>
          <a:p>
            <a:pPr>
              <a:tabLst>
                <a:tab pos="8607425" algn="r"/>
              </a:tabLst>
              <a:defRPr/>
            </a:pPr>
            <a:r>
              <a:rPr lang="fr-FR" sz="1000" b="0" baseline="0" dirty="0">
                <a:solidFill>
                  <a:schemeClr val="tx1">
                    <a:lumMod val="65000"/>
                    <a:lumOff val="35000"/>
                  </a:schemeClr>
                </a:solidFill>
              </a:rPr>
              <a:t>                      p</a:t>
            </a:r>
            <a:r>
              <a:rPr lang="fr-FR" sz="1000" b="0" dirty="0">
                <a:solidFill>
                  <a:schemeClr val="tx1">
                    <a:lumMod val="65000"/>
                    <a:lumOff val="35000"/>
                  </a:schemeClr>
                </a:solidFill>
              </a:rPr>
              <a:t>our                 </a:t>
            </a:r>
            <a:r>
              <a:rPr lang="fr-FR" sz="1000" b="0" baseline="0" dirty="0">
                <a:solidFill>
                  <a:schemeClr val="tx1">
                    <a:lumMod val="65000"/>
                    <a:lumOff val="35000"/>
                  </a:schemeClr>
                </a:solidFill>
              </a:rPr>
              <a:t>  - </a:t>
            </a:r>
            <a:r>
              <a:rPr lang="fr-FR" sz="1000" b="0" dirty="0">
                <a:solidFill>
                  <a:schemeClr val="tx1">
                    <a:lumMod val="65000"/>
                    <a:lumOff val="35000"/>
                  </a:schemeClr>
                </a:solidFill>
              </a:rPr>
              <a:t> Baromètre de la confiance politique / Vague 12 – Février 2021	</a:t>
            </a:r>
            <a:r>
              <a:rPr lang="fr-FR" sz="1000" dirty="0">
                <a:solidFill>
                  <a:schemeClr val="tx1">
                    <a:lumMod val="65000"/>
                    <a:lumOff val="35000"/>
                  </a:schemeClr>
                </a:solidFill>
              </a:rPr>
              <a:t>page </a:t>
            </a:r>
            <a:fld id="{D9D70E58-8C94-47F9-A275-0F943DE5A575}" type="slidenum">
              <a:rPr lang="fr-FR" sz="1000">
                <a:solidFill>
                  <a:schemeClr val="tx1">
                    <a:lumMod val="65000"/>
                    <a:lumOff val="35000"/>
                  </a:schemeClr>
                </a:solidFill>
              </a:rPr>
              <a:pPr>
                <a:tabLst>
                  <a:tab pos="8607425" algn="r"/>
                </a:tabLst>
                <a:defRPr/>
              </a:pPr>
              <a:t>‹N°›</a:t>
            </a:fld>
            <a:endParaRPr lang="fr-FR" sz="1000" dirty="0">
              <a:solidFill>
                <a:schemeClr val="tx1">
                  <a:lumMod val="65000"/>
                  <a:lumOff val="35000"/>
                </a:schemeClr>
              </a:solidFill>
            </a:endParaRPr>
          </a:p>
        </p:txBody>
      </p:sp>
      <p:sp>
        <p:nvSpPr>
          <p:cNvPr id="6" name="Rectangle 5"/>
          <p:cNvSpPr/>
          <p:nvPr userDrawn="1"/>
        </p:nvSpPr>
        <p:spPr bwMode="auto">
          <a:xfrm>
            <a:off x="0" y="0"/>
            <a:ext cx="9906000" cy="776379"/>
          </a:xfrm>
          <a:prstGeom prst="rect">
            <a:avLst/>
          </a:prstGeom>
          <a:solidFill>
            <a:srgbClr val="CC0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pic>
        <p:nvPicPr>
          <p:cNvPr id="9" name="Picture 2" descr="D:\01-OWay\GRAPHISMES\PASTILLE_OW-01.png"/>
          <p:cNvPicPr>
            <a:picLocks noChangeAspect="1" noChangeArrowheads="1"/>
          </p:cNvPicPr>
          <p:nvPr userDrawn="1"/>
        </p:nvPicPr>
        <p:blipFill>
          <a:blip r:embed="rId5" cstate="print"/>
          <a:srcRect/>
          <a:stretch>
            <a:fillRect/>
          </a:stretch>
        </p:blipFill>
        <p:spPr bwMode="auto">
          <a:xfrm>
            <a:off x="47625" y="6110288"/>
            <a:ext cx="684000" cy="684000"/>
          </a:xfrm>
          <a:prstGeom prst="rect">
            <a:avLst/>
          </a:prstGeom>
          <a:noFill/>
        </p:spPr>
      </p:pic>
      <p:pic>
        <p:nvPicPr>
          <p:cNvPr id="1028" name="Picture 4" descr="Opinionway"/>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6819" y="6537264"/>
            <a:ext cx="911878" cy="208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NicoC\Desktop\Cevipof\SciencesPO_Appellations_CEVIPOF_RGB.jpg"/>
          <p:cNvPicPr>
            <a:picLocks noChangeAspect="1" noChangeArrowheads="1"/>
          </p:cNvPicPr>
          <p:nvPr userDrawn="1"/>
        </p:nvPicPr>
        <p:blipFill>
          <a:blip r:embed="rId7" cstate="print"/>
          <a:srcRect/>
          <a:stretch>
            <a:fillRect/>
          </a:stretch>
        </p:blipFill>
        <p:spPr bwMode="auto">
          <a:xfrm>
            <a:off x="1977799" y="6511939"/>
            <a:ext cx="655263" cy="282349"/>
          </a:xfrm>
          <a:prstGeom prst="rect">
            <a:avLst/>
          </a:prstGeom>
          <a:noFill/>
        </p:spPr>
      </p:pic>
    </p:spTree>
  </p:cSld>
  <p:clrMap bg1="lt1" tx1="dk1" bg2="lt2" tx2="dk2" accent1="accent1" accent2="accent2" accent3="accent3" accent4="accent4" accent5="accent5" accent6="accent6" hlink="hlink" folHlink="folHlink"/>
  <p:sldLayoutIdLst>
    <p:sldLayoutId id="2147485470" r:id="rId1"/>
    <p:sldLayoutId id="2147485481" r:id="rId2"/>
    <p:sldLayoutId id="2147485471"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64930" name="Text Box 2"/>
          <p:cNvSpPr txBox="1">
            <a:spLocks noChangeArrowheads="1"/>
          </p:cNvSpPr>
          <p:nvPr/>
        </p:nvSpPr>
        <p:spPr bwMode="white">
          <a:xfrm>
            <a:off x="742950" y="6513513"/>
            <a:ext cx="9163050" cy="244475"/>
          </a:xfrm>
          <a:prstGeom prst="rect">
            <a:avLst/>
          </a:prstGeom>
          <a:noFill/>
          <a:ln w="9525">
            <a:noFill/>
            <a:miter lim="800000"/>
            <a:headEnd/>
            <a:tailEnd/>
          </a:ln>
          <a:effectLst/>
        </p:spPr>
        <p:txBody>
          <a:bodyPr>
            <a:spAutoFit/>
          </a:bodyPr>
          <a:lstStyle/>
          <a:p>
            <a:pPr>
              <a:tabLst>
                <a:tab pos="8882063" algn="r"/>
              </a:tabLst>
              <a:defRPr/>
            </a:pPr>
            <a:r>
              <a:rPr lang="en-US" sz="1000" b="0" dirty="0">
                <a:solidFill>
                  <a:srgbClr val="808080"/>
                </a:solidFill>
              </a:rPr>
              <a:t>	</a:t>
            </a:r>
            <a:r>
              <a:rPr lang="en-US" sz="1000" dirty="0">
                <a:solidFill>
                  <a:srgbClr val="808080"/>
                </a:solidFill>
              </a:rPr>
              <a:t>page </a:t>
            </a:r>
            <a:fld id="{57B65593-3774-4121-A797-B35F819C8CA9}" type="slidenum">
              <a:rPr lang="en-US" sz="1000">
                <a:solidFill>
                  <a:srgbClr val="808080"/>
                </a:solidFill>
              </a:rPr>
              <a:pPr>
                <a:tabLst>
                  <a:tab pos="8882063" algn="r"/>
                </a:tabLst>
                <a:defRPr/>
              </a:pPr>
              <a:t>‹N°›</a:t>
            </a:fld>
            <a:endParaRPr lang="en-US" sz="1000" dirty="0">
              <a:solidFill>
                <a:srgbClr val="808080"/>
              </a:solidFill>
            </a:endParaRPr>
          </a:p>
        </p:txBody>
      </p:sp>
      <p:sp>
        <p:nvSpPr>
          <p:cNvPr id="3964931" name="Line 3"/>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2" name="Line 4"/>
          <p:cNvSpPr>
            <a:spLocks noChangeShapeType="1"/>
          </p:cNvSpPr>
          <p:nvPr/>
        </p:nvSpPr>
        <p:spPr bwMode="auto">
          <a:xfrm>
            <a:off x="746125" y="1085850"/>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3" name="Line 5"/>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4" name="Line 6"/>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5" name="Line 7"/>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6" name="Line 8"/>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7" name="Line 9"/>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8" name="Line 10"/>
          <p:cNvSpPr>
            <a:spLocks noChangeShapeType="1"/>
          </p:cNvSpPr>
          <p:nvPr/>
        </p:nvSpPr>
        <p:spPr bwMode="auto">
          <a:xfrm>
            <a:off x="746125" y="1085850"/>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9" name="Line 11"/>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0" name="Line 12"/>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1" name="Line 13"/>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2" name="Line 14"/>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8" name="Line 20"/>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9" name="Line 21"/>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50" name="Line 22"/>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51" name="Line 23"/>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52" name="Line 24"/>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7" name="Rectangle 36"/>
          <p:cNvSpPr/>
          <p:nvPr userDrawn="1"/>
        </p:nvSpPr>
        <p:spPr bwMode="auto">
          <a:xfrm>
            <a:off x="0" y="0"/>
            <a:ext cx="9906000" cy="4140679"/>
          </a:xfrm>
          <a:prstGeom prst="rect">
            <a:avLst/>
          </a:prstGeom>
          <a:solidFill>
            <a:srgbClr val="CC0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r" eaLnBrk="0" hangingPunct="0"/>
            <a:endParaRPr lang="fr-FR">
              <a:solidFill>
                <a:srgbClr val="000000"/>
              </a:solidFill>
            </a:endParaRPr>
          </a:p>
        </p:txBody>
      </p:sp>
      <p:pic>
        <p:nvPicPr>
          <p:cNvPr id="26" name="Picture 2" descr="D:\01-OWay\GRAPHISMES\PASTILLE_OW-01.png"/>
          <p:cNvPicPr>
            <a:picLocks noChangeAspect="1" noChangeArrowheads="1"/>
          </p:cNvPicPr>
          <p:nvPr userDrawn="1"/>
        </p:nvPicPr>
        <p:blipFill>
          <a:blip r:embed="rId4" cstate="print"/>
          <a:srcRect/>
          <a:stretch>
            <a:fillRect/>
          </a:stretch>
        </p:blipFill>
        <p:spPr bwMode="auto">
          <a:xfrm>
            <a:off x="47625" y="6110288"/>
            <a:ext cx="684000" cy="684000"/>
          </a:xfrm>
          <a:prstGeom prst="rect">
            <a:avLst/>
          </a:prstGeom>
          <a:noFill/>
        </p:spPr>
      </p:pic>
      <p:pic>
        <p:nvPicPr>
          <p:cNvPr id="28" name="Picture 3" descr="C:\Users\NicoC\Desktop\Cevipof\SciencesPO_Appellations_CEVIPOF_RGB.jpg"/>
          <p:cNvPicPr>
            <a:picLocks noChangeAspect="1" noChangeArrowheads="1"/>
          </p:cNvPicPr>
          <p:nvPr userDrawn="1"/>
        </p:nvPicPr>
        <p:blipFill>
          <a:blip r:embed="rId5" cstate="print"/>
          <a:srcRect/>
          <a:stretch>
            <a:fillRect/>
          </a:stretch>
        </p:blipFill>
        <p:spPr bwMode="auto">
          <a:xfrm>
            <a:off x="7977188" y="338139"/>
            <a:ext cx="1543155" cy="664937"/>
          </a:xfrm>
          <a:prstGeom prst="rect">
            <a:avLst/>
          </a:prstGeom>
          <a:noFill/>
        </p:spPr>
      </p:pic>
    </p:spTree>
    <p:extLst>
      <p:ext uri="{BB962C8B-B14F-4D97-AF65-F5344CB8AC3E}">
        <p14:creationId xmlns:p14="http://schemas.microsoft.com/office/powerpoint/2010/main" val="2209788483"/>
      </p:ext>
    </p:extLst>
  </p:cSld>
  <p:clrMap bg1="lt1" tx1="dk1" bg2="lt2" tx2="dk2" accent1="accent1" accent2="accent2" accent3="accent3" accent4="accent4" accent5="accent5" accent6="accent6" hlink="hlink" folHlink="folHlink"/>
  <p:sldLayoutIdLst>
    <p:sldLayoutId id="2147485473" r:id="rId1"/>
    <p:sldLayoutId id="2147485474"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64930" name="Text Box 2"/>
          <p:cNvSpPr txBox="1">
            <a:spLocks noChangeArrowheads="1"/>
          </p:cNvSpPr>
          <p:nvPr/>
        </p:nvSpPr>
        <p:spPr bwMode="white">
          <a:xfrm>
            <a:off x="742950" y="6513513"/>
            <a:ext cx="9163050" cy="244475"/>
          </a:xfrm>
          <a:prstGeom prst="rect">
            <a:avLst/>
          </a:prstGeom>
          <a:noFill/>
          <a:ln w="9525">
            <a:noFill/>
            <a:miter lim="800000"/>
            <a:headEnd/>
            <a:tailEnd/>
          </a:ln>
          <a:effectLst/>
        </p:spPr>
        <p:txBody>
          <a:bodyPr>
            <a:spAutoFit/>
          </a:bodyPr>
          <a:lstStyle/>
          <a:p>
            <a:pPr>
              <a:tabLst>
                <a:tab pos="8882063" algn="r"/>
              </a:tabLst>
              <a:defRPr/>
            </a:pPr>
            <a:r>
              <a:rPr lang="en-US" sz="1000" b="0" dirty="0">
                <a:solidFill>
                  <a:srgbClr val="808080"/>
                </a:solidFill>
              </a:rPr>
              <a:t>	</a:t>
            </a:r>
            <a:r>
              <a:rPr lang="en-US" sz="1000" dirty="0">
                <a:solidFill>
                  <a:srgbClr val="808080"/>
                </a:solidFill>
              </a:rPr>
              <a:t>page </a:t>
            </a:r>
            <a:fld id="{57B65593-3774-4121-A797-B35F819C8CA9}" type="slidenum">
              <a:rPr lang="en-US" sz="1000">
                <a:solidFill>
                  <a:srgbClr val="808080"/>
                </a:solidFill>
              </a:rPr>
              <a:pPr>
                <a:tabLst>
                  <a:tab pos="8882063" algn="r"/>
                </a:tabLst>
                <a:defRPr/>
              </a:pPr>
              <a:t>‹N°›</a:t>
            </a:fld>
            <a:endParaRPr lang="en-US" sz="1000" dirty="0">
              <a:solidFill>
                <a:srgbClr val="808080"/>
              </a:solidFill>
            </a:endParaRPr>
          </a:p>
        </p:txBody>
      </p:sp>
      <p:sp>
        <p:nvSpPr>
          <p:cNvPr id="3964931" name="Line 3"/>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2" name="Line 4"/>
          <p:cNvSpPr>
            <a:spLocks noChangeShapeType="1"/>
          </p:cNvSpPr>
          <p:nvPr/>
        </p:nvSpPr>
        <p:spPr bwMode="auto">
          <a:xfrm>
            <a:off x="746125" y="1085850"/>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3" name="Line 5"/>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4" name="Line 6"/>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5" name="Line 7"/>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6" name="Line 8"/>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7" name="Line 9"/>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8" name="Line 10"/>
          <p:cNvSpPr>
            <a:spLocks noChangeShapeType="1"/>
          </p:cNvSpPr>
          <p:nvPr/>
        </p:nvSpPr>
        <p:spPr bwMode="auto">
          <a:xfrm>
            <a:off x="746125" y="1085850"/>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9" name="Line 11"/>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0" name="Line 12"/>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1" name="Line 13"/>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2" name="Line 14"/>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8" name="Line 20"/>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9" name="Line 21"/>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50" name="Line 22"/>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51" name="Line 23"/>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52" name="Line 24"/>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7" name="Rectangle 36"/>
          <p:cNvSpPr/>
          <p:nvPr userDrawn="1"/>
        </p:nvSpPr>
        <p:spPr bwMode="auto">
          <a:xfrm>
            <a:off x="0" y="0"/>
            <a:ext cx="9906000" cy="4140679"/>
          </a:xfrm>
          <a:prstGeom prst="rect">
            <a:avLst/>
          </a:prstGeom>
          <a:solidFill>
            <a:srgbClr val="CC0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r" eaLnBrk="0" hangingPunct="0"/>
            <a:endParaRPr lang="fr-FR">
              <a:solidFill>
                <a:srgbClr val="000000"/>
              </a:solidFill>
            </a:endParaRPr>
          </a:p>
        </p:txBody>
      </p:sp>
      <p:pic>
        <p:nvPicPr>
          <p:cNvPr id="26" name="Picture 2" descr="D:\01-OWay\GRAPHISMES\PASTILLE_OW-01.png"/>
          <p:cNvPicPr>
            <a:picLocks noChangeAspect="1" noChangeArrowheads="1"/>
          </p:cNvPicPr>
          <p:nvPr userDrawn="1"/>
        </p:nvPicPr>
        <p:blipFill>
          <a:blip r:embed="rId4" cstate="print"/>
          <a:srcRect/>
          <a:stretch>
            <a:fillRect/>
          </a:stretch>
        </p:blipFill>
        <p:spPr bwMode="auto">
          <a:xfrm>
            <a:off x="47625" y="6110288"/>
            <a:ext cx="684000" cy="684000"/>
          </a:xfrm>
          <a:prstGeom prst="rect">
            <a:avLst/>
          </a:prstGeom>
          <a:noFill/>
        </p:spPr>
      </p:pic>
      <p:pic>
        <p:nvPicPr>
          <p:cNvPr id="28" name="Picture 3" descr="C:\Users\NicoC\Desktop\Cevipof\SciencesPO_Appellations_CEVIPOF_RGB.jpg"/>
          <p:cNvPicPr>
            <a:picLocks noChangeAspect="1" noChangeArrowheads="1"/>
          </p:cNvPicPr>
          <p:nvPr userDrawn="1"/>
        </p:nvPicPr>
        <p:blipFill>
          <a:blip r:embed="rId5" cstate="print"/>
          <a:srcRect/>
          <a:stretch>
            <a:fillRect/>
          </a:stretch>
        </p:blipFill>
        <p:spPr bwMode="auto">
          <a:xfrm>
            <a:off x="7977188" y="338139"/>
            <a:ext cx="1543155" cy="664937"/>
          </a:xfrm>
          <a:prstGeom prst="rect">
            <a:avLst/>
          </a:prstGeom>
          <a:noFill/>
        </p:spPr>
      </p:pic>
    </p:spTree>
    <p:extLst>
      <p:ext uri="{BB962C8B-B14F-4D97-AF65-F5344CB8AC3E}">
        <p14:creationId xmlns:p14="http://schemas.microsoft.com/office/powerpoint/2010/main" val="4236861834"/>
      </p:ext>
    </p:extLst>
  </p:cSld>
  <p:clrMap bg1="lt1" tx1="dk1" bg2="lt2" tx2="dk2" accent1="accent1" accent2="accent2" accent3="accent3" accent4="accent4" accent5="accent5" accent6="accent6" hlink="hlink" folHlink="folHlink"/>
  <p:sldLayoutIdLst>
    <p:sldLayoutId id="2147485476" r:id="rId1"/>
    <p:sldLayoutId id="2147485477"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64930" name="Text Box 2"/>
          <p:cNvSpPr txBox="1">
            <a:spLocks noChangeArrowheads="1"/>
          </p:cNvSpPr>
          <p:nvPr/>
        </p:nvSpPr>
        <p:spPr bwMode="white">
          <a:xfrm>
            <a:off x="742950" y="6513513"/>
            <a:ext cx="9163050" cy="244475"/>
          </a:xfrm>
          <a:prstGeom prst="rect">
            <a:avLst/>
          </a:prstGeom>
          <a:noFill/>
          <a:ln w="9525">
            <a:noFill/>
            <a:miter lim="800000"/>
            <a:headEnd/>
            <a:tailEnd/>
          </a:ln>
          <a:effectLst/>
        </p:spPr>
        <p:txBody>
          <a:bodyPr>
            <a:spAutoFit/>
          </a:bodyPr>
          <a:lstStyle/>
          <a:p>
            <a:pPr>
              <a:tabLst>
                <a:tab pos="8882063" algn="r"/>
              </a:tabLst>
              <a:defRPr/>
            </a:pPr>
            <a:r>
              <a:rPr lang="en-US" sz="1000" b="0" dirty="0">
                <a:solidFill>
                  <a:srgbClr val="808080"/>
                </a:solidFill>
              </a:rPr>
              <a:t>	</a:t>
            </a:r>
            <a:r>
              <a:rPr lang="en-US" sz="1000" dirty="0">
                <a:solidFill>
                  <a:srgbClr val="808080"/>
                </a:solidFill>
              </a:rPr>
              <a:t>page </a:t>
            </a:r>
            <a:fld id="{57B65593-3774-4121-A797-B35F819C8CA9}" type="slidenum">
              <a:rPr lang="en-US" sz="1000">
                <a:solidFill>
                  <a:srgbClr val="808080"/>
                </a:solidFill>
              </a:rPr>
              <a:pPr>
                <a:tabLst>
                  <a:tab pos="8882063" algn="r"/>
                </a:tabLst>
                <a:defRPr/>
              </a:pPr>
              <a:t>‹N°›</a:t>
            </a:fld>
            <a:endParaRPr lang="en-US" sz="1000" dirty="0">
              <a:solidFill>
                <a:srgbClr val="808080"/>
              </a:solidFill>
            </a:endParaRPr>
          </a:p>
        </p:txBody>
      </p:sp>
      <p:sp>
        <p:nvSpPr>
          <p:cNvPr id="3964931" name="Line 3"/>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2" name="Line 4"/>
          <p:cNvSpPr>
            <a:spLocks noChangeShapeType="1"/>
          </p:cNvSpPr>
          <p:nvPr/>
        </p:nvSpPr>
        <p:spPr bwMode="auto">
          <a:xfrm>
            <a:off x="746125" y="1085850"/>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3" name="Line 5"/>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4" name="Line 6"/>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5" name="Line 7"/>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6" name="Line 8"/>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7" name="Line 9"/>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8" name="Line 10"/>
          <p:cNvSpPr>
            <a:spLocks noChangeShapeType="1"/>
          </p:cNvSpPr>
          <p:nvPr/>
        </p:nvSpPr>
        <p:spPr bwMode="auto">
          <a:xfrm>
            <a:off x="746125" y="1085850"/>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9" name="Line 11"/>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0" name="Line 12"/>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1" name="Line 13"/>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2" name="Line 14"/>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8" name="Line 20"/>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9" name="Line 21"/>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50" name="Line 22"/>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51" name="Line 23"/>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52" name="Line 24"/>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7" name="Rectangle 36"/>
          <p:cNvSpPr/>
          <p:nvPr userDrawn="1"/>
        </p:nvSpPr>
        <p:spPr bwMode="auto">
          <a:xfrm>
            <a:off x="0" y="0"/>
            <a:ext cx="9906000" cy="4140679"/>
          </a:xfrm>
          <a:prstGeom prst="rect">
            <a:avLst/>
          </a:prstGeom>
          <a:solidFill>
            <a:srgbClr val="CC0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r" eaLnBrk="0" hangingPunct="0"/>
            <a:endParaRPr lang="fr-FR">
              <a:solidFill>
                <a:srgbClr val="000000"/>
              </a:solidFill>
            </a:endParaRPr>
          </a:p>
        </p:txBody>
      </p:sp>
      <p:pic>
        <p:nvPicPr>
          <p:cNvPr id="26" name="Picture 2" descr="D:\01-OWay\GRAPHISMES\PASTILLE_OW-01.png"/>
          <p:cNvPicPr>
            <a:picLocks noChangeAspect="1" noChangeArrowheads="1"/>
          </p:cNvPicPr>
          <p:nvPr userDrawn="1"/>
        </p:nvPicPr>
        <p:blipFill>
          <a:blip r:embed="rId4" cstate="print"/>
          <a:srcRect/>
          <a:stretch>
            <a:fillRect/>
          </a:stretch>
        </p:blipFill>
        <p:spPr bwMode="auto">
          <a:xfrm>
            <a:off x="47625" y="6110288"/>
            <a:ext cx="684000" cy="684000"/>
          </a:xfrm>
          <a:prstGeom prst="rect">
            <a:avLst/>
          </a:prstGeom>
          <a:noFill/>
        </p:spPr>
      </p:pic>
      <p:pic>
        <p:nvPicPr>
          <p:cNvPr id="28" name="Picture 3" descr="C:\Users\NicoC\Desktop\Cevipof\SciencesPO_Appellations_CEVIPOF_RGB.jpg"/>
          <p:cNvPicPr>
            <a:picLocks noChangeAspect="1" noChangeArrowheads="1"/>
          </p:cNvPicPr>
          <p:nvPr userDrawn="1"/>
        </p:nvPicPr>
        <p:blipFill>
          <a:blip r:embed="rId5" cstate="print"/>
          <a:srcRect/>
          <a:stretch>
            <a:fillRect/>
          </a:stretch>
        </p:blipFill>
        <p:spPr bwMode="auto">
          <a:xfrm>
            <a:off x="7977188" y="338139"/>
            <a:ext cx="1543155" cy="664937"/>
          </a:xfrm>
          <a:prstGeom prst="rect">
            <a:avLst/>
          </a:prstGeom>
          <a:noFill/>
        </p:spPr>
      </p:pic>
    </p:spTree>
    <p:extLst>
      <p:ext uri="{BB962C8B-B14F-4D97-AF65-F5344CB8AC3E}">
        <p14:creationId xmlns:p14="http://schemas.microsoft.com/office/powerpoint/2010/main" val="3025581437"/>
      </p:ext>
    </p:extLst>
  </p:cSld>
  <p:clrMap bg1="lt1" tx1="dk1" bg2="lt2" tx2="dk2" accent1="accent1" accent2="accent2" accent3="accent3" accent4="accent4" accent5="accent5" accent6="accent6" hlink="hlink" folHlink="folHlink"/>
  <p:sldLayoutIdLst>
    <p:sldLayoutId id="2147485479" r:id="rId1"/>
    <p:sldLayoutId id="214748548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64930" name="Text Box 2"/>
          <p:cNvSpPr txBox="1">
            <a:spLocks noChangeArrowheads="1"/>
          </p:cNvSpPr>
          <p:nvPr/>
        </p:nvSpPr>
        <p:spPr bwMode="white">
          <a:xfrm>
            <a:off x="742950" y="6513513"/>
            <a:ext cx="9163050" cy="244475"/>
          </a:xfrm>
          <a:prstGeom prst="rect">
            <a:avLst/>
          </a:prstGeom>
          <a:noFill/>
          <a:ln w="9525">
            <a:noFill/>
            <a:miter lim="800000"/>
            <a:headEnd/>
            <a:tailEnd/>
          </a:ln>
          <a:effectLst/>
        </p:spPr>
        <p:txBody>
          <a:bodyPr>
            <a:spAutoFit/>
          </a:bodyPr>
          <a:lstStyle/>
          <a:p>
            <a:pPr>
              <a:tabLst>
                <a:tab pos="8882063" algn="r"/>
              </a:tabLst>
              <a:defRPr/>
            </a:pPr>
            <a:r>
              <a:rPr lang="en-US" sz="1000" b="0" dirty="0">
                <a:solidFill>
                  <a:srgbClr val="808080"/>
                </a:solidFill>
              </a:rPr>
              <a:t>	</a:t>
            </a:r>
            <a:r>
              <a:rPr lang="en-US" sz="1000" dirty="0">
                <a:solidFill>
                  <a:srgbClr val="808080"/>
                </a:solidFill>
              </a:rPr>
              <a:t>page </a:t>
            </a:r>
            <a:fld id="{57B65593-3774-4121-A797-B35F819C8CA9}" type="slidenum">
              <a:rPr lang="en-US" sz="1000">
                <a:solidFill>
                  <a:srgbClr val="808080"/>
                </a:solidFill>
              </a:rPr>
              <a:pPr>
                <a:tabLst>
                  <a:tab pos="8882063" algn="r"/>
                </a:tabLst>
                <a:defRPr/>
              </a:pPr>
              <a:t>‹N°›</a:t>
            </a:fld>
            <a:endParaRPr lang="en-US" sz="1000" dirty="0">
              <a:solidFill>
                <a:srgbClr val="808080"/>
              </a:solidFill>
            </a:endParaRPr>
          </a:p>
        </p:txBody>
      </p:sp>
      <p:sp>
        <p:nvSpPr>
          <p:cNvPr id="3964931" name="Line 3"/>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2" name="Line 4"/>
          <p:cNvSpPr>
            <a:spLocks noChangeShapeType="1"/>
          </p:cNvSpPr>
          <p:nvPr/>
        </p:nvSpPr>
        <p:spPr bwMode="auto">
          <a:xfrm>
            <a:off x="746125" y="1085850"/>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3" name="Line 5"/>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4" name="Line 6"/>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5" name="Line 7"/>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6" name="Line 8"/>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7" name="Line 9"/>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8" name="Line 10"/>
          <p:cNvSpPr>
            <a:spLocks noChangeShapeType="1"/>
          </p:cNvSpPr>
          <p:nvPr/>
        </p:nvSpPr>
        <p:spPr bwMode="auto">
          <a:xfrm>
            <a:off x="746125" y="1085850"/>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39" name="Line 11"/>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0" name="Line 12"/>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1" name="Line 13"/>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2" name="Line 14"/>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8" name="Line 20"/>
          <p:cNvSpPr>
            <a:spLocks noChangeShapeType="1"/>
          </p:cNvSpPr>
          <p:nvPr/>
        </p:nvSpPr>
        <p:spPr bwMode="auto">
          <a:xfrm>
            <a:off x="746125" y="233363"/>
            <a:ext cx="9159875" cy="0"/>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49" name="Line 21"/>
          <p:cNvSpPr>
            <a:spLocks noChangeShapeType="1"/>
          </p:cNvSpPr>
          <p:nvPr/>
        </p:nvSpPr>
        <p:spPr bwMode="auto">
          <a:xfrm>
            <a:off x="746125"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50" name="Line 22"/>
          <p:cNvSpPr>
            <a:spLocks noChangeShapeType="1"/>
          </p:cNvSpPr>
          <p:nvPr/>
        </p:nvSpPr>
        <p:spPr bwMode="auto">
          <a:xfrm>
            <a:off x="9906000" y="233363"/>
            <a:ext cx="0" cy="517525"/>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51" name="Line 23"/>
          <p:cNvSpPr>
            <a:spLocks noChangeShapeType="1"/>
          </p:cNvSpPr>
          <p:nvPr/>
        </p:nvSpPr>
        <p:spPr bwMode="auto">
          <a:xfrm>
            <a:off x="746125"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964952" name="Line 24"/>
          <p:cNvSpPr>
            <a:spLocks noChangeShapeType="1"/>
          </p:cNvSpPr>
          <p:nvPr/>
        </p:nvSpPr>
        <p:spPr bwMode="auto">
          <a:xfrm>
            <a:off x="9906000" y="750888"/>
            <a:ext cx="0" cy="334962"/>
          </a:xfrm>
          <a:prstGeom prst="line">
            <a:avLst/>
          </a:prstGeom>
          <a:noFill/>
          <a:ln w="28575" cap="sq">
            <a:noFill/>
            <a:miter lim="800000"/>
            <a:headEnd/>
            <a:tailEnd/>
          </a:ln>
          <a:effectLst/>
        </p:spPr>
        <p:txBody>
          <a:bodyPr wrap="none"/>
          <a:lstStyle/>
          <a:p>
            <a:pPr algn="r" eaLnBrk="0" hangingPunct="0">
              <a:defRPr/>
            </a:pPr>
            <a:endParaRPr lang="fr-FR" dirty="0">
              <a:solidFill>
                <a:srgbClr val="000000"/>
              </a:solidFill>
            </a:endParaRPr>
          </a:p>
        </p:txBody>
      </p:sp>
      <p:sp>
        <p:nvSpPr>
          <p:cNvPr id="37" name="Rectangle 36"/>
          <p:cNvSpPr/>
          <p:nvPr userDrawn="1"/>
        </p:nvSpPr>
        <p:spPr bwMode="auto">
          <a:xfrm>
            <a:off x="0" y="0"/>
            <a:ext cx="9906000" cy="4140679"/>
          </a:xfrm>
          <a:prstGeom prst="rect">
            <a:avLst/>
          </a:prstGeom>
          <a:solidFill>
            <a:srgbClr val="CC0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r" eaLnBrk="0" hangingPunct="0"/>
            <a:endParaRPr lang="fr-FR">
              <a:solidFill>
                <a:srgbClr val="000000"/>
              </a:solidFill>
            </a:endParaRPr>
          </a:p>
        </p:txBody>
      </p:sp>
      <p:pic>
        <p:nvPicPr>
          <p:cNvPr id="5122" name="Picture 2" descr="D:\01-OWay\GRAPHISMES\PASTILLE_OW-01.png"/>
          <p:cNvPicPr>
            <a:picLocks noChangeAspect="1" noChangeArrowheads="1"/>
          </p:cNvPicPr>
          <p:nvPr userDrawn="1"/>
        </p:nvPicPr>
        <p:blipFill>
          <a:blip r:embed="rId4" cstate="print"/>
          <a:srcRect/>
          <a:stretch>
            <a:fillRect/>
          </a:stretch>
        </p:blipFill>
        <p:spPr bwMode="auto">
          <a:xfrm>
            <a:off x="47625" y="6110288"/>
            <a:ext cx="684000" cy="684000"/>
          </a:xfrm>
          <a:prstGeom prst="rect">
            <a:avLst/>
          </a:prstGeom>
          <a:noFill/>
        </p:spPr>
      </p:pic>
      <p:pic>
        <p:nvPicPr>
          <p:cNvPr id="28" name="Picture 3" descr="C:\Users\NicoC\Desktop\Cevipof\SciencesPO_Appellations_CEVIPOF_RGB.jpg"/>
          <p:cNvPicPr>
            <a:picLocks noChangeAspect="1" noChangeArrowheads="1"/>
          </p:cNvPicPr>
          <p:nvPr userDrawn="1"/>
        </p:nvPicPr>
        <p:blipFill>
          <a:blip r:embed="rId5" cstate="print"/>
          <a:srcRect/>
          <a:stretch>
            <a:fillRect/>
          </a:stretch>
        </p:blipFill>
        <p:spPr bwMode="auto">
          <a:xfrm>
            <a:off x="7977188" y="338139"/>
            <a:ext cx="1543155" cy="664937"/>
          </a:xfrm>
          <a:prstGeom prst="rect">
            <a:avLst/>
          </a:prstGeom>
          <a:noFill/>
        </p:spPr>
      </p:pic>
    </p:spTree>
    <p:extLst>
      <p:ext uri="{BB962C8B-B14F-4D97-AF65-F5344CB8AC3E}">
        <p14:creationId xmlns:p14="http://schemas.microsoft.com/office/powerpoint/2010/main" val="4190365285"/>
      </p:ext>
    </p:extLst>
  </p:cSld>
  <p:clrMap bg1="lt1" tx1="dk1" bg2="lt2" tx2="dk2" accent1="accent1" accent2="accent2" accent3="accent3" accent4="accent4" accent5="accent5" accent6="accent6" hlink="hlink" folHlink="folHlink"/>
  <p:sldLayoutIdLst>
    <p:sldLayoutId id="2147485483" r:id="rId1"/>
    <p:sldLayoutId id="2147485484"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chart" Target="../charts/chart3.xml"/><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23.jpeg"/><Relationship Id="rId5" Type="http://schemas.openxmlformats.org/officeDocument/2006/relationships/chart" Target="../charts/chart66.xml"/><Relationship Id="rId4" Type="http://schemas.openxmlformats.org/officeDocument/2006/relationships/notesSlide" Target="../notesSlides/notesSlide99.xml"/></Relationships>
</file>

<file path=ppt/slides/_rels/slide10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7.xml"/><Relationship Id="rId7" Type="http://schemas.openxmlformats.org/officeDocument/2006/relationships/image" Target="../media/image26.jpe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12.png"/></Relationships>
</file>

<file path=ppt/slides/_rels/slide102.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23.jpe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chart" Target="../charts/chart68.xml"/><Relationship Id="rId5" Type="http://schemas.openxmlformats.org/officeDocument/2006/relationships/chart" Target="../charts/chart67.xml"/><Relationship Id="rId4"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7.xml"/><Relationship Id="rId7" Type="http://schemas.openxmlformats.org/officeDocument/2006/relationships/image" Target="../media/image26.jpe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12.png"/></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23.jpeg"/><Relationship Id="rId4" Type="http://schemas.openxmlformats.org/officeDocument/2006/relationships/chart" Target="../charts/chart69.xml"/></Relationships>
</file>

<file path=ppt/slides/_rels/slide10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7.xml"/><Relationship Id="rId7" Type="http://schemas.openxmlformats.org/officeDocument/2006/relationships/image" Target="../media/image26.jpe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12.png"/></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3.jpeg"/><Relationship Id="rId4" Type="http://schemas.openxmlformats.org/officeDocument/2006/relationships/chart" Target="../charts/chart70.xml"/></Relationships>
</file>

<file path=ppt/slides/_rels/slide10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7.xml"/><Relationship Id="rId7" Type="http://schemas.openxmlformats.org/officeDocument/2006/relationships/image" Target="../media/image26.jpe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12.png"/></Relationships>
</file>

<file path=ppt/slides/_rels/slide108.xml.rels><?xml version="1.0" encoding="UTF-8" standalone="yes"?>
<Relationships xmlns="http://schemas.openxmlformats.org/package/2006/relationships"><Relationship Id="rId8" Type="http://schemas.openxmlformats.org/officeDocument/2006/relationships/chart" Target="../charts/chart75.xml"/><Relationship Id="rId3" Type="http://schemas.openxmlformats.org/officeDocument/2006/relationships/notesSlide" Target="../notesSlides/notesSlide100.xml"/><Relationship Id="rId7" Type="http://schemas.openxmlformats.org/officeDocument/2006/relationships/chart" Target="../charts/chart74.xml"/><Relationship Id="rId2" Type="http://schemas.openxmlformats.org/officeDocument/2006/relationships/slideLayout" Target="../slideLayouts/slideLayout7.xml"/><Relationship Id="rId1" Type="http://schemas.openxmlformats.org/officeDocument/2006/relationships/tags" Target="../tags/tag174.xml"/><Relationship Id="rId6" Type="http://schemas.openxmlformats.org/officeDocument/2006/relationships/chart" Target="../charts/chart73.xml"/><Relationship Id="rId5" Type="http://schemas.openxmlformats.org/officeDocument/2006/relationships/chart" Target="../charts/chart72.xml"/><Relationship Id="rId4" Type="http://schemas.openxmlformats.org/officeDocument/2006/relationships/chart" Target="../charts/chart71.xml"/><Relationship Id="rId9" Type="http://schemas.openxmlformats.org/officeDocument/2006/relationships/image" Target="../media/image23.jpeg"/></Relationships>
</file>

<file path=ppt/slides/_rels/slide10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177.xml"/><Relationship Id="rId7" Type="http://schemas.openxmlformats.org/officeDocument/2006/relationships/chart" Target="../charts/chart7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chart" Target="../charts/chart76.xml"/><Relationship Id="rId5" Type="http://schemas.openxmlformats.org/officeDocument/2006/relationships/notesSlide" Target="../notesSlides/notesSlide101.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chart" Target="../charts/chart4.xml"/></Relationships>
</file>

<file path=ppt/slides/_rels/slide1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notesSlide" Target="../notesSlides/notesSlide102.xml"/><Relationship Id="rId9" Type="http://schemas.openxmlformats.org/officeDocument/2006/relationships/image" Target="../media/image27.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image" Target="../media/image23.jpeg"/><Relationship Id="rId4" Type="http://schemas.openxmlformats.org/officeDocument/2006/relationships/chart" Target="../charts/chart78.xml"/></Relationships>
</file>

<file path=ppt/slides/_rels/slide1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7.xml"/><Relationship Id="rId7" Type="http://schemas.openxmlformats.org/officeDocument/2006/relationships/image" Target="../media/image26.jpe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12.png"/></Relationships>
</file>

<file path=ppt/slides/_rels/slide114.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image" Target="../media/image23.jpe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12.png"/><Relationship Id="rId5" Type="http://schemas.openxmlformats.org/officeDocument/2006/relationships/chart" Target="../charts/chart79.xml"/><Relationship Id="rId4"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89.xml"/><Relationship Id="rId7" Type="http://schemas.openxmlformats.org/officeDocument/2006/relationships/image" Target="../media/image20.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image" Target="../media/image27.jpeg"/><Relationship Id="rId4" Type="http://schemas.openxmlformats.org/officeDocument/2006/relationships/slideLayout" Target="../slideLayouts/slideLayout7.xml"/><Relationship Id="rId9" Type="http://schemas.openxmlformats.org/officeDocument/2006/relationships/image" Target="../media/image29.png"/></Relationships>
</file>

<file path=ppt/slides/_rels/slide116.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23.jpe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12.png"/><Relationship Id="rId5" Type="http://schemas.openxmlformats.org/officeDocument/2006/relationships/chart" Target="../charts/chart80.xml"/><Relationship Id="rId4"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95.xml"/><Relationship Id="rId7" Type="http://schemas.openxmlformats.org/officeDocument/2006/relationships/image" Target="../media/image20.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image" Target="../media/image27.jpeg"/><Relationship Id="rId4" Type="http://schemas.openxmlformats.org/officeDocument/2006/relationships/slideLayout" Target="../slideLayouts/slideLayout7.xml"/><Relationship Id="rId9" Type="http://schemas.openxmlformats.org/officeDocument/2006/relationships/image" Target="../media/image29.png"/></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image" Target="../media/image23.jpeg"/><Relationship Id="rId4" Type="http://schemas.openxmlformats.org/officeDocument/2006/relationships/chart" Target="../charts/chart81.xml"/></Relationships>
</file>

<file path=ppt/slides/_rels/slide1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7.xml"/><Relationship Id="rId7" Type="http://schemas.openxmlformats.org/officeDocument/2006/relationships/image" Target="../media/image29.png"/><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11.xml"/><Relationship Id="rId9" Type="http://schemas.openxmlformats.org/officeDocument/2006/relationships/image" Target="../media/image27.jpeg"/></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image" Target="../media/image23.jpeg"/><Relationship Id="rId4" Type="http://schemas.openxmlformats.org/officeDocument/2006/relationships/chart" Target="../charts/chart8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slideLayout" Target="../slideLayouts/slideLayout7.xml"/><Relationship Id="rId1" Type="http://schemas.openxmlformats.org/officeDocument/2006/relationships/tags" Target="../tags/tag202.xml"/><Relationship Id="rId4" Type="http://schemas.openxmlformats.org/officeDocument/2006/relationships/image" Target="../media/image23.jpeg"/></Relationships>
</file>

<file path=ppt/slides/_rels/slide1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7.xml"/><Relationship Id="rId7" Type="http://schemas.openxmlformats.org/officeDocument/2006/relationships/image" Target="../media/image29.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12.png"/></Relationships>
</file>

<file path=ppt/slides/_rels/slide124.xml.rels><?xml version="1.0" encoding="UTF-8" standalone="yes"?>
<Relationships xmlns="http://schemas.openxmlformats.org/package/2006/relationships"><Relationship Id="rId8" Type="http://schemas.openxmlformats.org/officeDocument/2006/relationships/chart" Target="../charts/chart88.xml"/><Relationship Id="rId3" Type="http://schemas.openxmlformats.org/officeDocument/2006/relationships/slideLayout" Target="../slideLayouts/slideLayout7.xml"/><Relationship Id="rId7" Type="http://schemas.openxmlformats.org/officeDocument/2006/relationships/chart" Target="../charts/chart8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chart" Target="../charts/chart86.xml"/><Relationship Id="rId5" Type="http://schemas.openxmlformats.org/officeDocument/2006/relationships/chart" Target="../charts/chart85.xml"/><Relationship Id="rId10" Type="http://schemas.openxmlformats.org/officeDocument/2006/relationships/image" Target="../media/image23.jpeg"/><Relationship Id="rId4" Type="http://schemas.openxmlformats.org/officeDocument/2006/relationships/chart" Target="../charts/chart84.xml"/><Relationship Id="rId9" Type="http://schemas.openxmlformats.org/officeDocument/2006/relationships/image" Target="../media/image12.png"/></Relationships>
</file>

<file path=ppt/slides/_rels/slide1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09.xml"/><Relationship Id="rId7" Type="http://schemas.openxmlformats.org/officeDocument/2006/relationships/image" Target="../media/image20.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image" Target="../media/image27.jpeg"/><Relationship Id="rId4" Type="http://schemas.openxmlformats.org/officeDocument/2006/relationships/slideLayout" Target="../slideLayouts/slideLayout7.xml"/><Relationship Id="rId9" Type="http://schemas.openxmlformats.org/officeDocument/2006/relationships/image" Target="../media/image29.png"/></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image" Target="../media/image23.jpeg"/><Relationship Id="rId4" Type="http://schemas.openxmlformats.org/officeDocument/2006/relationships/chart" Target="../charts/chart89.xml"/></Relationships>
</file>

<file path=ppt/slides/_rels/slide1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7.xml"/><Relationship Id="rId7" Type="http://schemas.openxmlformats.org/officeDocument/2006/relationships/image" Target="../media/image29.png"/><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12.png"/></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image" Target="../media/image23.jpeg"/><Relationship Id="rId4" Type="http://schemas.openxmlformats.org/officeDocument/2006/relationships/chart" Target="../charts/chart90.xml"/></Relationships>
</file>

<file path=ppt/slides/_rels/slide12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7.xml"/><Relationship Id="rId7" Type="http://schemas.openxmlformats.org/officeDocument/2006/relationships/image" Target="../media/image29.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3.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chart" Target="../charts/chart5.xml"/><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image" Target="../media/image23.jpeg"/><Relationship Id="rId4" Type="http://schemas.openxmlformats.org/officeDocument/2006/relationships/chart" Target="../charts/chart91.xml"/></Relationships>
</file>

<file path=ppt/slides/_rels/slide13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7.xml"/><Relationship Id="rId7" Type="http://schemas.openxmlformats.org/officeDocument/2006/relationships/image" Target="../media/image29.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12.png"/></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image" Target="../media/image23.jpeg"/><Relationship Id="rId4" Type="http://schemas.openxmlformats.org/officeDocument/2006/relationships/chart" Target="../charts/chart92.xml"/></Relationships>
</file>

<file path=ppt/slides/_rels/slide1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26.xml"/><Relationship Id="rId7" Type="http://schemas.openxmlformats.org/officeDocument/2006/relationships/image" Target="../media/image21.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27.jpeg"/></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8.xml"/><Relationship Id="rId1" Type="http://schemas.openxmlformats.org/officeDocument/2006/relationships/tags" Target="../tags/tag227.xml"/><Relationship Id="rId5" Type="http://schemas.openxmlformats.org/officeDocument/2006/relationships/image" Target="../media/image23.jpeg"/><Relationship Id="rId4" Type="http://schemas.openxmlformats.org/officeDocument/2006/relationships/chart" Target="../charts/chart9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14.xml"/><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16.xml"/><Relationship Id="rId9"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18.xml"/><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23.jpeg"/><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20.xml"/><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22.xml"/><Relationship Id="rId9"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23.jpeg"/><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notesSlide" Target="../notesSlides/notesSlide24.xml"/><Relationship Id="rId9"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3.jpeg"/><Relationship Id="rId5" Type="http://schemas.openxmlformats.org/officeDocument/2006/relationships/chart" Target="../charts/chart14.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26.xml"/><Relationship Id="rId9"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3.jpeg"/><Relationship Id="rId5" Type="http://schemas.openxmlformats.org/officeDocument/2006/relationships/chart" Target="../charts/chart15.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notesSlide" Target="../notesSlides/notesSlide28.xml"/><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23.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chart" Target="../charts/chart16.xml"/><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chart" Target="../charts/chart17.xml"/></Relationships>
</file>

<file path=ppt/slides/_rels/slide3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32.xml"/><Relationship Id="rId9"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3.jpeg"/><Relationship Id="rId5" Type="http://schemas.openxmlformats.org/officeDocument/2006/relationships/chart" Target="../charts/chart18.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chart" Target="../charts/chart19.xml"/></Relationships>
</file>

<file path=ppt/slides/_rels/slide3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35.xml"/><Relationship Id="rId9"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37.xml"/><Relationship Id="rId9"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39.xml"/><Relationship Id="rId9"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41.xml"/><Relationship Id="rId9"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3.jpeg"/><Relationship Id="rId5" Type="http://schemas.openxmlformats.org/officeDocument/2006/relationships/chart" Target="../charts/chart26.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chart" Target="../charts/chart2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70.xml"/><Relationship Id="rId4" Type="http://schemas.openxmlformats.org/officeDocument/2006/relationships/chart" Target="../charts/chart28.xml"/></Relationships>
</file>

<file path=ppt/slides/_rels/slide4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45.xml"/><Relationship Id="rId9" Type="http://schemas.openxmlformats.org/officeDocument/2006/relationships/image" Target="../media/image2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3.jpeg"/><Relationship Id="rId5" Type="http://schemas.openxmlformats.org/officeDocument/2006/relationships/chart" Target="../charts/chart29.xml"/><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75.xml"/><Relationship Id="rId4" Type="http://schemas.openxmlformats.org/officeDocument/2006/relationships/chart" Target="../charts/char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49.xml"/><Relationship Id="rId9"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jpe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51.xml"/><Relationship Id="rId9"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82.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5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53.xml"/><Relationship Id="rId9" Type="http://schemas.openxmlformats.org/officeDocument/2006/relationships/image" Target="../media/image27.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85.xml"/><Relationship Id="rId6" Type="http://schemas.openxmlformats.org/officeDocument/2006/relationships/image" Target="../media/image23.jpeg"/><Relationship Id="rId5" Type="http://schemas.openxmlformats.org/officeDocument/2006/relationships/chart" Target="../charts/chart37.xml"/><Relationship Id="rId4" Type="http://schemas.openxmlformats.org/officeDocument/2006/relationships/chart" Target="../charts/chart36.xml"/></Relationships>
</file>

<file path=ppt/slides/_rels/slide5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55.xml"/><Relationship Id="rId9" Type="http://schemas.openxmlformats.org/officeDocument/2006/relationships/image" Target="../media/image27.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23.jpeg"/><Relationship Id="rId5" Type="http://schemas.openxmlformats.org/officeDocument/2006/relationships/chart" Target="../charts/chart38.xml"/><Relationship Id="rId4"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notesSlide" Target="../notesSlides/notesSlide57.xml"/><Relationship Id="rId9" Type="http://schemas.openxmlformats.org/officeDocument/2006/relationships/image" Target="../media/image27.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23.jpeg"/><Relationship Id="rId5" Type="http://schemas.openxmlformats.org/officeDocument/2006/relationships/chart" Target="../charts/chart39.xml"/><Relationship Id="rId4"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3.jpeg"/><Relationship Id="rId5" Type="http://schemas.openxmlformats.org/officeDocument/2006/relationships/chart" Target="../charts/chart1.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notesSlide" Target="../notesSlides/notesSlide59.xml"/><Relationship Id="rId9" Type="http://schemas.openxmlformats.org/officeDocument/2006/relationships/image" Target="../media/image27.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96.xml"/><Relationship Id="rId5" Type="http://schemas.openxmlformats.org/officeDocument/2006/relationships/image" Target="../media/image23.jpeg"/><Relationship Id="rId4" Type="http://schemas.openxmlformats.org/officeDocument/2006/relationships/chart" Target="../charts/chart4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97.xml"/><Relationship Id="rId4" Type="http://schemas.openxmlformats.org/officeDocument/2006/relationships/chart" Target="../charts/chart41.xml"/></Relationships>
</file>

<file path=ppt/slides/_rels/slide6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63.xml"/><Relationship Id="rId9" Type="http://schemas.openxmlformats.org/officeDocument/2006/relationships/image" Target="../media/image27.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23.jpeg"/><Relationship Id="rId5" Type="http://schemas.openxmlformats.org/officeDocument/2006/relationships/chart" Target="../charts/chart42.xml"/><Relationship Id="rId4"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102.xml"/><Relationship Id="rId4" Type="http://schemas.openxmlformats.org/officeDocument/2006/relationships/chart" Target="../charts/chart43.xml"/></Relationships>
</file>

<file path=ppt/slides/_rels/slide6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slideLayout" Target="../slideLayouts/slideLayout7.xml"/><Relationship Id="rId7" Type="http://schemas.openxmlformats.org/officeDocument/2006/relationships/image" Target="../media/image32.jpe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12.png"/><Relationship Id="rId4" Type="http://schemas.openxmlformats.org/officeDocument/2006/relationships/notesSlide" Target="../notesSlides/notesSlide66.xml"/><Relationship Id="rId9" Type="http://schemas.openxmlformats.org/officeDocument/2006/relationships/image" Target="../media/image34.jpe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68.xml"/><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111.xml"/><Relationship Id="rId7" Type="http://schemas.openxmlformats.org/officeDocument/2006/relationships/chart" Target="../charts/chart47.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chart" Target="../charts/chart46.xml"/><Relationship Id="rId5" Type="http://schemas.openxmlformats.org/officeDocument/2006/relationships/notesSlide" Target="../notesSlides/notesSlide69.xml"/><Relationship Id="rId4"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70.xml"/><Relationship Id="rId9" Type="http://schemas.openxmlformats.org/officeDocument/2006/relationships/image" Target="../media/image27.jpe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jpe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chart" Target="../charts/chart49.xml"/><Relationship Id="rId5" Type="http://schemas.openxmlformats.org/officeDocument/2006/relationships/chart" Target="../charts/chart48.xml"/><Relationship Id="rId4"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72.xml"/><Relationship Id="rId9" Type="http://schemas.openxmlformats.org/officeDocument/2006/relationships/image" Target="../media/image27.jpe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jpe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74.xml"/><Relationship Id="rId9" Type="http://schemas.openxmlformats.org/officeDocument/2006/relationships/image" Target="../media/image27.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122.xml"/><Relationship Id="rId5" Type="http://schemas.openxmlformats.org/officeDocument/2006/relationships/image" Target="../media/image23.jpeg"/><Relationship Id="rId4" Type="http://schemas.openxmlformats.org/officeDocument/2006/relationships/chart" Target="../charts/chart52.xml"/></Relationships>
</file>

<file path=ppt/slides/_rels/slide7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76.xml"/><Relationship Id="rId9" Type="http://schemas.openxmlformats.org/officeDocument/2006/relationships/image" Target="../media/image27.jpeg"/></Relationships>
</file>

<file path=ppt/slides/_rels/slide7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127.xml"/><Relationship Id="rId7" Type="http://schemas.openxmlformats.org/officeDocument/2006/relationships/chart" Target="../charts/chart54.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chart" Target="../charts/chart53.xml"/><Relationship Id="rId5" Type="http://schemas.openxmlformats.org/officeDocument/2006/relationships/notesSlide" Target="../notesSlides/notesSlide77.xml"/><Relationship Id="rId4"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128.xml"/><Relationship Id="rId4" Type="http://schemas.openxmlformats.org/officeDocument/2006/relationships/chart" Target="../charts/chart5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79.xml"/><Relationship Id="rId9" Type="http://schemas.openxmlformats.org/officeDocument/2006/relationships/image" Target="../media/image27.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131.xml"/><Relationship Id="rId5" Type="http://schemas.openxmlformats.org/officeDocument/2006/relationships/image" Target="../media/image23.jpeg"/><Relationship Id="rId4" Type="http://schemas.openxmlformats.org/officeDocument/2006/relationships/chart" Target="../charts/chart56.xml"/></Relationships>
</file>

<file path=ppt/slides/_rels/slide8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notesSlide" Target="../notesSlides/notesSlide81.xml"/><Relationship Id="rId9" Type="http://schemas.openxmlformats.org/officeDocument/2006/relationships/image" Target="../media/image27.jpe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23.jpeg"/><Relationship Id="rId5" Type="http://schemas.openxmlformats.org/officeDocument/2006/relationships/chart" Target="../charts/chart57.xml"/><Relationship Id="rId4"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notesSlide" Target="../notesSlides/notesSlide83.xml"/><Relationship Id="rId9" Type="http://schemas.openxmlformats.org/officeDocument/2006/relationships/image" Target="../media/image27.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jpe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59.xml"/><Relationship Id="rId5" Type="http://schemas.openxmlformats.org/officeDocument/2006/relationships/chart" Target="../charts/chart58.xml"/><Relationship Id="rId4"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86.xml"/><Relationship Id="rId9" Type="http://schemas.openxmlformats.org/officeDocument/2006/relationships/image" Target="../media/image27.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23.jpeg"/><Relationship Id="rId5" Type="http://schemas.openxmlformats.org/officeDocument/2006/relationships/chart" Target="../charts/chart60.xml"/><Relationship Id="rId4"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8.xml"/><Relationship Id="rId9" Type="http://schemas.openxmlformats.org/officeDocument/2006/relationships/image" Target="../media/image27.jpe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tags" Target="../tags/tag144.xml"/><Relationship Id="rId4" Type="http://schemas.openxmlformats.org/officeDocument/2006/relationships/chart" Target="../charts/chart61.xml"/></Relationships>
</file>

<file path=ppt/slides/_rels/slide9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notesSlide" Target="../notesSlides/notesSlide90.xml"/><Relationship Id="rId9" Type="http://schemas.openxmlformats.org/officeDocument/2006/relationships/image" Target="../media/image27.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23.jpeg"/><Relationship Id="rId5" Type="http://schemas.openxmlformats.org/officeDocument/2006/relationships/chart" Target="../charts/chart62.xml"/><Relationship Id="rId4" Type="http://schemas.openxmlformats.org/officeDocument/2006/relationships/notesSlide" Target="../notesSlides/notesSlide9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tags" Target="../tags/tag149.xml"/><Relationship Id="rId4" Type="http://schemas.openxmlformats.org/officeDocument/2006/relationships/chart" Target="../charts/chart63.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tags" Target="../tags/tag150.xml"/><Relationship Id="rId4" Type="http://schemas.openxmlformats.org/officeDocument/2006/relationships/chart" Target="../charts/chart64.xml"/></Relationships>
</file>

<file path=ppt/slides/_rels/slide9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95.xml"/><Relationship Id="rId9" Type="http://schemas.openxmlformats.org/officeDocument/2006/relationships/image" Target="../media/image27.jpe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23.jpeg"/><Relationship Id="rId5" Type="http://schemas.openxmlformats.org/officeDocument/2006/relationships/chart" Target="../charts/chart65.xml"/><Relationship Id="rId4" Type="http://schemas.openxmlformats.org/officeDocument/2006/relationships/notesSlide" Target="../notesSlides/notesSlide96.xml"/></Relationships>
</file>

<file path=ppt/slides/_rels/slide9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notesSlide" Target="../notesSlides/notesSlide97.xml"/><Relationship Id="rId9" Type="http://schemas.openxmlformats.org/officeDocument/2006/relationships/image" Target="../media/image27.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748714064"/>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lang="fr-FR" sz="2400" b="0" dirty="0">
                          <a:solidFill>
                            <a:srgbClr val="FFFFFF"/>
                          </a:solidFill>
                        </a:rPr>
                        <a:t>La</a:t>
                      </a:r>
                      <a:r>
                        <a:rPr lang="fr-FR" sz="2400" b="0" baseline="0" dirty="0">
                          <a:solidFill>
                            <a:srgbClr val="FFFFFF"/>
                          </a:solidFill>
                        </a:rPr>
                        <a:t> c</a:t>
                      </a:r>
                      <a:r>
                        <a:rPr lang="fr-FR" sz="2400" b="0" dirty="0">
                          <a:solidFill>
                            <a:srgbClr val="FFFFFF"/>
                          </a:solidFill>
                        </a:rPr>
                        <a:t>onfiance envers les autres </a:t>
                      </a:r>
                    </a:p>
                  </a:txBody>
                  <a:tcPr horzOverflow="overflow">
                    <a:lnL>
                      <a:noFill/>
                    </a:lnL>
                    <a:lnR>
                      <a:noFill/>
                    </a:lnR>
                    <a:lnT>
                      <a:noFill/>
                    </a:lnT>
                    <a:lnB>
                      <a:noFill/>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bl>
          </a:graphicData>
        </a:graphic>
      </p:graphicFrame>
      <p:graphicFrame>
        <p:nvGraphicFramePr>
          <p:cNvPr id="16" name="Graphique 15"/>
          <p:cNvGraphicFramePr/>
          <p:nvPr>
            <p:custDataLst>
              <p:tags r:id="rId1"/>
            </p:custDataLst>
            <p:extLst>
              <p:ext uri="{D42A27DB-BD31-4B8C-83A1-F6EECF244321}">
                <p14:modId xmlns:p14="http://schemas.microsoft.com/office/powerpoint/2010/main" val="3481863537"/>
              </p:ext>
            </p:extLst>
          </p:nvPr>
        </p:nvGraphicFramePr>
        <p:xfrm>
          <a:off x="339875" y="1775944"/>
          <a:ext cx="9307333" cy="4381088"/>
        </p:xfrm>
        <a:graphic>
          <a:graphicData uri="http://schemas.openxmlformats.org/drawingml/2006/chart">
            <c:chart xmlns:c="http://schemas.openxmlformats.org/drawingml/2006/chart" xmlns:r="http://schemas.openxmlformats.org/officeDocument/2006/relationships" r:id="rId6"/>
          </a:graphicData>
        </a:graphic>
      </p:graphicFrame>
      <p:sp>
        <p:nvSpPr>
          <p:cNvPr id="17" name="ZoneTexte 16"/>
          <p:cNvSpPr txBox="1"/>
          <p:nvPr>
            <p:custDataLst>
              <p:tags r:id="rId2"/>
            </p:custDataLst>
          </p:nvPr>
        </p:nvSpPr>
        <p:spPr>
          <a:xfrm rot="5400000">
            <a:off x="7084531" y="3416627"/>
            <a:ext cx="3291838" cy="307777"/>
          </a:xfrm>
          <a:prstGeom prst="rect">
            <a:avLst/>
          </a:prstGeom>
          <a:solidFill>
            <a:srgbClr val="376092"/>
          </a:solidFill>
        </p:spPr>
        <p:txBody>
          <a:bodyPr wrap="square" rtlCol="0">
            <a:spAutoFit/>
          </a:bodyPr>
          <a:lstStyle/>
          <a:p>
            <a:pPr algn="ctr"/>
            <a:r>
              <a:rPr lang="fr-FR" sz="1400" b="0" spc="300" dirty="0">
                <a:solidFill>
                  <a:srgbClr val="FFFFFF"/>
                </a:solidFill>
                <a:latin typeface="Calibri" pitchFamily="34" charset="0"/>
                <a:cs typeface="Tahoma" pitchFamily="34" charset="0"/>
              </a:rPr>
              <a:t>% Confiance</a:t>
            </a:r>
          </a:p>
        </p:txBody>
      </p:sp>
      <p:graphicFrame>
        <p:nvGraphicFramePr>
          <p:cNvPr id="21" name="Tableau 20"/>
          <p:cNvGraphicFramePr>
            <a:graphicFrameLocks noGrp="1"/>
          </p:cNvGraphicFramePr>
          <p:nvPr>
            <p:extLst>
              <p:ext uri="{D42A27DB-BD31-4B8C-83A1-F6EECF244321}">
                <p14:modId xmlns:p14="http://schemas.microsoft.com/office/powerpoint/2010/main" val="531006201"/>
              </p:ext>
            </p:extLst>
          </p:nvPr>
        </p:nvGraphicFramePr>
        <p:xfrm>
          <a:off x="584801" y="1768405"/>
          <a:ext cx="2725947" cy="3594172"/>
        </p:xfrm>
        <a:graphic>
          <a:graphicData uri="http://schemas.openxmlformats.org/drawingml/2006/table">
            <a:tbl>
              <a:tblPr/>
              <a:tblGrid>
                <a:gridCol w="2725947">
                  <a:extLst>
                    <a:ext uri="{9D8B030D-6E8A-4147-A177-3AD203B41FA5}">
                      <a16:colId xmlns:a16="http://schemas.microsoft.com/office/drawing/2014/main" val="20000"/>
                    </a:ext>
                  </a:extLst>
                </a:gridCol>
              </a:tblGrid>
              <a:tr h="898543">
                <a:tc>
                  <a:txBody>
                    <a:bodyPr/>
                    <a:lstStyle/>
                    <a:p>
                      <a:pPr algn="r" fontAlgn="ctr"/>
                      <a:r>
                        <a:rPr lang="fr-FR" sz="1200" b="0" i="0" u="none" strike="noStrike" dirty="0">
                          <a:solidFill>
                            <a:srgbClr val="404040"/>
                          </a:solidFill>
                          <a:effectLst/>
                          <a:latin typeface="Tahoma" panose="020B0604030504040204" pitchFamily="34" charset="0"/>
                        </a:rPr>
                        <a:t>Votre famille</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898543">
                <a:tc>
                  <a:txBody>
                    <a:bodyPr/>
                    <a:lstStyle/>
                    <a:p>
                      <a:pPr algn="r" fontAlgn="ctr"/>
                      <a:r>
                        <a:rPr lang="fr-FR" sz="1200" b="0" i="0" u="none" strike="noStrike" dirty="0">
                          <a:solidFill>
                            <a:srgbClr val="404040"/>
                          </a:solidFill>
                          <a:effectLst/>
                          <a:latin typeface="Tahoma" panose="020B0604030504040204" pitchFamily="34" charset="0"/>
                        </a:rPr>
                        <a:t>Vos voisins</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898543">
                <a:tc>
                  <a:txBody>
                    <a:bodyPr/>
                    <a:lstStyle/>
                    <a:p>
                      <a:pPr algn="r" fontAlgn="ctr"/>
                      <a:r>
                        <a:rPr lang="fr-FR" sz="1200" b="0" i="0" u="none" strike="noStrike" dirty="0">
                          <a:solidFill>
                            <a:srgbClr val="404040"/>
                          </a:solidFill>
                          <a:effectLst/>
                          <a:latin typeface="Tahoma" panose="020B0604030504040204" pitchFamily="34" charset="0"/>
                        </a:rPr>
                        <a:t>Les gens d'une autre nationalité</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898543">
                <a:tc>
                  <a:txBody>
                    <a:bodyPr/>
                    <a:lstStyle/>
                    <a:p>
                      <a:pPr algn="r" fontAlgn="ctr"/>
                      <a:r>
                        <a:rPr lang="fr-FR" sz="1200" b="0" i="0" u="none" strike="noStrike" dirty="0">
                          <a:solidFill>
                            <a:srgbClr val="404040"/>
                          </a:solidFill>
                          <a:effectLst/>
                          <a:latin typeface="Tahoma" panose="020B0604030504040204" pitchFamily="34" charset="0"/>
                        </a:rPr>
                        <a:t>Les gens que vous rencontrez pour la première fois</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22" name="Espace réservé du texte 2"/>
          <p:cNvSpPr txBox="1">
            <a:spLocks/>
          </p:cNvSpPr>
          <p:nvPr>
            <p:custDataLst>
              <p:tags r:id="rId3"/>
            </p:custDataLst>
          </p:nvPr>
        </p:nvSpPr>
        <p:spPr>
          <a:xfrm>
            <a:off x="1777041" y="780386"/>
            <a:ext cx="7988061" cy="418686"/>
          </a:xfrm>
          <a:prstGeom prst="rect">
            <a:avLst/>
          </a:prstGeom>
          <a:noFill/>
        </p:spPr>
        <p:txBody>
          <a:bodyPr vert="horz" lIns="91440" tIns="45720" rIns="91440" bIns="45720" rtlCol="0" anchor="ctr" anchorCtr="0">
            <a:noAutofit/>
          </a:bodyPr>
          <a:lstStyle/>
          <a:p>
            <a:pPr fontAlgn="auto">
              <a:spcBef>
                <a:spcPct val="20000"/>
              </a:spcBef>
              <a:spcAft>
                <a:spcPts val="0"/>
              </a:spcAft>
              <a:defRPr/>
            </a:pPr>
            <a:r>
              <a:rPr lang="fr-FR" sz="1000" b="0" dirty="0">
                <a:solidFill>
                  <a:sysClr val="windowText" lastClr="000000"/>
                </a:solidFill>
                <a:ea typeface="Tahoma" pitchFamily="34" charset="0"/>
                <a:cs typeface="Tahoma" pitchFamily="34" charset="0"/>
              </a:rPr>
              <a:t>Q4. Pour chacun des groupes de personnes suivants, diriez-vous que vous leur faites tout à fait confiance, un peu confiance, pas beaucoup confiance ou pas du tout confiance ?</a:t>
            </a:r>
          </a:p>
        </p:txBody>
      </p:sp>
      <p:grpSp>
        <p:nvGrpSpPr>
          <p:cNvPr id="44" name="Groupe 178"/>
          <p:cNvGrpSpPr/>
          <p:nvPr/>
        </p:nvGrpSpPr>
        <p:grpSpPr>
          <a:xfrm>
            <a:off x="6117112" y="5926697"/>
            <a:ext cx="2786465" cy="215444"/>
            <a:chOff x="6180269" y="5701497"/>
            <a:chExt cx="2786465" cy="215444"/>
          </a:xfrm>
        </p:grpSpPr>
        <p:sp>
          <p:nvSpPr>
            <p:cNvPr id="45" name="ZoneTexte 144"/>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6"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4"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23" name="Groupe 64">
            <a:extLst>
              <a:ext uri="{FF2B5EF4-FFF2-40B4-BE49-F238E27FC236}">
                <a16:creationId xmlns:a16="http://schemas.microsoft.com/office/drawing/2014/main" id="{49626711-795A-4281-A5BA-869BB88DCD08}"/>
              </a:ext>
            </a:extLst>
          </p:cNvPr>
          <p:cNvGrpSpPr/>
          <p:nvPr/>
        </p:nvGrpSpPr>
        <p:grpSpPr>
          <a:xfrm>
            <a:off x="8193359" y="3898995"/>
            <a:ext cx="309894" cy="215444"/>
            <a:chOff x="6413168" y="2748837"/>
            <a:chExt cx="309894" cy="215444"/>
          </a:xfrm>
        </p:grpSpPr>
        <p:cxnSp>
          <p:nvCxnSpPr>
            <p:cNvPr id="24" name="Connecteur droit avec flèche 65">
              <a:extLst>
                <a:ext uri="{FF2B5EF4-FFF2-40B4-BE49-F238E27FC236}">
                  <a16:creationId xmlns:a16="http://schemas.microsoft.com/office/drawing/2014/main" id="{ECBB4902-D6AB-4CFE-8F74-D1849FB0C614}"/>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25" name="Rectangle 24">
              <a:extLst>
                <a:ext uri="{FF2B5EF4-FFF2-40B4-BE49-F238E27FC236}">
                  <a16:creationId xmlns:a16="http://schemas.microsoft.com/office/drawing/2014/main" id="{5022A969-F450-49FD-8DBB-2090DA06F5FD}"/>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-4</a:t>
              </a:r>
              <a:endParaRPr lang="fr-FR" sz="800" dirty="0">
                <a:solidFill>
                  <a:srgbClr val="E40546"/>
                </a:solidFill>
              </a:endParaRPr>
            </a:p>
          </p:txBody>
        </p:sp>
      </p:grpSp>
      <p:grpSp>
        <p:nvGrpSpPr>
          <p:cNvPr id="26" name="Groupe 45">
            <a:extLst>
              <a:ext uri="{FF2B5EF4-FFF2-40B4-BE49-F238E27FC236}">
                <a16:creationId xmlns:a16="http://schemas.microsoft.com/office/drawing/2014/main" id="{1EB95970-DF74-4E1E-955B-2523FB7ABD54}"/>
              </a:ext>
            </a:extLst>
          </p:cNvPr>
          <p:cNvGrpSpPr/>
          <p:nvPr/>
        </p:nvGrpSpPr>
        <p:grpSpPr>
          <a:xfrm>
            <a:off x="8178800" y="2109397"/>
            <a:ext cx="318011" cy="215444"/>
            <a:chOff x="6438181" y="3346935"/>
            <a:chExt cx="318011" cy="215444"/>
          </a:xfrm>
        </p:grpSpPr>
        <p:cxnSp>
          <p:nvCxnSpPr>
            <p:cNvPr id="27" name="Connecteur droit avec flèche 46">
              <a:extLst>
                <a:ext uri="{FF2B5EF4-FFF2-40B4-BE49-F238E27FC236}">
                  <a16:creationId xmlns:a16="http://schemas.microsoft.com/office/drawing/2014/main" id="{B10FB2E2-AAD2-472D-990F-DAC532AC69FC}"/>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sp>
          <p:nvSpPr>
            <p:cNvPr id="28" name="Rectangle 50">
              <a:extLst>
                <a:ext uri="{FF2B5EF4-FFF2-40B4-BE49-F238E27FC236}">
                  <a16:creationId xmlns:a16="http://schemas.microsoft.com/office/drawing/2014/main" id="{1DAE53F9-3DA4-4A22-947A-327B8006C65C}"/>
                </a:ext>
              </a:extLst>
            </p:cNvPr>
            <p:cNvSpPr/>
            <p:nvPr/>
          </p:nvSpPr>
          <p:spPr>
            <a:xfrm>
              <a:off x="6488170" y="3346935"/>
              <a:ext cx="268022" cy="215444"/>
            </a:xfrm>
            <a:prstGeom prst="rect">
              <a:avLst/>
            </a:prstGeom>
          </p:spPr>
          <p:txBody>
            <a:bodyPr wrap="none">
              <a:spAutoFit/>
            </a:bodyPr>
            <a:lstStyle/>
            <a:p>
              <a:r>
                <a:rPr lang="fr-FR" sz="800" i="1" dirty="0">
                  <a:solidFill>
                    <a:schemeClr val="accent1">
                      <a:lumMod val="10000"/>
                    </a:schemeClr>
                  </a:solidFill>
                  <a:cs typeface="Tahoma" pitchFamily="34" charset="0"/>
                </a:rPr>
                <a:t>=</a:t>
              </a:r>
              <a:endParaRPr lang="fr-FR" sz="800" dirty="0">
                <a:solidFill>
                  <a:schemeClr val="accent1">
                    <a:lumMod val="10000"/>
                  </a:schemeClr>
                </a:solidFill>
              </a:endParaRPr>
            </a:p>
          </p:txBody>
        </p:sp>
      </p:grpSp>
      <p:grpSp>
        <p:nvGrpSpPr>
          <p:cNvPr id="33" name="Groupe 63">
            <a:extLst>
              <a:ext uri="{FF2B5EF4-FFF2-40B4-BE49-F238E27FC236}">
                <a16:creationId xmlns:a16="http://schemas.microsoft.com/office/drawing/2014/main" id="{F35BDD6F-EC67-4B6B-80D4-582C26A0F8E9}"/>
              </a:ext>
            </a:extLst>
          </p:cNvPr>
          <p:cNvGrpSpPr/>
          <p:nvPr/>
        </p:nvGrpSpPr>
        <p:grpSpPr>
          <a:xfrm>
            <a:off x="8168906" y="2998589"/>
            <a:ext cx="348366" cy="215444"/>
            <a:chOff x="6413168" y="3047886"/>
            <a:chExt cx="348366" cy="215444"/>
          </a:xfrm>
        </p:grpSpPr>
        <p:cxnSp>
          <p:nvCxnSpPr>
            <p:cNvPr id="34" name="Connecteur droit avec flèche 73">
              <a:extLst>
                <a:ext uri="{FF2B5EF4-FFF2-40B4-BE49-F238E27FC236}">
                  <a16:creationId xmlns:a16="http://schemas.microsoft.com/office/drawing/2014/main" id="{5BAA3D92-5163-4E4D-92BF-F749A5A04FF6}"/>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35" name="Rectangle 34">
              <a:extLst>
                <a:ext uri="{FF2B5EF4-FFF2-40B4-BE49-F238E27FC236}">
                  <a16:creationId xmlns:a16="http://schemas.microsoft.com/office/drawing/2014/main" id="{A7B5C410-A041-4A84-A7B7-C1B7272C84CD}"/>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1</a:t>
              </a:r>
              <a:endParaRPr lang="fr-FR" sz="800" dirty="0">
                <a:solidFill>
                  <a:srgbClr val="00B050"/>
                </a:solidFill>
              </a:endParaRPr>
            </a:p>
          </p:txBody>
        </p:sp>
      </p:grpSp>
      <p:graphicFrame>
        <p:nvGraphicFramePr>
          <p:cNvPr id="20" name="Tableau 20">
            <a:extLst>
              <a:ext uri="{FF2B5EF4-FFF2-40B4-BE49-F238E27FC236}">
                <a16:creationId xmlns:a16="http://schemas.microsoft.com/office/drawing/2014/main" id="{A69AC242-3023-4978-8FD3-B58A61B560C8}"/>
              </a:ext>
            </a:extLst>
          </p:cNvPr>
          <p:cNvGraphicFramePr>
            <a:graphicFrameLocks noGrp="1"/>
          </p:cNvGraphicFramePr>
          <p:nvPr>
            <p:extLst>
              <p:ext uri="{D42A27DB-BD31-4B8C-83A1-F6EECF244321}">
                <p14:modId xmlns:p14="http://schemas.microsoft.com/office/powerpoint/2010/main" val="473973220"/>
              </p:ext>
            </p:extLst>
          </p:nvPr>
        </p:nvGraphicFramePr>
        <p:xfrm>
          <a:off x="7043057" y="1801063"/>
          <a:ext cx="1141770" cy="3543824"/>
        </p:xfrm>
        <a:graphic>
          <a:graphicData uri="http://schemas.openxmlformats.org/drawingml/2006/table">
            <a:tbl>
              <a:tblPr/>
              <a:tblGrid>
                <a:gridCol w="1141770">
                  <a:extLst>
                    <a:ext uri="{9D8B030D-6E8A-4147-A177-3AD203B41FA5}">
                      <a16:colId xmlns:a16="http://schemas.microsoft.com/office/drawing/2014/main" val="20000"/>
                    </a:ext>
                  </a:extLst>
                </a:gridCol>
              </a:tblGrid>
              <a:tr h="885956">
                <a:tc>
                  <a:txBody>
                    <a:bodyPr/>
                    <a:lstStyle/>
                    <a:p>
                      <a:pPr algn="ctr" fontAlgn="b"/>
                      <a:r>
                        <a:rPr lang="fr-FR"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94%</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885956">
                <a:tc>
                  <a:txBody>
                    <a:bodyPr/>
                    <a:lstStyle/>
                    <a:p>
                      <a:pPr algn="ctr" fontAlgn="b"/>
                      <a:r>
                        <a:rPr lang="fr-FR"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7</a:t>
                      </a:r>
                      <a:r>
                        <a:rPr lang="pl-PL"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2</a:t>
                      </a:r>
                      <a:r>
                        <a:rPr lang="fr-FR"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885956">
                <a:tc>
                  <a:txBody>
                    <a:bodyPr/>
                    <a:lstStyle/>
                    <a:p>
                      <a:pPr algn="ctr" fontAlgn="b"/>
                      <a:r>
                        <a:rPr lang="fr-FR"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5</a:t>
                      </a:r>
                      <a:r>
                        <a:rPr lang="pl-PL"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5</a:t>
                      </a:r>
                      <a:r>
                        <a:rPr lang="fr-FR"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885956">
                <a:tc>
                  <a:txBody>
                    <a:bodyPr/>
                    <a:lstStyle/>
                    <a:p>
                      <a:pPr algn="ctr" fontAlgn="b"/>
                      <a:r>
                        <a:rPr lang="fr-FR"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4</a:t>
                      </a:r>
                      <a:r>
                        <a:rPr lang="pl-PL"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1</a:t>
                      </a:r>
                      <a:r>
                        <a:rPr lang="fr-FR"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bl>
          </a:graphicData>
        </a:graphic>
      </p:graphicFrame>
      <p:grpSp>
        <p:nvGrpSpPr>
          <p:cNvPr id="41" name="Groupe 64">
            <a:extLst>
              <a:ext uri="{FF2B5EF4-FFF2-40B4-BE49-F238E27FC236}">
                <a16:creationId xmlns:a16="http://schemas.microsoft.com/office/drawing/2014/main" id="{67ED4870-5E22-4E8F-A030-4D09ADE0498F}"/>
              </a:ext>
            </a:extLst>
          </p:cNvPr>
          <p:cNvGrpSpPr/>
          <p:nvPr/>
        </p:nvGrpSpPr>
        <p:grpSpPr>
          <a:xfrm>
            <a:off x="8183834" y="4775295"/>
            <a:ext cx="309894" cy="215444"/>
            <a:chOff x="6413168" y="2748837"/>
            <a:chExt cx="309894" cy="215444"/>
          </a:xfrm>
        </p:grpSpPr>
        <p:cxnSp>
          <p:nvCxnSpPr>
            <p:cNvPr id="42" name="Connecteur droit avec flèche 65">
              <a:extLst>
                <a:ext uri="{FF2B5EF4-FFF2-40B4-BE49-F238E27FC236}">
                  <a16:creationId xmlns:a16="http://schemas.microsoft.com/office/drawing/2014/main" id="{A8FE4170-F5A5-41A2-8A21-2B656D19F6CE}"/>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3" name="Rectangle 24">
              <a:extLst>
                <a:ext uri="{FF2B5EF4-FFF2-40B4-BE49-F238E27FC236}">
                  <a16:creationId xmlns:a16="http://schemas.microsoft.com/office/drawing/2014/main" id="{0E2CFE9B-2C9A-446C-9EF9-66C6AD0F1003}"/>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a:t>
              </a:r>
              <a:r>
                <a:rPr lang="pl-PL" sz="800" i="1" dirty="0">
                  <a:solidFill>
                    <a:srgbClr val="E40546"/>
                  </a:solidFill>
                  <a:cs typeface="Tahoma" pitchFamily="34" charset="0"/>
                </a:rPr>
                <a:t>2</a:t>
              </a:r>
              <a:endParaRPr lang="fr-FR" sz="800" dirty="0">
                <a:solidFill>
                  <a:srgbClr val="E40546"/>
                </a:solidFill>
              </a:endParaRPr>
            </a:p>
          </p:txBody>
        </p:sp>
      </p:grpSp>
      <p:pic>
        <p:nvPicPr>
          <p:cNvPr id="29" name="Image 28" descr="Une image contenant texte, clipart&#10;&#10;Description générée automatiquement">
            <a:extLst>
              <a:ext uri="{FF2B5EF4-FFF2-40B4-BE49-F238E27FC236}">
                <a16:creationId xmlns:a16="http://schemas.microsoft.com/office/drawing/2014/main" id="{13198A48-DA9F-BB43-AB0B-806E6047A4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079" y="1385948"/>
            <a:ext cx="612000" cy="612000"/>
          </a:xfrm>
          <a:prstGeom prst="rect">
            <a:avLst/>
          </a:prstGeom>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aphique 10">
            <a:extLst>
              <a:ext uri="{FF2B5EF4-FFF2-40B4-BE49-F238E27FC236}">
                <a16:creationId xmlns:a16="http://schemas.microsoft.com/office/drawing/2014/main" id="{4815A823-CCAE-44E5-9CC7-4583D06F602F}"/>
              </a:ext>
            </a:extLst>
          </p:cNvPr>
          <p:cNvGraphicFramePr/>
          <p:nvPr>
            <p:custDataLst>
              <p:tags r:id="rId1"/>
            </p:custDataLst>
            <p:extLst>
              <p:ext uri="{D42A27DB-BD31-4B8C-83A1-F6EECF244321}">
                <p14:modId xmlns:p14="http://schemas.microsoft.com/office/powerpoint/2010/main" val="2917406560"/>
              </p:ext>
            </p:extLst>
          </p:nvPr>
        </p:nvGraphicFramePr>
        <p:xfrm>
          <a:off x="845023" y="982021"/>
          <a:ext cx="8215954" cy="39907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gestion de la crise par le gouvernement</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Cov1. Etes-vous tout à fait d'accord, plutôt d'accord, plutôt pas d'accord ou pas du tout d'accord avec chacune des affirmations ?</a:t>
            </a:r>
          </a:p>
        </p:txBody>
      </p:sp>
      <p:graphicFrame>
        <p:nvGraphicFramePr>
          <p:cNvPr id="8" name="Tableau 55">
            <a:extLst>
              <a:ext uri="{FF2B5EF4-FFF2-40B4-BE49-F238E27FC236}">
                <a16:creationId xmlns:a16="http://schemas.microsoft.com/office/drawing/2014/main" id="{9FBAFBE8-3281-4C6C-898E-71C1101CF85B}"/>
              </a:ext>
            </a:extLst>
          </p:cNvPr>
          <p:cNvGraphicFramePr>
            <a:graphicFrameLocks noGrp="1"/>
          </p:cNvGraphicFramePr>
          <p:nvPr>
            <p:extLst>
              <p:ext uri="{D42A27DB-BD31-4B8C-83A1-F6EECF244321}">
                <p14:modId xmlns:p14="http://schemas.microsoft.com/office/powerpoint/2010/main" val="4061766061"/>
              </p:ext>
            </p:extLst>
          </p:nvPr>
        </p:nvGraphicFramePr>
        <p:xfrm>
          <a:off x="940274" y="4972738"/>
          <a:ext cx="8137051" cy="556191"/>
        </p:xfrm>
        <a:graphic>
          <a:graphicData uri="http://schemas.openxmlformats.org/drawingml/2006/table">
            <a:tbl>
              <a:tblPr/>
              <a:tblGrid>
                <a:gridCol w="1546265">
                  <a:extLst>
                    <a:ext uri="{9D8B030D-6E8A-4147-A177-3AD203B41FA5}">
                      <a16:colId xmlns:a16="http://schemas.microsoft.com/office/drawing/2014/main" val="20000"/>
                    </a:ext>
                  </a:extLst>
                </a:gridCol>
                <a:gridCol w="1647698">
                  <a:extLst>
                    <a:ext uri="{9D8B030D-6E8A-4147-A177-3AD203B41FA5}">
                      <a16:colId xmlns:a16="http://schemas.microsoft.com/office/drawing/2014/main" val="1200823863"/>
                    </a:ext>
                  </a:extLst>
                </a:gridCol>
                <a:gridCol w="1647696">
                  <a:extLst>
                    <a:ext uri="{9D8B030D-6E8A-4147-A177-3AD203B41FA5}">
                      <a16:colId xmlns:a16="http://schemas.microsoft.com/office/drawing/2014/main" val="77638292"/>
                    </a:ext>
                  </a:extLst>
                </a:gridCol>
                <a:gridCol w="1647696">
                  <a:extLst>
                    <a:ext uri="{9D8B030D-6E8A-4147-A177-3AD203B41FA5}">
                      <a16:colId xmlns:a16="http://schemas.microsoft.com/office/drawing/2014/main" val="4230570862"/>
                    </a:ext>
                  </a:extLst>
                </a:gridCol>
                <a:gridCol w="1647696">
                  <a:extLst>
                    <a:ext uri="{9D8B030D-6E8A-4147-A177-3AD203B41FA5}">
                      <a16:colId xmlns:a16="http://schemas.microsoft.com/office/drawing/2014/main" val="3216606944"/>
                    </a:ext>
                  </a:extLst>
                </a:gridCol>
              </a:tblGrid>
              <a:tr h="556191">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Tout à fait d’accord</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Plutôt d’accord</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Plutôt pas d’accord</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Pas du tout d’accord</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NSP</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9">
            <a:extLst>
              <a:ext uri="{FF2B5EF4-FFF2-40B4-BE49-F238E27FC236}">
                <a16:creationId xmlns:a16="http://schemas.microsoft.com/office/drawing/2014/main" id="{53084588-BB57-40E9-9A1A-3C93E2D17BAE}"/>
              </a:ext>
            </a:extLst>
          </p:cNvPr>
          <p:cNvSpPr/>
          <p:nvPr/>
        </p:nvSpPr>
        <p:spPr>
          <a:xfrm>
            <a:off x="2124255" y="2258483"/>
            <a:ext cx="744114"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376092"/>
                </a:solidFill>
                <a:effectLst/>
                <a:uLnTx/>
                <a:uFillTx/>
                <a:latin typeface="Tahoma" pitchFamily="34" charset="0"/>
                <a:ea typeface="+mn-ea"/>
                <a:cs typeface="Arial" charset="0"/>
              </a:rPr>
              <a:t>D’accord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76092"/>
                </a:solidFill>
                <a:effectLst/>
                <a:uLnTx/>
                <a:uFillTx/>
                <a:latin typeface="Tahoma" pitchFamily="34" charset="0"/>
                <a:ea typeface="+mn-ea"/>
                <a:cs typeface="Arial" charset="0"/>
              </a:rPr>
              <a:t>37%</a:t>
            </a:r>
            <a:endParaRPr kumimoji="0" lang="fr-FR" sz="1600" b="1" i="0" u="none" strike="noStrike" kern="1200" cap="none" spc="0" normalizeH="0" baseline="0" noProof="0" dirty="0">
              <a:ln>
                <a:noFill/>
              </a:ln>
              <a:solidFill>
                <a:srgbClr val="376092"/>
              </a:solidFill>
              <a:effectLst/>
              <a:uLnTx/>
              <a:uFillTx/>
              <a:latin typeface="Tahoma" pitchFamily="34" charset="0"/>
              <a:ea typeface="+mn-ea"/>
              <a:cs typeface="Arial" charset="0"/>
            </a:endParaRPr>
          </a:p>
        </p:txBody>
      </p:sp>
      <p:cxnSp>
        <p:nvCxnSpPr>
          <p:cNvPr id="12" name="Connecteur droit 43">
            <a:extLst>
              <a:ext uri="{FF2B5EF4-FFF2-40B4-BE49-F238E27FC236}">
                <a16:creationId xmlns:a16="http://schemas.microsoft.com/office/drawing/2014/main" id="{2B5A9456-CA97-4A3F-8AC0-85E8FCD0D966}"/>
              </a:ext>
            </a:extLst>
          </p:cNvPr>
          <p:cNvCxnSpPr>
            <a:cxnSpLocks/>
          </p:cNvCxnSpPr>
          <p:nvPr/>
        </p:nvCxnSpPr>
        <p:spPr>
          <a:xfrm>
            <a:off x="4151376" y="2784937"/>
            <a:ext cx="3191256"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5" name="Connecteur droit 49">
            <a:extLst>
              <a:ext uri="{FF2B5EF4-FFF2-40B4-BE49-F238E27FC236}">
                <a16:creationId xmlns:a16="http://schemas.microsoft.com/office/drawing/2014/main" id="{F3BDA563-B5B2-48E2-8FE4-C3DEC8C1AF48}"/>
              </a:ext>
            </a:extLst>
          </p:cNvPr>
          <p:cNvCxnSpPr>
            <a:cxnSpLocks/>
          </p:cNvCxnSpPr>
          <p:nvPr/>
        </p:nvCxnSpPr>
        <p:spPr>
          <a:xfrm>
            <a:off x="950976" y="2784937"/>
            <a:ext cx="3108960" cy="0"/>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C0EF5B3-A47E-4ACB-8705-B7EE9FDD265D}"/>
              </a:ext>
            </a:extLst>
          </p:cNvPr>
          <p:cNvSpPr/>
          <p:nvPr/>
        </p:nvSpPr>
        <p:spPr>
          <a:xfrm>
            <a:off x="5320096" y="2258483"/>
            <a:ext cx="990977"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FF5050"/>
                </a:solidFill>
                <a:effectLst/>
                <a:uLnTx/>
                <a:uFillTx/>
                <a:latin typeface="Tahoma" pitchFamily="34" charset="0"/>
                <a:ea typeface="+mn-ea"/>
                <a:cs typeface="Arial" charset="0"/>
              </a:rPr>
              <a:t>Pas d’accord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5050"/>
                </a:solidFill>
                <a:effectLst/>
                <a:uLnTx/>
                <a:uFillTx/>
                <a:latin typeface="Tahoma" pitchFamily="34" charset="0"/>
                <a:ea typeface="+mn-ea"/>
                <a:cs typeface="Arial" charset="0"/>
              </a:rPr>
              <a:t>58%</a:t>
            </a:r>
            <a:endParaRPr kumimoji="0" lang="fr-FR" sz="1600" b="1" i="0" u="none" strike="noStrike" kern="1200" cap="none" spc="0" normalizeH="0" baseline="0" noProof="0" dirty="0">
              <a:ln>
                <a:noFill/>
              </a:ln>
              <a:solidFill>
                <a:srgbClr val="FF5050"/>
              </a:solidFill>
              <a:effectLst/>
              <a:uLnTx/>
              <a:uFillTx/>
              <a:latin typeface="Tahoma" pitchFamily="34" charset="0"/>
              <a:ea typeface="+mn-ea"/>
              <a:cs typeface="Arial" charset="0"/>
            </a:endParaRPr>
          </a:p>
        </p:txBody>
      </p:sp>
      <p:sp>
        <p:nvSpPr>
          <p:cNvPr id="13" name="Rectangle 12">
            <a:extLst>
              <a:ext uri="{FF2B5EF4-FFF2-40B4-BE49-F238E27FC236}">
                <a16:creationId xmlns:a16="http://schemas.microsoft.com/office/drawing/2014/main" id="{E72DB696-428D-4FD1-8375-4A8E427CECF5}"/>
              </a:ext>
            </a:extLst>
          </p:cNvPr>
          <p:cNvSpPr/>
          <p:nvPr/>
        </p:nvSpPr>
        <p:spPr>
          <a:xfrm>
            <a:off x="0" y="1283538"/>
            <a:ext cx="9906000" cy="30777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04040"/>
                </a:solidFill>
                <a:effectLst/>
                <a:uLnTx/>
                <a:uFillTx/>
                <a:latin typeface="Tahoma" pitchFamily="34" charset="0"/>
                <a:ea typeface="+mn-ea"/>
                <a:cs typeface="Arial" charset="0"/>
              </a:rPr>
              <a:t>Dans l’ensemble, le gouvernement gère bien la crise sanitaire</a:t>
            </a:r>
          </a:p>
        </p:txBody>
      </p:sp>
      <p:grpSp>
        <p:nvGrpSpPr>
          <p:cNvPr id="14" name="Groupe 64">
            <a:extLst>
              <a:ext uri="{FF2B5EF4-FFF2-40B4-BE49-F238E27FC236}">
                <a16:creationId xmlns:a16="http://schemas.microsoft.com/office/drawing/2014/main" id="{5156EE3D-CF07-6A49-9308-43EDBD43A96F}"/>
              </a:ext>
            </a:extLst>
          </p:cNvPr>
          <p:cNvGrpSpPr/>
          <p:nvPr/>
        </p:nvGrpSpPr>
        <p:grpSpPr>
          <a:xfrm>
            <a:off x="2980986" y="2461080"/>
            <a:ext cx="309894" cy="215444"/>
            <a:chOff x="6413168" y="2748837"/>
            <a:chExt cx="309894" cy="215444"/>
          </a:xfrm>
        </p:grpSpPr>
        <p:cxnSp>
          <p:nvCxnSpPr>
            <p:cNvPr id="16" name="Connecteur droit avec flèche 65">
              <a:extLst>
                <a:ext uri="{FF2B5EF4-FFF2-40B4-BE49-F238E27FC236}">
                  <a16:creationId xmlns:a16="http://schemas.microsoft.com/office/drawing/2014/main" id="{6F520098-FF94-014E-B806-D1DF585D9766}"/>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17" name="Rectangle 16">
              <a:extLst>
                <a:ext uri="{FF2B5EF4-FFF2-40B4-BE49-F238E27FC236}">
                  <a16:creationId xmlns:a16="http://schemas.microsoft.com/office/drawing/2014/main" id="{A355367A-43B6-ED43-85DC-8E5C99E254AF}"/>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18" name="Groupe 45">
            <a:extLst>
              <a:ext uri="{FF2B5EF4-FFF2-40B4-BE49-F238E27FC236}">
                <a16:creationId xmlns:a16="http://schemas.microsoft.com/office/drawing/2014/main" id="{EFF40E09-F303-0044-9B2F-C77129DD6010}"/>
              </a:ext>
            </a:extLst>
          </p:cNvPr>
          <p:cNvGrpSpPr/>
          <p:nvPr/>
        </p:nvGrpSpPr>
        <p:grpSpPr>
          <a:xfrm>
            <a:off x="6348946" y="2491652"/>
            <a:ext cx="318011" cy="215444"/>
            <a:chOff x="6438181" y="3346935"/>
            <a:chExt cx="318011" cy="215444"/>
          </a:xfrm>
        </p:grpSpPr>
        <p:cxnSp>
          <p:nvCxnSpPr>
            <p:cNvPr id="21" name="Connecteur droit avec flèche 46">
              <a:extLst>
                <a:ext uri="{FF2B5EF4-FFF2-40B4-BE49-F238E27FC236}">
                  <a16:creationId xmlns:a16="http://schemas.microsoft.com/office/drawing/2014/main" id="{D17DFB0E-77E5-1449-8B2F-6EF0B3436CE5}"/>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sp>
          <p:nvSpPr>
            <p:cNvPr id="22" name="Rectangle 50">
              <a:extLst>
                <a:ext uri="{FF2B5EF4-FFF2-40B4-BE49-F238E27FC236}">
                  <a16:creationId xmlns:a16="http://schemas.microsoft.com/office/drawing/2014/main" id="{987676EA-71D9-8742-A74F-9960A464C993}"/>
                </a:ext>
              </a:extLst>
            </p:cNvPr>
            <p:cNvSpPr/>
            <p:nvPr/>
          </p:nvSpPr>
          <p:spPr>
            <a:xfrm>
              <a:off x="6488170" y="3346935"/>
              <a:ext cx="26802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BBE0E3">
                      <a:lumMod val="10000"/>
                    </a:srgbClr>
                  </a:solidFill>
                  <a:effectLst/>
                  <a:uLnTx/>
                  <a:uFillTx/>
                  <a:latin typeface="Tahoma" pitchFamily="34" charset="0"/>
                  <a:ea typeface="+mn-ea"/>
                  <a:cs typeface="Tahoma" pitchFamily="34" charset="0"/>
                </a:rPr>
                <a:t>=</a:t>
              </a:r>
              <a:endParaRPr kumimoji="0" lang="fr-FR" sz="800" b="1" i="0" u="none" strike="noStrike" kern="1200" cap="none" spc="0" normalizeH="0" baseline="0" noProof="0" dirty="0">
                <a:ln>
                  <a:noFill/>
                </a:ln>
                <a:solidFill>
                  <a:srgbClr val="BBE0E3">
                    <a:lumMod val="10000"/>
                  </a:srgbClr>
                </a:solidFill>
                <a:effectLst/>
                <a:uLnTx/>
                <a:uFillTx/>
                <a:latin typeface="Tahoma" pitchFamily="34" charset="0"/>
                <a:ea typeface="+mn-ea"/>
                <a:cs typeface="Arial" charset="0"/>
              </a:endParaRPr>
            </a:p>
          </p:txBody>
        </p:sp>
      </p:grpSp>
      <p:grpSp>
        <p:nvGrpSpPr>
          <p:cNvPr id="24" name="Groupe 178">
            <a:extLst>
              <a:ext uri="{FF2B5EF4-FFF2-40B4-BE49-F238E27FC236}">
                <a16:creationId xmlns:a16="http://schemas.microsoft.com/office/drawing/2014/main" id="{E3887741-9D09-5C4B-805D-CAB4ACCC6284}"/>
              </a:ext>
            </a:extLst>
          </p:cNvPr>
          <p:cNvGrpSpPr/>
          <p:nvPr/>
        </p:nvGrpSpPr>
        <p:grpSpPr>
          <a:xfrm>
            <a:off x="5482363" y="5765228"/>
            <a:ext cx="4221028" cy="338554"/>
            <a:chOff x="5592098" y="5701497"/>
            <a:chExt cx="4221028" cy="338554"/>
          </a:xfrm>
        </p:grpSpPr>
        <p:sp>
          <p:nvSpPr>
            <p:cNvPr id="25" name="ZoneTexte 144">
              <a:extLst>
                <a:ext uri="{FF2B5EF4-FFF2-40B4-BE49-F238E27FC236}">
                  <a16:creationId xmlns:a16="http://schemas.microsoft.com/office/drawing/2014/main" id="{D811F375-C523-204D-AAB3-90921195AB4A}"/>
                </a:ext>
              </a:extLst>
            </p:cNvPr>
            <p:cNvSpPr txBox="1"/>
            <p:nvPr/>
          </p:nvSpPr>
          <p:spPr>
            <a:xfrm>
              <a:off x="5592098" y="5701497"/>
              <a:ext cx="4221028"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11b (avril 2020)</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sz="800" b="0" i="1" dirty="0">
                  <a:solidFill>
                    <a:srgbClr val="000000"/>
                  </a:solidFill>
                </a:rPr>
                <a:t>L’item était à cette date : « Dans l’ensemble, le gouvernement a bien géré cette crise »</a:t>
              </a:r>
              <a:endParaRPr kumimoji="0" lang="fr-FR" sz="800" b="0"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cxnSp>
          <p:nvCxnSpPr>
            <p:cNvPr id="26" name="Connecteur droit avec flèche 161">
              <a:extLst>
                <a:ext uri="{FF2B5EF4-FFF2-40B4-BE49-F238E27FC236}">
                  <a16:creationId xmlns:a16="http://schemas.microsoft.com/office/drawing/2014/main" id="{5E8E431E-758D-114E-ACAB-BAA9AA6BED97}"/>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7" name="Connecteur droit avec flèche 176">
              <a:extLst>
                <a:ext uri="{FF2B5EF4-FFF2-40B4-BE49-F238E27FC236}">
                  <a16:creationId xmlns:a16="http://schemas.microsoft.com/office/drawing/2014/main" id="{8349D24E-ECB8-494B-803B-1B9AF9853A99}"/>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pic>
        <p:nvPicPr>
          <p:cNvPr id="28" name="Image 27" descr="Une image contenant texte, clipart&#10;&#10;Description générée automatiquement">
            <a:extLst>
              <a:ext uri="{FF2B5EF4-FFF2-40B4-BE49-F238E27FC236}">
                <a16:creationId xmlns:a16="http://schemas.microsoft.com/office/drawing/2014/main" id="{7845D731-D39C-CD43-BBB4-E30E199BDD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4162870575"/>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gestion de la crise par le gouvernement</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Cov1. Etes-vous tout à fait d'accord, plutôt d'accord, plutôt pas d'accord ou pas du tout d'accord avec chacune des affirmations ?</a:t>
            </a:r>
          </a:p>
        </p:txBody>
      </p:sp>
      <p:pic>
        <p:nvPicPr>
          <p:cNvPr id="9" name="Image 4" descr="Une image contenant texte, clipart&#10;&#10;Description générée automatiquement">
            <a:extLst>
              <a:ext uri="{FF2B5EF4-FFF2-40B4-BE49-F238E27FC236}">
                <a16:creationId xmlns:a16="http://schemas.microsoft.com/office/drawing/2014/main" id="{85B9F2C0-2C9C-479E-BD73-9AB8A4B15F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570" y="2030766"/>
            <a:ext cx="612000" cy="612000"/>
          </a:xfrm>
          <a:prstGeom prst="rect">
            <a:avLst/>
          </a:prstGeom>
        </p:spPr>
      </p:pic>
      <p:pic>
        <p:nvPicPr>
          <p:cNvPr id="10" name="Image 8">
            <a:extLst>
              <a:ext uri="{FF2B5EF4-FFF2-40B4-BE49-F238E27FC236}">
                <a16:creationId xmlns:a16="http://schemas.microsoft.com/office/drawing/2014/main" id="{081497B8-D8FF-4C6E-A87B-3900C174FA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4834" y="2030766"/>
            <a:ext cx="612000" cy="612000"/>
          </a:xfrm>
          <a:prstGeom prst="rect">
            <a:avLst/>
          </a:prstGeom>
        </p:spPr>
      </p:pic>
      <p:pic>
        <p:nvPicPr>
          <p:cNvPr id="11" name="Image 10">
            <a:extLst>
              <a:ext uri="{FF2B5EF4-FFF2-40B4-BE49-F238E27FC236}">
                <a16:creationId xmlns:a16="http://schemas.microsoft.com/office/drawing/2014/main" id="{0E89B8CE-8CD6-480E-A22B-CA868FA1EF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2202" y="2030766"/>
            <a:ext cx="612000" cy="612000"/>
          </a:xfrm>
          <a:prstGeom prst="rect">
            <a:avLst/>
          </a:prstGeom>
        </p:spPr>
      </p:pic>
      <p:pic>
        <p:nvPicPr>
          <p:cNvPr id="12" name="Image 12" descr="Une image contenant texte, clipart&#10;&#10;Description générée automatiquement">
            <a:extLst>
              <a:ext uri="{FF2B5EF4-FFF2-40B4-BE49-F238E27FC236}">
                <a16:creationId xmlns:a16="http://schemas.microsoft.com/office/drawing/2014/main" id="{EE6AE548-CB65-4522-8AB0-D90B896720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7464" y="2030766"/>
            <a:ext cx="612000" cy="612000"/>
          </a:xfrm>
          <a:prstGeom prst="rect">
            <a:avLst/>
          </a:prstGeom>
        </p:spPr>
      </p:pic>
      <p:pic>
        <p:nvPicPr>
          <p:cNvPr id="13" name="Image 14">
            <a:extLst>
              <a:ext uri="{FF2B5EF4-FFF2-40B4-BE49-F238E27FC236}">
                <a16:creationId xmlns:a16="http://schemas.microsoft.com/office/drawing/2014/main" id="{DD5C78CC-8F8F-4991-935E-6E27504328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8549" y="2036059"/>
            <a:ext cx="612000" cy="612000"/>
          </a:xfrm>
          <a:prstGeom prst="rect">
            <a:avLst/>
          </a:prstGeom>
        </p:spPr>
      </p:pic>
      <p:graphicFrame>
        <p:nvGraphicFramePr>
          <p:cNvPr id="14" name="Tableau 39">
            <a:extLst>
              <a:ext uri="{FF2B5EF4-FFF2-40B4-BE49-F238E27FC236}">
                <a16:creationId xmlns:a16="http://schemas.microsoft.com/office/drawing/2014/main" id="{9CB52354-E4EA-48D5-B0F5-52B35BFBEDCB}"/>
              </a:ext>
            </a:extLst>
          </p:cNvPr>
          <p:cNvGraphicFramePr>
            <a:graphicFrameLocks noGrp="1"/>
          </p:cNvGraphicFramePr>
          <p:nvPr>
            <p:extLst>
              <p:ext uri="{D42A27DB-BD31-4B8C-83A1-F6EECF244321}">
                <p14:modId xmlns:p14="http://schemas.microsoft.com/office/powerpoint/2010/main" val="2587603142"/>
              </p:ext>
            </p:extLst>
          </p:nvPr>
        </p:nvGraphicFramePr>
        <p:xfrm>
          <a:off x="1219200" y="2567122"/>
          <a:ext cx="7323363" cy="3397658"/>
        </p:xfrm>
        <a:graphic>
          <a:graphicData uri="http://schemas.openxmlformats.org/drawingml/2006/table">
            <a:tbl>
              <a:tblPr>
                <a:tableStyleId>{5C22544A-7EE6-4342-B048-85BDC9FD1C3A}</a:tableStyleId>
              </a:tblPr>
              <a:tblGrid>
                <a:gridCol w="2519423">
                  <a:extLst>
                    <a:ext uri="{9D8B030D-6E8A-4147-A177-3AD203B41FA5}">
                      <a16:colId xmlns:a16="http://schemas.microsoft.com/office/drawing/2014/main" val="2281626971"/>
                    </a:ext>
                  </a:extLst>
                </a:gridCol>
                <a:gridCol w="960788">
                  <a:extLst>
                    <a:ext uri="{9D8B030D-6E8A-4147-A177-3AD203B41FA5}">
                      <a16:colId xmlns:a16="http://schemas.microsoft.com/office/drawing/2014/main" val="2828046529"/>
                    </a:ext>
                  </a:extLst>
                </a:gridCol>
                <a:gridCol w="960788">
                  <a:extLst>
                    <a:ext uri="{9D8B030D-6E8A-4147-A177-3AD203B41FA5}">
                      <a16:colId xmlns:a16="http://schemas.microsoft.com/office/drawing/2014/main" val="4251480744"/>
                    </a:ext>
                  </a:extLst>
                </a:gridCol>
                <a:gridCol w="960788">
                  <a:extLst>
                    <a:ext uri="{9D8B030D-6E8A-4147-A177-3AD203B41FA5}">
                      <a16:colId xmlns:a16="http://schemas.microsoft.com/office/drawing/2014/main" val="789682629"/>
                    </a:ext>
                  </a:extLst>
                </a:gridCol>
                <a:gridCol w="960788">
                  <a:extLst>
                    <a:ext uri="{9D8B030D-6E8A-4147-A177-3AD203B41FA5}">
                      <a16:colId xmlns:a16="http://schemas.microsoft.com/office/drawing/2014/main" val="1358923703"/>
                    </a:ext>
                  </a:extLst>
                </a:gridCol>
                <a:gridCol w="960788">
                  <a:extLst>
                    <a:ext uri="{9D8B030D-6E8A-4147-A177-3AD203B41FA5}">
                      <a16:colId xmlns:a16="http://schemas.microsoft.com/office/drawing/2014/main" val="1175057193"/>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32000">
                <a:tc>
                  <a:txBody>
                    <a:bodyPr/>
                    <a:lstStyle/>
                    <a:p>
                      <a:pPr algn="r" fontAlgn="b"/>
                      <a:r>
                        <a:rPr lang="fr-FR" sz="1100" b="1" i="0" u="none" strike="noStrike" kern="1200" dirty="0">
                          <a:solidFill>
                            <a:srgbClr val="404040"/>
                          </a:solidFill>
                          <a:effectLst/>
                          <a:latin typeface="Tahoma" panose="020B0604030504040204" pitchFamily="34" charset="0"/>
                          <a:ea typeface="+mn-ea"/>
                          <a:cs typeface="+mn-cs"/>
                        </a:rPr>
                        <a:t>Sous-total D'accord</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37%</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56%</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48%</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52%</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432000">
                <a:tc>
                  <a:txBody>
                    <a:bodyPr/>
                    <a:lstStyle/>
                    <a:p>
                      <a:pPr algn="r" fontAlgn="ctr"/>
                      <a:r>
                        <a:rPr lang="fr-FR" sz="1100" b="0" i="0" u="none" strike="noStrike" dirty="0">
                          <a:solidFill>
                            <a:srgbClr val="000000"/>
                          </a:solidFill>
                          <a:effectLst/>
                          <a:latin typeface="Tahoma" panose="020B0604030504040204" pitchFamily="34" charset="0"/>
                        </a:rPr>
                        <a:t>Tout à fait d'accord</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432000">
                <a:tc>
                  <a:txBody>
                    <a:bodyPr/>
                    <a:lstStyle/>
                    <a:p>
                      <a:pPr algn="r" fontAlgn="ctr"/>
                      <a:r>
                        <a:rPr lang="fr-FR" sz="1100" b="0" i="0" u="none" strike="noStrike" dirty="0">
                          <a:solidFill>
                            <a:srgbClr val="000000"/>
                          </a:solidFill>
                          <a:effectLst/>
                          <a:latin typeface="Tahoma" panose="020B0604030504040204" pitchFamily="34" charset="0"/>
                        </a:rPr>
                        <a:t>Plutôt d'accord</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432000">
                <a:tc>
                  <a:txBody>
                    <a:bodyPr/>
                    <a:lstStyle/>
                    <a:p>
                      <a:pPr algn="r" fontAlgn="b"/>
                      <a:r>
                        <a:rPr lang="fr-FR" sz="1100" b="1" i="0" u="none" strike="noStrike" kern="1200" dirty="0">
                          <a:solidFill>
                            <a:srgbClr val="404040"/>
                          </a:solidFill>
                          <a:effectLst/>
                          <a:latin typeface="Tahoma" panose="020B0604030504040204" pitchFamily="34" charset="0"/>
                          <a:ea typeface="+mn-ea"/>
                          <a:cs typeface="+mn-cs"/>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r h="432000">
                <a:tc>
                  <a:txBody>
                    <a:bodyPr/>
                    <a:lstStyle/>
                    <a:p>
                      <a:pPr algn="r" fontAlgn="ctr"/>
                      <a:r>
                        <a:rPr lang="fr-FR" sz="1100" b="0" i="0" u="none" strike="noStrike" dirty="0">
                          <a:solidFill>
                            <a:srgbClr val="000000"/>
                          </a:solidFill>
                          <a:effectLst/>
                          <a:latin typeface="Tahoma" panose="020B0604030504040204" pitchFamily="34" charset="0"/>
                        </a:rPr>
                        <a:t>Plutôt pas d'accord</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835955"/>
                  </a:ext>
                </a:extLst>
              </a:tr>
              <a:tr h="432000">
                <a:tc>
                  <a:txBody>
                    <a:bodyPr/>
                    <a:lstStyle/>
                    <a:p>
                      <a:pPr algn="r" fontAlgn="ctr"/>
                      <a:r>
                        <a:rPr lang="fr-FR" sz="1100" b="0" i="0" u="none" strike="noStrike" dirty="0">
                          <a:solidFill>
                            <a:srgbClr val="000000"/>
                          </a:solidFill>
                          <a:effectLst/>
                          <a:latin typeface="Tahoma" panose="020B0604030504040204" pitchFamily="34" charset="0"/>
                        </a:rPr>
                        <a:t>Pas du tout d'accord</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951650"/>
                  </a:ext>
                </a:extLst>
              </a:tr>
              <a:tr h="432000">
                <a:tc>
                  <a:txBody>
                    <a:bodyPr/>
                    <a:lstStyle/>
                    <a:p>
                      <a:pPr algn="r" fontAlgn="b"/>
                      <a:r>
                        <a:rPr lang="fr-FR" sz="1100" b="0" i="0" u="none" strike="noStrike" kern="1200" dirty="0">
                          <a:solidFill>
                            <a:srgbClr val="404040"/>
                          </a:solidFill>
                          <a:effectLst/>
                          <a:latin typeface="Tahoma" panose="020B0604030504040204" pitchFamily="34" charset="0"/>
                          <a:ea typeface="+mn-ea"/>
                          <a:cs typeface="+mn-cs"/>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grpSp>
        <p:nvGrpSpPr>
          <p:cNvPr id="15" name="Groupe 14">
            <a:extLst>
              <a:ext uri="{FF2B5EF4-FFF2-40B4-BE49-F238E27FC236}">
                <a16:creationId xmlns:a16="http://schemas.microsoft.com/office/drawing/2014/main" id="{B67B34B6-1D03-4C70-8744-5CA7AACA39C4}"/>
              </a:ext>
            </a:extLst>
          </p:cNvPr>
          <p:cNvGrpSpPr/>
          <p:nvPr/>
        </p:nvGrpSpPr>
        <p:grpSpPr>
          <a:xfrm>
            <a:off x="727555" y="820927"/>
            <a:ext cx="982374" cy="360000"/>
            <a:chOff x="727555" y="820927"/>
            <a:chExt cx="982374" cy="360000"/>
          </a:xfrm>
        </p:grpSpPr>
        <p:sp>
          <p:nvSpPr>
            <p:cNvPr id="16" name="Espace réservé du texte 4">
              <a:extLst>
                <a:ext uri="{FF2B5EF4-FFF2-40B4-BE49-F238E27FC236}">
                  <a16:creationId xmlns:a16="http://schemas.microsoft.com/office/drawing/2014/main" id="{5D14B43B-593D-482C-90F5-AC43F8D8FE02}"/>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7" name="Picture 2" descr="C:\Users\NicoC\Desktop\CEVIPOF\sample-01.png">
              <a:extLst>
                <a:ext uri="{FF2B5EF4-FFF2-40B4-BE49-F238E27FC236}">
                  <a16:creationId xmlns:a16="http://schemas.microsoft.com/office/drawing/2014/main" id="{C5494948-14DE-40BB-9AE1-BC30F534437F}"/>
                </a:ext>
              </a:extLst>
            </p:cNvPr>
            <p:cNvPicPr>
              <a:picLocks noChangeAspect="1" noChangeArrowheads="1"/>
            </p:cNvPicPr>
            <p:nvPr/>
          </p:nvPicPr>
          <p:blipFill>
            <a:blip r:embed="rId9"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2633452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t>
                      </a: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es inquiétudes face à l’épidémie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Cov2. En pensant à l’épidémie actuelle de coronavirus, êtes-vous personnellement inquiet en ce qui concerne :</a:t>
            </a:r>
          </a:p>
        </p:txBody>
      </p:sp>
      <p:graphicFrame>
        <p:nvGraphicFramePr>
          <p:cNvPr id="8" name="Tableau 65">
            <a:extLst>
              <a:ext uri="{FF2B5EF4-FFF2-40B4-BE49-F238E27FC236}">
                <a16:creationId xmlns:a16="http://schemas.microsoft.com/office/drawing/2014/main" id="{8C38E8B6-8F92-4CFD-94C9-C64E54A60718}"/>
              </a:ext>
            </a:extLst>
          </p:cNvPr>
          <p:cNvGraphicFramePr>
            <a:graphicFrameLocks noGrp="1"/>
          </p:cNvGraphicFramePr>
          <p:nvPr>
            <p:extLst>
              <p:ext uri="{D42A27DB-BD31-4B8C-83A1-F6EECF244321}">
                <p14:modId xmlns:p14="http://schemas.microsoft.com/office/powerpoint/2010/main" val="3565314089"/>
              </p:ext>
            </p:extLst>
          </p:nvPr>
        </p:nvGraphicFramePr>
        <p:xfrm>
          <a:off x="7805592" y="1913982"/>
          <a:ext cx="761999" cy="3330484"/>
        </p:xfrm>
        <a:graphic>
          <a:graphicData uri="http://schemas.openxmlformats.org/drawingml/2006/table">
            <a:tbl>
              <a:tblPr/>
              <a:tblGrid>
                <a:gridCol w="761999">
                  <a:extLst>
                    <a:ext uri="{9D8B030D-6E8A-4147-A177-3AD203B41FA5}">
                      <a16:colId xmlns:a16="http://schemas.microsoft.com/office/drawing/2014/main" val="20000"/>
                    </a:ext>
                  </a:extLst>
                </a:gridCol>
              </a:tblGrid>
              <a:tr h="832621">
                <a:tc>
                  <a:txBody>
                    <a:bodyPr/>
                    <a:lstStyle/>
                    <a:p>
                      <a:pPr algn="ctr" rtl="0" fontAlgn="ctr"/>
                      <a:r>
                        <a:rPr lang="fr-FR" sz="1800" b="0" i="0" u="none" strike="noStrike">
                          <a:solidFill>
                            <a:srgbClr val="FFFFFF"/>
                          </a:solidFill>
                          <a:effectLst/>
                          <a:latin typeface="Calibri" panose="020F0502020204030204" pitchFamily="34" charset="0"/>
                        </a:rPr>
                        <a:t>71%</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832621">
                <a:tc>
                  <a:txBody>
                    <a:bodyPr/>
                    <a:lstStyle/>
                    <a:p>
                      <a:pPr algn="ctr" rtl="0" fontAlgn="ctr"/>
                      <a:r>
                        <a:rPr lang="fr-FR" sz="1800" b="0" i="0" u="none" strike="noStrike">
                          <a:solidFill>
                            <a:srgbClr val="FFFFFF"/>
                          </a:solidFill>
                          <a:effectLst/>
                          <a:latin typeface="Calibri" panose="020F0502020204030204" pitchFamily="34" charset="0"/>
                        </a:rPr>
                        <a:t>65%</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832621">
                <a:tc>
                  <a:txBody>
                    <a:bodyPr/>
                    <a:lstStyle/>
                    <a:p>
                      <a:pPr algn="ctr" rtl="0" fontAlgn="ctr"/>
                      <a:r>
                        <a:rPr lang="fr-FR" sz="1800" b="0" i="0" u="none" strike="noStrike">
                          <a:solidFill>
                            <a:srgbClr val="FFFFFF"/>
                          </a:solidFill>
                          <a:effectLst/>
                          <a:latin typeface="Calibri" panose="020F0502020204030204" pitchFamily="34" charset="0"/>
                        </a:rPr>
                        <a:t>41%</a:t>
                      </a:r>
                    </a:p>
                  </a:txBody>
                  <a:tcPr marL="9525" marR="9525" marT="9525" marB="0" anchor="ctr">
                    <a:lnL>
                      <a:noFill/>
                    </a:lnL>
                    <a:lnR>
                      <a:noFill/>
                    </a:lnR>
                    <a:lnT>
                      <a:noFill/>
                    </a:lnT>
                    <a:lnB>
                      <a:noFill/>
                    </a:lnB>
                  </a:tcPr>
                </a:tc>
                <a:extLst>
                  <a:ext uri="{0D108BD9-81ED-4DB2-BD59-A6C34878D82A}">
                    <a16:rowId xmlns:a16="http://schemas.microsoft.com/office/drawing/2014/main" val="2251066633"/>
                  </a:ext>
                </a:extLst>
              </a:tr>
              <a:tr h="832621">
                <a:tc>
                  <a:txBody>
                    <a:bodyPr/>
                    <a:lstStyle/>
                    <a:p>
                      <a:pPr algn="ctr" rtl="0" fontAlgn="ctr"/>
                      <a:r>
                        <a:rPr lang="fr-FR" sz="1800" b="0" i="0" u="none" strike="noStrike" dirty="0">
                          <a:solidFill>
                            <a:srgbClr val="FFFFFF"/>
                          </a:solidFill>
                          <a:effectLst/>
                          <a:latin typeface="Calibri" panose="020F0502020204030204" pitchFamily="34" charset="0"/>
                        </a:rPr>
                        <a:t>37%</a:t>
                      </a:r>
                    </a:p>
                  </a:txBody>
                  <a:tcPr marL="9525" marR="9525" marT="9525" marB="0" anchor="ctr">
                    <a:lnL>
                      <a:noFill/>
                    </a:lnL>
                    <a:lnR>
                      <a:noFill/>
                    </a:lnR>
                    <a:lnT>
                      <a:noFill/>
                    </a:lnT>
                    <a:lnB>
                      <a:noFill/>
                    </a:lnB>
                  </a:tcPr>
                </a:tc>
                <a:extLst>
                  <a:ext uri="{0D108BD9-81ED-4DB2-BD59-A6C34878D82A}">
                    <a16:rowId xmlns:a16="http://schemas.microsoft.com/office/drawing/2014/main" val="75501204"/>
                  </a:ext>
                </a:extLst>
              </a:tr>
            </a:tbl>
          </a:graphicData>
        </a:graphic>
      </p:graphicFrame>
      <p:graphicFrame>
        <p:nvGraphicFramePr>
          <p:cNvPr id="9" name="Tableau 27">
            <a:extLst>
              <a:ext uri="{FF2B5EF4-FFF2-40B4-BE49-F238E27FC236}">
                <a16:creationId xmlns:a16="http://schemas.microsoft.com/office/drawing/2014/main" id="{3209A2C6-554C-4859-BE62-A3C2B4471681}"/>
              </a:ext>
            </a:extLst>
          </p:cNvPr>
          <p:cNvGraphicFramePr>
            <a:graphicFrameLocks noGrp="1"/>
          </p:cNvGraphicFramePr>
          <p:nvPr/>
        </p:nvGraphicFramePr>
        <p:xfrm>
          <a:off x="1603820" y="1323416"/>
          <a:ext cx="8302178" cy="913092"/>
        </p:xfrm>
        <a:graphic>
          <a:graphicData uri="http://schemas.openxmlformats.org/drawingml/2006/table">
            <a:tbl>
              <a:tblPr/>
              <a:tblGrid>
                <a:gridCol w="4151089">
                  <a:extLst>
                    <a:ext uri="{9D8B030D-6E8A-4147-A177-3AD203B41FA5}">
                      <a16:colId xmlns:a16="http://schemas.microsoft.com/office/drawing/2014/main" val="20000"/>
                    </a:ext>
                  </a:extLst>
                </a:gridCol>
                <a:gridCol w="4151089">
                  <a:extLst>
                    <a:ext uri="{9D8B030D-6E8A-4147-A177-3AD203B41FA5}">
                      <a16:colId xmlns:a16="http://schemas.microsoft.com/office/drawing/2014/main" val="15756442"/>
                    </a:ext>
                  </a:extLst>
                </a:gridCol>
              </a:tblGrid>
              <a:tr h="913092">
                <a:tc>
                  <a:txBody>
                    <a:bodyPr/>
                    <a:lstStyle/>
                    <a:p>
                      <a:pPr algn="l" fontAlgn="ctr"/>
                      <a:r>
                        <a:rPr lang="en-US" sz="1200" b="0" i="0" u="none" strike="noStrike" dirty="0">
                          <a:solidFill>
                            <a:srgbClr val="404040"/>
                          </a:solidFill>
                          <a:effectLst/>
                          <a:latin typeface="Tahoma" panose="020B0604030504040204" pitchFamily="34" charset="0"/>
                        </a:rPr>
                        <a:t>L</a:t>
                      </a:r>
                      <a:r>
                        <a:rPr lang="fr-FR" sz="1200" b="0" i="0" u="none" strike="noStrike" dirty="0">
                          <a:solidFill>
                            <a:srgbClr val="404040"/>
                          </a:solidFill>
                          <a:effectLst/>
                          <a:latin typeface="Tahoma" panose="020B0604030504040204" pitchFamily="34" charset="0"/>
                        </a:rPr>
                        <a:t>a situation financière de votre foyer</a:t>
                      </a:r>
                    </a:p>
                  </a:txBody>
                  <a:tcPr marL="9525" marR="9525" marT="9525" marB="0"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dirty="0">
                          <a:solidFill>
                            <a:srgbClr val="404040"/>
                          </a:solidFill>
                          <a:effectLst/>
                          <a:latin typeface="Tahoma" panose="020B0604030504040204" pitchFamily="34" charset="0"/>
                        </a:rPr>
                        <a:t>La situation économique de la France</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0" name="Graphique 16">
            <a:extLst>
              <a:ext uri="{FF2B5EF4-FFF2-40B4-BE49-F238E27FC236}">
                <a16:creationId xmlns:a16="http://schemas.microsoft.com/office/drawing/2014/main" id="{14C0F48D-0134-4CE2-B804-03B6122992C6}"/>
              </a:ext>
            </a:extLst>
          </p:cNvPr>
          <p:cNvGraphicFramePr/>
          <p:nvPr>
            <p:custDataLst>
              <p:tags r:id="rId2"/>
            </p:custDataLst>
          </p:nvPr>
        </p:nvGraphicFramePr>
        <p:xfrm>
          <a:off x="1603820" y="2184623"/>
          <a:ext cx="3580888" cy="399071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79210664-9B89-4E98-9CE3-7ED7662D8776}"/>
              </a:ext>
            </a:extLst>
          </p:cNvPr>
          <p:cNvSpPr/>
          <p:nvPr/>
        </p:nvSpPr>
        <p:spPr>
          <a:xfrm>
            <a:off x="4650963" y="2870568"/>
            <a:ext cx="824841"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EB4347"/>
                </a:solidFill>
                <a:effectLst/>
                <a:uLnTx/>
                <a:uFillTx/>
                <a:latin typeface="Tahoma" pitchFamily="34" charset="0"/>
                <a:ea typeface="Tahoma" pitchFamily="34" charset="0"/>
                <a:cs typeface="Tahoma" pitchFamily="34" charset="0"/>
              </a:rPr>
              <a:t>Inquiet</a:t>
            </a:r>
          </a:p>
        </p:txBody>
      </p:sp>
      <p:sp>
        <p:nvSpPr>
          <p:cNvPr id="12" name="Ellipse 20">
            <a:extLst>
              <a:ext uri="{FF2B5EF4-FFF2-40B4-BE49-F238E27FC236}">
                <a16:creationId xmlns:a16="http://schemas.microsoft.com/office/drawing/2014/main" id="{5D2CAEC2-C6B4-45D6-B928-66C11E06CD67}"/>
              </a:ext>
            </a:extLst>
          </p:cNvPr>
          <p:cNvSpPr/>
          <p:nvPr/>
        </p:nvSpPr>
        <p:spPr bwMode="auto">
          <a:xfrm rot="20520000">
            <a:off x="4023861" y="2807725"/>
            <a:ext cx="601737" cy="464240"/>
          </a:xfrm>
          <a:prstGeom prst="ellipse">
            <a:avLst/>
          </a:prstGeom>
          <a:solidFill>
            <a:srgbClr val="EB434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13" name="=satisfait">
            <a:extLst>
              <a:ext uri="{FF2B5EF4-FFF2-40B4-BE49-F238E27FC236}">
                <a16:creationId xmlns:a16="http://schemas.microsoft.com/office/drawing/2014/main" id="{D69CCCE6-3F2A-458D-BA5A-FF356A07CBD1}"/>
              </a:ext>
            </a:extLst>
          </p:cNvPr>
          <p:cNvSpPr/>
          <p:nvPr/>
        </p:nvSpPr>
        <p:spPr>
          <a:xfrm>
            <a:off x="4010706" y="2839790"/>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48%</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14" name="Connecteur droit 25">
            <a:extLst>
              <a:ext uri="{FF2B5EF4-FFF2-40B4-BE49-F238E27FC236}">
                <a16:creationId xmlns:a16="http://schemas.microsoft.com/office/drawing/2014/main" id="{F375F87E-0A7F-46CA-A38F-A90F50A45B3D}"/>
              </a:ext>
            </a:extLst>
          </p:cNvPr>
          <p:cNvCxnSpPr/>
          <p:nvPr/>
        </p:nvCxnSpPr>
        <p:spPr bwMode="auto">
          <a:xfrm>
            <a:off x="3953681" y="2283845"/>
            <a:ext cx="0" cy="1512000"/>
          </a:xfrm>
          <a:prstGeom prst="line">
            <a:avLst/>
          </a:prstGeom>
          <a:solidFill>
            <a:schemeClr val="accent1"/>
          </a:solidFill>
          <a:ln w="9525" cap="flat" cmpd="sng" algn="ctr">
            <a:solidFill>
              <a:srgbClr val="EB4347"/>
            </a:solidFill>
            <a:prstDash val="solid"/>
            <a:round/>
            <a:headEnd type="none" w="med" len="med"/>
            <a:tailEnd type="none" w="med" len="med"/>
          </a:ln>
          <a:effectLst/>
        </p:spPr>
      </p:cxnSp>
      <p:graphicFrame>
        <p:nvGraphicFramePr>
          <p:cNvPr id="15" name="Tableau 27">
            <a:extLst>
              <a:ext uri="{FF2B5EF4-FFF2-40B4-BE49-F238E27FC236}">
                <a16:creationId xmlns:a16="http://schemas.microsoft.com/office/drawing/2014/main" id="{867FCE3E-1AA7-47EA-811E-678D6FD419F9}"/>
              </a:ext>
            </a:extLst>
          </p:cNvPr>
          <p:cNvGraphicFramePr>
            <a:graphicFrameLocks noGrp="1"/>
          </p:cNvGraphicFramePr>
          <p:nvPr/>
        </p:nvGraphicFramePr>
        <p:xfrm>
          <a:off x="0" y="2330397"/>
          <a:ext cx="1559019" cy="3870380"/>
        </p:xfrm>
        <a:graphic>
          <a:graphicData uri="http://schemas.openxmlformats.org/drawingml/2006/table">
            <a:tbl>
              <a:tblPr/>
              <a:tblGrid>
                <a:gridCol w="1559019">
                  <a:extLst>
                    <a:ext uri="{9D8B030D-6E8A-4147-A177-3AD203B41FA5}">
                      <a16:colId xmlns:a16="http://schemas.microsoft.com/office/drawing/2014/main" val="20000"/>
                    </a:ext>
                  </a:extLst>
                </a:gridCol>
              </a:tblGrid>
              <a:tr h="774076">
                <a:tc>
                  <a:txBody>
                    <a:bodyPr/>
                    <a:lstStyle/>
                    <a:p>
                      <a:pPr algn="r" fontAlgn="ctr"/>
                      <a:r>
                        <a:rPr lang="en-US" sz="1200" b="0" i="0" u="none" strike="noStrike" dirty="0">
                          <a:solidFill>
                            <a:srgbClr val="404040"/>
                          </a:solidFill>
                          <a:effectLst/>
                          <a:latin typeface="Tahoma" panose="020B0604030504040204" pitchFamily="34" charset="0"/>
                        </a:rPr>
                        <a:t>T</a:t>
                      </a:r>
                      <a:r>
                        <a:rPr lang="fr-FR" sz="1200" b="0" i="0" u="none" strike="noStrike" dirty="0" err="1">
                          <a:solidFill>
                            <a:srgbClr val="404040"/>
                          </a:solidFill>
                          <a:effectLst/>
                          <a:latin typeface="Tahoma" panose="020B0604030504040204" pitchFamily="34" charset="0"/>
                        </a:rPr>
                        <a:t>rès</a:t>
                      </a:r>
                      <a:r>
                        <a:rPr lang="fr-FR" sz="1200" b="0" i="0" u="none" strike="noStrike" dirty="0">
                          <a:solidFill>
                            <a:srgbClr val="404040"/>
                          </a:solidFill>
                          <a:effectLst/>
                          <a:latin typeface="Tahoma" panose="020B0604030504040204" pitchFamily="34" charset="0"/>
                        </a:rPr>
                        <a:t> inquiet</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774076">
                <a:tc>
                  <a:txBody>
                    <a:bodyPr/>
                    <a:lstStyle/>
                    <a:p>
                      <a:pPr algn="r" fontAlgn="ctr"/>
                      <a:r>
                        <a:rPr lang="fr-FR" sz="1200" b="0" i="0" u="none" strike="noStrike" dirty="0">
                          <a:solidFill>
                            <a:srgbClr val="404040"/>
                          </a:solidFill>
                          <a:effectLst/>
                          <a:latin typeface="Tahoma" panose="020B0604030504040204" pitchFamily="34" charset="0"/>
                        </a:rPr>
                        <a:t>Assez inquiet</a:t>
                      </a:r>
                    </a:p>
                  </a:txBody>
                  <a:tcPr marL="9525" marR="9525" marT="9525" marB="0" anchor="ctr">
                    <a:lnL>
                      <a:noFill/>
                    </a:lnL>
                    <a:lnR>
                      <a:noFill/>
                    </a:lnR>
                    <a:lnT>
                      <a:noFill/>
                    </a:lnT>
                    <a:lnB>
                      <a:noFill/>
                    </a:lnB>
                  </a:tcPr>
                </a:tc>
                <a:extLst>
                  <a:ext uri="{0D108BD9-81ED-4DB2-BD59-A6C34878D82A}">
                    <a16:rowId xmlns:a16="http://schemas.microsoft.com/office/drawing/2014/main" val="2749055149"/>
                  </a:ext>
                </a:extLst>
              </a:tr>
              <a:tr h="774076">
                <a:tc>
                  <a:txBody>
                    <a:bodyPr/>
                    <a:lstStyle/>
                    <a:p>
                      <a:pPr algn="r" fontAlgn="ctr"/>
                      <a:r>
                        <a:rPr lang="fr-FR" sz="1200" b="0" i="0" u="none" strike="noStrike" dirty="0">
                          <a:solidFill>
                            <a:srgbClr val="404040"/>
                          </a:solidFill>
                          <a:effectLst/>
                          <a:latin typeface="Tahoma" panose="020B0604030504040204" pitchFamily="34" charset="0"/>
                        </a:rPr>
                        <a:t>Pas vraiment inquiet</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774076">
                <a:tc>
                  <a:txBody>
                    <a:bodyPr/>
                    <a:lstStyle/>
                    <a:p>
                      <a:pPr algn="r" fontAlgn="ctr"/>
                      <a:r>
                        <a:rPr lang="fr-FR" sz="1200" b="0" i="0" u="none" strike="noStrike" dirty="0">
                          <a:solidFill>
                            <a:srgbClr val="404040"/>
                          </a:solidFill>
                          <a:effectLst/>
                          <a:latin typeface="Tahoma" panose="020B0604030504040204" pitchFamily="34" charset="0"/>
                        </a:rPr>
                        <a:t>Pas du tout inquiet</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774076">
                <a:tc>
                  <a:txBody>
                    <a:bodyPr/>
                    <a:lstStyle/>
                    <a:p>
                      <a:pPr algn="r" fontAlgn="ctr"/>
                      <a:r>
                        <a:rPr lang="en-US" sz="1200" b="0" i="0" u="none" strike="noStrike" dirty="0">
                          <a:solidFill>
                            <a:srgbClr val="404040"/>
                          </a:solidFill>
                          <a:effectLst/>
                          <a:latin typeface="Tahoma" panose="020B0604030504040204" pitchFamily="34" charset="0"/>
                        </a:rPr>
                        <a:t>NSP</a:t>
                      </a:r>
                      <a:endParaRPr lang="fr-FR" sz="1200" b="0" i="0" u="none" strike="noStrike" dirty="0">
                        <a:solidFill>
                          <a:srgbClr val="404040"/>
                        </a:solidFill>
                        <a:effectLst/>
                        <a:latin typeface="Tahoma" panose="020B060403050404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905371613"/>
                  </a:ext>
                </a:extLst>
              </a:tr>
            </a:tbl>
          </a:graphicData>
        </a:graphic>
      </p:graphicFrame>
      <p:graphicFrame>
        <p:nvGraphicFramePr>
          <p:cNvPr id="16" name="Graphique 16">
            <a:extLst>
              <a:ext uri="{FF2B5EF4-FFF2-40B4-BE49-F238E27FC236}">
                <a16:creationId xmlns:a16="http://schemas.microsoft.com/office/drawing/2014/main" id="{8331D3B9-C9BB-4E57-AF37-A46B90E0D4ED}"/>
              </a:ext>
            </a:extLst>
          </p:cNvPr>
          <p:cNvGraphicFramePr/>
          <p:nvPr>
            <p:custDataLst>
              <p:tags r:id="rId3"/>
            </p:custDataLst>
          </p:nvPr>
        </p:nvGraphicFramePr>
        <p:xfrm>
          <a:off x="5914396" y="2184623"/>
          <a:ext cx="3580888" cy="399071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71BFE728-8471-4BC6-9F15-ED3BE08C5E19}"/>
              </a:ext>
            </a:extLst>
          </p:cNvPr>
          <p:cNvSpPr/>
          <p:nvPr/>
        </p:nvSpPr>
        <p:spPr>
          <a:xfrm>
            <a:off x="8787359" y="2870568"/>
            <a:ext cx="824841"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EB4347"/>
                </a:solidFill>
                <a:effectLst/>
                <a:uLnTx/>
                <a:uFillTx/>
                <a:latin typeface="Tahoma" pitchFamily="34" charset="0"/>
                <a:ea typeface="Tahoma" pitchFamily="34" charset="0"/>
                <a:cs typeface="Tahoma" pitchFamily="34" charset="0"/>
              </a:rPr>
              <a:t>Inquiet</a:t>
            </a:r>
          </a:p>
        </p:txBody>
      </p:sp>
      <p:sp>
        <p:nvSpPr>
          <p:cNvPr id="18" name="Ellipse 20">
            <a:extLst>
              <a:ext uri="{FF2B5EF4-FFF2-40B4-BE49-F238E27FC236}">
                <a16:creationId xmlns:a16="http://schemas.microsoft.com/office/drawing/2014/main" id="{C31AAEC2-40E0-45B8-95F0-8F9243AE6F84}"/>
              </a:ext>
            </a:extLst>
          </p:cNvPr>
          <p:cNvSpPr/>
          <p:nvPr/>
        </p:nvSpPr>
        <p:spPr bwMode="auto">
          <a:xfrm rot="20520000">
            <a:off x="8160257" y="2807725"/>
            <a:ext cx="601737" cy="464240"/>
          </a:xfrm>
          <a:prstGeom prst="ellipse">
            <a:avLst/>
          </a:prstGeom>
          <a:solidFill>
            <a:srgbClr val="EB434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19" name="=satisfait">
            <a:extLst>
              <a:ext uri="{FF2B5EF4-FFF2-40B4-BE49-F238E27FC236}">
                <a16:creationId xmlns:a16="http://schemas.microsoft.com/office/drawing/2014/main" id="{6F7753B3-67BC-4AF0-B0C9-162C013FC54A}"/>
              </a:ext>
            </a:extLst>
          </p:cNvPr>
          <p:cNvSpPr/>
          <p:nvPr/>
        </p:nvSpPr>
        <p:spPr>
          <a:xfrm>
            <a:off x="8147102" y="2839790"/>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84%</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20" name="Connecteur droit 25">
            <a:extLst>
              <a:ext uri="{FF2B5EF4-FFF2-40B4-BE49-F238E27FC236}">
                <a16:creationId xmlns:a16="http://schemas.microsoft.com/office/drawing/2014/main" id="{C07D66E8-9B8C-4597-A133-910681342EF6}"/>
              </a:ext>
            </a:extLst>
          </p:cNvPr>
          <p:cNvCxnSpPr/>
          <p:nvPr/>
        </p:nvCxnSpPr>
        <p:spPr bwMode="auto">
          <a:xfrm>
            <a:off x="8090077" y="2283845"/>
            <a:ext cx="0" cy="1512000"/>
          </a:xfrm>
          <a:prstGeom prst="line">
            <a:avLst/>
          </a:prstGeom>
          <a:solidFill>
            <a:schemeClr val="accent1"/>
          </a:solidFill>
          <a:ln w="9525" cap="flat" cmpd="sng" algn="ctr">
            <a:solidFill>
              <a:srgbClr val="EB4347"/>
            </a:solidFill>
            <a:prstDash val="solid"/>
            <a:round/>
            <a:headEnd type="none" w="med" len="med"/>
            <a:tailEnd type="none" w="med" len="med"/>
          </a:ln>
          <a:effectLst/>
        </p:spPr>
      </p:cxnSp>
      <p:sp>
        <p:nvSpPr>
          <p:cNvPr id="24" name="Rectangle 23">
            <a:extLst>
              <a:ext uri="{FF2B5EF4-FFF2-40B4-BE49-F238E27FC236}">
                <a16:creationId xmlns:a16="http://schemas.microsoft.com/office/drawing/2014/main" id="{37D65F99-53D7-4224-BD3B-BAEB67585E9C}"/>
              </a:ext>
            </a:extLst>
          </p:cNvPr>
          <p:cNvSpPr/>
          <p:nvPr/>
        </p:nvSpPr>
        <p:spPr>
          <a:xfrm>
            <a:off x="4655445" y="4475241"/>
            <a:ext cx="1167435"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rPr>
              <a:t>Pas inquiet</a:t>
            </a:r>
          </a:p>
        </p:txBody>
      </p:sp>
      <p:sp>
        <p:nvSpPr>
          <p:cNvPr id="25" name="Ellipse 20">
            <a:extLst>
              <a:ext uri="{FF2B5EF4-FFF2-40B4-BE49-F238E27FC236}">
                <a16:creationId xmlns:a16="http://schemas.microsoft.com/office/drawing/2014/main" id="{2ACA49DB-099C-48FF-B2B7-BB1EB532475B}"/>
              </a:ext>
            </a:extLst>
          </p:cNvPr>
          <p:cNvSpPr/>
          <p:nvPr/>
        </p:nvSpPr>
        <p:spPr bwMode="auto">
          <a:xfrm rot="20520000">
            <a:off x="4028343" y="4412398"/>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26" name="=satisfait">
            <a:extLst>
              <a:ext uri="{FF2B5EF4-FFF2-40B4-BE49-F238E27FC236}">
                <a16:creationId xmlns:a16="http://schemas.microsoft.com/office/drawing/2014/main" id="{26EB01A6-FBA2-4744-87BA-0BB9FB4BCA53}"/>
              </a:ext>
            </a:extLst>
          </p:cNvPr>
          <p:cNvSpPr/>
          <p:nvPr/>
        </p:nvSpPr>
        <p:spPr>
          <a:xfrm>
            <a:off x="4015188" y="4444463"/>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49%</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27" name="Connecteur droit 25">
            <a:extLst>
              <a:ext uri="{FF2B5EF4-FFF2-40B4-BE49-F238E27FC236}">
                <a16:creationId xmlns:a16="http://schemas.microsoft.com/office/drawing/2014/main" id="{49B84A50-B1A3-4876-A736-2E27C7227678}"/>
              </a:ext>
            </a:extLst>
          </p:cNvPr>
          <p:cNvCxnSpPr/>
          <p:nvPr/>
        </p:nvCxnSpPr>
        <p:spPr bwMode="auto">
          <a:xfrm>
            <a:off x="3958163" y="3888518"/>
            <a:ext cx="0" cy="1512000"/>
          </a:xfrm>
          <a:prstGeom prst="line">
            <a:avLst/>
          </a:prstGeom>
          <a:solidFill>
            <a:schemeClr val="accent1"/>
          </a:solidFill>
          <a:ln w="9525" cap="flat" cmpd="sng" algn="ctr">
            <a:solidFill>
              <a:srgbClr val="376092"/>
            </a:solidFill>
            <a:prstDash val="solid"/>
            <a:round/>
            <a:headEnd type="none" w="med" len="med"/>
            <a:tailEnd type="none" w="med" len="med"/>
          </a:ln>
          <a:effectLst/>
        </p:spPr>
      </p:cxnSp>
      <p:sp>
        <p:nvSpPr>
          <p:cNvPr id="28" name="Rectangle 27">
            <a:extLst>
              <a:ext uri="{FF2B5EF4-FFF2-40B4-BE49-F238E27FC236}">
                <a16:creationId xmlns:a16="http://schemas.microsoft.com/office/drawing/2014/main" id="{3C89FE7D-DA09-470F-BCCE-94958EA0E361}"/>
              </a:ext>
            </a:extLst>
          </p:cNvPr>
          <p:cNvSpPr/>
          <p:nvPr/>
        </p:nvSpPr>
        <p:spPr>
          <a:xfrm>
            <a:off x="8787656" y="4470880"/>
            <a:ext cx="1167435"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rPr>
              <a:t>Pas inquiet</a:t>
            </a:r>
          </a:p>
        </p:txBody>
      </p:sp>
      <p:sp>
        <p:nvSpPr>
          <p:cNvPr id="29" name="Ellipse 20">
            <a:extLst>
              <a:ext uri="{FF2B5EF4-FFF2-40B4-BE49-F238E27FC236}">
                <a16:creationId xmlns:a16="http://schemas.microsoft.com/office/drawing/2014/main" id="{AC3178C8-E328-48CF-B0BD-3E6C0D601477}"/>
              </a:ext>
            </a:extLst>
          </p:cNvPr>
          <p:cNvSpPr/>
          <p:nvPr/>
        </p:nvSpPr>
        <p:spPr bwMode="auto">
          <a:xfrm rot="20520000">
            <a:off x="8160554" y="4408037"/>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30" name="=satisfait">
            <a:extLst>
              <a:ext uri="{FF2B5EF4-FFF2-40B4-BE49-F238E27FC236}">
                <a16:creationId xmlns:a16="http://schemas.microsoft.com/office/drawing/2014/main" id="{4DA26023-4093-487C-BEA0-25E624C5544F}"/>
              </a:ext>
            </a:extLst>
          </p:cNvPr>
          <p:cNvSpPr/>
          <p:nvPr/>
        </p:nvSpPr>
        <p:spPr>
          <a:xfrm>
            <a:off x="8147399" y="4440102"/>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13%</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31" name="Connecteur droit 25">
            <a:extLst>
              <a:ext uri="{FF2B5EF4-FFF2-40B4-BE49-F238E27FC236}">
                <a16:creationId xmlns:a16="http://schemas.microsoft.com/office/drawing/2014/main" id="{B8ADCB6B-2812-422B-AE04-D4DEA19C3E82}"/>
              </a:ext>
            </a:extLst>
          </p:cNvPr>
          <p:cNvCxnSpPr/>
          <p:nvPr/>
        </p:nvCxnSpPr>
        <p:spPr bwMode="auto">
          <a:xfrm>
            <a:off x="8090374" y="3884157"/>
            <a:ext cx="0" cy="1512000"/>
          </a:xfrm>
          <a:prstGeom prst="line">
            <a:avLst/>
          </a:prstGeom>
          <a:solidFill>
            <a:schemeClr val="accent1"/>
          </a:solidFill>
          <a:ln w="9525" cap="flat" cmpd="sng" algn="ctr">
            <a:solidFill>
              <a:srgbClr val="376092"/>
            </a:solidFill>
            <a:prstDash val="solid"/>
            <a:round/>
            <a:headEnd type="none" w="med" len="med"/>
            <a:tailEnd type="none" w="med" len="med"/>
          </a:ln>
          <a:effectLst/>
        </p:spPr>
      </p:cxnSp>
      <p:pic>
        <p:nvPicPr>
          <p:cNvPr id="32" name="Image 31" descr="Une image contenant texte, clipart&#10;&#10;Description générée automatiquement">
            <a:extLst>
              <a:ext uri="{FF2B5EF4-FFF2-40B4-BE49-F238E27FC236}">
                <a16:creationId xmlns:a16="http://schemas.microsoft.com/office/drawing/2014/main" id="{49437C96-883E-2341-A623-DB8350A951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9419097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t>
                      </a: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es inquiétudes face à l’épidémie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Cov2. En pensant à l’épidémie actuelle de coronavirus, êtes-vous personnellement inquiet en ce qui concerne :</a:t>
            </a:r>
          </a:p>
        </p:txBody>
      </p:sp>
      <p:graphicFrame>
        <p:nvGraphicFramePr>
          <p:cNvPr id="21" name="Tableau 33">
            <a:extLst>
              <a:ext uri="{FF2B5EF4-FFF2-40B4-BE49-F238E27FC236}">
                <a16:creationId xmlns:a16="http://schemas.microsoft.com/office/drawing/2014/main" id="{6306A7AB-CAE4-46E7-9A3E-5F5B77B72390}"/>
              </a:ext>
            </a:extLst>
          </p:cNvPr>
          <p:cNvGraphicFramePr>
            <a:graphicFrameLocks noGrp="1"/>
          </p:cNvGraphicFramePr>
          <p:nvPr>
            <p:extLst>
              <p:ext uri="{D42A27DB-BD31-4B8C-83A1-F6EECF244321}">
                <p14:modId xmlns:p14="http://schemas.microsoft.com/office/powerpoint/2010/main" val="1859883240"/>
              </p:ext>
            </p:extLst>
          </p:nvPr>
        </p:nvGraphicFramePr>
        <p:xfrm>
          <a:off x="495300" y="2497336"/>
          <a:ext cx="9062915" cy="2531866"/>
        </p:xfrm>
        <a:graphic>
          <a:graphicData uri="http://schemas.openxmlformats.org/drawingml/2006/table">
            <a:tbl>
              <a:tblPr>
                <a:tableStyleId>{5C22544A-7EE6-4342-B048-85BDC9FD1C3A}</a:tableStyleId>
              </a:tblPr>
              <a:tblGrid>
                <a:gridCol w="2583784">
                  <a:extLst>
                    <a:ext uri="{9D8B030D-6E8A-4147-A177-3AD203B41FA5}">
                      <a16:colId xmlns:a16="http://schemas.microsoft.com/office/drawing/2014/main" val="4061785253"/>
                    </a:ext>
                  </a:extLst>
                </a:gridCol>
                <a:gridCol w="1332081">
                  <a:extLst>
                    <a:ext uri="{9D8B030D-6E8A-4147-A177-3AD203B41FA5}">
                      <a16:colId xmlns:a16="http://schemas.microsoft.com/office/drawing/2014/main" val="2281626971"/>
                    </a:ext>
                  </a:extLst>
                </a:gridCol>
                <a:gridCol w="1029410">
                  <a:extLst>
                    <a:ext uri="{9D8B030D-6E8A-4147-A177-3AD203B41FA5}">
                      <a16:colId xmlns:a16="http://schemas.microsoft.com/office/drawing/2014/main" val="2277332265"/>
                    </a:ext>
                  </a:extLst>
                </a:gridCol>
                <a:gridCol w="1029410">
                  <a:extLst>
                    <a:ext uri="{9D8B030D-6E8A-4147-A177-3AD203B41FA5}">
                      <a16:colId xmlns:a16="http://schemas.microsoft.com/office/drawing/2014/main" val="4251480744"/>
                    </a:ext>
                  </a:extLst>
                </a:gridCol>
                <a:gridCol w="1029410">
                  <a:extLst>
                    <a:ext uri="{9D8B030D-6E8A-4147-A177-3AD203B41FA5}">
                      <a16:colId xmlns:a16="http://schemas.microsoft.com/office/drawing/2014/main" val="789682629"/>
                    </a:ext>
                  </a:extLst>
                </a:gridCol>
                <a:gridCol w="1029410">
                  <a:extLst>
                    <a:ext uri="{9D8B030D-6E8A-4147-A177-3AD203B41FA5}">
                      <a16:colId xmlns:a16="http://schemas.microsoft.com/office/drawing/2014/main" val="1358923703"/>
                    </a:ext>
                  </a:extLst>
                </a:gridCol>
                <a:gridCol w="1029410">
                  <a:extLst>
                    <a:ext uri="{9D8B030D-6E8A-4147-A177-3AD203B41FA5}">
                      <a16:colId xmlns:a16="http://schemas.microsoft.com/office/drawing/2014/main" val="4103376625"/>
                    </a:ext>
                  </a:extLst>
                </a:gridCol>
              </a:tblGrid>
              <a:tr h="373394">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539618">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04040"/>
                          </a:solidFill>
                          <a:effectLst/>
                          <a:uLnTx/>
                          <a:uFillTx/>
                          <a:latin typeface="Tahoma" panose="020B0604030504040204" pitchFamily="34" charset="0"/>
                          <a:ea typeface="+mn-ea"/>
                          <a:cs typeface="+mn-cs"/>
                        </a:rPr>
                        <a:t>La situation financière de votre foyer</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Inquiet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806054"/>
                  </a:ext>
                </a:extLst>
              </a:tr>
              <a:tr h="539618">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Pas inquiet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0567802"/>
                  </a:ext>
                </a:extLst>
              </a:tr>
              <a:tr h="539618">
                <a:tc rowSpan="2">
                  <a:txBody>
                    <a:bodyPr/>
                    <a:lstStyle/>
                    <a:p>
                      <a:pPr algn="r" rtl="0" fontAlgn="ctr"/>
                      <a:r>
                        <a:rPr lang="fr-FR" sz="1200" b="0" i="0" u="none" strike="noStrike" dirty="0">
                          <a:solidFill>
                            <a:srgbClr val="404040"/>
                          </a:solidFill>
                          <a:effectLst/>
                          <a:latin typeface="Tahoma" panose="020B0604030504040204" pitchFamily="34" charset="0"/>
                        </a:rPr>
                        <a:t>La situation économique de la France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Inquiet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80%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84%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80%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89%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r h="539618">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Pas inquiet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400" b="1" i="0" u="none" strike="noStrike" kern="1200" dirty="0">
                          <a:solidFill>
                            <a:srgbClr val="000000"/>
                          </a:solidFill>
                          <a:effectLst/>
                          <a:latin typeface="Tahoma" panose="020B0604030504040204" pitchFamily="34" charset="0"/>
                          <a:ea typeface="+mn-ea"/>
                          <a:cs typeface="+mn-cs"/>
                        </a:rPr>
                        <a:t>17%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310786"/>
                  </a:ext>
                </a:extLst>
              </a:tr>
            </a:tbl>
          </a:graphicData>
        </a:graphic>
      </p:graphicFrame>
      <p:pic>
        <p:nvPicPr>
          <p:cNvPr id="9" name="Image 4" descr="Une image contenant texte, clipart&#10;&#10;Description générée automatiquement">
            <a:extLst>
              <a:ext uri="{FF2B5EF4-FFF2-40B4-BE49-F238E27FC236}">
                <a16:creationId xmlns:a16="http://schemas.microsoft.com/office/drawing/2014/main" id="{7738F3E0-E53D-4128-AA05-AF437E80FD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0481" y="1964091"/>
            <a:ext cx="612000" cy="612000"/>
          </a:xfrm>
          <a:prstGeom prst="rect">
            <a:avLst/>
          </a:prstGeom>
        </p:spPr>
      </p:pic>
      <p:pic>
        <p:nvPicPr>
          <p:cNvPr id="10" name="Image 8">
            <a:extLst>
              <a:ext uri="{FF2B5EF4-FFF2-40B4-BE49-F238E27FC236}">
                <a16:creationId xmlns:a16="http://schemas.microsoft.com/office/drawing/2014/main" id="{730F6789-0F5B-4B1D-9CE8-36D92A717D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2907" y="1964091"/>
            <a:ext cx="612000" cy="612000"/>
          </a:xfrm>
          <a:prstGeom prst="rect">
            <a:avLst/>
          </a:prstGeom>
        </p:spPr>
      </p:pic>
      <p:pic>
        <p:nvPicPr>
          <p:cNvPr id="11" name="Image 10">
            <a:extLst>
              <a:ext uri="{FF2B5EF4-FFF2-40B4-BE49-F238E27FC236}">
                <a16:creationId xmlns:a16="http://schemas.microsoft.com/office/drawing/2014/main" id="{12ED0D60-C455-4D7B-AAD0-AB0F61BA03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1694" y="1964091"/>
            <a:ext cx="612000" cy="612000"/>
          </a:xfrm>
          <a:prstGeom prst="rect">
            <a:avLst/>
          </a:prstGeom>
        </p:spPr>
      </p:pic>
      <p:pic>
        <p:nvPicPr>
          <p:cNvPr id="12" name="Image 12" descr="Une image contenant texte, clipart&#10;&#10;Description générée automatiquement">
            <a:extLst>
              <a:ext uri="{FF2B5EF4-FFF2-40B4-BE49-F238E27FC236}">
                <a16:creationId xmlns:a16="http://schemas.microsoft.com/office/drawing/2014/main" id="{6009A323-E797-4924-86A4-A848AD62D8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4119" y="1964091"/>
            <a:ext cx="612000" cy="612000"/>
          </a:xfrm>
          <a:prstGeom prst="rect">
            <a:avLst/>
          </a:prstGeom>
        </p:spPr>
      </p:pic>
      <p:pic>
        <p:nvPicPr>
          <p:cNvPr id="13" name="Image 14">
            <a:extLst>
              <a:ext uri="{FF2B5EF4-FFF2-40B4-BE49-F238E27FC236}">
                <a16:creationId xmlns:a16="http://schemas.microsoft.com/office/drawing/2014/main" id="{46182EAE-0A4A-428B-949C-3D195B1D3B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9268" y="1969384"/>
            <a:ext cx="612000" cy="612000"/>
          </a:xfrm>
          <a:prstGeom prst="rect">
            <a:avLst/>
          </a:prstGeom>
        </p:spPr>
      </p:pic>
      <p:grpSp>
        <p:nvGrpSpPr>
          <p:cNvPr id="14" name="Groupe 13">
            <a:extLst>
              <a:ext uri="{FF2B5EF4-FFF2-40B4-BE49-F238E27FC236}">
                <a16:creationId xmlns:a16="http://schemas.microsoft.com/office/drawing/2014/main" id="{E84F2000-1025-4E45-A98C-CADCE8FD9ADD}"/>
              </a:ext>
            </a:extLst>
          </p:cNvPr>
          <p:cNvGrpSpPr/>
          <p:nvPr/>
        </p:nvGrpSpPr>
        <p:grpSpPr>
          <a:xfrm>
            <a:off x="727555" y="820927"/>
            <a:ext cx="982374" cy="360000"/>
            <a:chOff x="727555" y="820927"/>
            <a:chExt cx="982374" cy="360000"/>
          </a:xfrm>
        </p:grpSpPr>
        <p:sp>
          <p:nvSpPr>
            <p:cNvPr id="15" name="Espace réservé du texte 4">
              <a:extLst>
                <a:ext uri="{FF2B5EF4-FFF2-40B4-BE49-F238E27FC236}">
                  <a16:creationId xmlns:a16="http://schemas.microsoft.com/office/drawing/2014/main" id="{B1D30332-0804-4998-B6D9-1AABC319F5E3}"/>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6" name="Picture 2" descr="C:\Users\NicoC\Desktop\CEVIPOF\sample-01.png">
              <a:extLst>
                <a:ext uri="{FF2B5EF4-FFF2-40B4-BE49-F238E27FC236}">
                  <a16:creationId xmlns:a16="http://schemas.microsoft.com/office/drawing/2014/main" id="{36BAB038-6028-4200-B442-B85D952366F9}"/>
                </a:ext>
              </a:extLst>
            </p:cNvPr>
            <p:cNvPicPr>
              <a:picLocks noChangeAspect="1" noChangeArrowheads="1"/>
            </p:cNvPicPr>
            <p:nvPr/>
          </p:nvPicPr>
          <p:blipFill>
            <a:blip r:embed="rId9"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4614586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confiance du gouvernement envers les Français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Cov3. Estimez-vous que le gouvernement a fait confiance aux Français pour combattre la crise sanitaire ?</a:t>
            </a:r>
          </a:p>
        </p:txBody>
      </p:sp>
      <p:graphicFrame>
        <p:nvGraphicFramePr>
          <p:cNvPr id="21" name="Graphique 10">
            <a:extLst>
              <a:ext uri="{FF2B5EF4-FFF2-40B4-BE49-F238E27FC236}">
                <a16:creationId xmlns:a16="http://schemas.microsoft.com/office/drawing/2014/main" id="{F1A8262C-3D67-4281-BB0B-D3DFB31AF08C}"/>
              </a:ext>
            </a:extLst>
          </p:cNvPr>
          <p:cNvGraphicFramePr/>
          <p:nvPr>
            <p:custDataLst>
              <p:tags r:id="rId2"/>
            </p:custDataLst>
          </p:nvPr>
        </p:nvGraphicFramePr>
        <p:xfrm>
          <a:off x="845023" y="1439221"/>
          <a:ext cx="8215954" cy="39907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Tableau 55">
            <a:extLst>
              <a:ext uri="{FF2B5EF4-FFF2-40B4-BE49-F238E27FC236}">
                <a16:creationId xmlns:a16="http://schemas.microsoft.com/office/drawing/2014/main" id="{7C7F2F8B-BD1A-4FAA-AFC2-46273421BC76}"/>
              </a:ext>
            </a:extLst>
          </p:cNvPr>
          <p:cNvGraphicFramePr>
            <a:graphicFrameLocks noGrp="1"/>
          </p:cNvGraphicFramePr>
          <p:nvPr/>
        </p:nvGraphicFramePr>
        <p:xfrm>
          <a:off x="968848" y="5372788"/>
          <a:ext cx="8089429" cy="556191"/>
        </p:xfrm>
        <a:graphic>
          <a:graphicData uri="http://schemas.openxmlformats.org/drawingml/2006/table">
            <a:tbl>
              <a:tblPr/>
              <a:tblGrid>
                <a:gridCol w="1537215">
                  <a:extLst>
                    <a:ext uri="{9D8B030D-6E8A-4147-A177-3AD203B41FA5}">
                      <a16:colId xmlns:a16="http://schemas.microsoft.com/office/drawing/2014/main" val="20000"/>
                    </a:ext>
                  </a:extLst>
                </a:gridCol>
                <a:gridCol w="1638055">
                  <a:extLst>
                    <a:ext uri="{9D8B030D-6E8A-4147-A177-3AD203B41FA5}">
                      <a16:colId xmlns:a16="http://schemas.microsoft.com/office/drawing/2014/main" val="1200823863"/>
                    </a:ext>
                  </a:extLst>
                </a:gridCol>
                <a:gridCol w="1638053">
                  <a:extLst>
                    <a:ext uri="{9D8B030D-6E8A-4147-A177-3AD203B41FA5}">
                      <a16:colId xmlns:a16="http://schemas.microsoft.com/office/drawing/2014/main" val="77638292"/>
                    </a:ext>
                  </a:extLst>
                </a:gridCol>
                <a:gridCol w="1638053">
                  <a:extLst>
                    <a:ext uri="{9D8B030D-6E8A-4147-A177-3AD203B41FA5}">
                      <a16:colId xmlns:a16="http://schemas.microsoft.com/office/drawing/2014/main" val="4230570862"/>
                    </a:ext>
                  </a:extLst>
                </a:gridCol>
                <a:gridCol w="1638053">
                  <a:extLst>
                    <a:ext uri="{9D8B030D-6E8A-4147-A177-3AD203B41FA5}">
                      <a16:colId xmlns:a16="http://schemas.microsoft.com/office/drawing/2014/main" val="3216606944"/>
                    </a:ext>
                  </a:extLst>
                </a:gridCol>
              </a:tblGrid>
              <a:tr h="556191">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Très confiance</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Plutôt confiance</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Plutôt pas confiance</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Pas du tout confiance</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NSP</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Rectangle 22">
            <a:extLst>
              <a:ext uri="{FF2B5EF4-FFF2-40B4-BE49-F238E27FC236}">
                <a16:creationId xmlns:a16="http://schemas.microsoft.com/office/drawing/2014/main" id="{039AF9B4-DBCD-49B0-8920-8FD923E597EF}"/>
              </a:ext>
            </a:extLst>
          </p:cNvPr>
          <p:cNvSpPr/>
          <p:nvPr/>
        </p:nvSpPr>
        <p:spPr>
          <a:xfrm>
            <a:off x="2085783" y="1991783"/>
            <a:ext cx="821059"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376092"/>
                </a:solidFill>
                <a:effectLst/>
                <a:uLnTx/>
                <a:uFillTx/>
                <a:latin typeface="Tahoma" pitchFamily="34" charset="0"/>
                <a:ea typeface="+mn-ea"/>
                <a:cs typeface="Arial" charset="0"/>
              </a:rPr>
              <a:t>Confiance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76092"/>
                </a:solidFill>
                <a:effectLst/>
                <a:uLnTx/>
                <a:uFillTx/>
                <a:latin typeface="Tahoma" pitchFamily="34" charset="0"/>
                <a:ea typeface="+mn-ea"/>
                <a:cs typeface="Arial" charset="0"/>
              </a:rPr>
              <a:t>48%</a:t>
            </a:r>
            <a:endParaRPr kumimoji="0" lang="fr-FR" sz="1600" b="1" i="0" u="none" strike="noStrike" kern="1200" cap="none" spc="0" normalizeH="0" baseline="0" noProof="0" dirty="0">
              <a:ln>
                <a:noFill/>
              </a:ln>
              <a:solidFill>
                <a:srgbClr val="376092"/>
              </a:solidFill>
              <a:effectLst/>
              <a:uLnTx/>
              <a:uFillTx/>
              <a:latin typeface="Tahoma" pitchFamily="34" charset="0"/>
              <a:ea typeface="+mn-ea"/>
              <a:cs typeface="Arial" charset="0"/>
            </a:endParaRPr>
          </a:p>
        </p:txBody>
      </p:sp>
      <p:cxnSp>
        <p:nvCxnSpPr>
          <p:cNvPr id="24" name="Connecteur droit 43">
            <a:extLst>
              <a:ext uri="{FF2B5EF4-FFF2-40B4-BE49-F238E27FC236}">
                <a16:creationId xmlns:a16="http://schemas.microsoft.com/office/drawing/2014/main" id="{12E0B0A9-ACC2-4DE3-919B-248C4010FF0B}"/>
              </a:ext>
            </a:extLst>
          </p:cNvPr>
          <p:cNvCxnSpPr>
            <a:cxnSpLocks/>
          </p:cNvCxnSpPr>
          <p:nvPr/>
        </p:nvCxnSpPr>
        <p:spPr>
          <a:xfrm>
            <a:off x="4151376" y="2518237"/>
            <a:ext cx="3191256"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5" name="Connecteur droit 49">
            <a:extLst>
              <a:ext uri="{FF2B5EF4-FFF2-40B4-BE49-F238E27FC236}">
                <a16:creationId xmlns:a16="http://schemas.microsoft.com/office/drawing/2014/main" id="{8E1001CC-AED5-45E2-B8C2-0950463D51B8}"/>
              </a:ext>
            </a:extLst>
          </p:cNvPr>
          <p:cNvCxnSpPr>
            <a:cxnSpLocks/>
          </p:cNvCxnSpPr>
          <p:nvPr/>
        </p:nvCxnSpPr>
        <p:spPr>
          <a:xfrm>
            <a:off x="950976" y="2518237"/>
            <a:ext cx="3108960" cy="0"/>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2F0EDC9-212E-4BAE-BC01-4FDE3A2A7B75}"/>
              </a:ext>
            </a:extLst>
          </p:cNvPr>
          <p:cNvSpPr/>
          <p:nvPr/>
        </p:nvSpPr>
        <p:spPr>
          <a:xfrm>
            <a:off x="5281624" y="1991783"/>
            <a:ext cx="1067921"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FF5050"/>
                </a:solidFill>
                <a:effectLst/>
                <a:uLnTx/>
                <a:uFillTx/>
                <a:latin typeface="Tahoma" pitchFamily="34" charset="0"/>
                <a:ea typeface="+mn-ea"/>
                <a:cs typeface="Arial" charset="0"/>
              </a:rPr>
              <a:t>Pas confiance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5050"/>
                </a:solidFill>
                <a:effectLst/>
                <a:uLnTx/>
                <a:uFillTx/>
                <a:latin typeface="Tahoma" pitchFamily="34" charset="0"/>
                <a:ea typeface="+mn-ea"/>
                <a:cs typeface="Arial" charset="0"/>
              </a:rPr>
              <a:t>49%</a:t>
            </a:r>
            <a:endParaRPr kumimoji="0" lang="fr-FR" sz="1600" b="1" i="0" u="none" strike="noStrike" kern="1200" cap="none" spc="0" normalizeH="0" baseline="0" noProof="0" dirty="0">
              <a:ln>
                <a:noFill/>
              </a:ln>
              <a:solidFill>
                <a:srgbClr val="FF5050"/>
              </a:solidFill>
              <a:effectLst/>
              <a:uLnTx/>
              <a:uFillTx/>
              <a:latin typeface="Tahoma" pitchFamily="34" charset="0"/>
              <a:ea typeface="+mn-ea"/>
              <a:cs typeface="Arial" charset="0"/>
            </a:endParaRPr>
          </a:p>
        </p:txBody>
      </p:sp>
      <p:pic>
        <p:nvPicPr>
          <p:cNvPr id="10" name="Image 9" descr="Une image contenant texte, clipart&#10;&#10;Description générée automatiquement">
            <a:extLst>
              <a:ext uri="{FF2B5EF4-FFF2-40B4-BE49-F238E27FC236}">
                <a16:creationId xmlns:a16="http://schemas.microsoft.com/office/drawing/2014/main" id="{35510FB6-DA5E-A44C-A64A-FFDAB9336B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37213714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extLst>
              <p:ext uri="{D42A27DB-BD31-4B8C-83A1-F6EECF244321}">
                <p14:modId xmlns:p14="http://schemas.microsoft.com/office/powerpoint/2010/main" val="3106647613"/>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confiance du gouvernement envers les citoyens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Cov3. Estimez-vous que le gouvernement a fait confiance aux Français/Allemands/Britanniques/Italiens pour combattre la crise sanitaire ?</a:t>
            </a:r>
          </a:p>
        </p:txBody>
      </p:sp>
      <p:pic>
        <p:nvPicPr>
          <p:cNvPr id="9" name="Image 4" descr="Une image contenant texte, clipart&#10;&#10;Description générée automatiquement">
            <a:extLst>
              <a:ext uri="{FF2B5EF4-FFF2-40B4-BE49-F238E27FC236}">
                <a16:creationId xmlns:a16="http://schemas.microsoft.com/office/drawing/2014/main" id="{1B535D53-E529-415E-988E-AE47C27E78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570" y="2030766"/>
            <a:ext cx="612000" cy="612000"/>
          </a:xfrm>
          <a:prstGeom prst="rect">
            <a:avLst/>
          </a:prstGeom>
        </p:spPr>
      </p:pic>
      <p:pic>
        <p:nvPicPr>
          <p:cNvPr id="14" name="Image 8">
            <a:extLst>
              <a:ext uri="{FF2B5EF4-FFF2-40B4-BE49-F238E27FC236}">
                <a16:creationId xmlns:a16="http://schemas.microsoft.com/office/drawing/2014/main" id="{7A88AC46-F6C5-494F-88F4-9D27CA42BE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4834" y="2030766"/>
            <a:ext cx="612000" cy="612000"/>
          </a:xfrm>
          <a:prstGeom prst="rect">
            <a:avLst/>
          </a:prstGeom>
        </p:spPr>
      </p:pic>
      <p:pic>
        <p:nvPicPr>
          <p:cNvPr id="15" name="Image 10">
            <a:extLst>
              <a:ext uri="{FF2B5EF4-FFF2-40B4-BE49-F238E27FC236}">
                <a16:creationId xmlns:a16="http://schemas.microsoft.com/office/drawing/2014/main" id="{DE7007EF-10AF-42A1-8888-4DCFC72944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2202" y="2030766"/>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87FE588E-D924-43AF-9792-A6D5AE3D1D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7464" y="2030766"/>
            <a:ext cx="612000" cy="612000"/>
          </a:xfrm>
          <a:prstGeom prst="rect">
            <a:avLst/>
          </a:prstGeom>
        </p:spPr>
      </p:pic>
      <p:pic>
        <p:nvPicPr>
          <p:cNvPr id="17" name="Image 14">
            <a:extLst>
              <a:ext uri="{FF2B5EF4-FFF2-40B4-BE49-F238E27FC236}">
                <a16:creationId xmlns:a16="http://schemas.microsoft.com/office/drawing/2014/main" id="{BEB00112-51AF-4F08-884D-A88F1C7F3F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6938" y="2036059"/>
            <a:ext cx="612000" cy="612000"/>
          </a:xfrm>
          <a:prstGeom prst="rect">
            <a:avLst/>
          </a:prstGeom>
        </p:spPr>
      </p:pic>
      <p:graphicFrame>
        <p:nvGraphicFramePr>
          <p:cNvPr id="18" name="Tableau 39">
            <a:extLst>
              <a:ext uri="{FF2B5EF4-FFF2-40B4-BE49-F238E27FC236}">
                <a16:creationId xmlns:a16="http://schemas.microsoft.com/office/drawing/2014/main" id="{2B33EA49-5E87-40FD-831B-685F415DCC25}"/>
              </a:ext>
            </a:extLst>
          </p:cNvPr>
          <p:cNvGraphicFramePr>
            <a:graphicFrameLocks noGrp="1"/>
          </p:cNvGraphicFramePr>
          <p:nvPr/>
        </p:nvGraphicFramePr>
        <p:xfrm>
          <a:off x="1219200" y="2567122"/>
          <a:ext cx="7323363" cy="3397658"/>
        </p:xfrm>
        <a:graphic>
          <a:graphicData uri="http://schemas.openxmlformats.org/drawingml/2006/table">
            <a:tbl>
              <a:tblPr>
                <a:tableStyleId>{5C22544A-7EE6-4342-B048-85BDC9FD1C3A}</a:tableStyleId>
              </a:tblPr>
              <a:tblGrid>
                <a:gridCol w="2519423">
                  <a:extLst>
                    <a:ext uri="{9D8B030D-6E8A-4147-A177-3AD203B41FA5}">
                      <a16:colId xmlns:a16="http://schemas.microsoft.com/office/drawing/2014/main" val="2281626971"/>
                    </a:ext>
                  </a:extLst>
                </a:gridCol>
                <a:gridCol w="960788">
                  <a:extLst>
                    <a:ext uri="{9D8B030D-6E8A-4147-A177-3AD203B41FA5}">
                      <a16:colId xmlns:a16="http://schemas.microsoft.com/office/drawing/2014/main" val="2828046529"/>
                    </a:ext>
                  </a:extLst>
                </a:gridCol>
                <a:gridCol w="960788">
                  <a:extLst>
                    <a:ext uri="{9D8B030D-6E8A-4147-A177-3AD203B41FA5}">
                      <a16:colId xmlns:a16="http://schemas.microsoft.com/office/drawing/2014/main" val="4251480744"/>
                    </a:ext>
                  </a:extLst>
                </a:gridCol>
                <a:gridCol w="960788">
                  <a:extLst>
                    <a:ext uri="{9D8B030D-6E8A-4147-A177-3AD203B41FA5}">
                      <a16:colId xmlns:a16="http://schemas.microsoft.com/office/drawing/2014/main" val="789682629"/>
                    </a:ext>
                  </a:extLst>
                </a:gridCol>
                <a:gridCol w="960788">
                  <a:extLst>
                    <a:ext uri="{9D8B030D-6E8A-4147-A177-3AD203B41FA5}">
                      <a16:colId xmlns:a16="http://schemas.microsoft.com/office/drawing/2014/main" val="1358923703"/>
                    </a:ext>
                  </a:extLst>
                </a:gridCol>
                <a:gridCol w="960788">
                  <a:extLst>
                    <a:ext uri="{9D8B030D-6E8A-4147-A177-3AD203B41FA5}">
                      <a16:colId xmlns:a16="http://schemas.microsoft.com/office/drawing/2014/main" val="1175057193"/>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32000">
                <a:tc>
                  <a:txBody>
                    <a:bodyPr/>
                    <a:lstStyle/>
                    <a:p>
                      <a:pPr algn="r" fontAlgn="b"/>
                      <a:r>
                        <a:rPr lang="fr-FR" sz="1100" b="1" i="0" u="none" strike="noStrike" kern="1200" dirty="0">
                          <a:solidFill>
                            <a:srgbClr val="404040"/>
                          </a:solidFill>
                          <a:effectLst/>
                          <a:latin typeface="Tahoma" panose="020B0604030504040204" pitchFamily="34" charset="0"/>
                          <a:ea typeface="+mn-ea"/>
                          <a:cs typeface="+mn-cs"/>
                        </a:rPr>
                        <a:t>Sous-total Confiance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57%</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48%</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51%</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432000">
                <a:tc>
                  <a:txBody>
                    <a:bodyPr/>
                    <a:lstStyle/>
                    <a:p>
                      <a:pPr algn="r" fontAlgn="ctr"/>
                      <a:r>
                        <a:rPr lang="fr-FR" sz="1100" b="0" i="0" u="none" strike="noStrike">
                          <a:solidFill>
                            <a:srgbClr val="000000"/>
                          </a:solidFill>
                          <a:effectLst/>
                          <a:latin typeface="Tahoma" panose="020B0604030504040204" pitchFamily="34" charset="0"/>
                        </a:rPr>
                        <a:t>Très confiance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432000">
                <a:tc>
                  <a:txBody>
                    <a:bodyPr/>
                    <a:lstStyle/>
                    <a:p>
                      <a:pPr algn="r" fontAlgn="ctr"/>
                      <a:r>
                        <a:rPr lang="fr-FR" sz="1100" b="0" i="0" u="none" strike="noStrike" dirty="0">
                          <a:solidFill>
                            <a:srgbClr val="000000"/>
                          </a:solidFill>
                          <a:effectLst/>
                          <a:latin typeface="Tahoma" panose="020B0604030504040204" pitchFamily="34" charset="0"/>
                        </a:rPr>
                        <a:t>Plutôt confiance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432000">
                <a:tc>
                  <a:txBody>
                    <a:bodyPr/>
                    <a:lstStyle/>
                    <a:p>
                      <a:pPr algn="r" fontAlgn="b"/>
                      <a:r>
                        <a:rPr lang="fr-FR" sz="1100" b="1" i="0" u="none" strike="noStrike" kern="1200" dirty="0">
                          <a:solidFill>
                            <a:srgbClr val="404040"/>
                          </a:solidFill>
                          <a:effectLst/>
                          <a:latin typeface="Tahoma" panose="020B0604030504040204" pitchFamily="34" charset="0"/>
                          <a:ea typeface="+mn-ea"/>
                          <a:cs typeface="+mn-cs"/>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r h="432000">
                <a:tc>
                  <a:txBody>
                    <a:bodyPr/>
                    <a:lstStyle/>
                    <a:p>
                      <a:pPr algn="r" fontAlgn="ctr"/>
                      <a:r>
                        <a:rPr lang="fr-FR" sz="1100" b="0" i="0" u="none" strike="noStrike">
                          <a:solidFill>
                            <a:srgbClr val="000000"/>
                          </a:solidFill>
                          <a:effectLst/>
                          <a:latin typeface="Tahoma" panose="020B0604030504040204" pitchFamily="34" charset="0"/>
                        </a:rPr>
                        <a:t>Plutôt pas confiance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835955"/>
                  </a:ext>
                </a:extLst>
              </a:tr>
              <a:tr h="432000">
                <a:tc>
                  <a:txBody>
                    <a:bodyPr/>
                    <a:lstStyle/>
                    <a:p>
                      <a:pPr algn="r" fontAlgn="ctr"/>
                      <a:r>
                        <a:rPr lang="fr-FR" sz="1100" b="0" i="0" u="none" strike="noStrike" dirty="0">
                          <a:solidFill>
                            <a:srgbClr val="000000"/>
                          </a:solidFill>
                          <a:effectLst/>
                          <a:latin typeface="Tahoma" panose="020B0604030504040204" pitchFamily="34" charset="0"/>
                        </a:rPr>
                        <a:t>Pas du tout confiance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13%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951650"/>
                  </a:ext>
                </a:extLst>
              </a:tr>
              <a:tr h="432000">
                <a:tc>
                  <a:txBody>
                    <a:bodyPr/>
                    <a:lstStyle/>
                    <a:p>
                      <a:pPr algn="r" fontAlgn="b"/>
                      <a:r>
                        <a:rPr lang="fr-FR" sz="1100" b="0" i="0" u="none" strike="noStrike" kern="1200" dirty="0">
                          <a:solidFill>
                            <a:srgbClr val="404040"/>
                          </a:solidFill>
                          <a:effectLst/>
                          <a:latin typeface="Tahoma" panose="020B0604030504040204" pitchFamily="34" charset="0"/>
                          <a:ea typeface="+mn-ea"/>
                          <a:cs typeface="+mn-cs"/>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grpSp>
        <p:nvGrpSpPr>
          <p:cNvPr id="10" name="Groupe 9">
            <a:extLst>
              <a:ext uri="{FF2B5EF4-FFF2-40B4-BE49-F238E27FC236}">
                <a16:creationId xmlns:a16="http://schemas.microsoft.com/office/drawing/2014/main" id="{E1FC20D5-006D-4187-9DBB-561572C4749F}"/>
              </a:ext>
            </a:extLst>
          </p:cNvPr>
          <p:cNvGrpSpPr/>
          <p:nvPr/>
        </p:nvGrpSpPr>
        <p:grpSpPr>
          <a:xfrm>
            <a:off x="727555" y="820927"/>
            <a:ext cx="982374" cy="360000"/>
            <a:chOff x="727555" y="820927"/>
            <a:chExt cx="982374" cy="360000"/>
          </a:xfrm>
        </p:grpSpPr>
        <p:sp>
          <p:nvSpPr>
            <p:cNvPr id="11" name="Espace réservé du texte 4">
              <a:extLst>
                <a:ext uri="{FF2B5EF4-FFF2-40B4-BE49-F238E27FC236}">
                  <a16:creationId xmlns:a16="http://schemas.microsoft.com/office/drawing/2014/main" id="{F5131448-DF16-406D-81B6-08C32ABC394F}"/>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2" name="Picture 2" descr="C:\Users\NicoC\Desktop\CEVIPOF\sample-01.png">
              <a:extLst>
                <a:ext uri="{FF2B5EF4-FFF2-40B4-BE49-F238E27FC236}">
                  <a16:creationId xmlns:a16="http://schemas.microsoft.com/office/drawing/2014/main" id="{7CEA9A7E-1C33-4018-9446-0FD8E16CCC3F}"/>
                </a:ext>
              </a:extLst>
            </p:cNvPr>
            <p:cNvPicPr>
              <a:picLocks noChangeAspect="1" noChangeArrowheads="1"/>
            </p:cNvPicPr>
            <p:nvPr/>
          </p:nvPicPr>
          <p:blipFill>
            <a:blip r:embed="rId9"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8522320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respect des gestes barrières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Cov4. Pour se protéger de la contagion au </a:t>
            </a:r>
            <a:r>
              <a:rPr kumimoji="0" lang="fr-FR" sz="1000" b="0" i="0" u="none" strike="noStrike" kern="1200" cap="none" spc="0" normalizeH="0" baseline="0" noProof="0" dirty="0" err="1">
                <a:ln>
                  <a:noFill/>
                </a:ln>
                <a:solidFill>
                  <a:sysClr val="windowText" lastClr="000000"/>
                </a:solidFill>
                <a:effectLst/>
                <a:uLnTx/>
                <a:uFillTx/>
                <a:latin typeface="Tahoma" pitchFamily="34" charset="0"/>
                <a:ea typeface="Tahoma" pitchFamily="34" charset="0"/>
                <a:cs typeface="Tahoma" pitchFamily="34" charset="0"/>
              </a:rPr>
              <a:t>Covid</a:t>
            </a: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 19, trouvez-vous que les autres personnes se donnent suffisamment de peine pour respecter vraiment les gestes barrières (port du masque, usage du gel hydroalcoolique, distanciation sociale)</a:t>
            </a:r>
          </a:p>
        </p:txBody>
      </p:sp>
      <p:graphicFrame>
        <p:nvGraphicFramePr>
          <p:cNvPr id="8" name="Graphique 16">
            <a:extLst>
              <a:ext uri="{FF2B5EF4-FFF2-40B4-BE49-F238E27FC236}">
                <a16:creationId xmlns:a16="http://schemas.microsoft.com/office/drawing/2014/main" id="{3EC898F6-586F-4A39-89A0-40F2365C0D42}"/>
              </a:ext>
            </a:extLst>
          </p:cNvPr>
          <p:cNvGraphicFramePr/>
          <p:nvPr>
            <p:custDataLst>
              <p:tags r:id="rId2"/>
            </p:custDataLst>
          </p:nvPr>
        </p:nvGraphicFramePr>
        <p:xfrm>
          <a:off x="3998677" y="1803623"/>
          <a:ext cx="3580888" cy="399071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1EFFD7AC-0CEC-4A67-93E3-EDEB1A70F6FC}"/>
              </a:ext>
            </a:extLst>
          </p:cNvPr>
          <p:cNvSpPr/>
          <p:nvPr/>
        </p:nvSpPr>
        <p:spPr>
          <a:xfrm>
            <a:off x="7611878" y="2489568"/>
            <a:ext cx="490840"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rPr>
              <a:t>O</a:t>
            </a:r>
            <a:r>
              <a:rPr kumimoji="0" lang="fr-FR" sz="1600" b="0" i="0" u="none" strike="noStrike" kern="1200" cap="none" spc="0" normalizeH="0" baseline="0" noProof="0" dirty="0" err="1">
                <a:ln>
                  <a:noFill/>
                </a:ln>
                <a:solidFill>
                  <a:srgbClr val="376092"/>
                </a:solidFill>
                <a:effectLst/>
                <a:uLnTx/>
                <a:uFillTx/>
                <a:latin typeface="Tahoma" pitchFamily="34" charset="0"/>
                <a:ea typeface="Tahoma" pitchFamily="34" charset="0"/>
                <a:cs typeface="Tahoma" pitchFamily="34" charset="0"/>
              </a:rPr>
              <a:t>ui</a:t>
            </a:r>
            <a:endParaRPr kumimoji="0" lang="fr-FR" sz="16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endParaRPr>
          </a:p>
        </p:txBody>
      </p:sp>
      <p:sp>
        <p:nvSpPr>
          <p:cNvPr id="14" name="Ellipse 20">
            <a:extLst>
              <a:ext uri="{FF2B5EF4-FFF2-40B4-BE49-F238E27FC236}">
                <a16:creationId xmlns:a16="http://schemas.microsoft.com/office/drawing/2014/main" id="{FE71BA56-03A6-4234-B2E1-8C396A58E757}"/>
              </a:ext>
            </a:extLst>
          </p:cNvPr>
          <p:cNvSpPr/>
          <p:nvPr/>
        </p:nvSpPr>
        <p:spPr bwMode="auto">
          <a:xfrm rot="20520000">
            <a:off x="6984776" y="2426725"/>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15" name="=satisfait">
            <a:extLst>
              <a:ext uri="{FF2B5EF4-FFF2-40B4-BE49-F238E27FC236}">
                <a16:creationId xmlns:a16="http://schemas.microsoft.com/office/drawing/2014/main" id="{442A2D5A-47E5-4CB6-BA86-AF649D147664}"/>
              </a:ext>
            </a:extLst>
          </p:cNvPr>
          <p:cNvSpPr/>
          <p:nvPr/>
        </p:nvSpPr>
        <p:spPr>
          <a:xfrm>
            <a:off x="6971621" y="2458790"/>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53%</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16" name="Connecteur droit 25">
            <a:extLst>
              <a:ext uri="{FF2B5EF4-FFF2-40B4-BE49-F238E27FC236}">
                <a16:creationId xmlns:a16="http://schemas.microsoft.com/office/drawing/2014/main" id="{C4DD639F-E7C8-402F-A9F5-1D6421C97B2F}"/>
              </a:ext>
            </a:extLst>
          </p:cNvPr>
          <p:cNvCxnSpPr/>
          <p:nvPr/>
        </p:nvCxnSpPr>
        <p:spPr bwMode="auto">
          <a:xfrm>
            <a:off x="6914596" y="1902845"/>
            <a:ext cx="0" cy="1512000"/>
          </a:xfrm>
          <a:prstGeom prst="line">
            <a:avLst/>
          </a:prstGeom>
          <a:solidFill>
            <a:schemeClr val="accent1"/>
          </a:solidFill>
          <a:ln w="9525" cap="flat" cmpd="sng" algn="ctr">
            <a:solidFill>
              <a:srgbClr val="376092"/>
            </a:solidFill>
            <a:prstDash val="solid"/>
            <a:round/>
            <a:headEnd type="none" w="med" len="med"/>
            <a:tailEnd type="none" w="med" len="med"/>
          </a:ln>
          <a:effectLst/>
        </p:spPr>
      </p:cxnSp>
      <p:graphicFrame>
        <p:nvGraphicFramePr>
          <p:cNvPr id="17" name="Tableau 27">
            <a:extLst>
              <a:ext uri="{FF2B5EF4-FFF2-40B4-BE49-F238E27FC236}">
                <a16:creationId xmlns:a16="http://schemas.microsoft.com/office/drawing/2014/main" id="{4CC2D862-642E-455A-B4C2-2D807AEDB4D0}"/>
              </a:ext>
            </a:extLst>
          </p:cNvPr>
          <p:cNvGraphicFramePr>
            <a:graphicFrameLocks noGrp="1"/>
          </p:cNvGraphicFramePr>
          <p:nvPr/>
        </p:nvGraphicFramePr>
        <p:xfrm>
          <a:off x="2382508" y="1949927"/>
          <a:ext cx="1559019" cy="3841275"/>
        </p:xfrm>
        <a:graphic>
          <a:graphicData uri="http://schemas.openxmlformats.org/drawingml/2006/table">
            <a:tbl>
              <a:tblPr/>
              <a:tblGrid>
                <a:gridCol w="1559019">
                  <a:extLst>
                    <a:ext uri="{9D8B030D-6E8A-4147-A177-3AD203B41FA5}">
                      <a16:colId xmlns:a16="http://schemas.microsoft.com/office/drawing/2014/main" val="20000"/>
                    </a:ext>
                  </a:extLst>
                </a:gridCol>
              </a:tblGrid>
              <a:tr h="768255">
                <a:tc>
                  <a:txBody>
                    <a:bodyPr/>
                    <a:lstStyle/>
                    <a:p>
                      <a:pPr algn="r" fontAlgn="ctr"/>
                      <a:r>
                        <a:rPr lang="en-US" sz="1200" b="0" i="0" u="none" strike="noStrike" dirty="0" err="1">
                          <a:solidFill>
                            <a:srgbClr val="404040"/>
                          </a:solidFill>
                          <a:effectLst/>
                          <a:latin typeface="Tahoma" panose="020B0604030504040204" pitchFamily="34" charset="0"/>
                        </a:rPr>
                        <a:t>Oui</a:t>
                      </a:r>
                      <a:r>
                        <a:rPr lang="en-US" sz="1200" b="0" i="0" u="none" strike="noStrike" dirty="0">
                          <a:solidFill>
                            <a:srgbClr val="404040"/>
                          </a:solidFill>
                          <a:effectLst/>
                          <a:latin typeface="Tahoma" panose="020B0604030504040204" pitchFamily="34" charset="0"/>
                        </a:rPr>
                        <a:t>, tout à fait</a:t>
                      </a:r>
                      <a:endParaRPr lang="fr-FR" sz="1200" b="0" i="0" u="none" strike="noStrike" dirty="0">
                        <a:solidFill>
                          <a:srgbClr val="404040"/>
                        </a:solidFill>
                        <a:effectLst/>
                        <a:latin typeface="Tahoma" panose="020B060403050404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768255">
                <a:tc>
                  <a:txBody>
                    <a:bodyPr/>
                    <a:lstStyle/>
                    <a:p>
                      <a:pPr algn="r" fontAlgn="ctr"/>
                      <a:r>
                        <a:rPr lang="fr-FR" sz="1200" b="0" i="0" u="none" strike="noStrike" dirty="0">
                          <a:solidFill>
                            <a:srgbClr val="404040"/>
                          </a:solidFill>
                          <a:effectLst/>
                          <a:latin typeface="Tahoma" panose="020B0604030504040204" pitchFamily="34" charset="0"/>
                        </a:rPr>
                        <a:t>Oui, plutôt</a:t>
                      </a:r>
                    </a:p>
                  </a:txBody>
                  <a:tcPr marL="9525" marR="9525" marT="9525" marB="0" anchor="ctr">
                    <a:lnL>
                      <a:noFill/>
                    </a:lnL>
                    <a:lnR>
                      <a:noFill/>
                    </a:lnR>
                    <a:lnT>
                      <a:noFill/>
                    </a:lnT>
                    <a:lnB>
                      <a:noFill/>
                    </a:lnB>
                  </a:tcPr>
                </a:tc>
                <a:extLst>
                  <a:ext uri="{0D108BD9-81ED-4DB2-BD59-A6C34878D82A}">
                    <a16:rowId xmlns:a16="http://schemas.microsoft.com/office/drawing/2014/main" val="2749055149"/>
                  </a:ext>
                </a:extLst>
              </a:tr>
              <a:tr h="768255">
                <a:tc>
                  <a:txBody>
                    <a:bodyPr/>
                    <a:lstStyle/>
                    <a:p>
                      <a:pPr algn="r" fontAlgn="ctr"/>
                      <a:r>
                        <a:rPr lang="fr-FR" sz="1200" b="0" i="0" u="none" strike="noStrike" dirty="0">
                          <a:solidFill>
                            <a:srgbClr val="404040"/>
                          </a:solidFill>
                          <a:effectLst/>
                          <a:latin typeface="Tahoma" panose="020B0604030504040204" pitchFamily="34" charset="0"/>
                        </a:rPr>
                        <a:t>Non, plutôt pas</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768255">
                <a:tc>
                  <a:txBody>
                    <a:bodyPr/>
                    <a:lstStyle/>
                    <a:p>
                      <a:pPr algn="r" fontAlgn="ctr"/>
                      <a:r>
                        <a:rPr lang="fr-FR" sz="1200" b="0" i="0" u="none" strike="noStrike" dirty="0">
                          <a:solidFill>
                            <a:srgbClr val="404040"/>
                          </a:solidFill>
                          <a:effectLst/>
                          <a:latin typeface="Tahoma" panose="020B0604030504040204" pitchFamily="34" charset="0"/>
                        </a:rPr>
                        <a:t>Non, pas du tout</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768255">
                <a:tc>
                  <a:txBody>
                    <a:bodyPr/>
                    <a:lstStyle/>
                    <a:p>
                      <a:pPr algn="r" fontAlgn="ctr"/>
                      <a:r>
                        <a:rPr lang="en-US" sz="1200" b="0" i="0" u="none" strike="noStrike" dirty="0">
                          <a:solidFill>
                            <a:srgbClr val="404040"/>
                          </a:solidFill>
                          <a:effectLst/>
                          <a:latin typeface="Tahoma" panose="020B0604030504040204" pitchFamily="34" charset="0"/>
                        </a:rPr>
                        <a:t>NSP</a:t>
                      </a:r>
                      <a:endParaRPr lang="fr-FR" sz="1200" b="0" i="0" u="none" strike="noStrike" dirty="0">
                        <a:solidFill>
                          <a:srgbClr val="404040"/>
                        </a:solidFill>
                        <a:effectLst/>
                        <a:latin typeface="Tahoma" panose="020B060403050404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905371613"/>
                  </a:ext>
                </a:extLst>
              </a:tr>
            </a:tbl>
          </a:graphicData>
        </a:graphic>
      </p:graphicFrame>
      <p:sp>
        <p:nvSpPr>
          <p:cNvPr id="18" name="Rectangle 17">
            <a:extLst>
              <a:ext uri="{FF2B5EF4-FFF2-40B4-BE49-F238E27FC236}">
                <a16:creationId xmlns:a16="http://schemas.microsoft.com/office/drawing/2014/main" id="{008F7DB7-934E-4E2E-90D1-D01804892D92}"/>
              </a:ext>
            </a:extLst>
          </p:cNvPr>
          <p:cNvSpPr/>
          <p:nvPr/>
        </p:nvSpPr>
        <p:spPr>
          <a:xfrm>
            <a:off x="7611878" y="4092028"/>
            <a:ext cx="546945"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EB4347"/>
                </a:solidFill>
                <a:effectLst/>
                <a:uLnTx/>
                <a:uFillTx/>
                <a:latin typeface="Tahoma" pitchFamily="34" charset="0"/>
                <a:ea typeface="Tahoma" pitchFamily="34" charset="0"/>
                <a:cs typeface="Tahoma" pitchFamily="34" charset="0"/>
              </a:rPr>
              <a:t>Non</a:t>
            </a:r>
          </a:p>
        </p:txBody>
      </p:sp>
      <p:sp>
        <p:nvSpPr>
          <p:cNvPr id="19" name="Ellipse 20">
            <a:extLst>
              <a:ext uri="{FF2B5EF4-FFF2-40B4-BE49-F238E27FC236}">
                <a16:creationId xmlns:a16="http://schemas.microsoft.com/office/drawing/2014/main" id="{B168DD4A-4C58-4ABF-AD68-A2937EC1B398}"/>
              </a:ext>
            </a:extLst>
          </p:cNvPr>
          <p:cNvSpPr/>
          <p:nvPr/>
        </p:nvSpPr>
        <p:spPr bwMode="auto">
          <a:xfrm rot="20520000">
            <a:off x="6984776" y="4029185"/>
            <a:ext cx="601737" cy="464240"/>
          </a:xfrm>
          <a:prstGeom prst="ellipse">
            <a:avLst/>
          </a:prstGeom>
          <a:solidFill>
            <a:srgbClr val="EB434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20" name="=satisfait">
            <a:extLst>
              <a:ext uri="{FF2B5EF4-FFF2-40B4-BE49-F238E27FC236}">
                <a16:creationId xmlns:a16="http://schemas.microsoft.com/office/drawing/2014/main" id="{EF0165C0-1EB6-4A06-BC55-62F035F3C3EC}"/>
              </a:ext>
            </a:extLst>
          </p:cNvPr>
          <p:cNvSpPr/>
          <p:nvPr/>
        </p:nvSpPr>
        <p:spPr>
          <a:xfrm>
            <a:off x="6971621" y="4061250"/>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45%</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21" name="Connecteur droit 25">
            <a:extLst>
              <a:ext uri="{FF2B5EF4-FFF2-40B4-BE49-F238E27FC236}">
                <a16:creationId xmlns:a16="http://schemas.microsoft.com/office/drawing/2014/main" id="{FACB21BE-53D5-41CB-9F4E-8B5BE2B28972}"/>
              </a:ext>
            </a:extLst>
          </p:cNvPr>
          <p:cNvCxnSpPr/>
          <p:nvPr/>
        </p:nvCxnSpPr>
        <p:spPr bwMode="auto">
          <a:xfrm>
            <a:off x="6914596" y="3505305"/>
            <a:ext cx="0" cy="1512000"/>
          </a:xfrm>
          <a:prstGeom prst="line">
            <a:avLst/>
          </a:prstGeom>
          <a:solidFill>
            <a:schemeClr val="accent1"/>
          </a:solidFill>
          <a:ln w="9525" cap="flat" cmpd="sng" algn="ctr">
            <a:solidFill>
              <a:srgbClr val="EB4347"/>
            </a:solidFill>
            <a:prstDash val="solid"/>
            <a:round/>
            <a:headEnd type="none" w="med" len="med"/>
            <a:tailEnd type="none" w="med" len="med"/>
          </a:ln>
          <a:effectLst/>
        </p:spPr>
      </p:cxnSp>
      <p:pic>
        <p:nvPicPr>
          <p:cNvPr id="22" name="Image 21" descr="Une image contenant texte, clipart&#10;&#10;Description générée automatiquement">
            <a:extLst>
              <a:ext uri="{FF2B5EF4-FFF2-40B4-BE49-F238E27FC236}">
                <a16:creationId xmlns:a16="http://schemas.microsoft.com/office/drawing/2014/main" id="{075808A3-482B-B049-8E21-EB61BAA8D7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23632271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 respect des gestes barrières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Cov4. Pour se protéger de la contagion au </a:t>
            </a:r>
            <a:r>
              <a:rPr kumimoji="0" lang="fr-FR" sz="1000" b="0" i="0" u="none" strike="noStrike" kern="1200" cap="none" spc="0" normalizeH="0" baseline="0" noProof="0" dirty="0" err="1">
                <a:ln>
                  <a:noFill/>
                </a:ln>
                <a:solidFill>
                  <a:sysClr val="windowText" lastClr="000000"/>
                </a:solidFill>
                <a:effectLst/>
                <a:uLnTx/>
                <a:uFillTx/>
                <a:latin typeface="Tahoma" pitchFamily="34" charset="0"/>
                <a:ea typeface="Tahoma" pitchFamily="34" charset="0"/>
                <a:cs typeface="Tahoma" pitchFamily="34" charset="0"/>
              </a:rPr>
              <a:t>Covid</a:t>
            </a: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 19, trouvez-vous que les autres personnes se donnent suffisamment de peine pour respecter vraiment les gestes barrières (port du masque, usage du gel hydroalcoolique, distanciation sociale)</a:t>
            </a:r>
          </a:p>
        </p:txBody>
      </p:sp>
      <p:pic>
        <p:nvPicPr>
          <p:cNvPr id="9" name="Image 4" descr="Une image contenant texte, clipart&#10;&#10;Description générée automatiquement">
            <a:extLst>
              <a:ext uri="{FF2B5EF4-FFF2-40B4-BE49-F238E27FC236}">
                <a16:creationId xmlns:a16="http://schemas.microsoft.com/office/drawing/2014/main" id="{AA2B9CE2-E3D1-4075-90E4-7CB0397833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570" y="2030766"/>
            <a:ext cx="612000" cy="612000"/>
          </a:xfrm>
          <a:prstGeom prst="rect">
            <a:avLst/>
          </a:prstGeom>
        </p:spPr>
      </p:pic>
      <p:pic>
        <p:nvPicPr>
          <p:cNvPr id="14" name="Image 8">
            <a:extLst>
              <a:ext uri="{FF2B5EF4-FFF2-40B4-BE49-F238E27FC236}">
                <a16:creationId xmlns:a16="http://schemas.microsoft.com/office/drawing/2014/main" id="{133ED318-1CB8-48E4-B311-E7F49AED5F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4834" y="2030766"/>
            <a:ext cx="612000" cy="612000"/>
          </a:xfrm>
          <a:prstGeom prst="rect">
            <a:avLst/>
          </a:prstGeom>
        </p:spPr>
      </p:pic>
      <p:pic>
        <p:nvPicPr>
          <p:cNvPr id="15" name="Image 10">
            <a:extLst>
              <a:ext uri="{FF2B5EF4-FFF2-40B4-BE49-F238E27FC236}">
                <a16:creationId xmlns:a16="http://schemas.microsoft.com/office/drawing/2014/main" id="{A6130787-EBBE-4D8F-901D-D1828EB335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2202" y="2030766"/>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3E8A84C5-1524-4584-BF7C-1EB43DEE7B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7464" y="2030766"/>
            <a:ext cx="612000" cy="612000"/>
          </a:xfrm>
          <a:prstGeom prst="rect">
            <a:avLst/>
          </a:prstGeom>
        </p:spPr>
      </p:pic>
      <p:pic>
        <p:nvPicPr>
          <p:cNvPr id="17" name="Image 14">
            <a:extLst>
              <a:ext uri="{FF2B5EF4-FFF2-40B4-BE49-F238E27FC236}">
                <a16:creationId xmlns:a16="http://schemas.microsoft.com/office/drawing/2014/main" id="{AE17E48E-8059-4C22-B3C0-DC629B65F9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6938" y="2036059"/>
            <a:ext cx="612000" cy="612000"/>
          </a:xfrm>
          <a:prstGeom prst="rect">
            <a:avLst/>
          </a:prstGeom>
        </p:spPr>
      </p:pic>
      <p:graphicFrame>
        <p:nvGraphicFramePr>
          <p:cNvPr id="18" name="Tableau 39">
            <a:extLst>
              <a:ext uri="{FF2B5EF4-FFF2-40B4-BE49-F238E27FC236}">
                <a16:creationId xmlns:a16="http://schemas.microsoft.com/office/drawing/2014/main" id="{051D850D-3639-462B-A4D9-1D37043CBEDD}"/>
              </a:ext>
            </a:extLst>
          </p:cNvPr>
          <p:cNvGraphicFramePr>
            <a:graphicFrameLocks noGrp="1"/>
          </p:cNvGraphicFramePr>
          <p:nvPr/>
        </p:nvGraphicFramePr>
        <p:xfrm>
          <a:off x="1219200" y="2567122"/>
          <a:ext cx="7323363" cy="3397658"/>
        </p:xfrm>
        <a:graphic>
          <a:graphicData uri="http://schemas.openxmlformats.org/drawingml/2006/table">
            <a:tbl>
              <a:tblPr>
                <a:tableStyleId>{5C22544A-7EE6-4342-B048-85BDC9FD1C3A}</a:tableStyleId>
              </a:tblPr>
              <a:tblGrid>
                <a:gridCol w="2519423">
                  <a:extLst>
                    <a:ext uri="{9D8B030D-6E8A-4147-A177-3AD203B41FA5}">
                      <a16:colId xmlns:a16="http://schemas.microsoft.com/office/drawing/2014/main" val="2281626971"/>
                    </a:ext>
                  </a:extLst>
                </a:gridCol>
                <a:gridCol w="960788">
                  <a:extLst>
                    <a:ext uri="{9D8B030D-6E8A-4147-A177-3AD203B41FA5}">
                      <a16:colId xmlns:a16="http://schemas.microsoft.com/office/drawing/2014/main" val="2828046529"/>
                    </a:ext>
                  </a:extLst>
                </a:gridCol>
                <a:gridCol w="960788">
                  <a:extLst>
                    <a:ext uri="{9D8B030D-6E8A-4147-A177-3AD203B41FA5}">
                      <a16:colId xmlns:a16="http://schemas.microsoft.com/office/drawing/2014/main" val="4251480744"/>
                    </a:ext>
                  </a:extLst>
                </a:gridCol>
                <a:gridCol w="960788">
                  <a:extLst>
                    <a:ext uri="{9D8B030D-6E8A-4147-A177-3AD203B41FA5}">
                      <a16:colId xmlns:a16="http://schemas.microsoft.com/office/drawing/2014/main" val="789682629"/>
                    </a:ext>
                  </a:extLst>
                </a:gridCol>
                <a:gridCol w="960788">
                  <a:extLst>
                    <a:ext uri="{9D8B030D-6E8A-4147-A177-3AD203B41FA5}">
                      <a16:colId xmlns:a16="http://schemas.microsoft.com/office/drawing/2014/main" val="1358923703"/>
                    </a:ext>
                  </a:extLst>
                </a:gridCol>
                <a:gridCol w="960788">
                  <a:extLst>
                    <a:ext uri="{9D8B030D-6E8A-4147-A177-3AD203B41FA5}">
                      <a16:colId xmlns:a16="http://schemas.microsoft.com/office/drawing/2014/main" val="1175057193"/>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32000">
                <a:tc>
                  <a:txBody>
                    <a:bodyPr/>
                    <a:lstStyle/>
                    <a:p>
                      <a:pPr algn="r" fontAlgn="b"/>
                      <a:r>
                        <a:rPr lang="fr-FR" sz="1100" b="1" i="0" u="none" strike="noStrike" kern="1200" dirty="0">
                          <a:solidFill>
                            <a:srgbClr val="404040"/>
                          </a:solidFill>
                          <a:effectLst/>
                          <a:latin typeface="Tahoma" panose="020B0604030504040204" pitchFamily="34" charset="0"/>
                          <a:ea typeface="+mn-ea"/>
                          <a:cs typeface="+mn-cs"/>
                        </a:rPr>
                        <a:t>Sous-total Oui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60%</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53%</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67%</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58%</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57%</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432000">
                <a:tc>
                  <a:txBody>
                    <a:bodyPr/>
                    <a:lstStyle/>
                    <a:p>
                      <a:pPr algn="r" fontAlgn="ctr"/>
                      <a:r>
                        <a:rPr lang="fr-FR" sz="1100" b="0" i="0" u="none" strike="noStrike" dirty="0">
                          <a:solidFill>
                            <a:srgbClr val="000000"/>
                          </a:solidFill>
                          <a:effectLst/>
                          <a:latin typeface="Tahoma" panose="020B0604030504040204" pitchFamily="34" charset="0"/>
                        </a:rPr>
                        <a:t>Oui, tout à fait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432000">
                <a:tc>
                  <a:txBody>
                    <a:bodyPr/>
                    <a:lstStyle/>
                    <a:p>
                      <a:pPr algn="r" fontAlgn="ctr"/>
                      <a:r>
                        <a:rPr lang="fr-FR" sz="1100" b="0" i="0" u="none" strike="noStrike" dirty="0">
                          <a:solidFill>
                            <a:srgbClr val="000000"/>
                          </a:solidFill>
                          <a:effectLst/>
                          <a:latin typeface="Tahoma" panose="020B0604030504040204" pitchFamily="34" charset="0"/>
                        </a:rPr>
                        <a:t>Oui, plutôt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432000">
                <a:tc>
                  <a:txBody>
                    <a:bodyPr/>
                    <a:lstStyle/>
                    <a:p>
                      <a:pPr algn="r" fontAlgn="b"/>
                      <a:r>
                        <a:rPr lang="fr-FR" sz="1100" b="1" i="0" u="none" strike="noStrike" kern="1200" dirty="0">
                          <a:solidFill>
                            <a:srgbClr val="404040"/>
                          </a:solidFill>
                          <a:effectLst/>
                          <a:latin typeface="Tahoma" panose="020B0604030504040204" pitchFamily="34" charset="0"/>
                          <a:ea typeface="+mn-ea"/>
                          <a:cs typeface="+mn-cs"/>
                        </a:rPr>
                        <a:t>Sous-total 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r h="432000">
                <a:tc>
                  <a:txBody>
                    <a:bodyPr/>
                    <a:lstStyle/>
                    <a:p>
                      <a:pPr algn="r" fontAlgn="ctr"/>
                      <a:r>
                        <a:rPr lang="fr-FR" sz="1100" b="0" i="0" u="none" strike="noStrike" dirty="0">
                          <a:solidFill>
                            <a:srgbClr val="000000"/>
                          </a:solidFill>
                          <a:effectLst/>
                          <a:latin typeface="Tahoma" panose="020B0604030504040204" pitchFamily="34" charset="0"/>
                        </a:rPr>
                        <a:t>Non, plutôt pas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835955"/>
                  </a:ext>
                </a:extLst>
              </a:tr>
              <a:tr h="432000">
                <a:tc>
                  <a:txBody>
                    <a:bodyPr/>
                    <a:lstStyle/>
                    <a:p>
                      <a:pPr algn="r" fontAlgn="ctr"/>
                      <a:r>
                        <a:rPr lang="fr-FR" sz="1100" b="0" i="0" u="none" strike="noStrike" dirty="0">
                          <a:solidFill>
                            <a:srgbClr val="000000"/>
                          </a:solidFill>
                          <a:effectLst/>
                          <a:latin typeface="Tahoma" panose="020B0604030504040204" pitchFamily="34" charset="0"/>
                        </a:rPr>
                        <a:t>Non, pas du tout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951650"/>
                  </a:ext>
                </a:extLst>
              </a:tr>
              <a:tr h="432000">
                <a:tc>
                  <a:txBody>
                    <a:bodyPr/>
                    <a:lstStyle/>
                    <a:p>
                      <a:pPr algn="r" fontAlgn="b"/>
                      <a:r>
                        <a:rPr lang="fr-FR" sz="1100" b="0" i="0" u="none" strike="noStrike" kern="1200" dirty="0">
                          <a:solidFill>
                            <a:srgbClr val="404040"/>
                          </a:solidFill>
                          <a:effectLst/>
                          <a:latin typeface="Tahoma" panose="020B0604030504040204" pitchFamily="34" charset="0"/>
                          <a:ea typeface="+mn-ea"/>
                          <a:cs typeface="+mn-cs"/>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grpSp>
        <p:nvGrpSpPr>
          <p:cNvPr id="10" name="Groupe 9">
            <a:extLst>
              <a:ext uri="{FF2B5EF4-FFF2-40B4-BE49-F238E27FC236}">
                <a16:creationId xmlns:a16="http://schemas.microsoft.com/office/drawing/2014/main" id="{E7F142E1-9446-4D15-BF98-968A1E7880A6}"/>
              </a:ext>
            </a:extLst>
          </p:cNvPr>
          <p:cNvGrpSpPr/>
          <p:nvPr/>
        </p:nvGrpSpPr>
        <p:grpSpPr>
          <a:xfrm>
            <a:off x="727555" y="820927"/>
            <a:ext cx="982374" cy="360000"/>
            <a:chOff x="727555" y="820927"/>
            <a:chExt cx="982374" cy="360000"/>
          </a:xfrm>
        </p:grpSpPr>
        <p:sp>
          <p:nvSpPr>
            <p:cNvPr id="11" name="Espace réservé du texte 4">
              <a:extLst>
                <a:ext uri="{FF2B5EF4-FFF2-40B4-BE49-F238E27FC236}">
                  <a16:creationId xmlns:a16="http://schemas.microsoft.com/office/drawing/2014/main" id="{7FE60CD8-C70D-49A4-88C1-68585755F76E}"/>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2" name="Picture 2" descr="C:\Users\NicoC\Desktop\CEVIPOF\sample-01.png">
              <a:extLst>
                <a:ext uri="{FF2B5EF4-FFF2-40B4-BE49-F238E27FC236}">
                  <a16:creationId xmlns:a16="http://schemas.microsoft.com/office/drawing/2014/main" id="{2A9E1D8F-4E39-4B79-8DBC-17D7C7785CF8}"/>
                </a:ext>
              </a:extLst>
            </p:cNvPr>
            <p:cNvPicPr>
              <a:picLocks noChangeAspect="1" noChangeArrowheads="1"/>
            </p:cNvPicPr>
            <p:nvPr/>
          </p:nvPicPr>
          <p:blipFill>
            <a:blip r:embed="rId9"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8327196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port du masque à la maison</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M. Accepteriez-vous de porter un masque à la maison…</a:t>
            </a:r>
          </a:p>
          <a:p>
            <a:pPr marL="0" marR="0" lvl="0" indent="0" algn="l" defTabSz="914400" rtl="0" eaLnBrk="1" fontAlgn="auto" latinLnBrk="0" hangingPunct="1">
              <a:lnSpc>
                <a:spcPct val="100000"/>
              </a:lnSpc>
              <a:spcBef>
                <a:spcPct val="20000"/>
              </a:spcBef>
              <a:spcAft>
                <a:spcPts val="0"/>
              </a:spcAft>
              <a:buClrTx/>
              <a:buSzTx/>
              <a:buFontTx/>
              <a:buNone/>
              <a:tabLst/>
              <a:defRPr/>
            </a:pPr>
            <a:r>
              <a:rPr lang="fr-FR" sz="800" b="0" i="1" dirty="0">
                <a:solidFill>
                  <a:sysClr val="windowText" lastClr="000000"/>
                </a:solidFill>
                <a:ea typeface="Tahoma" pitchFamily="34" charset="0"/>
                <a:cs typeface="Tahoma" pitchFamily="34" charset="0"/>
              </a:rPr>
              <a:t>Chaque question a été posée à 20% de l’échantillon</a:t>
            </a:r>
            <a:endParaRPr kumimoji="0" lang="fr-FR" sz="800" b="0" i="1"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sp>
        <p:nvSpPr>
          <p:cNvPr id="10" name="=affich1">
            <a:extLst>
              <a:ext uri="{FF2B5EF4-FFF2-40B4-BE49-F238E27FC236}">
                <a16:creationId xmlns:a16="http://schemas.microsoft.com/office/drawing/2014/main" id="{8ECC131C-04B5-4A68-8C7E-C8039858AAA7}"/>
              </a:ext>
            </a:extLst>
          </p:cNvPr>
          <p:cNvSpPr>
            <a:spLocks noChangeAspect="1"/>
          </p:cNvSpPr>
          <p:nvPr/>
        </p:nvSpPr>
        <p:spPr bwMode="auto">
          <a:xfrm rot="3470042">
            <a:off x="8693291" y="5560764"/>
            <a:ext cx="333370" cy="359979"/>
          </a:xfrm>
          <a:prstGeom prst="blockArc">
            <a:avLst>
              <a:gd name="adj1" fmla="val 10800000"/>
              <a:gd name="adj2" fmla="val 2543219"/>
              <a:gd name="adj3" fmla="val 31826"/>
            </a:avLst>
          </a:prstGeom>
          <a:solidFill>
            <a:srgbClr val="376092"/>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affich2">
            <a:extLst>
              <a:ext uri="{FF2B5EF4-FFF2-40B4-BE49-F238E27FC236}">
                <a16:creationId xmlns:a16="http://schemas.microsoft.com/office/drawing/2014/main" id="{E2F441DC-D214-4FAE-B974-85E98E1F0C94}"/>
              </a:ext>
            </a:extLst>
          </p:cNvPr>
          <p:cNvSpPr>
            <a:spLocks noChangeAspect="1"/>
          </p:cNvSpPr>
          <p:nvPr/>
        </p:nvSpPr>
        <p:spPr bwMode="auto">
          <a:xfrm rot="3470042">
            <a:off x="8693291" y="5959227"/>
            <a:ext cx="333369" cy="359979"/>
          </a:xfrm>
          <a:prstGeom prst="blockArc">
            <a:avLst>
              <a:gd name="adj1" fmla="val 10800000"/>
              <a:gd name="adj2" fmla="val 2543219"/>
              <a:gd name="adj3" fmla="val 31826"/>
            </a:avLst>
          </a:prstGeom>
          <a:solidFill>
            <a:srgbClr val="EB4347"/>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13" name="Tableau 21">
            <a:extLst>
              <a:ext uri="{FF2B5EF4-FFF2-40B4-BE49-F238E27FC236}">
                <a16:creationId xmlns:a16="http://schemas.microsoft.com/office/drawing/2014/main" id="{656F34D3-109E-4AFD-96DE-AA7EF52AE596}"/>
              </a:ext>
            </a:extLst>
          </p:cNvPr>
          <p:cNvGraphicFramePr>
            <a:graphicFrameLocks noGrp="1"/>
          </p:cNvGraphicFramePr>
          <p:nvPr/>
        </p:nvGraphicFramePr>
        <p:xfrm>
          <a:off x="9162651" y="5536600"/>
          <a:ext cx="743349" cy="704490"/>
        </p:xfrm>
        <a:graphic>
          <a:graphicData uri="http://schemas.openxmlformats.org/drawingml/2006/table">
            <a:tbl>
              <a:tblPr/>
              <a:tblGrid>
                <a:gridCol w="743349">
                  <a:extLst>
                    <a:ext uri="{9D8B030D-6E8A-4147-A177-3AD203B41FA5}">
                      <a16:colId xmlns:a16="http://schemas.microsoft.com/office/drawing/2014/main" val="20000"/>
                    </a:ext>
                  </a:extLst>
                </a:gridCol>
              </a:tblGrid>
              <a:tr h="352245">
                <a:tc>
                  <a:txBody>
                    <a:bodyPr/>
                    <a:lstStyle/>
                    <a:p>
                      <a:pPr algn="l" fontAlgn="ctr"/>
                      <a:r>
                        <a:rPr lang="fr-FR" sz="1200" b="0" i="0" u="none" strike="noStrike" dirty="0">
                          <a:solidFill>
                            <a:srgbClr val="000000"/>
                          </a:solidFill>
                          <a:effectLst/>
                          <a:latin typeface="Tahoma" panose="020B0604030504040204" pitchFamily="34" charset="0"/>
                        </a:rPr>
                        <a:t>Oui</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52245">
                <a:tc>
                  <a:txBody>
                    <a:bodyPr/>
                    <a:lstStyle/>
                    <a:p>
                      <a:pPr algn="l" fontAlgn="ctr"/>
                      <a:r>
                        <a:rPr lang="fr-FR" sz="1200" b="0" i="0" u="none" strike="noStrike" dirty="0">
                          <a:solidFill>
                            <a:srgbClr val="000000"/>
                          </a:solidFill>
                          <a:effectLst/>
                          <a:latin typeface="Tahoma" panose="020B0604030504040204" pitchFamily="34" charset="0"/>
                        </a:rPr>
                        <a:t>Non</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bl>
          </a:graphicData>
        </a:graphic>
      </p:graphicFrame>
      <p:grpSp>
        <p:nvGrpSpPr>
          <p:cNvPr id="3" name="Group 2">
            <a:extLst>
              <a:ext uri="{FF2B5EF4-FFF2-40B4-BE49-F238E27FC236}">
                <a16:creationId xmlns:a16="http://schemas.microsoft.com/office/drawing/2014/main" id="{82CCB4C0-847F-460C-AA81-D284E83D2E2F}"/>
              </a:ext>
            </a:extLst>
          </p:cNvPr>
          <p:cNvGrpSpPr/>
          <p:nvPr/>
        </p:nvGrpSpPr>
        <p:grpSpPr>
          <a:xfrm>
            <a:off x="5558622" y="4367105"/>
            <a:ext cx="2286375" cy="2399079"/>
            <a:chOff x="692150" y="1672178"/>
            <a:chExt cx="2286375" cy="2399079"/>
          </a:xfrm>
        </p:grpSpPr>
        <p:graphicFrame>
          <p:nvGraphicFramePr>
            <p:cNvPr id="12" name="Graphique 20">
              <a:extLst>
                <a:ext uri="{FF2B5EF4-FFF2-40B4-BE49-F238E27FC236}">
                  <a16:creationId xmlns:a16="http://schemas.microsoft.com/office/drawing/2014/main" id="{52BEEE8B-396E-49FA-AB4D-FEBE43525438}"/>
                </a:ext>
              </a:extLst>
            </p:cNvPr>
            <p:cNvGraphicFramePr/>
            <p:nvPr/>
          </p:nvGraphicFramePr>
          <p:xfrm>
            <a:off x="844538" y="1672178"/>
            <a:ext cx="2133987" cy="2399079"/>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861A1D72-B29B-4EEB-B4C3-B9DB73FD951E}"/>
                </a:ext>
              </a:extLst>
            </p:cNvPr>
            <p:cNvSpPr/>
            <p:nvPr/>
          </p:nvSpPr>
          <p:spPr>
            <a:xfrm>
              <a:off x="692150" y="3429000"/>
              <a:ext cx="457176"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Tahoma" pitchFamily="34" charset="0"/>
                  <a:ea typeface="+mn-ea"/>
                  <a:cs typeface="Arial" charset="0"/>
                </a:rPr>
                <a:t>NSP</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grpSp>
      <p:grpSp>
        <p:nvGrpSpPr>
          <p:cNvPr id="4" name="Group 3">
            <a:extLst>
              <a:ext uri="{FF2B5EF4-FFF2-40B4-BE49-F238E27FC236}">
                <a16:creationId xmlns:a16="http://schemas.microsoft.com/office/drawing/2014/main" id="{CABEC9B1-0F31-4EEA-9CEC-1F1DA5FA99F9}"/>
              </a:ext>
            </a:extLst>
          </p:cNvPr>
          <p:cNvGrpSpPr/>
          <p:nvPr/>
        </p:nvGrpSpPr>
        <p:grpSpPr>
          <a:xfrm>
            <a:off x="3825848" y="1986356"/>
            <a:ext cx="2286375" cy="2399079"/>
            <a:chOff x="3733618" y="1672178"/>
            <a:chExt cx="2286375" cy="2399079"/>
          </a:xfrm>
        </p:grpSpPr>
        <p:graphicFrame>
          <p:nvGraphicFramePr>
            <p:cNvPr id="15" name="Graphique 20">
              <a:extLst>
                <a:ext uri="{FF2B5EF4-FFF2-40B4-BE49-F238E27FC236}">
                  <a16:creationId xmlns:a16="http://schemas.microsoft.com/office/drawing/2014/main" id="{559C1879-72C2-4F46-8242-84102BF862A6}"/>
                </a:ext>
              </a:extLst>
            </p:cNvPr>
            <p:cNvGraphicFramePr/>
            <p:nvPr/>
          </p:nvGraphicFramePr>
          <p:xfrm>
            <a:off x="3886006" y="1672178"/>
            <a:ext cx="2133987" cy="2399079"/>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86EA9BD7-D374-4938-B117-9B311FE10CE9}"/>
                </a:ext>
              </a:extLst>
            </p:cNvPr>
            <p:cNvSpPr/>
            <p:nvPr/>
          </p:nvSpPr>
          <p:spPr>
            <a:xfrm>
              <a:off x="3733618" y="3429000"/>
              <a:ext cx="457176"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Tahoma" pitchFamily="34" charset="0"/>
                  <a:ea typeface="+mn-ea"/>
                  <a:cs typeface="Arial" charset="0"/>
                </a:rPr>
                <a:t>NSP</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grpSp>
      <p:grpSp>
        <p:nvGrpSpPr>
          <p:cNvPr id="2" name="Group 1">
            <a:extLst>
              <a:ext uri="{FF2B5EF4-FFF2-40B4-BE49-F238E27FC236}">
                <a16:creationId xmlns:a16="http://schemas.microsoft.com/office/drawing/2014/main" id="{61CCF2BA-C1B1-4863-A1B1-E6D812A5F726}"/>
              </a:ext>
            </a:extLst>
          </p:cNvPr>
          <p:cNvGrpSpPr/>
          <p:nvPr/>
        </p:nvGrpSpPr>
        <p:grpSpPr>
          <a:xfrm>
            <a:off x="1762614" y="4342361"/>
            <a:ext cx="2286375" cy="2399079"/>
            <a:chOff x="7445624" y="1672178"/>
            <a:chExt cx="2286375" cy="2399079"/>
          </a:xfrm>
        </p:grpSpPr>
        <p:graphicFrame>
          <p:nvGraphicFramePr>
            <p:cNvPr id="17" name="Graphique 20">
              <a:extLst>
                <a:ext uri="{FF2B5EF4-FFF2-40B4-BE49-F238E27FC236}">
                  <a16:creationId xmlns:a16="http://schemas.microsoft.com/office/drawing/2014/main" id="{567B0A33-9189-421A-B464-88309B5FC6BB}"/>
                </a:ext>
              </a:extLst>
            </p:cNvPr>
            <p:cNvGraphicFramePr/>
            <p:nvPr/>
          </p:nvGraphicFramePr>
          <p:xfrm>
            <a:off x="7598012" y="1672178"/>
            <a:ext cx="2133987" cy="2399079"/>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EDFA9160-490B-42C1-A95D-68DB7BB3C420}"/>
                </a:ext>
              </a:extLst>
            </p:cNvPr>
            <p:cNvSpPr/>
            <p:nvPr/>
          </p:nvSpPr>
          <p:spPr>
            <a:xfrm>
              <a:off x="7445624" y="3429000"/>
              <a:ext cx="457176"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Tahoma" pitchFamily="34" charset="0"/>
                  <a:ea typeface="+mn-ea"/>
                  <a:cs typeface="Arial" charset="0"/>
                </a:rPr>
                <a:t>NSP</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grpSp>
      <p:graphicFrame>
        <p:nvGraphicFramePr>
          <p:cNvPr id="37" name="Tableau 27">
            <a:extLst>
              <a:ext uri="{FF2B5EF4-FFF2-40B4-BE49-F238E27FC236}">
                <a16:creationId xmlns:a16="http://schemas.microsoft.com/office/drawing/2014/main" id="{C4079B3B-E67A-4F9E-8519-6CAD7E85C452}"/>
              </a:ext>
            </a:extLst>
          </p:cNvPr>
          <p:cNvGraphicFramePr>
            <a:graphicFrameLocks noGrp="1"/>
          </p:cNvGraphicFramePr>
          <p:nvPr>
            <p:extLst>
              <p:ext uri="{D42A27DB-BD31-4B8C-83A1-F6EECF244321}">
                <p14:modId xmlns:p14="http://schemas.microsoft.com/office/powerpoint/2010/main" val="2916997323"/>
              </p:ext>
            </p:extLst>
          </p:nvPr>
        </p:nvGraphicFramePr>
        <p:xfrm>
          <a:off x="5412620" y="4255620"/>
          <a:ext cx="2578378" cy="473845"/>
        </p:xfrm>
        <a:graphic>
          <a:graphicData uri="http://schemas.openxmlformats.org/drawingml/2006/table">
            <a:tbl>
              <a:tblPr/>
              <a:tblGrid>
                <a:gridCol w="2578378">
                  <a:extLst>
                    <a:ext uri="{9D8B030D-6E8A-4147-A177-3AD203B41FA5}">
                      <a16:colId xmlns:a16="http://schemas.microsoft.com/office/drawing/2014/main" val="20000"/>
                    </a:ext>
                  </a:extLst>
                </a:gridCol>
              </a:tblGrid>
              <a:tr h="473845">
                <a:tc>
                  <a:txBody>
                    <a:bodyPr/>
                    <a:lstStyle/>
                    <a:p>
                      <a:pPr algn="ctr" fontAlgn="ctr"/>
                      <a:r>
                        <a:rPr lang="fr-FR" sz="1200" b="0" i="0" u="none" strike="noStrike" kern="1200" dirty="0">
                          <a:solidFill>
                            <a:srgbClr val="404040"/>
                          </a:solidFill>
                          <a:effectLst/>
                          <a:latin typeface="Tahoma" panose="020B0604030504040204" pitchFamily="34" charset="0"/>
                          <a:ea typeface="+mn-ea"/>
                          <a:cs typeface="+mn-cs"/>
                        </a:rPr>
                        <a:t>Si le Président de la République le recommandait</a:t>
                      </a: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8" name="Tableau 27">
            <a:extLst>
              <a:ext uri="{FF2B5EF4-FFF2-40B4-BE49-F238E27FC236}">
                <a16:creationId xmlns:a16="http://schemas.microsoft.com/office/drawing/2014/main" id="{0C434034-A1A0-443A-83E6-DE6F61EC5085}"/>
              </a:ext>
            </a:extLst>
          </p:cNvPr>
          <p:cNvGraphicFramePr>
            <a:graphicFrameLocks noGrp="1"/>
          </p:cNvGraphicFramePr>
          <p:nvPr>
            <p:extLst>
              <p:ext uri="{D42A27DB-BD31-4B8C-83A1-F6EECF244321}">
                <p14:modId xmlns:p14="http://schemas.microsoft.com/office/powerpoint/2010/main" val="650071133"/>
              </p:ext>
            </p:extLst>
          </p:nvPr>
        </p:nvGraphicFramePr>
        <p:xfrm>
          <a:off x="3610039" y="1874871"/>
          <a:ext cx="2717992" cy="473845"/>
        </p:xfrm>
        <a:graphic>
          <a:graphicData uri="http://schemas.openxmlformats.org/drawingml/2006/table">
            <a:tbl>
              <a:tblPr/>
              <a:tblGrid>
                <a:gridCol w="2717992">
                  <a:extLst>
                    <a:ext uri="{9D8B030D-6E8A-4147-A177-3AD203B41FA5}">
                      <a16:colId xmlns:a16="http://schemas.microsoft.com/office/drawing/2014/main" val="20000"/>
                    </a:ext>
                  </a:extLst>
                </a:gridCol>
              </a:tblGrid>
              <a:tr h="473845">
                <a:tc>
                  <a:txBody>
                    <a:bodyPr/>
                    <a:lstStyle/>
                    <a:p>
                      <a:pPr algn="ctr" fontAlgn="ctr"/>
                      <a:r>
                        <a:rPr lang="fr-FR" sz="1200" b="0" i="0" u="none" strike="noStrike" kern="1200" dirty="0">
                          <a:solidFill>
                            <a:srgbClr val="404040"/>
                          </a:solidFill>
                          <a:effectLst/>
                          <a:latin typeface="Tahoma" panose="020B0604030504040204" pitchFamily="34" charset="0"/>
                          <a:ea typeface="+mn-ea"/>
                          <a:cs typeface="+mn-cs"/>
                        </a:rPr>
                        <a:t>Si l’Organisation Mondiale de la Santé le recommandait</a:t>
                      </a: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9" name="Tableau 27">
            <a:extLst>
              <a:ext uri="{FF2B5EF4-FFF2-40B4-BE49-F238E27FC236}">
                <a16:creationId xmlns:a16="http://schemas.microsoft.com/office/drawing/2014/main" id="{1D4B0A16-261D-4AAC-8CD2-5D083DD3AA9A}"/>
              </a:ext>
            </a:extLst>
          </p:cNvPr>
          <p:cNvGraphicFramePr>
            <a:graphicFrameLocks noGrp="1"/>
          </p:cNvGraphicFramePr>
          <p:nvPr>
            <p:extLst>
              <p:ext uri="{D42A27DB-BD31-4B8C-83A1-F6EECF244321}">
                <p14:modId xmlns:p14="http://schemas.microsoft.com/office/powerpoint/2010/main" val="330012864"/>
              </p:ext>
            </p:extLst>
          </p:nvPr>
        </p:nvGraphicFramePr>
        <p:xfrm>
          <a:off x="1546805" y="4230876"/>
          <a:ext cx="2717992" cy="473845"/>
        </p:xfrm>
        <a:graphic>
          <a:graphicData uri="http://schemas.openxmlformats.org/drawingml/2006/table">
            <a:tbl>
              <a:tblPr/>
              <a:tblGrid>
                <a:gridCol w="2717992">
                  <a:extLst>
                    <a:ext uri="{9D8B030D-6E8A-4147-A177-3AD203B41FA5}">
                      <a16:colId xmlns:a16="http://schemas.microsoft.com/office/drawing/2014/main" val="20000"/>
                    </a:ext>
                  </a:extLst>
                </a:gridCol>
              </a:tblGrid>
              <a:tr h="4738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0" i="0" u="none" strike="noStrike" kern="1200" dirty="0">
                          <a:solidFill>
                            <a:srgbClr val="404040"/>
                          </a:solidFill>
                          <a:effectLst/>
                          <a:latin typeface="Tahoma" panose="020B0604030504040204" pitchFamily="34" charset="0"/>
                          <a:ea typeface="+mn-ea"/>
                          <a:cs typeface="+mn-cs"/>
                        </a:rPr>
                        <a:t>Si des prix Nobel de médecine le recommandaient</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pSp>
        <p:nvGrpSpPr>
          <p:cNvPr id="40" name="Group 39">
            <a:extLst>
              <a:ext uri="{FF2B5EF4-FFF2-40B4-BE49-F238E27FC236}">
                <a16:creationId xmlns:a16="http://schemas.microsoft.com/office/drawing/2014/main" id="{7CC8153B-FD39-4C47-9873-978FA44AB7AA}"/>
              </a:ext>
            </a:extLst>
          </p:cNvPr>
          <p:cNvGrpSpPr/>
          <p:nvPr/>
        </p:nvGrpSpPr>
        <p:grpSpPr>
          <a:xfrm>
            <a:off x="215074" y="2042103"/>
            <a:ext cx="2286375" cy="2399079"/>
            <a:chOff x="692150" y="1672178"/>
            <a:chExt cx="2286375" cy="2399079"/>
          </a:xfrm>
        </p:grpSpPr>
        <p:graphicFrame>
          <p:nvGraphicFramePr>
            <p:cNvPr id="41" name="Graphique 20">
              <a:extLst>
                <a:ext uri="{FF2B5EF4-FFF2-40B4-BE49-F238E27FC236}">
                  <a16:creationId xmlns:a16="http://schemas.microsoft.com/office/drawing/2014/main" id="{1607F03D-248C-4F97-ACE7-E6A8E9C6A083}"/>
                </a:ext>
              </a:extLst>
            </p:cNvPr>
            <p:cNvGraphicFramePr/>
            <p:nvPr/>
          </p:nvGraphicFramePr>
          <p:xfrm>
            <a:off x="844538" y="1672178"/>
            <a:ext cx="2133987" cy="2399079"/>
          </p:xfrm>
          <a:graphic>
            <a:graphicData uri="http://schemas.openxmlformats.org/drawingml/2006/chart">
              <c:chart xmlns:c="http://schemas.openxmlformats.org/drawingml/2006/chart" xmlns:r="http://schemas.openxmlformats.org/officeDocument/2006/relationships" r:id="rId7"/>
            </a:graphicData>
          </a:graphic>
        </p:graphicFrame>
        <p:sp>
          <p:nvSpPr>
            <p:cNvPr id="42" name="Rectangle 41">
              <a:extLst>
                <a:ext uri="{FF2B5EF4-FFF2-40B4-BE49-F238E27FC236}">
                  <a16:creationId xmlns:a16="http://schemas.microsoft.com/office/drawing/2014/main" id="{BC0801B4-9079-430C-928F-8D25F23B21F7}"/>
                </a:ext>
              </a:extLst>
            </p:cNvPr>
            <p:cNvSpPr/>
            <p:nvPr/>
          </p:nvSpPr>
          <p:spPr>
            <a:xfrm>
              <a:off x="692150" y="3429000"/>
              <a:ext cx="457176"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Tahoma" pitchFamily="34" charset="0"/>
                  <a:ea typeface="+mn-ea"/>
                  <a:cs typeface="Arial" charset="0"/>
                </a:rPr>
                <a:t>NSP</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grpSp>
      <p:grpSp>
        <p:nvGrpSpPr>
          <p:cNvPr id="46" name="Group 45">
            <a:extLst>
              <a:ext uri="{FF2B5EF4-FFF2-40B4-BE49-F238E27FC236}">
                <a16:creationId xmlns:a16="http://schemas.microsoft.com/office/drawing/2014/main" id="{585CE944-4F1D-4E9D-A839-4BC0779C1BC6}"/>
              </a:ext>
            </a:extLst>
          </p:cNvPr>
          <p:cNvGrpSpPr/>
          <p:nvPr/>
        </p:nvGrpSpPr>
        <p:grpSpPr>
          <a:xfrm>
            <a:off x="7431864" y="1986356"/>
            <a:ext cx="2286375" cy="2399079"/>
            <a:chOff x="7445624" y="1672178"/>
            <a:chExt cx="2286375" cy="2399079"/>
          </a:xfrm>
        </p:grpSpPr>
        <p:graphicFrame>
          <p:nvGraphicFramePr>
            <p:cNvPr id="47" name="Graphique 20">
              <a:extLst>
                <a:ext uri="{FF2B5EF4-FFF2-40B4-BE49-F238E27FC236}">
                  <a16:creationId xmlns:a16="http://schemas.microsoft.com/office/drawing/2014/main" id="{1C84203D-C936-444D-8406-E5E92C91ACBF}"/>
                </a:ext>
              </a:extLst>
            </p:cNvPr>
            <p:cNvGraphicFramePr/>
            <p:nvPr/>
          </p:nvGraphicFramePr>
          <p:xfrm>
            <a:off x="7598012" y="1672178"/>
            <a:ext cx="2133987" cy="2399079"/>
          </p:xfrm>
          <a:graphic>
            <a:graphicData uri="http://schemas.openxmlformats.org/drawingml/2006/chart">
              <c:chart xmlns:c="http://schemas.openxmlformats.org/drawingml/2006/chart" xmlns:r="http://schemas.openxmlformats.org/officeDocument/2006/relationships" r:id="rId8"/>
            </a:graphicData>
          </a:graphic>
        </p:graphicFrame>
        <p:sp>
          <p:nvSpPr>
            <p:cNvPr id="48" name="Rectangle 47">
              <a:extLst>
                <a:ext uri="{FF2B5EF4-FFF2-40B4-BE49-F238E27FC236}">
                  <a16:creationId xmlns:a16="http://schemas.microsoft.com/office/drawing/2014/main" id="{C742C37A-4AC0-49C4-9FB3-1411461FFFFA}"/>
                </a:ext>
              </a:extLst>
            </p:cNvPr>
            <p:cNvSpPr/>
            <p:nvPr/>
          </p:nvSpPr>
          <p:spPr>
            <a:xfrm>
              <a:off x="7445624" y="3429000"/>
              <a:ext cx="457176"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Tahoma" pitchFamily="34" charset="0"/>
                  <a:ea typeface="+mn-ea"/>
                  <a:cs typeface="Arial" charset="0"/>
                </a:rPr>
                <a:t>NSP</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grpSp>
      <p:graphicFrame>
        <p:nvGraphicFramePr>
          <p:cNvPr id="49" name="Tableau 27">
            <a:extLst>
              <a:ext uri="{FF2B5EF4-FFF2-40B4-BE49-F238E27FC236}">
                <a16:creationId xmlns:a16="http://schemas.microsoft.com/office/drawing/2014/main" id="{9222988F-E23F-4B82-A622-AC9F8BD4D41C}"/>
              </a:ext>
            </a:extLst>
          </p:cNvPr>
          <p:cNvGraphicFramePr>
            <a:graphicFrameLocks noGrp="1"/>
          </p:cNvGraphicFramePr>
          <p:nvPr>
            <p:extLst>
              <p:ext uri="{D42A27DB-BD31-4B8C-83A1-F6EECF244321}">
                <p14:modId xmlns:p14="http://schemas.microsoft.com/office/powerpoint/2010/main" val="1895116454"/>
              </p:ext>
            </p:extLst>
          </p:nvPr>
        </p:nvGraphicFramePr>
        <p:xfrm>
          <a:off x="69072" y="1930618"/>
          <a:ext cx="2578378" cy="473845"/>
        </p:xfrm>
        <a:graphic>
          <a:graphicData uri="http://schemas.openxmlformats.org/drawingml/2006/table">
            <a:tbl>
              <a:tblPr/>
              <a:tblGrid>
                <a:gridCol w="2578378">
                  <a:extLst>
                    <a:ext uri="{9D8B030D-6E8A-4147-A177-3AD203B41FA5}">
                      <a16:colId xmlns:a16="http://schemas.microsoft.com/office/drawing/2014/main" val="20000"/>
                    </a:ext>
                  </a:extLst>
                </a:gridCol>
              </a:tblGrid>
              <a:tr h="473845">
                <a:tc>
                  <a:txBody>
                    <a:bodyPr/>
                    <a:lstStyle/>
                    <a:p>
                      <a:pPr algn="ctr" fontAlgn="ctr"/>
                      <a:r>
                        <a:rPr lang="fr-FR" sz="1200" b="0" i="0" u="none" strike="noStrike" kern="1200" dirty="0">
                          <a:solidFill>
                            <a:srgbClr val="404040"/>
                          </a:solidFill>
                          <a:effectLst/>
                          <a:latin typeface="Tahoma" panose="020B0604030504040204" pitchFamily="34" charset="0"/>
                          <a:ea typeface="+mn-ea"/>
                          <a:cs typeface="+mn-cs"/>
                        </a:rPr>
                        <a:t>Si votre médecin généraliste le recommandait</a:t>
                      </a: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51" name="Tableau 27">
            <a:extLst>
              <a:ext uri="{FF2B5EF4-FFF2-40B4-BE49-F238E27FC236}">
                <a16:creationId xmlns:a16="http://schemas.microsoft.com/office/drawing/2014/main" id="{F63CC00F-B988-4498-8198-6A1B9E952D6A}"/>
              </a:ext>
            </a:extLst>
          </p:cNvPr>
          <p:cNvGraphicFramePr>
            <a:graphicFrameLocks noGrp="1"/>
          </p:cNvGraphicFramePr>
          <p:nvPr>
            <p:extLst>
              <p:ext uri="{D42A27DB-BD31-4B8C-83A1-F6EECF244321}">
                <p14:modId xmlns:p14="http://schemas.microsoft.com/office/powerpoint/2010/main" val="376519618"/>
              </p:ext>
            </p:extLst>
          </p:nvPr>
        </p:nvGraphicFramePr>
        <p:xfrm>
          <a:off x="7216055" y="1874871"/>
          <a:ext cx="2717992" cy="473845"/>
        </p:xfrm>
        <a:graphic>
          <a:graphicData uri="http://schemas.openxmlformats.org/drawingml/2006/table">
            <a:tbl>
              <a:tblPr/>
              <a:tblGrid>
                <a:gridCol w="2717992">
                  <a:extLst>
                    <a:ext uri="{9D8B030D-6E8A-4147-A177-3AD203B41FA5}">
                      <a16:colId xmlns:a16="http://schemas.microsoft.com/office/drawing/2014/main" val="20000"/>
                    </a:ext>
                  </a:extLst>
                </a:gridCol>
              </a:tblGrid>
              <a:tr h="4738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0" i="0" u="none" strike="noStrike" kern="1200" dirty="0">
                          <a:solidFill>
                            <a:srgbClr val="404040"/>
                          </a:solidFill>
                          <a:effectLst/>
                          <a:latin typeface="Tahoma" panose="020B0604030504040204" pitchFamily="34" charset="0"/>
                          <a:ea typeface="+mn-ea"/>
                          <a:cs typeface="+mn-cs"/>
                        </a:rPr>
                        <a:t>Pour lutter contre l’épidémie de coronavirus</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28" name="Image 27" descr="Une image contenant texte, clipart&#10;&#10;Description générée automatiquement">
            <a:extLst>
              <a:ext uri="{FF2B5EF4-FFF2-40B4-BE49-F238E27FC236}">
                <a16:creationId xmlns:a16="http://schemas.microsoft.com/office/drawing/2014/main" id="{6100C38C-3716-EA48-B26A-BF1874FAB2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2250" y="1266414"/>
            <a:ext cx="612000" cy="612000"/>
          </a:xfrm>
          <a:prstGeom prst="rect">
            <a:avLst/>
          </a:prstGeom>
        </p:spPr>
      </p:pic>
    </p:spTree>
    <p:extLst>
      <p:ext uri="{BB962C8B-B14F-4D97-AF65-F5344CB8AC3E}">
        <p14:creationId xmlns:p14="http://schemas.microsoft.com/office/powerpoint/2010/main" val="1758564477"/>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aphique 16">
            <a:extLst>
              <a:ext uri="{FF2B5EF4-FFF2-40B4-BE49-F238E27FC236}">
                <a16:creationId xmlns:a16="http://schemas.microsoft.com/office/drawing/2014/main" id="{1DB03D50-527F-4028-9A46-659C850930A8}"/>
              </a:ext>
            </a:extLst>
          </p:cNvPr>
          <p:cNvGraphicFramePr/>
          <p:nvPr>
            <p:custDataLst>
              <p:tags r:id="rId1"/>
            </p:custDataLst>
          </p:nvPr>
        </p:nvGraphicFramePr>
        <p:xfrm>
          <a:off x="5881732" y="2184623"/>
          <a:ext cx="4367167" cy="3990717"/>
        </p:xfrm>
        <a:graphic>
          <a:graphicData uri="http://schemas.openxmlformats.org/drawingml/2006/chart">
            <c:chart xmlns:c="http://schemas.openxmlformats.org/drawingml/2006/chart" xmlns:r="http://schemas.openxmlformats.org/officeDocument/2006/relationships" r:id="rId6"/>
          </a:graphicData>
        </a:graphic>
      </p:graphicFrame>
      <p:sp>
        <p:nvSpPr>
          <p:cNvPr id="26" name="Ellipse 20">
            <a:extLst>
              <a:ext uri="{FF2B5EF4-FFF2-40B4-BE49-F238E27FC236}">
                <a16:creationId xmlns:a16="http://schemas.microsoft.com/office/drawing/2014/main" id="{3D2C3964-21D7-4B29-9FF4-0B196183A2EB}"/>
              </a:ext>
            </a:extLst>
          </p:cNvPr>
          <p:cNvSpPr/>
          <p:nvPr/>
        </p:nvSpPr>
        <p:spPr bwMode="auto">
          <a:xfrm rot="20520000">
            <a:off x="3865433" y="4501560"/>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30" name="Ellipse 20">
            <a:extLst>
              <a:ext uri="{FF2B5EF4-FFF2-40B4-BE49-F238E27FC236}">
                <a16:creationId xmlns:a16="http://schemas.microsoft.com/office/drawing/2014/main" id="{20B08C05-312C-47CB-941B-82BAC944A3B3}"/>
              </a:ext>
            </a:extLst>
          </p:cNvPr>
          <p:cNvSpPr/>
          <p:nvPr/>
        </p:nvSpPr>
        <p:spPr bwMode="auto">
          <a:xfrm rot="20520000">
            <a:off x="7932751" y="4498214"/>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11" name="Graphique 16">
            <a:extLst>
              <a:ext uri="{FF2B5EF4-FFF2-40B4-BE49-F238E27FC236}">
                <a16:creationId xmlns:a16="http://schemas.microsoft.com/office/drawing/2014/main" id="{9C3063B0-376F-40E0-B8DC-A970F8B2432E}"/>
              </a:ext>
            </a:extLst>
          </p:cNvPr>
          <p:cNvGraphicFramePr/>
          <p:nvPr>
            <p:custDataLst>
              <p:tags r:id="rId2"/>
            </p:custDataLst>
          </p:nvPr>
        </p:nvGraphicFramePr>
        <p:xfrm>
          <a:off x="1897728" y="2184623"/>
          <a:ext cx="4367167" cy="3990717"/>
        </p:xfrm>
        <a:graphic>
          <a:graphicData uri="http://schemas.openxmlformats.org/drawingml/2006/chart">
            <c:chart xmlns:c="http://schemas.openxmlformats.org/drawingml/2006/chart" xmlns:r="http://schemas.openxmlformats.org/officeDocument/2006/relationships" r:id="rId7"/>
          </a:graphicData>
        </a:graphic>
      </p:graphicFrame>
      <p:sp>
        <p:nvSpPr>
          <p:cNvPr id="24" name="=satisfait">
            <a:extLst>
              <a:ext uri="{FF2B5EF4-FFF2-40B4-BE49-F238E27FC236}">
                <a16:creationId xmlns:a16="http://schemas.microsoft.com/office/drawing/2014/main" id="{BE38CBB3-F903-498D-ACB3-E12C1013EAA0}"/>
              </a:ext>
            </a:extLst>
          </p:cNvPr>
          <p:cNvSpPr/>
          <p:nvPr/>
        </p:nvSpPr>
        <p:spPr>
          <a:xfrm>
            <a:off x="3847416" y="4533626"/>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36%</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graphicFrame>
        <p:nvGraphicFramePr>
          <p:cNvPr id="4787333" name="Group 133"/>
          <p:cNvGraphicFramePr>
            <a:graphicFrameLocks noGrp="1"/>
          </p:cNvGraphicFramePr>
          <p:nvPr>
            <p:extLst>
              <p:ext uri="{D42A27DB-BD31-4B8C-83A1-F6EECF244321}">
                <p14:modId xmlns:p14="http://schemas.microsoft.com/office/powerpoint/2010/main" val="3147402815"/>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L’adhésion à des idées complotistes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3"/>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Comp1. Voici une liste d’affirmations. Pour chacune d’elles, êtes-vous tout à fait, plutôt, plutôt pas ou pas du tout d’accord?</a:t>
            </a:r>
          </a:p>
        </p:txBody>
      </p:sp>
      <p:graphicFrame>
        <p:nvGraphicFramePr>
          <p:cNvPr id="10" name="Tableau 27">
            <a:extLst>
              <a:ext uri="{FF2B5EF4-FFF2-40B4-BE49-F238E27FC236}">
                <a16:creationId xmlns:a16="http://schemas.microsoft.com/office/drawing/2014/main" id="{C9F3149D-7107-4AA2-A34F-5FFEC2916E23}"/>
              </a:ext>
            </a:extLst>
          </p:cNvPr>
          <p:cNvGraphicFramePr>
            <a:graphicFrameLocks noGrp="1"/>
          </p:cNvGraphicFramePr>
          <p:nvPr/>
        </p:nvGraphicFramePr>
        <p:xfrm>
          <a:off x="1418758" y="1323416"/>
          <a:ext cx="8302178" cy="913092"/>
        </p:xfrm>
        <a:graphic>
          <a:graphicData uri="http://schemas.openxmlformats.org/drawingml/2006/table">
            <a:tbl>
              <a:tblPr/>
              <a:tblGrid>
                <a:gridCol w="4151089">
                  <a:extLst>
                    <a:ext uri="{9D8B030D-6E8A-4147-A177-3AD203B41FA5}">
                      <a16:colId xmlns:a16="http://schemas.microsoft.com/office/drawing/2014/main" val="20000"/>
                    </a:ext>
                  </a:extLst>
                </a:gridCol>
                <a:gridCol w="4151089">
                  <a:extLst>
                    <a:ext uri="{9D8B030D-6E8A-4147-A177-3AD203B41FA5}">
                      <a16:colId xmlns:a16="http://schemas.microsoft.com/office/drawing/2014/main" val="15756442"/>
                    </a:ext>
                  </a:extLst>
                </a:gridCol>
              </a:tblGrid>
              <a:tr h="913092">
                <a:tc>
                  <a:txBody>
                    <a:bodyPr/>
                    <a:lstStyle/>
                    <a:p>
                      <a:pPr algn="ctr" fontAlgn="ctr"/>
                      <a:r>
                        <a:rPr lang="fr-FR" sz="1200" b="0" i="0" u="none" strike="noStrike" noProof="0" dirty="0">
                          <a:solidFill>
                            <a:srgbClr val="404040"/>
                          </a:solidFill>
                          <a:effectLst/>
                          <a:latin typeface="Tahoma" panose="020B0604030504040204" pitchFamily="34" charset="0"/>
                        </a:rPr>
                        <a:t>Le ministère de la santé est de mèche avec l’industrie pharmaceutique pour cacher au grand public la réalité </a:t>
                      </a:r>
                    </a:p>
                    <a:p>
                      <a:pPr algn="ctr" fontAlgn="ctr"/>
                      <a:r>
                        <a:rPr lang="fr-FR" sz="1200" b="0" i="0" u="none" strike="noStrike" noProof="0" dirty="0">
                          <a:solidFill>
                            <a:srgbClr val="404040"/>
                          </a:solidFill>
                          <a:effectLst/>
                          <a:latin typeface="Tahoma" panose="020B0604030504040204" pitchFamily="34" charset="0"/>
                        </a:rPr>
                        <a:t>sur la nocivité des vaccins</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0" i="0" u="none" strike="noStrike" dirty="0">
                          <a:solidFill>
                            <a:srgbClr val="404040"/>
                          </a:solidFill>
                          <a:effectLst/>
                          <a:latin typeface="Tahoma" panose="020B0604030504040204" pitchFamily="34" charset="0"/>
                        </a:rPr>
                        <a:t>La crise sanitaire fournit l’occasion au gouvernement de surveiller et de contrôler les citoyens</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2" name="Rectangle 11">
            <a:extLst>
              <a:ext uri="{FF2B5EF4-FFF2-40B4-BE49-F238E27FC236}">
                <a16:creationId xmlns:a16="http://schemas.microsoft.com/office/drawing/2014/main" id="{96261027-B5DB-4411-B7B1-3B6E12F48871}"/>
              </a:ext>
            </a:extLst>
          </p:cNvPr>
          <p:cNvSpPr/>
          <p:nvPr/>
        </p:nvSpPr>
        <p:spPr>
          <a:xfrm>
            <a:off x="4487673" y="2870568"/>
            <a:ext cx="1221360"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EB4347"/>
                </a:solidFill>
                <a:effectLst/>
                <a:uLnTx/>
                <a:uFillTx/>
                <a:latin typeface="Tahoma" pitchFamily="34" charset="0"/>
                <a:ea typeface="Tahoma" pitchFamily="34" charset="0"/>
                <a:cs typeface="Tahoma" pitchFamily="34" charset="0"/>
              </a:rPr>
              <a:t>Improbable</a:t>
            </a:r>
          </a:p>
        </p:txBody>
      </p:sp>
      <p:sp>
        <p:nvSpPr>
          <p:cNvPr id="13" name="Ellipse 20">
            <a:extLst>
              <a:ext uri="{FF2B5EF4-FFF2-40B4-BE49-F238E27FC236}">
                <a16:creationId xmlns:a16="http://schemas.microsoft.com/office/drawing/2014/main" id="{97ECBF45-056A-42AD-BC67-593957AC4950}"/>
              </a:ext>
            </a:extLst>
          </p:cNvPr>
          <p:cNvSpPr/>
          <p:nvPr/>
        </p:nvSpPr>
        <p:spPr bwMode="auto">
          <a:xfrm rot="20520000">
            <a:off x="3860571" y="2807725"/>
            <a:ext cx="601737" cy="464240"/>
          </a:xfrm>
          <a:prstGeom prst="ellipse">
            <a:avLst/>
          </a:prstGeom>
          <a:solidFill>
            <a:srgbClr val="EB434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14" name="=satisfait">
            <a:extLst>
              <a:ext uri="{FF2B5EF4-FFF2-40B4-BE49-F238E27FC236}">
                <a16:creationId xmlns:a16="http://schemas.microsoft.com/office/drawing/2014/main" id="{3EDC5DA2-B832-481F-8DC5-4FFB1CCBDAEE}"/>
              </a:ext>
            </a:extLst>
          </p:cNvPr>
          <p:cNvSpPr/>
          <p:nvPr/>
        </p:nvSpPr>
        <p:spPr>
          <a:xfrm>
            <a:off x="3847416" y="2839790"/>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57%</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15" name="Connecteur droit 25">
            <a:extLst>
              <a:ext uri="{FF2B5EF4-FFF2-40B4-BE49-F238E27FC236}">
                <a16:creationId xmlns:a16="http://schemas.microsoft.com/office/drawing/2014/main" id="{756DB0B5-FDF4-4715-A750-3C5790852999}"/>
              </a:ext>
            </a:extLst>
          </p:cNvPr>
          <p:cNvCxnSpPr/>
          <p:nvPr/>
        </p:nvCxnSpPr>
        <p:spPr bwMode="auto">
          <a:xfrm>
            <a:off x="3790391" y="2283845"/>
            <a:ext cx="0" cy="1512000"/>
          </a:xfrm>
          <a:prstGeom prst="line">
            <a:avLst/>
          </a:prstGeom>
          <a:solidFill>
            <a:schemeClr val="accent1"/>
          </a:solidFill>
          <a:ln w="9525" cap="flat" cmpd="sng" algn="ctr">
            <a:solidFill>
              <a:srgbClr val="EB4347"/>
            </a:solidFill>
            <a:prstDash val="solid"/>
            <a:round/>
            <a:headEnd type="none" w="med" len="med"/>
            <a:tailEnd type="none" w="med" len="med"/>
          </a:ln>
          <a:effectLst/>
        </p:spPr>
      </p:cxnSp>
      <p:graphicFrame>
        <p:nvGraphicFramePr>
          <p:cNvPr id="16" name="Tableau 27">
            <a:extLst>
              <a:ext uri="{FF2B5EF4-FFF2-40B4-BE49-F238E27FC236}">
                <a16:creationId xmlns:a16="http://schemas.microsoft.com/office/drawing/2014/main" id="{C063B3BE-2817-4D0D-B7AC-7C23FD5A7B89}"/>
              </a:ext>
            </a:extLst>
          </p:cNvPr>
          <p:cNvGraphicFramePr>
            <a:graphicFrameLocks noGrp="1"/>
          </p:cNvGraphicFramePr>
          <p:nvPr/>
        </p:nvGraphicFramePr>
        <p:xfrm>
          <a:off x="306159" y="2330397"/>
          <a:ext cx="1559019" cy="3841805"/>
        </p:xfrm>
        <a:graphic>
          <a:graphicData uri="http://schemas.openxmlformats.org/drawingml/2006/table">
            <a:tbl>
              <a:tblPr/>
              <a:tblGrid>
                <a:gridCol w="1559019">
                  <a:extLst>
                    <a:ext uri="{9D8B030D-6E8A-4147-A177-3AD203B41FA5}">
                      <a16:colId xmlns:a16="http://schemas.microsoft.com/office/drawing/2014/main" val="20000"/>
                    </a:ext>
                  </a:extLst>
                </a:gridCol>
              </a:tblGrid>
              <a:tr h="768361">
                <a:tc>
                  <a:txBody>
                    <a:bodyPr/>
                    <a:lstStyle/>
                    <a:p>
                      <a:pPr algn="r" fontAlgn="ctr"/>
                      <a:r>
                        <a:rPr lang="en-US" sz="1200" b="0" i="0" u="none" strike="noStrike" dirty="0">
                          <a:solidFill>
                            <a:srgbClr val="404040"/>
                          </a:solidFill>
                          <a:effectLst/>
                          <a:latin typeface="Tahoma" panose="020B0604030504040204" pitchFamily="34" charset="0"/>
                        </a:rPr>
                        <a:t>Tout à fait improbable</a:t>
                      </a:r>
                      <a:endParaRPr lang="fr-FR" sz="1200" b="0" i="0" u="none" strike="noStrike" dirty="0">
                        <a:solidFill>
                          <a:srgbClr val="404040"/>
                        </a:solidFill>
                        <a:effectLst/>
                        <a:latin typeface="Tahoma" panose="020B060403050404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768361">
                <a:tc>
                  <a:txBody>
                    <a:bodyPr/>
                    <a:lstStyle/>
                    <a:p>
                      <a:pPr algn="r" fontAlgn="ctr"/>
                      <a:r>
                        <a:rPr lang="fr-FR" sz="1200" b="0" i="0" u="none" strike="noStrike" dirty="0">
                          <a:solidFill>
                            <a:srgbClr val="404040"/>
                          </a:solidFill>
                          <a:effectLst/>
                          <a:latin typeface="Tahoma" panose="020B0604030504040204" pitchFamily="34" charset="0"/>
                        </a:rPr>
                        <a:t>Plutôt improbable</a:t>
                      </a:r>
                    </a:p>
                  </a:txBody>
                  <a:tcPr marL="9525" marR="9525" marT="9525" marB="0" anchor="ctr">
                    <a:lnL>
                      <a:noFill/>
                    </a:lnL>
                    <a:lnR>
                      <a:noFill/>
                    </a:lnR>
                    <a:lnT>
                      <a:noFill/>
                    </a:lnT>
                    <a:lnB>
                      <a:noFill/>
                    </a:lnB>
                  </a:tcPr>
                </a:tc>
                <a:extLst>
                  <a:ext uri="{0D108BD9-81ED-4DB2-BD59-A6C34878D82A}">
                    <a16:rowId xmlns:a16="http://schemas.microsoft.com/office/drawing/2014/main" val="2749055149"/>
                  </a:ext>
                </a:extLst>
              </a:tr>
              <a:tr h="768361">
                <a:tc>
                  <a:txBody>
                    <a:bodyPr/>
                    <a:lstStyle/>
                    <a:p>
                      <a:pPr algn="r" fontAlgn="ctr"/>
                      <a:r>
                        <a:rPr lang="fr-FR" sz="1200" b="0" i="0" u="none" strike="noStrike" dirty="0">
                          <a:solidFill>
                            <a:srgbClr val="404040"/>
                          </a:solidFill>
                          <a:effectLst/>
                          <a:latin typeface="Tahoma" panose="020B0604030504040204" pitchFamily="34" charset="0"/>
                        </a:rPr>
                        <a:t>Plutôt probable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768361">
                <a:tc>
                  <a:txBody>
                    <a:bodyPr/>
                    <a:lstStyle/>
                    <a:p>
                      <a:pPr algn="r" fontAlgn="ctr"/>
                      <a:r>
                        <a:rPr lang="en-US" sz="1200" b="0" i="0" u="none" strike="noStrike" dirty="0">
                          <a:solidFill>
                            <a:srgbClr val="404040"/>
                          </a:solidFill>
                          <a:effectLst/>
                          <a:latin typeface="Tahoma" panose="020B0604030504040204" pitchFamily="34" charset="0"/>
                        </a:rPr>
                        <a:t>T</a:t>
                      </a:r>
                      <a:r>
                        <a:rPr lang="fr-FR" sz="1200" b="0" i="0" u="none" strike="noStrike" dirty="0">
                          <a:solidFill>
                            <a:srgbClr val="404040"/>
                          </a:solidFill>
                          <a:effectLst/>
                          <a:latin typeface="Tahoma" panose="020B0604030504040204" pitchFamily="34" charset="0"/>
                        </a:rPr>
                        <a:t>out à fait probable</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768361">
                <a:tc>
                  <a:txBody>
                    <a:bodyPr/>
                    <a:lstStyle/>
                    <a:p>
                      <a:pPr algn="r" fontAlgn="ctr"/>
                      <a:r>
                        <a:rPr lang="en-US" sz="1200" b="0" i="0" u="none" strike="noStrike" dirty="0">
                          <a:solidFill>
                            <a:srgbClr val="404040"/>
                          </a:solidFill>
                          <a:effectLst/>
                          <a:latin typeface="Tahoma" panose="020B0604030504040204" pitchFamily="34" charset="0"/>
                        </a:rPr>
                        <a:t>NSP</a:t>
                      </a:r>
                      <a:endParaRPr lang="fr-FR" sz="1200" b="0" i="0" u="none" strike="noStrike" dirty="0">
                        <a:solidFill>
                          <a:srgbClr val="404040"/>
                        </a:solidFill>
                        <a:effectLst/>
                        <a:latin typeface="Tahoma" panose="020B060403050404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905371613"/>
                  </a:ext>
                </a:extLst>
              </a:tr>
            </a:tbl>
          </a:graphicData>
        </a:graphic>
      </p:graphicFrame>
      <p:sp>
        <p:nvSpPr>
          <p:cNvPr id="18" name="Rectangle 17">
            <a:extLst>
              <a:ext uri="{FF2B5EF4-FFF2-40B4-BE49-F238E27FC236}">
                <a16:creationId xmlns:a16="http://schemas.microsoft.com/office/drawing/2014/main" id="{E93CB97F-6126-4D97-AEF1-D7CF21778581}"/>
              </a:ext>
            </a:extLst>
          </p:cNvPr>
          <p:cNvSpPr/>
          <p:nvPr/>
        </p:nvSpPr>
        <p:spPr>
          <a:xfrm>
            <a:off x="8500252" y="2870568"/>
            <a:ext cx="1221360"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EB4347"/>
                </a:solidFill>
                <a:effectLst/>
                <a:uLnTx/>
                <a:uFillTx/>
                <a:latin typeface="Tahoma" pitchFamily="34" charset="0"/>
                <a:ea typeface="Tahoma" pitchFamily="34" charset="0"/>
                <a:cs typeface="Tahoma" pitchFamily="34" charset="0"/>
              </a:rPr>
              <a:t>Improbable</a:t>
            </a:r>
          </a:p>
        </p:txBody>
      </p:sp>
      <p:sp>
        <p:nvSpPr>
          <p:cNvPr id="20" name="Ellipse 20">
            <a:extLst>
              <a:ext uri="{FF2B5EF4-FFF2-40B4-BE49-F238E27FC236}">
                <a16:creationId xmlns:a16="http://schemas.microsoft.com/office/drawing/2014/main" id="{34164278-1E16-40A0-A58A-480A51DD341B}"/>
              </a:ext>
            </a:extLst>
          </p:cNvPr>
          <p:cNvSpPr/>
          <p:nvPr/>
        </p:nvSpPr>
        <p:spPr bwMode="auto">
          <a:xfrm rot="20520000">
            <a:off x="7873150" y="2807725"/>
            <a:ext cx="601737" cy="464240"/>
          </a:xfrm>
          <a:prstGeom prst="ellipse">
            <a:avLst/>
          </a:prstGeom>
          <a:solidFill>
            <a:srgbClr val="EB434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21" name="=satisfait">
            <a:extLst>
              <a:ext uri="{FF2B5EF4-FFF2-40B4-BE49-F238E27FC236}">
                <a16:creationId xmlns:a16="http://schemas.microsoft.com/office/drawing/2014/main" id="{7574D56A-F294-4FAD-8B80-BA963E5CA99E}"/>
              </a:ext>
            </a:extLst>
          </p:cNvPr>
          <p:cNvSpPr/>
          <p:nvPr/>
        </p:nvSpPr>
        <p:spPr>
          <a:xfrm>
            <a:off x="7859995" y="2839790"/>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53%</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22" name="Connecteur droit 25">
            <a:extLst>
              <a:ext uri="{FF2B5EF4-FFF2-40B4-BE49-F238E27FC236}">
                <a16:creationId xmlns:a16="http://schemas.microsoft.com/office/drawing/2014/main" id="{AE707D66-8653-4870-BF72-35B4FECF248A}"/>
              </a:ext>
            </a:extLst>
          </p:cNvPr>
          <p:cNvCxnSpPr/>
          <p:nvPr/>
        </p:nvCxnSpPr>
        <p:spPr bwMode="auto">
          <a:xfrm>
            <a:off x="7802970" y="2283845"/>
            <a:ext cx="0" cy="1512000"/>
          </a:xfrm>
          <a:prstGeom prst="line">
            <a:avLst/>
          </a:prstGeom>
          <a:solidFill>
            <a:schemeClr val="accent1"/>
          </a:solidFill>
          <a:ln w="9525" cap="flat" cmpd="sng" algn="ctr">
            <a:solidFill>
              <a:srgbClr val="EB4347"/>
            </a:solidFill>
            <a:prstDash val="solid"/>
            <a:round/>
            <a:headEnd type="none" w="med" len="med"/>
            <a:tailEnd type="none" w="med" len="med"/>
          </a:ln>
          <a:effectLst/>
        </p:spPr>
      </p:cxnSp>
      <p:sp>
        <p:nvSpPr>
          <p:cNvPr id="23" name="Rectangle 22">
            <a:extLst>
              <a:ext uri="{FF2B5EF4-FFF2-40B4-BE49-F238E27FC236}">
                <a16:creationId xmlns:a16="http://schemas.microsoft.com/office/drawing/2014/main" id="{146DD6F2-6A41-46AC-ABD6-717B1618DB00}"/>
              </a:ext>
            </a:extLst>
          </p:cNvPr>
          <p:cNvSpPr/>
          <p:nvPr/>
        </p:nvSpPr>
        <p:spPr>
          <a:xfrm>
            <a:off x="4487673" y="4564404"/>
            <a:ext cx="972317"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600" b="0" dirty="0">
                <a:solidFill>
                  <a:srgbClr val="376092"/>
                </a:solidFill>
                <a:latin typeface="Tahoma" pitchFamily="34" charset="0"/>
                <a:ea typeface="Tahoma" pitchFamily="34" charset="0"/>
                <a:cs typeface="Tahoma" pitchFamily="34" charset="0"/>
              </a:rPr>
              <a:t>P</a:t>
            </a:r>
            <a:r>
              <a:rPr kumimoji="0" lang="fr-FR" sz="1600" b="0" i="0" u="none" strike="noStrike" kern="1200" cap="none" spc="0" normalizeH="0" baseline="0" noProof="0" dirty="0" err="1">
                <a:ln>
                  <a:noFill/>
                </a:ln>
                <a:solidFill>
                  <a:srgbClr val="376092"/>
                </a:solidFill>
                <a:effectLst/>
                <a:uLnTx/>
                <a:uFillTx/>
                <a:latin typeface="Tahoma" pitchFamily="34" charset="0"/>
                <a:ea typeface="Tahoma" pitchFamily="34" charset="0"/>
                <a:cs typeface="Tahoma" pitchFamily="34" charset="0"/>
              </a:rPr>
              <a:t>robable</a:t>
            </a:r>
            <a:endParaRPr kumimoji="0" lang="fr-FR" sz="16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endParaRPr>
          </a:p>
        </p:txBody>
      </p:sp>
      <p:cxnSp>
        <p:nvCxnSpPr>
          <p:cNvPr id="25" name="Connecteur droit 25">
            <a:extLst>
              <a:ext uri="{FF2B5EF4-FFF2-40B4-BE49-F238E27FC236}">
                <a16:creationId xmlns:a16="http://schemas.microsoft.com/office/drawing/2014/main" id="{38704C53-03D5-49D5-AE1A-553C78688061}"/>
              </a:ext>
            </a:extLst>
          </p:cNvPr>
          <p:cNvCxnSpPr/>
          <p:nvPr/>
        </p:nvCxnSpPr>
        <p:spPr bwMode="auto">
          <a:xfrm>
            <a:off x="3790391" y="3977681"/>
            <a:ext cx="0" cy="1512000"/>
          </a:xfrm>
          <a:prstGeom prst="line">
            <a:avLst/>
          </a:prstGeom>
          <a:solidFill>
            <a:schemeClr val="accent1"/>
          </a:solidFill>
          <a:ln w="9525" cap="flat" cmpd="sng" algn="ctr">
            <a:solidFill>
              <a:srgbClr val="376092"/>
            </a:solidFill>
            <a:prstDash val="solid"/>
            <a:round/>
            <a:headEnd type="none" w="med" len="med"/>
            <a:tailEnd type="none" w="med" len="med"/>
          </a:ln>
          <a:effectLst/>
        </p:spPr>
      </p:cxnSp>
      <p:sp>
        <p:nvSpPr>
          <p:cNvPr id="27" name="=satisfait">
            <a:extLst>
              <a:ext uri="{FF2B5EF4-FFF2-40B4-BE49-F238E27FC236}">
                <a16:creationId xmlns:a16="http://schemas.microsoft.com/office/drawing/2014/main" id="{15B60351-9A92-4160-A47D-3FB6DB24F622}"/>
              </a:ext>
            </a:extLst>
          </p:cNvPr>
          <p:cNvSpPr/>
          <p:nvPr/>
        </p:nvSpPr>
        <p:spPr>
          <a:xfrm>
            <a:off x="7923482" y="4533626"/>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42%</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sp>
        <p:nvSpPr>
          <p:cNvPr id="28" name="Rectangle 27">
            <a:extLst>
              <a:ext uri="{FF2B5EF4-FFF2-40B4-BE49-F238E27FC236}">
                <a16:creationId xmlns:a16="http://schemas.microsoft.com/office/drawing/2014/main" id="{EF9875A9-D8D0-4D0D-9937-1F921A91745D}"/>
              </a:ext>
            </a:extLst>
          </p:cNvPr>
          <p:cNvSpPr/>
          <p:nvPr/>
        </p:nvSpPr>
        <p:spPr>
          <a:xfrm>
            <a:off x="8504180" y="4561057"/>
            <a:ext cx="972317"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600" b="0" dirty="0">
                <a:solidFill>
                  <a:srgbClr val="376092"/>
                </a:solidFill>
                <a:latin typeface="Tahoma" pitchFamily="34" charset="0"/>
                <a:ea typeface="Tahoma" pitchFamily="34" charset="0"/>
                <a:cs typeface="Tahoma" pitchFamily="34" charset="0"/>
              </a:rPr>
              <a:t>P</a:t>
            </a:r>
            <a:r>
              <a:rPr kumimoji="0" lang="fr-FR" sz="1600" b="0" i="0" u="none" strike="noStrike" kern="1200" cap="none" spc="0" normalizeH="0" baseline="0" noProof="0" dirty="0" err="1">
                <a:ln>
                  <a:noFill/>
                </a:ln>
                <a:solidFill>
                  <a:srgbClr val="376092"/>
                </a:solidFill>
                <a:effectLst/>
                <a:uLnTx/>
                <a:uFillTx/>
                <a:latin typeface="Tahoma" pitchFamily="34" charset="0"/>
                <a:ea typeface="Tahoma" pitchFamily="34" charset="0"/>
                <a:cs typeface="Tahoma" pitchFamily="34" charset="0"/>
              </a:rPr>
              <a:t>robable</a:t>
            </a:r>
            <a:endParaRPr kumimoji="0" lang="fr-FR" sz="16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endParaRPr>
          </a:p>
        </p:txBody>
      </p:sp>
      <p:cxnSp>
        <p:nvCxnSpPr>
          <p:cNvPr id="29" name="Connecteur droit 25">
            <a:extLst>
              <a:ext uri="{FF2B5EF4-FFF2-40B4-BE49-F238E27FC236}">
                <a16:creationId xmlns:a16="http://schemas.microsoft.com/office/drawing/2014/main" id="{8907A6DE-E15C-4FCF-9450-3C097A902C5C}"/>
              </a:ext>
            </a:extLst>
          </p:cNvPr>
          <p:cNvCxnSpPr/>
          <p:nvPr/>
        </p:nvCxnSpPr>
        <p:spPr bwMode="auto">
          <a:xfrm>
            <a:off x="7806898" y="3974334"/>
            <a:ext cx="0" cy="1512000"/>
          </a:xfrm>
          <a:prstGeom prst="line">
            <a:avLst/>
          </a:prstGeom>
          <a:solidFill>
            <a:schemeClr val="accent1"/>
          </a:solidFill>
          <a:ln w="9525" cap="flat" cmpd="sng" algn="ctr">
            <a:solidFill>
              <a:srgbClr val="376092"/>
            </a:solidFill>
            <a:prstDash val="solid"/>
            <a:round/>
            <a:headEnd type="none" w="med" len="med"/>
            <a:tailEnd type="none" w="med" len="med"/>
          </a:ln>
          <a:effectLst/>
        </p:spPr>
      </p:cxnSp>
      <p:pic>
        <p:nvPicPr>
          <p:cNvPr id="31" name="Image 30" descr="Une image contenant texte, clipart&#10;&#10;Description générée automatiquement">
            <a:extLst>
              <a:ext uri="{FF2B5EF4-FFF2-40B4-BE49-F238E27FC236}">
                <a16:creationId xmlns:a16="http://schemas.microsoft.com/office/drawing/2014/main" id="{E1462E05-C0EE-3E4B-98EF-C9E23C289A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12795089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666639788"/>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lang="fr-FR" sz="2400" b="0" dirty="0">
                          <a:solidFill>
                            <a:srgbClr val="FFFFFF"/>
                          </a:solidFill>
                        </a:rPr>
                        <a:t>La</a:t>
                      </a:r>
                      <a:r>
                        <a:rPr lang="fr-FR" sz="2400" b="0" baseline="0" dirty="0">
                          <a:solidFill>
                            <a:srgbClr val="FFFFFF"/>
                          </a:solidFill>
                        </a:rPr>
                        <a:t> c</a:t>
                      </a:r>
                      <a:r>
                        <a:rPr lang="fr-FR" sz="2400" b="0" dirty="0">
                          <a:solidFill>
                            <a:srgbClr val="FFFFFF"/>
                          </a:solidFill>
                        </a:rPr>
                        <a:t>onfiance envers les autres </a:t>
                      </a:r>
                    </a:p>
                  </a:txBody>
                  <a:tcPr horzOverflow="overflow">
                    <a:lnL>
                      <a:noFill/>
                    </a:lnL>
                    <a:lnR>
                      <a:noFill/>
                    </a:lnR>
                    <a:lnT>
                      <a:noFill/>
                    </a:lnT>
                    <a:lnB>
                      <a:noFill/>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bl>
          </a:graphicData>
        </a:graphic>
      </p:graphicFrame>
      <p:graphicFrame>
        <p:nvGraphicFramePr>
          <p:cNvPr id="21" name="Graphique 20"/>
          <p:cNvGraphicFramePr/>
          <p:nvPr>
            <p:extLst>
              <p:ext uri="{D42A27DB-BD31-4B8C-83A1-F6EECF244321}">
                <p14:modId xmlns:p14="http://schemas.microsoft.com/office/powerpoint/2010/main" val="493169363"/>
              </p:ext>
            </p:extLst>
          </p:nvPr>
        </p:nvGraphicFramePr>
        <p:xfrm>
          <a:off x="200026" y="1667468"/>
          <a:ext cx="7744568" cy="4480174"/>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à coins arrondis 21"/>
          <p:cNvSpPr/>
          <p:nvPr/>
        </p:nvSpPr>
        <p:spPr bwMode="auto">
          <a:xfrm>
            <a:off x="7836644" y="1783648"/>
            <a:ext cx="1872000" cy="576000"/>
          </a:xfrm>
          <a:prstGeom prst="roundRect">
            <a:avLst>
              <a:gd name="adj" fmla="val 24737"/>
            </a:avLst>
          </a:prstGeom>
          <a:solidFill>
            <a:srgbClr val="421D49"/>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lnSpc>
                <a:spcPts val="1100"/>
              </a:lnSpc>
            </a:pPr>
            <a:r>
              <a:rPr lang="fr-FR" sz="1050" b="0" dirty="0">
                <a:solidFill>
                  <a:schemeClr val="bg1"/>
                </a:solidFill>
              </a:rPr>
              <a:t>Votre famille</a:t>
            </a:r>
          </a:p>
        </p:txBody>
      </p:sp>
      <p:sp>
        <p:nvSpPr>
          <p:cNvPr id="24" name="Rectangle à coins arrondis 23"/>
          <p:cNvSpPr/>
          <p:nvPr/>
        </p:nvSpPr>
        <p:spPr bwMode="auto">
          <a:xfrm>
            <a:off x="7836644" y="3000929"/>
            <a:ext cx="1872000" cy="576000"/>
          </a:xfrm>
          <a:prstGeom prst="roundRect">
            <a:avLst>
              <a:gd name="adj" fmla="val 24737"/>
            </a:avLst>
          </a:prstGeom>
          <a:solidFill>
            <a:srgbClr val="C0000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lnSpc>
                <a:spcPts val="1100"/>
              </a:lnSpc>
            </a:pPr>
            <a:r>
              <a:rPr lang="fr-FR" sz="1100" b="0" dirty="0">
                <a:solidFill>
                  <a:schemeClr val="bg1"/>
                </a:solidFill>
              </a:rPr>
              <a:t>Vos voisins</a:t>
            </a:r>
          </a:p>
        </p:txBody>
      </p:sp>
      <p:sp>
        <p:nvSpPr>
          <p:cNvPr id="26" name="Rectangle à coins arrondis 25"/>
          <p:cNvSpPr/>
          <p:nvPr/>
        </p:nvSpPr>
        <p:spPr bwMode="auto">
          <a:xfrm>
            <a:off x="7836644" y="3974832"/>
            <a:ext cx="1872000" cy="576000"/>
          </a:xfrm>
          <a:prstGeom prst="roundRect">
            <a:avLst>
              <a:gd name="adj" fmla="val 24737"/>
            </a:avLst>
          </a:prstGeom>
          <a:solidFill>
            <a:srgbClr val="FCB711"/>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lnSpc>
                <a:spcPts val="1100"/>
              </a:lnSpc>
            </a:pPr>
            <a:r>
              <a:rPr lang="fr-FR" sz="1100" b="0" dirty="0"/>
              <a:t>Les gens d’une autre nationalité</a:t>
            </a:r>
          </a:p>
        </p:txBody>
      </p:sp>
      <p:sp>
        <p:nvSpPr>
          <p:cNvPr id="27" name="Rectangle à coins arrondis 26"/>
          <p:cNvSpPr/>
          <p:nvPr/>
        </p:nvSpPr>
        <p:spPr bwMode="auto">
          <a:xfrm>
            <a:off x="7836644" y="4819127"/>
            <a:ext cx="1872000" cy="576000"/>
          </a:xfrm>
          <a:prstGeom prst="roundRect">
            <a:avLst>
              <a:gd name="adj" fmla="val 24737"/>
            </a:avLst>
          </a:prstGeom>
          <a:solidFill>
            <a:srgbClr val="92D05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lnSpc>
                <a:spcPts val="1100"/>
              </a:lnSpc>
            </a:pPr>
            <a:r>
              <a:rPr lang="fr-FR" sz="1100" b="0" dirty="0"/>
              <a:t>Les gens que vous rencontrez pour la première fois</a:t>
            </a:r>
          </a:p>
        </p:txBody>
      </p:sp>
      <p:sp>
        <p:nvSpPr>
          <p:cNvPr id="14"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fontAlgn="auto">
              <a:spcBef>
                <a:spcPct val="20000"/>
              </a:spcBef>
              <a:spcAft>
                <a:spcPts val="0"/>
              </a:spcAft>
              <a:defRPr/>
            </a:pPr>
            <a:r>
              <a:rPr lang="fr-FR" sz="1000" b="0" dirty="0">
                <a:solidFill>
                  <a:sysClr val="windowText" lastClr="000000"/>
                </a:solidFill>
                <a:ea typeface="Tahoma" pitchFamily="34" charset="0"/>
                <a:cs typeface="Tahoma" pitchFamily="34" charset="0"/>
              </a:rPr>
              <a:t>Q4. Pour chacun des groupes de personnes suivants, diriez-vous que vous leur faites tout à fait confiance, un peu confiance, pas beaucoup confiance ou pas du tout confiance ? Réponse ‘Tout à fait confiance’ + ‘Un peu confiance’</a:t>
            </a:r>
          </a:p>
        </p:txBody>
      </p:sp>
      <p:graphicFrame>
        <p:nvGraphicFramePr>
          <p:cNvPr id="12" name="Group 27"/>
          <p:cNvGraphicFramePr>
            <a:graphicFrameLocks noGrp="1"/>
          </p:cNvGraphicFramePr>
          <p:nvPr>
            <p:extLst>
              <p:ext uri="{D42A27DB-BD31-4B8C-83A1-F6EECF244321}">
                <p14:modId xmlns:p14="http://schemas.microsoft.com/office/powerpoint/2010/main" val="1390170811"/>
              </p:ext>
            </p:extLst>
          </p:nvPr>
        </p:nvGraphicFramePr>
        <p:xfrm>
          <a:off x="679269" y="5907399"/>
          <a:ext cx="7123606" cy="359664"/>
        </p:xfrm>
        <a:graphic>
          <a:graphicData uri="http://schemas.openxmlformats.org/drawingml/2006/table">
            <a:tbl>
              <a:tblPr/>
              <a:tblGrid>
                <a:gridCol w="508829">
                  <a:extLst>
                    <a:ext uri="{9D8B030D-6E8A-4147-A177-3AD203B41FA5}">
                      <a16:colId xmlns:a16="http://schemas.microsoft.com/office/drawing/2014/main" val="20000"/>
                    </a:ext>
                  </a:extLst>
                </a:gridCol>
                <a:gridCol w="508829">
                  <a:extLst>
                    <a:ext uri="{9D8B030D-6E8A-4147-A177-3AD203B41FA5}">
                      <a16:colId xmlns:a16="http://schemas.microsoft.com/office/drawing/2014/main" val="20001"/>
                    </a:ext>
                  </a:extLst>
                </a:gridCol>
                <a:gridCol w="508829">
                  <a:extLst>
                    <a:ext uri="{9D8B030D-6E8A-4147-A177-3AD203B41FA5}">
                      <a16:colId xmlns:a16="http://schemas.microsoft.com/office/drawing/2014/main" val="20002"/>
                    </a:ext>
                  </a:extLst>
                </a:gridCol>
                <a:gridCol w="508829">
                  <a:extLst>
                    <a:ext uri="{9D8B030D-6E8A-4147-A177-3AD203B41FA5}">
                      <a16:colId xmlns:a16="http://schemas.microsoft.com/office/drawing/2014/main" val="20003"/>
                    </a:ext>
                  </a:extLst>
                </a:gridCol>
                <a:gridCol w="508829">
                  <a:extLst>
                    <a:ext uri="{9D8B030D-6E8A-4147-A177-3AD203B41FA5}">
                      <a16:colId xmlns:a16="http://schemas.microsoft.com/office/drawing/2014/main" val="20004"/>
                    </a:ext>
                  </a:extLst>
                </a:gridCol>
                <a:gridCol w="508829">
                  <a:extLst>
                    <a:ext uri="{9D8B030D-6E8A-4147-A177-3AD203B41FA5}">
                      <a16:colId xmlns:a16="http://schemas.microsoft.com/office/drawing/2014/main" val="20005"/>
                    </a:ext>
                  </a:extLst>
                </a:gridCol>
                <a:gridCol w="508829">
                  <a:extLst>
                    <a:ext uri="{9D8B030D-6E8A-4147-A177-3AD203B41FA5}">
                      <a16:colId xmlns:a16="http://schemas.microsoft.com/office/drawing/2014/main" val="20006"/>
                    </a:ext>
                  </a:extLst>
                </a:gridCol>
                <a:gridCol w="508829">
                  <a:extLst>
                    <a:ext uri="{9D8B030D-6E8A-4147-A177-3AD203B41FA5}">
                      <a16:colId xmlns:a16="http://schemas.microsoft.com/office/drawing/2014/main" val="20007"/>
                    </a:ext>
                  </a:extLst>
                </a:gridCol>
                <a:gridCol w="508829">
                  <a:extLst>
                    <a:ext uri="{9D8B030D-6E8A-4147-A177-3AD203B41FA5}">
                      <a16:colId xmlns:a16="http://schemas.microsoft.com/office/drawing/2014/main" val="20008"/>
                    </a:ext>
                  </a:extLst>
                </a:gridCol>
                <a:gridCol w="508829">
                  <a:extLst>
                    <a:ext uri="{9D8B030D-6E8A-4147-A177-3AD203B41FA5}">
                      <a16:colId xmlns:a16="http://schemas.microsoft.com/office/drawing/2014/main" val="20009"/>
                    </a:ext>
                  </a:extLst>
                </a:gridCol>
                <a:gridCol w="508829">
                  <a:extLst>
                    <a:ext uri="{9D8B030D-6E8A-4147-A177-3AD203B41FA5}">
                      <a16:colId xmlns:a16="http://schemas.microsoft.com/office/drawing/2014/main" val="383296994"/>
                    </a:ext>
                  </a:extLst>
                </a:gridCol>
                <a:gridCol w="508829">
                  <a:extLst>
                    <a:ext uri="{9D8B030D-6E8A-4147-A177-3AD203B41FA5}">
                      <a16:colId xmlns:a16="http://schemas.microsoft.com/office/drawing/2014/main" val="311803579"/>
                    </a:ext>
                  </a:extLst>
                </a:gridCol>
                <a:gridCol w="508829">
                  <a:extLst>
                    <a:ext uri="{9D8B030D-6E8A-4147-A177-3AD203B41FA5}">
                      <a16:colId xmlns:a16="http://schemas.microsoft.com/office/drawing/2014/main" val="1986353739"/>
                    </a:ext>
                  </a:extLst>
                </a:gridCol>
                <a:gridCol w="508829">
                  <a:extLst>
                    <a:ext uri="{9D8B030D-6E8A-4147-A177-3AD203B41FA5}">
                      <a16:colId xmlns:a16="http://schemas.microsoft.com/office/drawing/2014/main" val="407967844"/>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Octobre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8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8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30" name="Groupe 29">
            <a:extLst>
              <a:ext uri="{FF2B5EF4-FFF2-40B4-BE49-F238E27FC236}">
                <a16:creationId xmlns:a16="http://schemas.microsoft.com/office/drawing/2014/main" id="{B9711AC0-39FD-4074-8614-9FD4C049D60F}"/>
              </a:ext>
            </a:extLst>
          </p:cNvPr>
          <p:cNvGrpSpPr>
            <a:grpSpLocks noChangeAspect="1"/>
          </p:cNvGrpSpPr>
          <p:nvPr/>
        </p:nvGrpSpPr>
        <p:grpSpPr>
          <a:xfrm>
            <a:off x="3939326" y="5737256"/>
            <a:ext cx="116933" cy="144000"/>
            <a:chOff x="8321205" y="1842135"/>
            <a:chExt cx="180000" cy="221666"/>
          </a:xfrm>
        </p:grpSpPr>
        <p:sp>
          <p:nvSpPr>
            <p:cNvPr id="31" name="Ellipse 30">
              <a:extLst>
                <a:ext uri="{FF2B5EF4-FFF2-40B4-BE49-F238E27FC236}">
                  <a16:creationId xmlns:a16="http://schemas.microsoft.com/office/drawing/2014/main" id="{0822F0BA-764E-4871-B6B2-A62B59B73D80}"/>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2" name="Triangle isocèle 31">
              <a:extLst>
                <a:ext uri="{FF2B5EF4-FFF2-40B4-BE49-F238E27FC236}">
                  <a16:creationId xmlns:a16="http://schemas.microsoft.com/office/drawing/2014/main" id="{EFD820EE-BC3F-4518-9343-A9974A00A598}"/>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3" name="Rectangle 32">
              <a:extLst>
                <a:ext uri="{FF2B5EF4-FFF2-40B4-BE49-F238E27FC236}">
                  <a16:creationId xmlns:a16="http://schemas.microsoft.com/office/drawing/2014/main" id="{AE10783E-90A0-4D38-BB11-2655592E6FD5}"/>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FFC000"/>
                  </a:solidFill>
                </a:rPr>
                <a:t>*</a:t>
              </a:r>
              <a:endParaRPr lang="fr-FR" sz="1000" dirty="0">
                <a:solidFill>
                  <a:srgbClr val="FFC000"/>
                </a:solidFill>
              </a:endParaRPr>
            </a:p>
          </p:txBody>
        </p:sp>
      </p:grpSp>
      <p:sp>
        <p:nvSpPr>
          <p:cNvPr id="19" name="ZoneTexte 18">
            <a:extLst>
              <a:ext uri="{FF2B5EF4-FFF2-40B4-BE49-F238E27FC236}">
                <a16:creationId xmlns:a16="http://schemas.microsoft.com/office/drawing/2014/main" id="{3A097115-4F84-4C02-B470-F397FD3C2512}"/>
              </a:ext>
            </a:extLst>
          </p:cNvPr>
          <p:cNvSpPr txBox="1"/>
          <p:nvPr/>
        </p:nvSpPr>
        <p:spPr>
          <a:xfrm>
            <a:off x="8181844" y="5670998"/>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20" name="Groupe 19">
            <a:extLst>
              <a:ext uri="{FF2B5EF4-FFF2-40B4-BE49-F238E27FC236}">
                <a16:creationId xmlns:a16="http://schemas.microsoft.com/office/drawing/2014/main" id="{DFEDBA9B-3AFE-4706-BA93-80C30F1AE20E}"/>
              </a:ext>
            </a:extLst>
          </p:cNvPr>
          <p:cNvGrpSpPr/>
          <p:nvPr/>
        </p:nvGrpSpPr>
        <p:grpSpPr>
          <a:xfrm>
            <a:off x="8070250" y="5707644"/>
            <a:ext cx="180000" cy="221666"/>
            <a:chOff x="8321205" y="1842135"/>
            <a:chExt cx="180000" cy="221666"/>
          </a:xfrm>
        </p:grpSpPr>
        <p:sp>
          <p:nvSpPr>
            <p:cNvPr id="23" name="Ellipse 22">
              <a:extLst>
                <a:ext uri="{FF2B5EF4-FFF2-40B4-BE49-F238E27FC236}">
                  <a16:creationId xmlns:a16="http://schemas.microsoft.com/office/drawing/2014/main" id="{CFB60F6A-1B42-455D-80DE-15BFEE1D2C55}"/>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5" name="Triangle isocèle 24">
              <a:extLst>
                <a:ext uri="{FF2B5EF4-FFF2-40B4-BE49-F238E27FC236}">
                  <a16:creationId xmlns:a16="http://schemas.microsoft.com/office/drawing/2014/main" id="{3BBCD4A9-EA0E-4E95-8667-CA7BC6AECCB3}"/>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8" name="Rectangle 27">
              <a:extLst>
                <a:ext uri="{FF2B5EF4-FFF2-40B4-BE49-F238E27FC236}">
                  <a16:creationId xmlns:a16="http://schemas.microsoft.com/office/drawing/2014/main" id="{A6808734-CA3D-445B-BDA1-76406BB84D7D}"/>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29" name="ZoneTexte 28">
            <a:extLst>
              <a:ext uri="{FF2B5EF4-FFF2-40B4-BE49-F238E27FC236}">
                <a16:creationId xmlns:a16="http://schemas.microsoft.com/office/drawing/2014/main" id="{765C1F51-2E3C-404E-A939-A7310BC4D5A0}"/>
              </a:ext>
            </a:extLst>
          </p:cNvPr>
          <p:cNvSpPr txBox="1"/>
          <p:nvPr/>
        </p:nvSpPr>
        <p:spPr>
          <a:xfrm>
            <a:off x="8181843" y="6036758"/>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34" name="Groupe 33">
            <a:extLst>
              <a:ext uri="{FF2B5EF4-FFF2-40B4-BE49-F238E27FC236}">
                <a16:creationId xmlns:a16="http://schemas.microsoft.com/office/drawing/2014/main" id="{2CFDED9A-0303-4689-B557-9CC4F4CC5F07}"/>
              </a:ext>
            </a:extLst>
          </p:cNvPr>
          <p:cNvGrpSpPr/>
          <p:nvPr/>
        </p:nvGrpSpPr>
        <p:grpSpPr>
          <a:xfrm>
            <a:off x="8070250" y="6073404"/>
            <a:ext cx="180000" cy="221666"/>
            <a:chOff x="8321205" y="1842135"/>
            <a:chExt cx="180000" cy="221666"/>
          </a:xfrm>
        </p:grpSpPr>
        <p:sp>
          <p:nvSpPr>
            <p:cNvPr id="35" name="Ellipse 34">
              <a:extLst>
                <a:ext uri="{FF2B5EF4-FFF2-40B4-BE49-F238E27FC236}">
                  <a16:creationId xmlns:a16="http://schemas.microsoft.com/office/drawing/2014/main" id="{17EE822C-58AD-4CFE-A13D-76E530CE3FE1}"/>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6" name="Triangle isocèle 35">
              <a:extLst>
                <a:ext uri="{FF2B5EF4-FFF2-40B4-BE49-F238E27FC236}">
                  <a16:creationId xmlns:a16="http://schemas.microsoft.com/office/drawing/2014/main" id="{6CF113CD-D479-4251-B185-9CC85918984C}"/>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7" name="Rectangle 36">
              <a:extLst>
                <a:ext uri="{FF2B5EF4-FFF2-40B4-BE49-F238E27FC236}">
                  <a16:creationId xmlns:a16="http://schemas.microsoft.com/office/drawing/2014/main" id="{506BAD94-0F4C-48A5-B480-62493D849DC5}"/>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38" name="Groupe 37">
            <a:extLst>
              <a:ext uri="{FF2B5EF4-FFF2-40B4-BE49-F238E27FC236}">
                <a16:creationId xmlns:a16="http://schemas.microsoft.com/office/drawing/2014/main" id="{5201C75C-7316-4F54-B5C4-9B7314A52A90}"/>
              </a:ext>
            </a:extLst>
          </p:cNvPr>
          <p:cNvGrpSpPr>
            <a:grpSpLocks noChangeAspect="1"/>
          </p:cNvGrpSpPr>
          <p:nvPr/>
        </p:nvGrpSpPr>
        <p:grpSpPr>
          <a:xfrm>
            <a:off x="6964557" y="5766435"/>
            <a:ext cx="116933" cy="144000"/>
            <a:chOff x="8321205" y="1842135"/>
            <a:chExt cx="180000" cy="221666"/>
          </a:xfrm>
        </p:grpSpPr>
        <p:sp>
          <p:nvSpPr>
            <p:cNvPr id="39" name="Ellipse 38">
              <a:extLst>
                <a:ext uri="{FF2B5EF4-FFF2-40B4-BE49-F238E27FC236}">
                  <a16:creationId xmlns:a16="http://schemas.microsoft.com/office/drawing/2014/main" id="{7768B2B8-BBBB-43C4-958E-809B2DA2A550}"/>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0" name="Triangle isocèle 39">
              <a:extLst>
                <a:ext uri="{FF2B5EF4-FFF2-40B4-BE49-F238E27FC236}">
                  <a16:creationId xmlns:a16="http://schemas.microsoft.com/office/drawing/2014/main" id="{4F644CF2-F5C4-4C21-99A2-9A492A04D2D5}"/>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1" name="Rectangle 40">
              <a:extLst>
                <a:ext uri="{FF2B5EF4-FFF2-40B4-BE49-F238E27FC236}">
                  <a16:creationId xmlns:a16="http://schemas.microsoft.com/office/drawing/2014/main" id="{71F8FAD9-FBFE-473A-9B41-56C356D7305F}"/>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784377942"/>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L’adhésion à des idées complotistes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Comp1. Voici une liste d’affirmations. Pour chacune d’elles, êtes-vous tout à fait, plutôt, plutôt pas ou pas du tout d’accord?</a:t>
            </a:r>
          </a:p>
        </p:txBody>
      </p:sp>
      <p:graphicFrame>
        <p:nvGraphicFramePr>
          <p:cNvPr id="23" name="Tableau 33">
            <a:extLst>
              <a:ext uri="{FF2B5EF4-FFF2-40B4-BE49-F238E27FC236}">
                <a16:creationId xmlns:a16="http://schemas.microsoft.com/office/drawing/2014/main" id="{8EBCCCDF-6E74-4212-B3F5-A25825295760}"/>
              </a:ext>
            </a:extLst>
          </p:cNvPr>
          <p:cNvGraphicFramePr>
            <a:graphicFrameLocks noGrp="1"/>
          </p:cNvGraphicFramePr>
          <p:nvPr/>
        </p:nvGraphicFramePr>
        <p:xfrm>
          <a:off x="679270" y="2497336"/>
          <a:ext cx="9062915" cy="2531866"/>
        </p:xfrm>
        <a:graphic>
          <a:graphicData uri="http://schemas.openxmlformats.org/drawingml/2006/table">
            <a:tbl>
              <a:tblPr>
                <a:tableStyleId>{5C22544A-7EE6-4342-B048-85BDC9FD1C3A}</a:tableStyleId>
              </a:tblPr>
              <a:tblGrid>
                <a:gridCol w="2583784">
                  <a:extLst>
                    <a:ext uri="{9D8B030D-6E8A-4147-A177-3AD203B41FA5}">
                      <a16:colId xmlns:a16="http://schemas.microsoft.com/office/drawing/2014/main" val="4061785253"/>
                    </a:ext>
                  </a:extLst>
                </a:gridCol>
                <a:gridCol w="1332081">
                  <a:extLst>
                    <a:ext uri="{9D8B030D-6E8A-4147-A177-3AD203B41FA5}">
                      <a16:colId xmlns:a16="http://schemas.microsoft.com/office/drawing/2014/main" val="2281626971"/>
                    </a:ext>
                  </a:extLst>
                </a:gridCol>
                <a:gridCol w="1029410">
                  <a:extLst>
                    <a:ext uri="{9D8B030D-6E8A-4147-A177-3AD203B41FA5}">
                      <a16:colId xmlns:a16="http://schemas.microsoft.com/office/drawing/2014/main" val="1647216605"/>
                    </a:ext>
                  </a:extLst>
                </a:gridCol>
                <a:gridCol w="1029410">
                  <a:extLst>
                    <a:ext uri="{9D8B030D-6E8A-4147-A177-3AD203B41FA5}">
                      <a16:colId xmlns:a16="http://schemas.microsoft.com/office/drawing/2014/main" val="4251480744"/>
                    </a:ext>
                  </a:extLst>
                </a:gridCol>
                <a:gridCol w="1029410">
                  <a:extLst>
                    <a:ext uri="{9D8B030D-6E8A-4147-A177-3AD203B41FA5}">
                      <a16:colId xmlns:a16="http://schemas.microsoft.com/office/drawing/2014/main" val="789682629"/>
                    </a:ext>
                  </a:extLst>
                </a:gridCol>
                <a:gridCol w="1029410">
                  <a:extLst>
                    <a:ext uri="{9D8B030D-6E8A-4147-A177-3AD203B41FA5}">
                      <a16:colId xmlns:a16="http://schemas.microsoft.com/office/drawing/2014/main" val="1358923703"/>
                    </a:ext>
                  </a:extLst>
                </a:gridCol>
                <a:gridCol w="1029410">
                  <a:extLst>
                    <a:ext uri="{9D8B030D-6E8A-4147-A177-3AD203B41FA5}">
                      <a16:colId xmlns:a16="http://schemas.microsoft.com/office/drawing/2014/main" val="4103376625"/>
                    </a:ext>
                  </a:extLst>
                </a:gridCol>
              </a:tblGrid>
              <a:tr h="373394">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539618">
                <a:tc rowSpan="2">
                  <a:txBody>
                    <a:bodyPr/>
                    <a:lstStyle/>
                    <a:p>
                      <a:pPr algn="r" fontAlgn="ctr"/>
                      <a:r>
                        <a:rPr lang="fr-FR" sz="1200" b="0" i="0" u="none" strike="noStrike" noProof="0" dirty="0">
                          <a:solidFill>
                            <a:srgbClr val="404040"/>
                          </a:solidFill>
                          <a:effectLst/>
                          <a:latin typeface="Tahoma" panose="020B0604030504040204" pitchFamily="34" charset="0"/>
                        </a:rPr>
                        <a:t>Le ministère de la santé est de mèche avec l’industrie pharmaceutique pour cacher au grand public la réalité sur la nocivité des vaccins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Improbable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62%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57%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64%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63%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64%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806054"/>
                  </a:ext>
                </a:extLst>
              </a:tr>
              <a:tr h="539618">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Probable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0567802"/>
                  </a:ext>
                </a:extLst>
              </a:tr>
              <a:tr h="539618">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200" b="0" i="0" u="none" strike="noStrike" dirty="0">
                          <a:solidFill>
                            <a:srgbClr val="404040"/>
                          </a:solidFill>
                          <a:effectLst/>
                          <a:latin typeface="Tahoma" panose="020B0604030504040204" pitchFamily="34" charset="0"/>
                        </a:rPr>
                        <a:t>La crise sanitaire fourni l’occasion au gouvernement de surveiller et de contrôler les citoyens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Improbable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56%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53%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58%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55%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58%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r h="539618">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Probable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40%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42%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41%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40%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310786"/>
                  </a:ext>
                </a:extLst>
              </a:tr>
            </a:tbl>
          </a:graphicData>
        </a:graphic>
      </p:graphicFrame>
      <p:pic>
        <p:nvPicPr>
          <p:cNvPr id="12" name="Image 23" descr="Une image contenant reine, signe, camion, pièce&#10;&#10;Description générée automatiquement">
            <a:extLst>
              <a:ext uri="{FF2B5EF4-FFF2-40B4-BE49-F238E27FC236}">
                <a16:creationId xmlns:a16="http://schemas.microsoft.com/office/drawing/2014/main" id="{D177DE50-C096-4B7A-A763-38F1FF6763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2434" y="1774095"/>
            <a:ext cx="612648" cy="612648"/>
          </a:xfrm>
          <a:prstGeom prst="rect">
            <a:avLst/>
          </a:prstGeom>
        </p:spPr>
      </p:pic>
      <p:pic>
        <p:nvPicPr>
          <p:cNvPr id="13" name="Image 24" descr="Une image contenant dessin&#10;&#10;Description générée automatiquement">
            <a:extLst>
              <a:ext uri="{FF2B5EF4-FFF2-40B4-BE49-F238E27FC236}">
                <a16:creationId xmlns:a16="http://schemas.microsoft.com/office/drawing/2014/main" id="{6385E8D6-2E0F-4C6C-9D54-EDDBA87D51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4620" y="1774095"/>
            <a:ext cx="612648" cy="612648"/>
          </a:xfrm>
          <a:prstGeom prst="rect">
            <a:avLst/>
          </a:prstGeom>
        </p:spPr>
      </p:pic>
      <p:pic>
        <p:nvPicPr>
          <p:cNvPr id="14" name="Image 25" descr="Une image contenant horloge&#10;&#10;Description générée automatiquement">
            <a:extLst>
              <a:ext uri="{FF2B5EF4-FFF2-40B4-BE49-F238E27FC236}">
                <a16:creationId xmlns:a16="http://schemas.microsoft.com/office/drawing/2014/main" id="{4CA131FB-00A3-4A6B-801C-62828B9553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3527" y="1774095"/>
            <a:ext cx="612648" cy="612648"/>
          </a:xfrm>
          <a:prstGeom prst="rect">
            <a:avLst/>
          </a:prstGeom>
        </p:spPr>
      </p:pic>
      <p:pic>
        <p:nvPicPr>
          <p:cNvPr id="15" name="Picture 6" descr="Autocollant drapeau italien">
            <a:extLst>
              <a:ext uri="{FF2B5EF4-FFF2-40B4-BE49-F238E27FC236}">
                <a16:creationId xmlns:a16="http://schemas.microsoft.com/office/drawing/2014/main" id="{469F6FE0-393C-45C8-A7E6-853378A3DD2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545" t="35050" r="33819" b="34911"/>
          <a:stretch/>
        </p:blipFill>
        <p:spPr bwMode="auto">
          <a:xfrm>
            <a:off x="8941340" y="1779984"/>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4">
            <a:extLst>
              <a:ext uri="{FF2B5EF4-FFF2-40B4-BE49-F238E27FC236}">
                <a16:creationId xmlns:a16="http://schemas.microsoft.com/office/drawing/2014/main" id="{AEB9893B-9181-4DB7-A289-1253481FF5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5713" y="1774095"/>
            <a:ext cx="612648" cy="612648"/>
          </a:xfrm>
          <a:prstGeom prst="rect">
            <a:avLst/>
          </a:prstGeom>
        </p:spPr>
      </p:pic>
      <p:grpSp>
        <p:nvGrpSpPr>
          <p:cNvPr id="11" name="Groupe 10">
            <a:extLst>
              <a:ext uri="{FF2B5EF4-FFF2-40B4-BE49-F238E27FC236}">
                <a16:creationId xmlns:a16="http://schemas.microsoft.com/office/drawing/2014/main" id="{C2265BEE-3EFC-4477-B852-0931CB17A7D5}"/>
              </a:ext>
            </a:extLst>
          </p:cNvPr>
          <p:cNvGrpSpPr/>
          <p:nvPr/>
        </p:nvGrpSpPr>
        <p:grpSpPr>
          <a:xfrm>
            <a:off x="727555" y="820927"/>
            <a:ext cx="982374" cy="360000"/>
            <a:chOff x="727555" y="820927"/>
            <a:chExt cx="982374" cy="360000"/>
          </a:xfrm>
        </p:grpSpPr>
        <p:sp>
          <p:nvSpPr>
            <p:cNvPr id="17" name="Espace réservé du texte 4">
              <a:extLst>
                <a:ext uri="{FF2B5EF4-FFF2-40B4-BE49-F238E27FC236}">
                  <a16:creationId xmlns:a16="http://schemas.microsoft.com/office/drawing/2014/main" id="{80558250-66D5-41E3-BD4D-50B7C3EC7572}"/>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8" name="Picture 2" descr="C:\Users\NicoC\Desktop\CEVIPOF\sample-01.png">
              <a:extLst>
                <a:ext uri="{FF2B5EF4-FFF2-40B4-BE49-F238E27FC236}">
                  <a16:creationId xmlns:a16="http://schemas.microsoft.com/office/drawing/2014/main" id="{D311D4C6-0FBF-437E-8ED1-E07F45F54222}"/>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2390156052"/>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725" y="1589088"/>
            <a:ext cx="1818126" cy="3170099"/>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0" b="1" i="0" u="none" strike="noStrike" kern="1200" cap="none" spc="0" normalizeH="0" baseline="0" noProof="0" dirty="0">
                <a:ln>
                  <a:noFill/>
                </a:ln>
                <a:solidFill>
                  <a:srgbClr val="FFFFFF"/>
                </a:solidFill>
                <a:effectLst/>
                <a:uLnTx/>
                <a:uFillTx/>
                <a:latin typeface="Tahoma" pitchFamily="34" charset="0"/>
                <a:ea typeface="+mn-ea"/>
                <a:cs typeface="Arial" charset="0"/>
              </a:rPr>
              <a:t>9</a:t>
            </a:r>
          </a:p>
        </p:txBody>
      </p:sp>
      <p:sp>
        <p:nvSpPr>
          <p:cNvPr id="31747" name="Rectangle 3"/>
          <p:cNvSpPr>
            <a:spLocks noChangeArrowheads="1"/>
          </p:cNvSpPr>
          <p:nvPr/>
        </p:nvSpPr>
        <p:spPr bwMode="auto">
          <a:xfrm>
            <a:off x="1341438" y="3602038"/>
            <a:ext cx="8564562" cy="517525"/>
          </a:xfrm>
          <a:prstGeom prst="rect">
            <a:avLst/>
          </a:prstGeom>
          <a:solidFill>
            <a:schemeClr val="tx1">
              <a:lumMod val="75000"/>
              <a:lumOff val="25000"/>
            </a:schemeClr>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kern="1200" cap="none" spc="0" normalizeH="0" baseline="0" noProof="0" dirty="0">
                <a:ln>
                  <a:noFill/>
                </a:ln>
                <a:solidFill>
                  <a:srgbClr val="FFFFFF"/>
                </a:solidFill>
                <a:effectLst/>
                <a:uLnTx/>
                <a:uFillTx/>
                <a:latin typeface="Arial" charset="0"/>
                <a:ea typeface="+mn-ea"/>
                <a:cs typeface="Arial" charset="0"/>
              </a:rPr>
              <a:t>Le rapport à la </a:t>
            </a:r>
            <a:r>
              <a:rPr lang="fr-FR" sz="2400" b="0" dirty="0">
                <a:solidFill>
                  <a:srgbClr val="FFFFFF"/>
                </a:solidFill>
                <a:latin typeface="Arial" charset="0"/>
              </a:rPr>
              <a:t>v</a:t>
            </a:r>
            <a:r>
              <a:rPr kumimoji="0" lang="fr-FR" sz="2400" b="0" i="0" u="none" strike="noStrike" kern="1200" cap="none" spc="0" normalizeH="0" baseline="0" noProof="0" dirty="0" err="1">
                <a:ln>
                  <a:noFill/>
                </a:ln>
                <a:solidFill>
                  <a:srgbClr val="FFFFFF"/>
                </a:solidFill>
                <a:effectLst/>
                <a:uLnTx/>
                <a:uFillTx/>
                <a:latin typeface="Arial" charset="0"/>
                <a:ea typeface="+mn-ea"/>
                <a:cs typeface="Arial" charset="0"/>
              </a:rPr>
              <a:t>accination</a:t>
            </a:r>
            <a:endParaRPr kumimoji="0" lang="fr-FR" sz="24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2" name="Rectangle 2"/>
          <p:cNvSpPr>
            <a:spLocks noChangeArrowheads="1"/>
          </p:cNvSpPr>
          <p:nvPr/>
        </p:nvSpPr>
        <p:spPr bwMode="auto">
          <a:xfrm>
            <a:off x="1341438" y="4116388"/>
            <a:ext cx="8564562" cy="360000"/>
          </a:xfrm>
          <a:prstGeom prst="rect">
            <a:avLst/>
          </a:prstGeom>
          <a:solidFill>
            <a:srgbClr val="FCB711"/>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684591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L’intention de se faire vacciner</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Vac1. Avez-vous l’intention de vous faire vacciner contre la covid-19 ?</a:t>
            </a:r>
          </a:p>
        </p:txBody>
      </p:sp>
      <p:graphicFrame>
        <p:nvGraphicFramePr>
          <p:cNvPr id="18" name="Graphique 10">
            <a:extLst>
              <a:ext uri="{FF2B5EF4-FFF2-40B4-BE49-F238E27FC236}">
                <a16:creationId xmlns:a16="http://schemas.microsoft.com/office/drawing/2014/main" id="{4C10DDAA-5909-419A-A21D-1049F0FFD9A3}"/>
              </a:ext>
            </a:extLst>
          </p:cNvPr>
          <p:cNvGraphicFramePr/>
          <p:nvPr>
            <p:custDataLst>
              <p:tags r:id="rId2"/>
            </p:custDataLst>
            <p:extLst>
              <p:ext uri="{D42A27DB-BD31-4B8C-83A1-F6EECF244321}">
                <p14:modId xmlns:p14="http://schemas.microsoft.com/office/powerpoint/2010/main" val="2550748209"/>
              </p:ext>
            </p:extLst>
          </p:nvPr>
        </p:nvGraphicFramePr>
        <p:xfrm>
          <a:off x="845023" y="-368299"/>
          <a:ext cx="8215954" cy="54299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au 55">
            <a:extLst>
              <a:ext uri="{FF2B5EF4-FFF2-40B4-BE49-F238E27FC236}">
                <a16:creationId xmlns:a16="http://schemas.microsoft.com/office/drawing/2014/main" id="{30646F08-D91A-4595-A134-54AB04904B38}"/>
              </a:ext>
            </a:extLst>
          </p:cNvPr>
          <p:cNvGraphicFramePr>
            <a:graphicFrameLocks noGrp="1"/>
          </p:cNvGraphicFramePr>
          <p:nvPr>
            <p:extLst>
              <p:ext uri="{D42A27DB-BD31-4B8C-83A1-F6EECF244321}">
                <p14:modId xmlns:p14="http://schemas.microsoft.com/office/powerpoint/2010/main" val="13499346"/>
              </p:ext>
            </p:extLst>
          </p:nvPr>
        </p:nvGraphicFramePr>
        <p:xfrm>
          <a:off x="902173" y="5187022"/>
          <a:ext cx="8158806" cy="556191"/>
        </p:xfrm>
        <a:graphic>
          <a:graphicData uri="http://schemas.openxmlformats.org/drawingml/2006/table">
            <a:tbl>
              <a:tblPr/>
              <a:tblGrid>
                <a:gridCol w="1359801">
                  <a:extLst>
                    <a:ext uri="{9D8B030D-6E8A-4147-A177-3AD203B41FA5}">
                      <a16:colId xmlns:a16="http://schemas.microsoft.com/office/drawing/2014/main" val="20000"/>
                    </a:ext>
                  </a:extLst>
                </a:gridCol>
                <a:gridCol w="1359801">
                  <a:extLst>
                    <a:ext uri="{9D8B030D-6E8A-4147-A177-3AD203B41FA5}">
                      <a16:colId xmlns:a16="http://schemas.microsoft.com/office/drawing/2014/main" val="1200823863"/>
                    </a:ext>
                  </a:extLst>
                </a:gridCol>
                <a:gridCol w="1359801">
                  <a:extLst>
                    <a:ext uri="{9D8B030D-6E8A-4147-A177-3AD203B41FA5}">
                      <a16:colId xmlns:a16="http://schemas.microsoft.com/office/drawing/2014/main" val="4230570862"/>
                    </a:ext>
                  </a:extLst>
                </a:gridCol>
                <a:gridCol w="1359801">
                  <a:extLst>
                    <a:ext uri="{9D8B030D-6E8A-4147-A177-3AD203B41FA5}">
                      <a16:colId xmlns:a16="http://schemas.microsoft.com/office/drawing/2014/main" val="3216606944"/>
                    </a:ext>
                  </a:extLst>
                </a:gridCol>
                <a:gridCol w="1359801">
                  <a:extLst>
                    <a:ext uri="{9D8B030D-6E8A-4147-A177-3AD203B41FA5}">
                      <a16:colId xmlns:a16="http://schemas.microsoft.com/office/drawing/2014/main" val="2183330632"/>
                    </a:ext>
                  </a:extLst>
                </a:gridCol>
                <a:gridCol w="1359801">
                  <a:extLst>
                    <a:ext uri="{9D8B030D-6E8A-4147-A177-3AD203B41FA5}">
                      <a16:colId xmlns:a16="http://schemas.microsoft.com/office/drawing/2014/main" val="2055186410"/>
                    </a:ext>
                  </a:extLst>
                </a:gridCol>
              </a:tblGrid>
              <a:tr h="556191">
                <a:tc>
                  <a:txBody>
                    <a:bodyPr/>
                    <a:lstStyle/>
                    <a:p>
                      <a:pPr algn="ctr" fontAlgn="ctr"/>
                      <a:r>
                        <a:rPr lang="fr-FR" sz="1200" b="0" i="0" u="none" strike="noStrike" noProof="0" dirty="0">
                          <a:solidFill>
                            <a:srgbClr val="404040"/>
                          </a:solidFill>
                          <a:effectLst/>
                          <a:latin typeface="Tahoma" panose="020B0604030504040204" pitchFamily="34" charset="0"/>
                        </a:rPr>
                        <a:t>Oui,</a:t>
                      </a:r>
                    </a:p>
                    <a:p>
                      <a:pPr algn="ctr" fontAlgn="ctr"/>
                      <a:r>
                        <a:rPr lang="fr-FR" sz="1200" b="0" i="0" u="none" strike="noStrike" noProof="0" dirty="0">
                          <a:solidFill>
                            <a:srgbClr val="404040"/>
                          </a:solidFill>
                          <a:effectLst/>
                          <a:latin typeface="Tahoma" panose="020B0604030504040204" pitchFamily="34" charset="0"/>
                        </a:rPr>
                        <a:t>certainement</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404040"/>
                          </a:solidFill>
                          <a:effectLst/>
                          <a:latin typeface="Tahoma" panose="020B0604030504040204" pitchFamily="34" charset="0"/>
                        </a:rPr>
                        <a:t>Oui, </a:t>
                      </a:r>
                    </a:p>
                    <a:p>
                      <a:pPr algn="ctr" fontAlgn="ctr"/>
                      <a:r>
                        <a:rPr lang="fr-FR" sz="1200" b="0" i="0" u="none" strike="noStrike" dirty="0">
                          <a:solidFill>
                            <a:srgbClr val="404040"/>
                          </a:solidFill>
                          <a:effectLst/>
                          <a:latin typeface="Tahoma" panose="020B0604030504040204" pitchFamily="34" charset="0"/>
                        </a:rPr>
                        <a:t>probablement</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0" i="0" u="none" strike="noStrike" dirty="0">
                          <a:solidFill>
                            <a:srgbClr val="404040"/>
                          </a:solidFill>
                          <a:effectLst/>
                          <a:latin typeface="Tahoma" panose="020B0604030504040204" pitchFamily="34" charset="0"/>
                        </a:rPr>
                        <a:t>Je me suis déjà fait vacciner</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404040"/>
                          </a:solidFill>
                          <a:effectLst/>
                          <a:latin typeface="Tahoma" panose="020B0604030504040204" pitchFamily="34" charset="0"/>
                        </a:rPr>
                        <a:t>Non, </a:t>
                      </a:r>
                    </a:p>
                    <a:p>
                      <a:pPr algn="ctr" fontAlgn="ctr"/>
                      <a:r>
                        <a:rPr lang="fr-FR" sz="1200" b="0" i="0" u="none" strike="noStrike" dirty="0">
                          <a:solidFill>
                            <a:srgbClr val="404040"/>
                          </a:solidFill>
                          <a:effectLst/>
                          <a:latin typeface="Tahoma" panose="020B0604030504040204" pitchFamily="34" charset="0"/>
                        </a:rPr>
                        <a:t>probablement pas</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404040"/>
                          </a:solidFill>
                          <a:effectLst/>
                          <a:latin typeface="Tahoma" panose="020B0604030504040204" pitchFamily="34" charset="0"/>
                        </a:rPr>
                        <a:t>Non, </a:t>
                      </a:r>
                    </a:p>
                    <a:p>
                      <a:pPr algn="ctr" fontAlgn="ctr"/>
                      <a:r>
                        <a:rPr lang="fr-FR" sz="1200" b="0" i="0" u="none" strike="noStrike" dirty="0">
                          <a:solidFill>
                            <a:srgbClr val="404040"/>
                          </a:solidFill>
                          <a:effectLst/>
                          <a:latin typeface="Tahoma" panose="020B0604030504040204" pitchFamily="34" charset="0"/>
                        </a:rPr>
                        <a:t>certainement pas</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dirty="0">
                          <a:solidFill>
                            <a:srgbClr val="404040"/>
                          </a:solidFill>
                          <a:effectLst/>
                          <a:latin typeface="Tahoma" panose="020B0604030504040204" pitchFamily="34" charset="0"/>
                        </a:rPr>
                        <a:t>Je n’ai pas encore pris de décision</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 name="Rectangle 19">
            <a:extLst>
              <a:ext uri="{FF2B5EF4-FFF2-40B4-BE49-F238E27FC236}">
                <a16:creationId xmlns:a16="http://schemas.microsoft.com/office/drawing/2014/main" id="{A606843B-C8C1-487E-842E-CFDB4A73B925}"/>
              </a:ext>
            </a:extLst>
          </p:cNvPr>
          <p:cNvSpPr/>
          <p:nvPr/>
        </p:nvSpPr>
        <p:spPr>
          <a:xfrm>
            <a:off x="2320935" y="1991783"/>
            <a:ext cx="1173719"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376092"/>
                </a:solidFill>
                <a:effectLst/>
                <a:uLnTx/>
                <a:uFillTx/>
                <a:latin typeface="Tahoma" pitchFamily="34" charset="0"/>
                <a:ea typeface="+mn-ea"/>
                <a:cs typeface="Arial" charset="0"/>
              </a:rPr>
              <a:t>Oui ou déjà fait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76092"/>
                </a:solidFill>
                <a:effectLst/>
                <a:uLnTx/>
                <a:uFillTx/>
                <a:latin typeface="Tahoma" pitchFamily="34" charset="0"/>
                <a:ea typeface="+mn-ea"/>
                <a:cs typeface="Arial" charset="0"/>
              </a:rPr>
              <a:t>49%</a:t>
            </a:r>
            <a:endParaRPr kumimoji="0" lang="fr-FR" sz="1600" b="1" i="0" u="none" strike="noStrike" kern="1200" cap="none" spc="0" normalizeH="0" baseline="0" noProof="0" dirty="0">
              <a:ln>
                <a:noFill/>
              </a:ln>
              <a:solidFill>
                <a:srgbClr val="376092"/>
              </a:solidFill>
              <a:effectLst/>
              <a:uLnTx/>
              <a:uFillTx/>
              <a:latin typeface="Tahoma" pitchFamily="34" charset="0"/>
              <a:ea typeface="+mn-ea"/>
              <a:cs typeface="Arial" charset="0"/>
            </a:endParaRPr>
          </a:p>
        </p:txBody>
      </p:sp>
      <p:cxnSp>
        <p:nvCxnSpPr>
          <p:cNvPr id="21" name="Connecteur droit 43">
            <a:extLst>
              <a:ext uri="{FF2B5EF4-FFF2-40B4-BE49-F238E27FC236}">
                <a16:creationId xmlns:a16="http://schemas.microsoft.com/office/drawing/2014/main" id="{5E5E0229-D659-4487-AD64-ACA77FDA2B91}"/>
              </a:ext>
            </a:extLst>
          </p:cNvPr>
          <p:cNvCxnSpPr>
            <a:cxnSpLocks/>
          </p:cNvCxnSpPr>
          <p:nvPr/>
        </p:nvCxnSpPr>
        <p:spPr>
          <a:xfrm>
            <a:off x="4953000" y="2518237"/>
            <a:ext cx="2681059"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2" name="Connecteur droit 49">
            <a:extLst>
              <a:ext uri="{FF2B5EF4-FFF2-40B4-BE49-F238E27FC236}">
                <a16:creationId xmlns:a16="http://schemas.microsoft.com/office/drawing/2014/main" id="{5B825A66-4C06-4261-8A0C-C4AD83432B54}"/>
              </a:ext>
            </a:extLst>
          </p:cNvPr>
          <p:cNvCxnSpPr>
            <a:cxnSpLocks/>
          </p:cNvCxnSpPr>
          <p:nvPr/>
        </p:nvCxnSpPr>
        <p:spPr>
          <a:xfrm>
            <a:off x="950976" y="2518237"/>
            <a:ext cx="3913632" cy="0"/>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AA2F551-97FB-4DEF-960C-49907F802DDF}"/>
              </a:ext>
            </a:extLst>
          </p:cNvPr>
          <p:cNvSpPr/>
          <p:nvPr/>
        </p:nvSpPr>
        <p:spPr>
          <a:xfrm>
            <a:off x="5716026" y="1991783"/>
            <a:ext cx="1067921" cy="49244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FF5050"/>
                </a:solidFill>
                <a:effectLst/>
                <a:uLnTx/>
                <a:uFillTx/>
                <a:latin typeface="Tahoma" pitchFamily="34" charset="0"/>
                <a:ea typeface="+mn-ea"/>
                <a:cs typeface="Arial" charset="0"/>
              </a:rPr>
              <a:t>Non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5050"/>
                </a:solidFill>
                <a:effectLst/>
                <a:uLnTx/>
                <a:uFillTx/>
                <a:latin typeface="Tahoma" pitchFamily="34" charset="0"/>
                <a:ea typeface="+mn-ea"/>
                <a:cs typeface="Arial" charset="0"/>
              </a:rPr>
              <a:t>30%</a:t>
            </a:r>
            <a:endParaRPr kumimoji="0" lang="fr-FR" sz="1600" b="1" i="0" u="none" strike="noStrike" kern="1200" cap="none" spc="0" normalizeH="0" baseline="0" noProof="0" dirty="0">
              <a:ln>
                <a:noFill/>
              </a:ln>
              <a:solidFill>
                <a:srgbClr val="FF5050"/>
              </a:solidFill>
              <a:effectLst/>
              <a:uLnTx/>
              <a:uFillTx/>
              <a:latin typeface="Tahoma" pitchFamily="34" charset="0"/>
              <a:ea typeface="+mn-ea"/>
              <a:cs typeface="Arial" charset="0"/>
            </a:endParaRPr>
          </a:p>
        </p:txBody>
      </p:sp>
      <p:sp>
        <p:nvSpPr>
          <p:cNvPr id="10" name="Rectangle 9">
            <a:extLst>
              <a:ext uri="{FF2B5EF4-FFF2-40B4-BE49-F238E27FC236}">
                <a16:creationId xmlns:a16="http://schemas.microsoft.com/office/drawing/2014/main" id="{1E5B5467-2D79-41D5-B626-BF38D57C5D48}"/>
              </a:ext>
            </a:extLst>
          </p:cNvPr>
          <p:cNvSpPr/>
          <p:nvPr/>
        </p:nvSpPr>
        <p:spPr>
          <a:xfrm>
            <a:off x="8743093" y="6087004"/>
            <a:ext cx="806631"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808080">
                    <a:lumMod val="75000"/>
                  </a:srgbClr>
                </a:solidFill>
                <a:effectLst/>
                <a:uLnTx/>
                <a:uFillTx/>
                <a:latin typeface="Tahoma" pitchFamily="34" charset="0"/>
                <a:ea typeface="+mn-ea"/>
                <a:cs typeface="Arial" charset="0"/>
              </a:rPr>
              <a:t>NSP : 2%</a:t>
            </a:r>
          </a:p>
        </p:txBody>
      </p:sp>
      <p:pic>
        <p:nvPicPr>
          <p:cNvPr id="11" name="Image 10" descr="Une image contenant texte, clipart&#10;&#10;Description générée automatiquement">
            <a:extLst>
              <a:ext uri="{FF2B5EF4-FFF2-40B4-BE49-F238E27FC236}">
                <a16:creationId xmlns:a16="http://schemas.microsoft.com/office/drawing/2014/main" id="{8BC7B2B0-3438-D84F-9440-B8BD721446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7788121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L’intention de se faire vacciner</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Vac1. Avez-vous l’intention de vous faire vacciner contre la covid-19 ?</a:t>
            </a:r>
          </a:p>
        </p:txBody>
      </p:sp>
      <p:pic>
        <p:nvPicPr>
          <p:cNvPr id="11" name="Image 4" descr="Une image contenant texte, clipart&#10;&#10;Description générée automatiquement">
            <a:extLst>
              <a:ext uri="{FF2B5EF4-FFF2-40B4-BE49-F238E27FC236}">
                <a16:creationId xmlns:a16="http://schemas.microsoft.com/office/drawing/2014/main" id="{5D349DCE-1988-4E7B-836A-A9C3A98072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570" y="1497366"/>
            <a:ext cx="612000" cy="612000"/>
          </a:xfrm>
          <a:prstGeom prst="rect">
            <a:avLst/>
          </a:prstGeom>
        </p:spPr>
      </p:pic>
      <p:pic>
        <p:nvPicPr>
          <p:cNvPr id="12" name="Image 8">
            <a:extLst>
              <a:ext uri="{FF2B5EF4-FFF2-40B4-BE49-F238E27FC236}">
                <a16:creationId xmlns:a16="http://schemas.microsoft.com/office/drawing/2014/main" id="{DC400FDC-A2C9-454E-9F0B-90DAD73E70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4834" y="1497366"/>
            <a:ext cx="612000" cy="612000"/>
          </a:xfrm>
          <a:prstGeom prst="rect">
            <a:avLst/>
          </a:prstGeom>
        </p:spPr>
      </p:pic>
      <p:pic>
        <p:nvPicPr>
          <p:cNvPr id="13" name="Image 10">
            <a:extLst>
              <a:ext uri="{FF2B5EF4-FFF2-40B4-BE49-F238E27FC236}">
                <a16:creationId xmlns:a16="http://schemas.microsoft.com/office/drawing/2014/main" id="{373B1856-2D49-42C8-B5AF-34F6BE9FFA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2202" y="1497366"/>
            <a:ext cx="612000" cy="612000"/>
          </a:xfrm>
          <a:prstGeom prst="rect">
            <a:avLst/>
          </a:prstGeom>
        </p:spPr>
      </p:pic>
      <p:pic>
        <p:nvPicPr>
          <p:cNvPr id="18" name="Image 12" descr="Une image contenant texte, clipart&#10;&#10;Description générée automatiquement">
            <a:extLst>
              <a:ext uri="{FF2B5EF4-FFF2-40B4-BE49-F238E27FC236}">
                <a16:creationId xmlns:a16="http://schemas.microsoft.com/office/drawing/2014/main" id="{58817862-AA8C-44F4-BF30-1E4711ECA4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7464" y="1497366"/>
            <a:ext cx="612000" cy="612000"/>
          </a:xfrm>
          <a:prstGeom prst="rect">
            <a:avLst/>
          </a:prstGeom>
        </p:spPr>
      </p:pic>
      <p:pic>
        <p:nvPicPr>
          <p:cNvPr id="19" name="Image 14">
            <a:extLst>
              <a:ext uri="{FF2B5EF4-FFF2-40B4-BE49-F238E27FC236}">
                <a16:creationId xmlns:a16="http://schemas.microsoft.com/office/drawing/2014/main" id="{FD3F987D-1031-46D9-8997-6C8AF4E234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6938" y="1502659"/>
            <a:ext cx="612000" cy="612000"/>
          </a:xfrm>
          <a:prstGeom prst="rect">
            <a:avLst/>
          </a:prstGeom>
        </p:spPr>
      </p:pic>
      <p:graphicFrame>
        <p:nvGraphicFramePr>
          <p:cNvPr id="20" name="Tableau 39">
            <a:extLst>
              <a:ext uri="{FF2B5EF4-FFF2-40B4-BE49-F238E27FC236}">
                <a16:creationId xmlns:a16="http://schemas.microsoft.com/office/drawing/2014/main" id="{96CE57A7-4D47-4B9D-8F9E-9204C8C19F95}"/>
              </a:ext>
            </a:extLst>
          </p:cNvPr>
          <p:cNvGraphicFramePr>
            <a:graphicFrameLocks noGrp="1"/>
          </p:cNvGraphicFramePr>
          <p:nvPr>
            <p:extLst>
              <p:ext uri="{D42A27DB-BD31-4B8C-83A1-F6EECF244321}">
                <p14:modId xmlns:p14="http://schemas.microsoft.com/office/powerpoint/2010/main" val="1425367117"/>
              </p:ext>
            </p:extLst>
          </p:nvPr>
        </p:nvGraphicFramePr>
        <p:xfrm>
          <a:off x="1219200" y="2033722"/>
          <a:ext cx="7323363" cy="4261658"/>
        </p:xfrm>
        <a:graphic>
          <a:graphicData uri="http://schemas.openxmlformats.org/drawingml/2006/table">
            <a:tbl>
              <a:tblPr>
                <a:tableStyleId>{5C22544A-7EE6-4342-B048-85BDC9FD1C3A}</a:tableStyleId>
              </a:tblPr>
              <a:tblGrid>
                <a:gridCol w="2519423">
                  <a:extLst>
                    <a:ext uri="{9D8B030D-6E8A-4147-A177-3AD203B41FA5}">
                      <a16:colId xmlns:a16="http://schemas.microsoft.com/office/drawing/2014/main" val="2281626971"/>
                    </a:ext>
                  </a:extLst>
                </a:gridCol>
                <a:gridCol w="960788">
                  <a:extLst>
                    <a:ext uri="{9D8B030D-6E8A-4147-A177-3AD203B41FA5}">
                      <a16:colId xmlns:a16="http://schemas.microsoft.com/office/drawing/2014/main" val="2828046529"/>
                    </a:ext>
                  </a:extLst>
                </a:gridCol>
                <a:gridCol w="960788">
                  <a:extLst>
                    <a:ext uri="{9D8B030D-6E8A-4147-A177-3AD203B41FA5}">
                      <a16:colId xmlns:a16="http://schemas.microsoft.com/office/drawing/2014/main" val="4251480744"/>
                    </a:ext>
                  </a:extLst>
                </a:gridCol>
                <a:gridCol w="960788">
                  <a:extLst>
                    <a:ext uri="{9D8B030D-6E8A-4147-A177-3AD203B41FA5}">
                      <a16:colId xmlns:a16="http://schemas.microsoft.com/office/drawing/2014/main" val="789682629"/>
                    </a:ext>
                  </a:extLst>
                </a:gridCol>
                <a:gridCol w="960788">
                  <a:extLst>
                    <a:ext uri="{9D8B030D-6E8A-4147-A177-3AD203B41FA5}">
                      <a16:colId xmlns:a16="http://schemas.microsoft.com/office/drawing/2014/main" val="1358923703"/>
                    </a:ext>
                  </a:extLst>
                </a:gridCol>
                <a:gridCol w="960788">
                  <a:extLst>
                    <a:ext uri="{9D8B030D-6E8A-4147-A177-3AD203B41FA5}">
                      <a16:colId xmlns:a16="http://schemas.microsoft.com/office/drawing/2014/main" val="1175057193"/>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32000">
                <a:tc>
                  <a:txBody>
                    <a:bodyPr/>
                    <a:lstStyle/>
                    <a:p>
                      <a:pPr algn="r" fontAlgn="ctr"/>
                      <a:r>
                        <a:rPr lang="fr-FR" sz="1200" b="1" i="0" u="none" strike="noStrike" dirty="0">
                          <a:solidFill>
                            <a:srgbClr val="000000"/>
                          </a:solidFill>
                          <a:effectLst/>
                          <a:latin typeface="Tahoma" panose="020B0604030504040204" pitchFamily="34" charset="0"/>
                        </a:rPr>
                        <a:t>Sous-total Oui ou déjà fait</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66%</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80%</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76%</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432000">
                <a:tc>
                  <a:txBody>
                    <a:bodyPr/>
                    <a:lstStyle/>
                    <a:p>
                      <a:pPr algn="r" fontAlgn="ctr"/>
                      <a:r>
                        <a:rPr lang="fr-FR" sz="1200" b="0" i="0" u="none" strike="noStrike" dirty="0">
                          <a:solidFill>
                            <a:srgbClr val="000000"/>
                          </a:solidFill>
                          <a:effectLst/>
                          <a:latin typeface="Tahoma" panose="020B0604030504040204" pitchFamily="34" charset="0"/>
                        </a:rPr>
                        <a:t>Oui, certainement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381255"/>
                  </a:ext>
                </a:extLst>
              </a:tr>
              <a:tr h="432000">
                <a:tc>
                  <a:txBody>
                    <a:bodyPr/>
                    <a:lstStyle/>
                    <a:p>
                      <a:pPr algn="r" fontAlgn="ctr"/>
                      <a:r>
                        <a:rPr lang="fr-FR" sz="1200" b="0" i="0" u="none" strike="noStrike" dirty="0">
                          <a:solidFill>
                            <a:srgbClr val="000000"/>
                          </a:solidFill>
                          <a:effectLst/>
                          <a:latin typeface="Tahoma" panose="020B0604030504040204" pitchFamily="34" charset="0"/>
                        </a:rPr>
                        <a:t>Oui, probablement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933905"/>
                  </a:ext>
                </a:extLst>
              </a:tr>
              <a:tr h="432000">
                <a:tc>
                  <a:txBody>
                    <a:bodyPr/>
                    <a:lstStyle/>
                    <a:p>
                      <a:pPr algn="r" fontAlgn="ctr"/>
                      <a:r>
                        <a:rPr lang="fr-FR" sz="1200" b="0" i="0" u="none" strike="noStrike" dirty="0">
                          <a:solidFill>
                            <a:srgbClr val="000000"/>
                          </a:solidFill>
                          <a:effectLst/>
                          <a:latin typeface="Tahoma" panose="020B0604030504040204" pitchFamily="34" charset="0"/>
                        </a:rPr>
                        <a:t>Je me suis déjà fait vacciner</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800335"/>
                  </a:ext>
                </a:extLst>
              </a:tr>
              <a:tr h="432000">
                <a:tc>
                  <a:txBody>
                    <a:bodyPr/>
                    <a:lstStyle/>
                    <a:p>
                      <a:pPr algn="r" fontAlgn="ctr"/>
                      <a:r>
                        <a:rPr lang="fr-FR" sz="1200" b="1" i="0" u="none" strike="noStrike" dirty="0">
                          <a:solidFill>
                            <a:srgbClr val="000000"/>
                          </a:solidFill>
                          <a:effectLst/>
                          <a:latin typeface="Tahoma" panose="020B0604030504040204" pitchFamily="34" charset="0"/>
                        </a:rPr>
                        <a:t>Sous-total Non</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432000">
                <a:tc>
                  <a:txBody>
                    <a:bodyPr/>
                    <a:lstStyle/>
                    <a:p>
                      <a:pPr algn="r" fontAlgn="ctr"/>
                      <a:r>
                        <a:rPr lang="fr-FR" sz="1200" b="0" i="0" u="none" strike="noStrike" dirty="0">
                          <a:solidFill>
                            <a:srgbClr val="000000"/>
                          </a:solidFill>
                          <a:effectLst/>
                          <a:latin typeface="Tahoma" panose="020B0604030504040204" pitchFamily="34" charset="0"/>
                        </a:rPr>
                        <a:t>Non probablement pas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432000">
                <a:tc>
                  <a:txBody>
                    <a:bodyPr/>
                    <a:lstStyle/>
                    <a:p>
                      <a:pPr algn="r" fontAlgn="ctr"/>
                      <a:r>
                        <a:rPr lang="fr-FR" sz="1200" b="0" i="0" u="none" strike="noStrike" dirty="0">
                          <a:solidFill>
                            <a:srgbClr val="000000"/>
                          </a:solidFill>
                          <a:effectLst/>
                          <a:latin typeface="Tahoma" panose="020B0604030504040204" pitchFamily="34" charset="0"/>
                        </a:rPr>
                        <a:t>Non certainement pas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r h="432000">
                <a:tc>
                  <a:txBody>
                    <a:bodyPr/>
                    <a:lstStyle/>
                    <a:p>
                      <a:pPr algn="r" fontAlgn="ctr"/>
                      <a:r>
                        <a:rPr lang="fr-FR" sz="1200" b="0" i="0" u="none" strike="noStrike" dirty="0">
                          <a:solidFill>
                            <a:srgbClr val="000000"/>
                          </a:solidFill>
                          <a:effectLst/>
                          <a:latin typeface="Tahoma" panose="020B0604030504040204" pitchFamily="34" charset="0"/>
                        </a:rPr>
                        <a:t>Je ne sais pas / Je n'ai pas encore pris de décision</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835955"/>
                  </a:ext>
                </a:extLst>
              </a:tr>
              <a:tr h="432000">
                <a:tc>
                  <a:txBody>
                    <a:bodyPr/>
                    <a:lstStyle/>
                    <a:p>
                      <a:pPr algn="r" fontAlgn="ctr"/>
                      <a:r>
                        <a:rPr lang="fr-FR" sz="1200" b="0" i="0" u="none" strike="noStrike" dirty="0">
                          <a:solidFill>
                            <a:srgbClr val="000000"/>
                          </a:solidFill>
                          <a:effectLst/>
                          <a:latin typeface="Tahoma" panose="020B0604030504040204" pitchFamily="34" charset="0"/>
                        </a:rPr>
                        <a:t>NSP</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grpSp>
        <p:nvGrpSpPr>
          <p:cNvPr id="10" name="Groupe 9">
            <a:extLst>
              <a:ext uri="{FF2B5EF4-FFF2-40B4-BE49-F238E27FC236}">
                <a16:creationId xmlns:a16="http://schemas.microsoft.com/office/drawing/2014/main" id="{8D4667D8-41E4-4020-9803-77B82519DEB4}"/>
              </a:ext>
            </a:extLst>
          </p:cNvPr>
          <p:cNvGrpSpPr/>
          <p:nvPr/>
        </p:nvGrpSpPr>
        <p:grpSpPr>
          <a:xfrm>
            <a:off x="727555" y="820927"/>
            <a:ext cx="982374" cy="360000"/>
            <a:chOff x="727555" y="820927"/>
            <a:chExt cx="982374" cy="360000"/>
          </a:xfrm>
        </p:grpSpPr>
        <p:sp>
          <p:nvSpPr>
            <p:cNvPr id="14" name="Espace réservé du texte 4">
              <a:extLst>
                <a:ext uri="{FF2B5EF4-FFF2-40B4-BE49-F238E27FC236}">
                  <a16:creationId xmlns:a16="http://schemas.microsoft.com/office/drawing/2014/main" id="{BF9A36E8-5CB2-46BC-AACA-967B47D510F3}"/>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5" name="Picture 2" descr="C:\Users\NicoC\Desktop\CEVIPOF\sample-01.png">
              <a:extLst>
                <a:ext uri="{FF2B5EF4-FFF2-40B4-BE49-F238E27FC236}">
                  <a16:creationId xmlns:a16="http://schemas.microsoft.com/office/drawing/2014/main" id="{E2D1E846-757E-41A6-9932-093CE567F681}"/>
                </a:ext>
              </a:extLst>
            </p:cNvPr>
            <p:cNvPicPr>
              <a:picLocks noChangeAspect="1" noChangeArrowheads="1"/>
            </p:cNvPicPr>
            <p:nvPr/>
          </p:nvPicPr>
          <p:blipFill>
            <a:blip r:embed="rId9"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437303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Les raisons de se faire vacciner</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Vac2. A ceux qui en ont l’intention ou l’ont fait, Pourquoi ?</a:t>
            </a:r>
          </a:p>
        </p:txBody>
      </p:sp>
      <p:graphicFrame>
        <p:nvGraphicFramePr>
          <p:cNvPr id="8" name="Object 59">
            <a:extLst>
              <a:ext uri="{FF2B5EF4-FFF2-40B4-BE49-F238E27FC236}">
                <a16:creationId xmlns:a16="http://schemas.microsoft.com/office/drawing/2014/main" id="{D1B441C5-A64E-462A-8D46-C0936BAA0FF4}"/>
              </a:ext>
            </a:extLst>
          </p:cNvPr>
          <p:cNvGraphicFramePr>
            <a:graphicFrameLocks/>
          </p:cNvGraphicFramePr>
          <p:nvPr>
            <p:custDataLst>
              <p:tags r:id="rId2"/>
            </p:custDataLst>
          </p:nvPr>
        </p:nvGraphicFramePr>
        <p:xfrm>
          <a:off x="4197531" y="1540854"/>
          <a:ext cx="4906464" cy="45899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au 20">
            <a:extLst>
              <a:ext uri="{FF2B5EF4-FFF2-40B4-BE49-F238E27FC236}">
                <a16:creationId xmlns:a16="http://schemas.microsoft.com/office/drawing/2014/main" id="{3AA547D8-D886-4888-9D8D-6AC622A239AC}"/>
              </a:ext>
            </a:extLst>
          </p:cNvPr>
          <p:cNvGraphicFramePr>
            <a:graphicFrameLocks noGrp="1"/>
          </p:cNvGraphicFramePr>
          <p:nvPr/>
        </p:nvGraphicFramePr>
        <p:xfrm>
          <a:off x="159748" y="2032906"/>
          <a:ext cx="4315097" cy="4005944"/>
        </p:xfrm>
        <a:graphic>
          <a:graphicData uri="http://schemas.openxmlformats.org/drawingml/2006/table">
            <a:tbl>
              <a:tblPr/>
              <a:tblGrid>
                <a:gridCol w="4315097">
                  <a:extLst>
                    <a:ext uri="{9D8B030D-6E8A-4147-A177-3AD203B41FA5}">
                      <a16:colId xmlns:a16="http://schemas.microsoft.com/office/drawing/2014/main" val="20000"/>
                    </a:ext>
                  </a:extLst>
                </a:gridCol>
              </a:tblGrid>
              <a:tr h="1001486">
                <a:tc>
                  <a:txBody>
                    <a:bodyPr/>
                    <a:lstStyle/>
                    <a:p>
                      <a:pPr algn="r" fontAlgn="b"/>
                      <a:r>
                        <a:rPr lang="fr-FR" sz="1400" b="0" i="0" u="none" strike="noStrike" dirty="0">
                          <a:solidFill>
                            <a:srgbClr val="595959"/>
                          </a:solidFill>
                          <a:effectLst/>
                          <a:latin typeface="Tahoma" panose="020B0604030504040204" pitchFamily="34" charset="0"/>
                        </a:rPr>
                        <a:t>Parce que c'est le seul moyen d'en finir avec la contagion et de retrouver une vie normale</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1001486">
                <a:tc>
                  <a:txBody>
                    <a:bodyPr/>
                    <a:lstStyle/>
                    <a:p>
                      <a:pPr algn="r" fontAlgn="b"/>
                      <a:r>
                        <a:rPr lang="fr-FR" sz="1400" b="0" i="0" u="none" strike="noStrike" dirty="0">
                          <a:solidFill>
                            <a:srgbClr val="595959"/>
                          </a:solidFill>
                          <a:effectLst/>
                          <a:latin typeface="Tahoma" panose="020B0604030504040204" pitchFamily="34" charset="0"/>
                        </a:rPr>
                        <a:t>Parce que c'est le seul moyen efficace de me protéger contre le virus</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1001486">
                <a:tc>
                  <a:txBody>
                    <a:bodyPr/>
                    <a:lstStyle/>
                    <a:p>
                      <a:pPr algn="r" fontAlgn="b"/>
                      <a:r>
                        <a:rPr lang="fr-FR" sz="1400" b="0" i="0" u="none" strike="noStrike" dirty="0">
                          <a:solidFill>
                            <a:srgbClr val="595959"/>
                          </a:solidFill>
                          <a:effectLst/>
                          <a:latin typeface="Tahoma" panose="020B0604030504040204" pitchFamily="34" charset="0"/>
                        </a:rPr>
                        <a:t>Parce qu'il faut protéger les autres et notamment les plus fragiles</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1001486">
                <a:tc>
                  <a:txBody>
                    <a:bodyPr/>
                    <a:lstStyle/>
                    <a:p>
                      <a:pPr algn="r" fontAlgn="b"/>
                      <a:r>
                        <a:rPr lang="fr-FR" sz="1400" b="0" i="0" u="none" strike="noStrike" dirty="0">
                          <a:solidFill>
                            <a:srgbClr val="595959"/>
                          </a:solidFill>
                          <a:effectLst/>
                          <a:latin typeface="Tahoma" panose="020B0604030504040204" pitchFamily="34" charset="0"/>
                        </a:rPr>
                        <a:t>Parce que je me fais vacciner de manière systématique contre les diverses maladies</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14" name="Rectangle 13">
            <a:extLst>
              <a:ext uri="{FF2B5EF4-FFF2-40B4-BE49-F238E27FC236}">
                <a16:creationId xmlns:a16="http://schemas.microsoft.com/office/drawing/2014/main" id="{D98B7283-AE64-40A4-B692-69CFA55A3BD8}"/>
              </a:ext>
            </a:extLst>
          </p:cNvPr>
          <p:cNvSpPr/>
          <p:nvPr/>
        </p:nvSpPr>
        <p:spPr>
          <a:xfrm>
            <a:off x="4720006" y="1571659"/>
            <a:ext cx="1003333" cy="246221"/>
          </a:xfrm>
          <a:prstGeom prst="rect">
            <a:avLst/>
          </a:prstGeom>
          <a:solidFill>
            <a:srgbClr val="376092"/>
          </a:solidFill>
        </p:spPr>
        <p:txBody>
          <a:bodyPr wrap="none" anchor="ctr" anchorCtr="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En premier </a:t>
            </a:r>
          </a:p>
        </p:txBody>
      </p:sp>
      <p:sp>
        <p:nvSpPr>
          <p:cNvPr id="15" name="Rectangle 14">
            <a:extLst>
              <a:ext uri="{FF2B5EF4-FFF2-40B4-BE49-F238E27FC236}">
                <a16:creationId xmlns:a16="http://schemas.microsoft.com/office/drawing/2014/main" id="{EF0BFE61-1786-4E6A-A6AA-0A8C037E1736}"/>
              </a:ext>
            </a:extLst>
          </p:cNvPr>
          <p:cNvSpPr/>
          <p:nvPr/>
        </p:nvSpPr>
        <p:spPr>
          <a:xfrm>
            <a:off x="5867319" y="1571659"/>
            <a:ext cx="1003333" cy="246221"/>
          </a:xfrm>
          <a:prstGeom prst="rect">
            <a:avLst/>
          </a:prstGeom>
          <a:solidFill>
            <a:srgbClr val="00B0F0"/>
          </a:solidFill>
        </p:spPr>
        <p:txBody>
          <a:bodyPr wrap="none" anchor="ctr" anchorCtr="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rPr>
              <a:t>En 1er + en 2nd</a:t>
            </a:r>
          </a:p>
        </p:txBody>
      </p:sp>
      <p:sp>
        <p:nvSpPr>
          <p:cNvPr id="10" name="Espace réservé du texte 4">
            <a:extLst>
              <a:ext uri="{FF2B5EF4-FFF2-40B4-BE49-F238E27FC236}">
                <a16:creationId xmlns:a16="http://schemas.microsoft.com/office/drawing/2014/main" id="{9C9E6EAE-8A41-45D5-A39B-9CFAC1AAA356}"/>
              </a:ext>
            </a:extLst>
          </p:cNvPr>
          <p:cNvSpPr txBox="1">
            <a:spLocks/>
          </p:cNvSpPr>
          <p:nvPr>
            <p:custDataLst>
              <p:tags r:id="rId3"/>
            </p:custDataLst>
          </p:nvPr>
        </p:nvSpPr>
        <p:spPr>
          <a:xfrm>
            <a:off x="995274" y="841862"/>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1101</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1" name="Picture 2" descr="C:\Users\NicoC\Desktop\CEVIPOF\sample-01.png">
            <a:extLst>
              <a:ext uri="{FF2B5EF4-FFF2-40B4-BE49-F238E27FC236}">
                <a16:creationId xmlns:a16="http://schemas.microsoft.com/office/drawing/2014/main" id="{5564C5EB-E692-4DCB-BF7C-5A0F576D354C}"/>
              </a:ext>
            </a:extLst>
          </p:cNvPr>
          <p:cNvPicPr>
            <a:picLocks noChangeAspect="1" noChangeArrowheads="1"/>
          </p:cNvPicPr>
          <p:nvPr/>
        </p:nvPicPr>
        <p:blipFill>
          <a:blip r:embed="rId6" cstate="print"/>
          <a:srcRect/>
          <a:stretch>
            <a:fillRect/>
          </a:stretch>
        </p:blipFill>
        <p:spPr bwMode="auto">
          <a:xfrm>
            <a:off x="727555" y="820927"/>
            <a:ext cx="369256" cy="360000"/>
          </a:xfrm>
          <a:prstGeom prst="rect">
            <a:avLst/>
          </a:prstGeom>
          <a:noFill/>
        </p:spPr>
      </p:pic>
      <p:pic>
        <p:nvPicPr>
          <p:cNvPr id="12" name="Image 11" descr="Une image contenant texte, clipart&#10;&#10;Description générée automatiquement">
            <a:extLst>
              <a:ext uri="{FF2B5EF4-FFF2-40B4-BE49-F238E27FC236}">
                <a16:creationId xmlns:a16="http://schemas.microsoft.com/office/drawing/2014/main" id="{A32BD3AA-1B2A-1843-BC29-69B7DCA71E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7974149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Les raisons de se faire vacciner</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Vac2. A ceux qui en ont l’intention ou l’ont fait, Pourquoi ?</a:t>
            </a:r>
          </a:p>
        </p:txBody>
      </p:sp>
      <p:graphicFrame>
        <p:nvGraphicFramePr>
          <p:cNvPr id="10" name="Tableau 22">
            <a:extLst>
              <a:ext uri="{FF2B5EF4-FFF2-40B4-BE49-F238E27FC236}">
                <a16:creationId xmlns:a16="http://schemas.microsoft.com/office/drawing/2014/main" id="{BEDA0B74-4677-4BCD-A63A-3E053AF6A847}"/>
              </a:ext>
            </a:extLst>
          </p:cNvPr>
          <p:cNvGraphicFramePr>
            <a:graphicFrameLocks noGrp="1"/>
          </p:cNvGraphicFramePr>
          <p:nvPr>
            <p:extLst>
              <p:ext uri="{D42A27DB-BD31-4B8C-83A1-F6EECF244321}">
                <p14:modId xmlns:p14="http://schemas.microsoft.com/office/powerpoint/2010/main" val="788054451"/>
              </p:ext>
            </p:extLst>
          </p:nvPr>
        </p:nvGraphicFramePr>
        <p:xfrm>
          <a:off x="1115317" y="2295112"/>
          <a:ext cx="7675364" cy="2871452"/>
        </p:xfrm>
        <a:graphic>
          <a:graphicData uri="http://schemas.openxmlformats.org/drawingml/2006/table">
            <a:tbl>
              <a:tblPr>
                <a:tableStyleId>{5C22544A-7EE6-4342-B048-85BDC9FD1C3A}</a:tableStyleId>
              </a:tblPr>
              <a:tblGrid>
                <a:gridCol w="2536119">
                  <a:extLst>
                    <a:ext uri="{9D8B030D-6E8A-4147-A177-3AD203B41FA5}">
                      <a16:colId xmlns:a16="http://schemas.microsoft.com/office/drawing/2014/main" val="2281626971"/>
                    </a:ext>
                  </a:extLst>
                </a:gridCol>
                <a:gridCol w="1027849">
                  <a:extLst>
                    <a:ext uri="{9D8B030D-6E8A-4147-A177-3AD203B41FA5}">
                      <a16:colId xmlns:a16="http://schemas.microsoft.com/office/drawing/2014/main" val="513369687"/>
                    </a:ext>
                  </a:extLst>
                </a:gridCol>
                <a:gridCol w="1027849">
                  <a:extLst>
                    <a:ext uri="{9D8B030D-6E8A-4147-A177-3AD203B41FA5}">
                      <a16:colId xmlns:a16="http://schemas.microsoft.com/office/drawing/2014/main" val="4251480744"/>
                    </a:ext>
                  </a:extLst>
                </a:gridCol>
                <a:gridCol w="1027849">
                  <a:extLst>
                    <a:ext uri="{9D8B030D-6E8A-4147-A177-3AD203B41FA5}">
                      <a16:colId xmlns:a16="http://schemas.microsoft.com/office/drawing/2014/main" val="789682629"/>
                    </a:ext>
                  </a:extLst>
                </a:gridCol>
                <a:gridCol w="1027849">
                  <a:extLst>
                    <a:ext uri="{9D8B030D-6E8A-4147-A177-3AD203B41FA5}">
                      <a16:colId xmlns:a16="http://schemas.microsoft.com/office/drawing/2014/main" val="1358923703"/>
                    </a:ext>
                  </a:extLst>
                </a:gridCol>
                <a:gridCol w="1027849">
                  <a:extLst>
                    <a:ext uri="{9D8B030D-6E8A-4147-A177-3AD203B41FA5}">
                      <a16:colId xmlns:a16="http://schemas.microsoft.com/office/drawing/2014/main" val="1069241170"/>
                    </a:ext>
                  </a:extLst>
                </a:gridCol>
              </a:tblGrid>
              <a:tr h="746107">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572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Parce que c'est le seul moyen d'en finir avec la contagion et de retrouver une vie normale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4572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Parce qu'il faut protéger les autres et notamment les plus fragiles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229133"/>
                  </a:ext>
                </a:extLst>
              </a:tr>
              <a:tr h="4572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Parce que c'est le seul moyen efficace de me protéger contre le virus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869694"/>
                  </a:ext>
                </a:extLst>
              </a:tr>
              <a:tr h="457200">
                <a:tc>
                  <a:txBody>
                    <a:bodyPr/>
                    <a:lstStyle/>
                    <a:p>
                      <a:pPr algn="r" fontAlgn="ctr"/>
                      <a:r>
                        <a:rPr lang="fr-FR" sz="1200" b="0" i="0" u="none" strike="noStrike" dirty="0">
                          <a:solidFill>
                            <a:srgbClr val="404040"/>
                          </a:solidFill>
                          <a:effectLst/>
                          <a:latin typeface="Tahoma" panose="020B0604030504040204" pitchFamily="34" charset="0"/>
                        </a:rPr>
                        <a:t>Parce que je me fais vacciner de manière systématique contre les diverses maladies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827795"/>
                  </a:ext>
                </a:extLst>
              </a:tr>
            </a:tbl>
          </a:graphicData>
        </a:graphic>
      </p:graphicFrame>
      <p:sp>
        <p:nvSpPr>
          <p:cNvPr id="9" name="Espace réservé du texte 4">
            <a:extLst>
              <a:ext uri="{FF2B5EF4-FFF2-40B4-BE49-F238E27FC236}">
                <a16:creationId xmlns:a16="http://schemas.microsoft.com/office/drawing/2014/main" id="{16FD226D-E8F9-4BFF-8AC2-1A6EA9791F13}"/>
              </a:ext>
            </a:extLst>
          </p:cNvPr>
          <p:cNvSpPr txBox="1">
            <a:spLocks/>
          </p:cNvSpPr>
          <p:nvPr>
            <p:custDataLst>
              <p:tags r:id="rId2"/>
            </p:custDataLst>
          </p:nvPr>
        </p:nvSpPr>
        <p:spPr>
          <a:xfrm>
            <a:off x="995274" y="841862"/>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1101</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4" name="Picture 2" descr="C:\Users\NicoC\Desktop\CEVIPOF\sample-01.png">
            <a:extLst>
              <a:ext uri="{FF2B5EF4-FFF2-40B4-BE49-F238E27FC236}">
                <a16:creationId xmlns:a16="http://schemas.microsoft.com/office/drawing/2014/main" id="{8FB0609B-5FDC-4B9A-BFD7-E4FA515A295C}"/>
              </a:ext>
            </a:extLst>
          </p:cNvPr>
          <p:cNvPicPr>
            <a:picLocks noChangeAspect="1" noChangeArrowheads="1"/>
          </p:cNvPicPr>
          <p:nvPr/>
        </p:nvPicPr>
        <p:blipFill>
          <a:blip r:embed="rId5" cstate="print"/>
          <a:srcRect/>
          <a:stretch>
            <a:fillRect/>
          </a:stretch>
        </p:blipFill>
        <p:spPr bwMode="auto">
          <a:xfrm>
            <a:off x="727555" y="820927"/>
            <a:ext cx="369256" cy="360000"/>
          </a:xfrm>
          <a:prstGeom prst="rect">
            <a:avLst/>
          </a:prstGeom>
          <a:noFill/>
        </p:spPr>
      </p:pic>
      <p:pic>
        <p:nvPicPr>
          <p:cNvPr id="15" name="Image 23" descr="Une image contenant reine, signe, camion, pièce&#10;&#10;Description générée automatiquement">
            <a:extLst>
              <a:ext uri="{FF2B5EF4-FFF2-40B4-BE49-F238E27FC236}">
                <a16:creationId xmlns:a16="http://schemas.microsoft.com/office/drawing/2014/main" id="{834C7BC8-16B5-46F2-858D-D3E99456BE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7259" y="1832215"/>
            <a:ext cx="612648" cy="612648"/>
          </a:xfrm>
          <a:prstGeom prst="rect">
            <a:avLst/>
          </a:prstGeom>
        </p:spPr>
      </p:pic>
      <p:pic>
        <p:nvPicPr>
          <p:cNvPr id="16" name="Image 24" descr="Une image contenant dessin&#10;&#10;Description générée automatiquement">
            <a:extLst>
              <a:ext uri="{FF2B5EF4-FFF2-40B4-BE49-F238E27FC236}">
                <a16:creationId xmlns:a16="http://schemas.microsoft.com/office/drawing/2014/main" id="{386AF6A3-378C-499E-9B5F-0F8738F8C5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4003" y="1832215"/>
            <a:ext cx="612648" cy="612648"/>
          </a:xfrm>
          <a:prstGeom prst="rect">
            <a:avLst/>
          </a:prstGeom>
        </p:spPr>
      </p:pic>
      <p:pic>
        <p:nvPicPr>
          <p:cNvPr id="17" name="Image 25" descr="Une image contenant horloge&#10;&#10;Description générée automatiquement">
            <a:extLst>
              <a:ext uri="{FF2B5EF4-FFF2-40B4-BE49-F238E27FC236}">
                <a16:creationId xmlns:a16="http://schemas.microsoft.com/office/drawing/2014/main" id="{2953FDCE-A338-48F8-A25F-6ED49F05C2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5631" y="1832215"/>
            <a:ext cx="612648" cy="612648"/>
          </a:xfrm>
          <a:prstGeom prst="rect">
            <a:avLst/>
          </a:prstGeom>
        </p:spPr>
      </p:pic>
      <p:pic>
        <p:nvPicPr>
          <p:cNvPr id="18" name="Picture 6" descr="Autocollant drapeau italien">
            <a:extLst>
              <a:ext uri="{FF2B5EF4-FFF2-40B4-BE49-F238E27FC236}">
                <a16:creationId xmlns:a16="http://schemas.microsoft.com/office/drawing/2014/main" id="{943529F2-78E5-42BD-AC74-2653F9BBEF17}"/>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3545" t="35050" r="33819" b="34911"/>
          <a:stretch/>
        </p:blipFill>
        <p:spPr bwMode="auto">
          <a:xfrm>
            <a:off x="7998887" y="1838104"/>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4">
            <a:extLst>
              <a:ext uri="{FF2B5EF4-FFF2-40B4-BE49-F238E27FC236}">
                <a16:creationId xmlns:a16="http://schemas.microsoft.com/office/drawing/2014/main" id="{EF1F0883-9F37-4E20-BF0D-774F3BB078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72375" y="1832215"/>
            <a:ext cx="612648" cy="612648"/>
          </a:xfrm>
          <a:prstGeom prst="rect">
            <a:avLst/>
          </a:prstGeom>
        </p:spPr>
      </p:pic>
      <p:grpSp>
        <p:nvGrpSpPr>
          <p:cNvPr id="12" name="Groupe 11">
            <a:extLst>
              <a:ext uri="{FF2B5EF4-FFF2-40B4-BE49-F238E27FC236}">
                <a16:creationId xmlns:a16="http://schemas.microsoft.com/office/drawing/2014/main" id="{6ABCB396-9281-455A-B082-C9B8EA541B6C}"/>
              </a:ext>
            </a:extLst>
          </p:cNvPr>
          <p:cNvGrpSpPr/>
          <p:nvPr/>
        </p:nvGrpSpPr>
        <p:grpSpPr>
          <a:xfrm>
            <a:off x="727555" y="820927"/>
            <a:ext cx="982374" cy="360000"/>
            <a:chOff x="727555" y="820927"/>
            <a:chExt cx="982374" cy="360000"/>
          </a:xfrm>
        </p:grpSpPr>
        <p:sp>
          <p:nvSpPr>
            <p:cNvPr id="13" name="Espace réservé du texte 4">
              <a:extLst>
                <a:ext uri="{FF2B5EF4-FFF2-40B4-BE49-F238E27FC236}">
                  <a16:creationId xmlns:a16="http://schemas.microsoft.com/office/drawing/2014/main" id="{476EC26F-FE72-4F50-BEBB-5EF8500D0DDA}"/>
                </a:ext>
              </a:extLst>
            </p:cNvPr>
            <p:cNvSpPr txBox="1">
              <a:spLocks/>
            </p:cNvSpPr>
            <p:nvPr>
              <p:custDataLst>
                <p:tags r:id="rId3"/>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5172</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20" name="Picture 2" descr="C:\Users\NicoC\Desktop\CEVIPOF\sample-01.png">
              <a:extLst>
                <a:ext uri="{FF2B5EF4-FFF2-40B4-BE49-F238E27FC236}">
                  <a16:creationId xmlns:a16="http://schemas.microsoft.com/office/drawing/2014/main" id="{480E5545-07C3-4971-95D3-132FB71C1C24}"/>
                </a:ext>
              </a:extLst>
            </p:cNvPr>
            <p:cNvPicPr>
              <a:picLocks noChangeAspect="1" noChangeArrowheads="1"/>
            </p:cNvPicPr>
            <p:nvPr/>
          </p:nvPicPr>
          <p:blipFill>
            <a:blip r:embed="rId5"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214995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extLst>
              <p:ext uri="{D42A27DB-BD31-4B8C-83A1-F6EECF244321}">
                <p14:modId xmlns:p14="http://schemas.microsoft.com/office/powerpoint/2010/main" val="1497194792"/>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Les raisons de ne pas se faire vacciner ou d’hésiter</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Vac3. </a:t>
            </a:r>
            <a:r>
              <a:rPr lang="fr-FR" sz="1000" b="0" dirty="0">
                <a:solidFill>
                  <a:sysClr val="windowText" lastClr="000000"/>
                </a:solidFill>
                <a:ea typeface="Tahoma" pitchFamily="34" charset="0"/>
                <a:cs typeface="Tahoma" pitchFamily="34" charset="0"/>
              </a:rPr>
              <a:t>A ceux qui n’en ont pas l’intention ou hésitent</a:t>
            </a: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 Pourquoi ?</a:t>
            </a:r>
          </a:p>
        </p:txBody>
      </p:sp>
      <p:graphicFrame>
        <p:nvGraphicFramePr>
          <p:cNvPr id="4" name="Object 59">
            <a:extLst>
              <a:ext uri="{FF2B5EF4-FFF2-40B4-BE49-F238E27FC236}">
                <a16:creationId xmlns:a16="http://schemas.microsoft.com/office/drawing/2014/main" id="{5CAFE7A7-294F-49CC-A9BE-D9BE25556AAC}"/>
              </a:ext>
            </a:extLst>
          </p:cNvPr>
          <p:cNvGraphicFramePr>
            <a:graphicFrameLocks/>
          </p:cNvGraphicFramePr>
          <p:nvPr>
            <p:custDataLst>
              <p:tags r:id="rId2"/>
            </p:custDataLst>
          </p:nvPr>
        </p:nvGraphicFramePr>
        <p:xfrm>
          <a:off x="4197531" y="1540854"/>
          <a:ext cx="4906464" cy="45899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leau 20">
            <a:extLst>
              <a:ext uri="{FF2B5EF4-FFF2-40B4-BE49-F238E27FC236}">
                <a16:creationId xmlns:a16="http://schemas.microsoft.com/office/drawing/2014/main" id="{326AE76C-1348-4986-8025-207790AA7394}"/>
              </a:ext>
            </a:extLst>
          </p:cNvPr>
          <p:cNvGraphicFramePr>
            <a:graphicFrameLocks noGrp="1"/>
          </p:cNvGraphicFramePr>
          <p:nvPr/>
        </p:nvGraphicFramePr>
        <p:xfrm>
          <a:off x="175418" y="2052293"/>
          <a:ext cx="4315097" cy="3977432"/>
        </p:xfrm>
        <a:graphic>
          <a:graphicData uri="http://schemas.openxmlformats.org/drawingml/2006/table">
            <a:tbl>
              <a:tblPr/>
              <a:tblGrid>
                <a:gridCol w="4315097">
                  <a:extLst>
                    <a:ext uri="{9D8B030D-6E8A-4147-A177-3AD203B41FA5}">
                      <a16:colId xmlns:a16="http://schemas.microsoft.com/office/drawing/2014/main" val="20000"/>
                    </a:ext>
                  </a:extLst>
                </a:gridCol>
              </a:tblGrid>
              <a:tr h="497179">
                <a:tc>
                  <a:txBody>
                    <a:bodyPr/>
                    <a:lstStyle/>
                    <a:p>
                      <a:pPr algn="r" fontAlgn="b"/>
                      <a:r>
                        <a:rPr lang="fr-FR" sz="1200" b="0" i="0" u="none" strike="noStrike" dirty="0">
                          <a:solidFill>
                            <a:srgbClr val="595959"/>
                          </a:solidFill>
                          <a:effectLst/>
                          <a:latin typeface="Tahoma" panose="020B0604030504040204" pitchFamily="34" charset="0"/>
                        </a:rPr>
                        <a:t>Parce qu'on n'a pas assez de recul sur la maladie et le vaccin</a:t>
                      </a:r>
                    </a:p>
                  </a:txBody>
                  <a:tcPr marL="6350" marR="6350" marT="6414" marB="0" anchor="ctr">
                    <a:lnL>
                      <a:noFill/>
                    </a:lnL>
                    <a:lnR>
                      <a:noFill/>
                    </a:lnR>
                    <a:lnT>
                      <a:noFill/>
                    </a:lnT>
                    <a:lnB>
                      <a:noFill/>
                    </a:lnB>
                  </a:tcPr>
                </a:tc>
                <a:extLst>
                  <a:ext uri="{0D108BD9-81ED-4DB2-BD59-A6C34878D82A}">
                    <a16:rowId xmlns:a16="http://schemas.microsoft.com/office/drawing/2014/main" val="10000"/>
                  </a:ext>
                </a:extLst>
              </a:tr>
              <a:tr h="497179">
                <a:tc>
                  <a:txBody>
                    <a:bodyPr/>
                    <a:lstStyle/>
                    <a:p>
                      <a:pPr algn="r" fontAlgn="b"/>
                      <a:r>
                        <a:rPr lang="fr-FR" sz="1200" b="0" i="0" u="none" strike="noStrike" dirty="0">
                          <a:solidFill>
                            <a:srgbClr val="595959"/>
                          </a:solidFill>
                          <a:effectLst/>
                          <a:latin typeface="Tahoma" panose="020B0604030504040204" pitchFamily="34" charset="0"/>
                        </a:rPr>
                        <a:t>Parce que je redoute les effets secondaires de ce vaccin</a:t>
                      </a:r>
                    </a:p>
                  </a:txBody>
                  <a:tcPr marL="6350" marR="6350" marT="6414" marB="0" anchor="ctr">
                    <a:lnL>
                      <a:noFill/>
                    </a:lnL>
                    <a:lnR>
                      <a:noFill/>
                    </a:lnR>
                    <a:lnT>
                      <a:noFill/>
                    </a:lnT>
                    <a:lnB>
                      <a:noFill/>
                    </a:lnB>
                  </a:tcPr>
                </a:tc>
                <a:extLst>
                  <a:ext uri="{0D108BD9-81ED-4DB2-BD59-A6C34878D82A}">
                    <a16:rowId xmlns:a16="http://schemas.microsoft.com/office/drawing/2014/main" val="10001"/>
                  </a:ext>
                </a:extLst>
              </a:tr>
              <a:tr h="497179">
                <a:tc>
                  <a:txBody>
                    <a:bodyPr/>
                    <a:lstStyle/>
                    <a:p>
                      <a:pPr algn="r" fontAlgn="b"/>
                      <a:r>
                        <a:rPr lang="fr-FR" sz="1200" b="0" i="0" u="none" strike="noStrike" dirty="0">
                          <a:solidFill>
                            <a:srgbClr val="595959"/>
                          </a:solidFill>
                          <a:effectLst/>
                          <a:latin typeface="Tahoma" panose="020B0604030504040204" pitchFamily="34" charset="0"/>
                        </a:rPr>
                        <a:t>Parce que j'estime ne pas faire partie des populations à risque</a:t>
                      </a:r>
                    </a:p>
                  </a:txBody>
                  <a:tcPr marL="6350" marR="6350" marT="6414" marB="0" anchor="ctr">
                    <a:lnL>
                      <a:noFill/>
                    </a:lnL>
                    <a:lnR>
                      <a:noFill/>
                    </a:lnR>
                    <a:lnT>
                      <a:noFill/>
                    </a:lnT>
                    <a:lnB>
                      <a:noFill/>
                    </a:lnB>
                  </a:tcPr>
                </a:tc>
                <a:extLst>
                  <a:ext uri="{0D108BD9-81ED-4DB2-BD59-A6C34878D82A}">
                    <a16:rowId xmlns:a16="http://schemas.microsoft.com/office/drawing/2014/main" val="10002"/>
                  </a:ext>
                </a:extLst>
              </a:tr>
              <a:tr h="497179">
                <a:tc>
                  <a:txBody>
                    <a:bodyPr/>
                    <a:lstStyle/>
                    <a:p>
                      <a:pPr algn="r" fontAlgn="b"/>
                      <a:r>
                        <a:rPr lang="fr-FR" sz="1200" b="0" i="0" u="none" strike="noStrike">
                          <a:solidFill>
                            <a:srgbClr val="595959"/>
                          </a:solidFill>
                          <a:effectLst/>
                          <a:latin typeface="Tahoma" panose="020B0604030504040204" pitchFamily="34" charset="0"/>
                        </a:rPr>
                        <a:t>Parce que je pense que ce vaccin sera inefficace</a:t>
                      </a:r>
                    </a:p>
                  </a:txBody>
                  <a:tcPr marL="6350" marR="6350" marT="6414" marB="0" anchor="ctr">
                    <a:lnL>
                      <a:noFill/>
                    </a:lnL>
                    <a:lnR>
                      <a:noFill/>
                    </a:lnR>
                    <a:lnT>
                      <a:noFill/>
                    </a:lnT>
                    <a:lnB>
                      <a:noFill/>
                    </a:lnB>
                  </a:tcPr>
                </a:tc>
                <a:extLst>
                  <a:ext uri="{0D108BD9-81ED-4DB2-BD59-A6C34878D82A}">
                    <a16:rowId xmlns:a16="http://schemas.microsoft.com/office/drawing/2014/main" val="10003"/>
                  </a:ext>
                </a:extLst>
              </a:tr>
              <a:tr h="497179">
                <a:tc>
                  <a:txBody>
                    <a:bodyPr/>
                    <a:lstStyle/>
                    <a:p>
                      <a:pPr algn="r" fontAlgn="b"/>
                      <a:r>
                        <a:rPr lang="fr-FR" sz="1200" b="0" i="0" u="none" strike="noStrike">
                          <a:solidFill>
                            <a:srgbClr val="595959"/>
                          </a:solidFill>
                          <a:effectLst/>
                          <a:latin typeface="Tahoma" panose="020B0604030504040204" pitchFamily="34" charset="0"/>
                        </a:rPr>
                        <a:t>Parce qu'il faut se méfier des vaccins en général</a:t>
                      </a:r>
                    </a:p>
                  </a:txBody>
                  <a:tcPr marL="6350" marR="6350" marT="6414" marB="0" anchor="ctr">
                    <a:lnL>
                      <a:noFill/>
                    </a:lnL>
                    <a:lnR>
                      <a:noFill/>
                    </a:lnR>
                    <a:lnT>
                      <a:noFill/>
                    </a:lnT>
                    <a:lnB>
                      <a:noFill/>
                    </a:lnB>
                  </a:tcPr>
                </a:tc>
                <a:extLst>
                  <a:ext uri="{0D108BD9-81ED-4DB2-BD59-A6C34878D82A}">
                    <a16:rowId xmlns:a16="http://schemas.microsoft.com/office/drawing/2014/main" val="1175183754"/>
                  </a:ext>
                </a:extLst>
              </a:tr>
              <a:tr h="497179">
                <a:tc>
                  <a:txBody>
                    <a:bodyPr/>
                    <a:lstStyle/>
                    <a:p>
                      <a:pPr algn="r" fontAlgn="b"/>
                      <a:r>
                        <a:rPr lang="fr-FR" sz="1200" b="0" i="0" u="none" strike="noStrike" dirty="0">
                          <a:solidFill>
                            <a:srgbClr val="595959"/>
                          </a:solidFill>
                          <a:effectLst/>
                          <a:latin typeface="Tahoma" panose="020B0604030504040204" pitchFamily="34" charset="0"/>
                        </a:rPr>
                        <a:t>Parce qu'on a déjà les moyens de se protéger contre le virus (masques, gel, etc.)</a:t>
                      </a:r>
                    </a:p>
                  </a:txBody>
                  <a:tcPr marL="6350" marR="6350" marT="6414" marB="0" anchor="ctr">
                    <a:lnL>
                      <a:noFill/>
                    </a:lnL>
                    <a:lnR>
                      <a:noFill/>
                    </a:lnR>
                    <a:lnT>
                      <a:noFill/>
                    </a:lnT>
                    <a:lnB>
                      <a:noFill/>
                    </a:lnB>
                  </a:tcPr>
                </a:tc>
                <a:extLst>
                  <a:ext uri="{0D108BD9-81ED-4DB2-BD59-A6C34878D82A}">
                    <a16:rowId xmlns:a16="http://schemas.microsoft.com/office/drawing/2014/main" val="1359125533"/>
                  </a:ext>
                </a:extLst>
              </a:tr>
              <a:tr h="497179">
                <a:tc>
                  <a:txBody>
                    <a:bodyPr/>
                    <a:lstStyle/>
                    <a:p>
                      <a:pPr algn="r" fontAlgn="b"/>
                      <a:r>
                        <a:rPr lang="fr-FR" sz="1200" b="0" i="0" u="none" strike="noStrike" dirty="0">
                          <a:solidFill>
                            <a:srgbClr val="595959"/>
                          </a:solidFill>
                          <a:effectLst/>
                          <a:latin typeface="Tahoma" panose="020B0604030504040204" pitchFamily="34" charset="0"/>
                        </a:rPr>
                        <a:t>Parce que je n'ai pas peur de ce virus n'est pas si dangereux que ça</a:t>
                      </a:r>
                    </a:p>
                  </a:txBody>
                  <a:tcPr marL="6350" marR="6350" marT="6414" marB="0" anchor="ctr">
                    <a:lnL>
                      <a:noFill/>
                    </a:lnL>
                    <a:lnR>
                      <a:noFill/>
                    </a:lnR>
                    <a:lnT>
                      <a:noFill/>
                    </a:lnT>
                    <a:lnB>
                      <a:noFill/>
                    </a:lnB>
                  </a:tcPr>
                </a:tc>
                <a:extLst>
                  <a:ext uri="{0D108BD9-81ED-4DB2-BD59-A6C34878D82A}">
                    <a16:rowId xmlns:a16="http://schemas.microsoft.com/office/drawing/2014/main" val="1666148087"/>
                  </a:ext>
                </a:extLst>
              </a:tr>
              <a:tr h="497179">
                <a:tc>
                  <a:txBody>
                    <a:bodyPr/>
                    <a:lstStyle/>
                    <a:p>
                      <a:pPr algn="r" fontAlgn="b"/>
                      <a:r>
                        <a:rPr lang="fr-FR" sz="1200" b="0" i="0" u="none" strike="noStrike" dirty="0">
                          <a:solidFill>
                            <a:srgbClr val="595959"/>
                          </a:solidFill>
                          <a:effectLst/>
                          <a:latin typeface="Tahoma" panose="020B0604030504040204" pitchFamily="34" charset="0"/>
                        </a:rPr>
                        <a:t>NSP</a:t>
                      </a:r>
                    </a:p>
                  </a:txBody>
                  <a:tcPr marL="6350" marR="6350" marT="6414" marB="0" anchor="ctr">
                    <a:lnL>
                      <a:noFill/>
                    </a:lnL>
                    <a:lnR>
                      <a:noFill/>
                    </a:lnR>
                    <a:lnT>
                      <a:noFill/>
                    </a:lnT>
                    <a:lnB>
                      <a:noFill/>
                    </a:lnB>
                  </a:tcPr>
                </a:tc>
                <a:extLst>
                  <a:ext uri="{0D108BD9-81ED-4DB2-BD59-A6C34878D82A}">
                    <a16:rowId xmlns:a16="http://schemas.microsoft.com/office/drawing/2014/main" val="3983122665"/>
                  </a:ext>
                </a:extLst>
              </a:tr>
            </a:tbl>
          </a:graphicData>
        </a:graphic>
      </p:graphicFrame>
      <p:sp>
        <p:nvSpPr>
          <p:cNvPr id="6" name="Rectangle 5">
            <a:extLst>
              <a:ext uri="{FF2B5EF4-FFF2-40B4-BE49-F238E27FC236}">
                <a16:creationId xmlns:a16="http://schemas.microsoft.com/office/drawing/2014/main" id="{CEFF66A8-43C5-42F9-9DD8-92385F26D248}"/>
              </a:ext>
            </a:extLst>
          </p:cNvPr>
          <p:cNvSpPr/>
          <p:nvPr/>
        </p:nvSpPr>
        <p:spPr>
          <a:xfrm>
            <a:off x="4720006" y="1571659"/>
            <a:ext cx="1003333" cy="246221"/>
          </a:xfrm>
          <a:prstGeom prst="rect">
            <a:avLst/>
          </a:prstGeom>
          <a:solidFill>
            <a:srgbClr val="376092"/>
          </a:solidFill>
        </p:spPr>
        <p:txBody>
          <a:bodyPr wrap="none" anchor="ctr" anchorCtr="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En premier </a:t>
            </a:r>
          </a:p>
        </p:txBody>
      </p:sp>
      <p:sp>
        <p:nvSpPr>
          <p:cNvPr id="7" name="Rectangle 6">
            <a:extLst>
              <a:ext uri="{FF2B5EF4-FFF2-40B4-BE49-F238E27FC236}">
                <a16:creationId xmlns:a16="http://schemas.microsoft.com/office/drawing/2014/main" id="{56BAA20C-7D59-4582-A1A4-0C5728029C57}"/>
              </a:ext>
            </a:extLst>
          </p:cNvPr>
          <p:cNvSpPr/>
          <p:nvPr/>
        </p:nvSpPr>
        <p:spPr>
          <a:xfrm>
            <a:off x="5867319" y="1571659"/>
            <a:ext cx="1003333" cy="246221"/>
          </a:xfrm>
          <a:prstGeom prst="rect">
            <a:avLst/>
          </a:prstGeom>
          <a:solidFill>
            <a:srgbClr val="00B0F0"/>
          </a:solidFill>
        </p:spPr>
        <p:txBody>
          <a:bodyPr wrap="none" anchor="ctr" anchorCtr="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rPr>
              <a:t>En 1er + en 2nd</a:t>
            </a:r>
          </a:p>
        </p:txBody>
      </p:sp>
      <p:sp>
        <p:nvSpPr>
          <p:cNvPr id="8" name="Espace réservé du texte 4">
            <a:extLst>
              <a:ext uri="{FF2B5EF4-FFF2-40B4-BE49-F238E27FC236}">
                <a16:creationId xmlns:a16="http://schemas.microsoft.com/office/drawing/2014/main" id="{51165131-B4B4-4285-9A70-D3E50CA428B9}"/>
              </a:ext>
            </a:extLst>
          </p:cNvPr>
          <p:cNvSpPr txBox="1">
            <a:spLocks/>
          </p:cNvSpPr>
          <p:nvPr>
            <p:custDataLst>
              <p:tags r:id="rId3"/>
            </p:custDataLst>
          </p:nvPr>
        </p:nvSpPr>
        <p:spPr>
          <a:xfrm>
            <a:off x="995274" y="841862"/>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967</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9" name="Picture 2" descr="C:\Users\NicoC\Desktop\CEVIPOF\sample-01.png">
            <a:extLst>
              <a:ext uri="{FF2B5EF4-FFF2-40B4-BE49-F238E27FC236}">
                <a16:creationId xmlns:a16="http://schemas.microsoft.com/office/drawing/2014/main" id="{770BF1D2-31AA-43F2-822D-A6C510E4BB25}"/>
              </a:ext>
            </a:extLst>
          </p:cNvPr>
          <p:cNvPicPr>
            <a:picLocks noChangeAspect="1" noChangeArrowheads="1"/>
          </p:cNvPicPr>
          <p:nvPr/>
        </p:nvPicPr>
        <p:blipFill>
          <a:blip r:embed="rId6" cstate="print"/>
          <a:srcRect/>
          <a:stretch>
            <a:fillRect/>
          </a:stretch>
        </p:blipFill>
        <p:spPr bwMode="auto">
          <a:xfrm>
            <a:off x="727555" y="820927"/>
            <a:ext cx="369256" cy="360000"/>
          </a:xfrm>
          <a:prstGeom prst="rect">
            <a:avLst/>
          </a:prstGeom>
          <a:noFill/>
        </p:spPr>
      </p:pic>
      <p:pic>
        <p:nvPicPr>
          <p:cNvPr id="10" name="Image 9" descr="Une image contenant texte, clipart&#10;&#10;Description générée automatiquement">
            <a:extLst>
              <a:ext uri="{FF2B5EF4-FFF2-40B4-BE49-F238E27FC236}">
                <a16:creationId xmlns:a16="http://schemas.microsoft.com/office/drawing/2014/main" id="{BB046004-1600-3C41-A4D9-258031CA3C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39497133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Les raisons de ne pas se faire vacciner</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Vac3. </a:t>
            </a:r>
            <a:r>
              <a:rPr lang="fr-FR" sz="1000" b="0" dirty="0">
                <a:solidFill>
                  <a:sysClr val="windowText" lastClr="000000"/>
                </a:solidFill>
                <a:ea typeface="Tahoma" pitchFamily="34" charset="0"/>
                <a:cs typeface="Tahoma" pitchFamily="34" charset="0"/>
              </a:rPr>
              <a:t>A ceux qui n’en ont pas l’intention ou hésitent</a:t>
            </a: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 Pourquoi ?</a:t>
            </a:r>
          </a:p>
        </p:txBody>
      </p:sp>
      <p:graphicFrame>
        <p:nvGraphicFramePr>
          <p:cNvPr id="8" name="Tableau 22">
            <a:extLst>
              <a:ext uri="{FF2B5EF4-FFF2-40B4-BE49-F238E27FC236}">
                <a16:creationId xmlns:a16="http://schemas.microsoft.com/office/drawing/2014/main" id="{88299A09-CA8E-455C-8B16-EA9A9D7C2CC7}"/>
              </a:ext>
            </a:extLst>
          </p:cNvPr>
          <p:cNvGraphicFramePr>
            <a:graphicFrameLocks noGrp="1"/>
          </p:cNvGraphicFramePr>
          <p:nvPr>
            <p:extLst>
              <p:ext uri="{D42A27DB-BD31-4B8C-83A1-F6EECF244321}">
                <p14:modId xmlns:p14="http://schemas.microsoft.com/office/powerpoint/2010/main" val="1578985442"/>
              </p:ext>
            </p:extLst>
          </p:nvPr>
        </p:nvGraphicFramePr>
        <p:xfrm>
          <a:off x="1115317" y="2295112"/>
          <a:ext cx="7673187" cy="3753467"/>
        </p:xfrm>
        <a:graphic>
          <a:graphicData uri="http://schemas.openxmlformats.org/drawingml/2006/table">
            <a:tbl>
              <a:tblPr>
                <a:tableStyleId>{5C22544A-7EE6-4342-B048-85BDC9FD1C3A}</a:tableStyleId>
              </a:tblPr>
              <a:tblGrid>
                <a:gridCol w="2534137">
                  <a:extLst>
                    <a:ext uri="{9D8B030D-6E8A-4147-A177-3AD203B41FA5}">
                      <a16:colId xmlns:a16="http://schemas.microsoft.com/office/drawing/2014/main" val="2281626971"/>
                    </a:ext>
                  </a:extLst>
                </a:gridCol>
                <a:gridCol w="1027810">
                  <a:extLst>
                    <a:ext uri="{9D8B030D-6E8A-4147-A177-3AD203B41FA5}">
                      <a16:colId xmlns:a16="http://schemas.microsoft.com/office/drawing/2014/main" val="3280387450"/>
                    </a:ext>
                  </a:extLst>
                </a:gridCol>
                <a:gridCol w="1027810">
                  <a:extLst>
                    <a:ext uri="{9D8B030D-6E8A-4147-A177-3AD203B41FA5}">
                      <a16:colId xmlns:a16="http://schemas.microsoft.com/office/drawing/2014/main" val="4251480744"/>
                    </a:ext>
                  </a:extLst>
                </a:gridCol>
                <a:gridCol w="1027810">
                  <a:extLst>
                    <a:ext uri="{9D8B030D-6E8A-4147-A177-3AD203B41FA5}">
                      <a16:colId xmlns:a16="http://schemas.microsoft.com/office/drawing/2014/main" val="789682629"/>
                    </a:ext>
                  </a:extLst>
                </a:gridCol>
                <a:gridCol w="1027810">
                  <a:extLst>
                    <a:ext uri="{9D8B030D-6E8A-4147-A177-3AD203B41FA5}">
                      <a16:colId xmlns:a16="http://schemas.microsoft.com/office/drawing/2014/main" val="1358923703"/>
                    </a:ext>
                  </a:extLst>
                </a:gridCol>
                <a:gridCol w="1027810">
                  <a:extLst>
                    <a:ext uri="{9D8B030D-6E8A-4147-A177-3AD203B41FA5}">
                      <a16:colId xmlns:a16="http://schemas.microsoft.com/office/drawing/2014/main" val="1069241170"/>
                    </a:ext>
                  </a:extLst>
                </a:gridCol>
              </a:tblGrid>
              <a:tr h="746107">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0">
                <a:tc>
                  <a:txBody>
                    <a:bodyPr/>
                    <a:lstStyle/>
                    <a:p>
                      <a:pPr marL="0" algn="r" defTabSz="914400" rtl="0" eaLnBrk="1" fontAlgn="b" latinLnBrk="0" hangingPunct="1"/>
                      <a:r>
                        <a:rPr lang="fr-FR" sz="1200" b="0" i="0" u="none" strike="noStrike" kern="1200" dirty="0">
                          <a:solidFill>
                            <a:srgbClr val="404040"/>
                          </a:solidFill>
                          <a:effectLst/>
                          <a:latin typeface="Tahoma" panose="020B0604030504040204" pitchFamily="34" charset="0"/>
                          <a:ea typeface="+mn-ea"/>
                          <a:cs typeface="+mn-cs"/>
                        </a:rPr>
                        <a:t>Parce que je redoute les effets secondaires de ce vaccin</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0">
                <a:tc>
                  <a:txBody>
                    <a:bodyPr/>
                    <a:lstStyle/>
                    <a:p>
                      <a:pPr marL="0" algn="r" defTabSz="914400" rtl="0" eaLnBrk="1" fontAlgn="b" latinLnBrk="0" hangingPunct="1"/>
                      <a:r>
                        <a:rPr lang="fr-FR" sz="1200" b="0" i="0" u="none" strike="noStrike" kern="1200" dirty="0">
                          <a:solidFill>
                            <a:srgbClr val="404040"/>
                          </a:solidFill>
                          <a:effectLst/>
                          <a:latin typeface="Tahoma" panose="020B0604030504040204" pitchFamily="34" charset="0"/>
                          <a:ea typeface="+mn-ea"/>
                          <a:cs typeface="+mn-cs"/>
                        </a:rPr>
                        <a:t>Parce qu'on n'a pas assez de recul sur la maladie et le vaccin</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678075"/>
                  </a:ext>
                </a:extLst>
              </a:tr>
              <a:tr h="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Parce que je pense que ce vaccin sera inefficace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2807157"/>
                  </a:ext>
                </a:extLst>
              </a:tr>
              <a:tr h="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Parce que j'estime ne pas faire partie des populations à risque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47924"/>
                  </a:ext>
                </a:extLst>
              </a:tr>
              <a:tr h="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Parce qu'il faut se méfier des vaccins en général</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16%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229133"/>
                  </a:ext>
                </a:extLst>
              </a:tr>
              <a:tr h="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Parce qu'on a déjà les moyens de se protéger contre le virus (masques, gel, etc.)</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869694"/>
                  </a:ext>
                </a:extLst>
              </a:tr>
              <a:tr h="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Parce que je pense que le virus n'est pas si dangereux que ça</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827795"/>
                  </a:ext>
                </a:extLst>
              </a:tr>
              <a:tr h="0">
                <a:tc>
                  <a:txBody>
                    <a:bodyPr/>
                    <a:lstStyle/>
                    <a:p>
                      <a:pPr algn="r" fontAlgn="ctr"/>
                      <a:r>
                        <a:rPr lang="fr-FR" sz="1200" b="0" i="0" u="none" strike="noStrike" dirty="0">
                          <a:solidFill>
                            <a:srgbClr val="404040"/>
                          </a:solidFill>
                          <a:effectLst/>
                          <a:latin typeface="Tahoma" panose="020B0604030504040204"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bl>
          </a:graphicData>
        </a:graphic>
      </p:graphicFrame>
      <p:sp>
        <p:nvSpPr>
          <p:cNvPr id="13" name="Espace réservé du texte 4">
            <a:extLst>
              <a:ext uri="{FF2B5EF4-FFF2-40B4-BE49-F238E27FC236}">
                <a16:creationId xmlns:a16="http://schemas.microsoft.com/office/drawing/2014/main" id="{94B53316-6BC3-40EF-BAF9-7117C2551DAF}"/>
              </a:ext>
            </a:extLst>
          </p:cNvPr>
          <p:cNvSpPr txBox="1">
            <a:spLocks/>
          </p:cNvSpPr>
          <p:nvPr>
            <p:custDataLst>
              <p:tags r:id="rId2"/>
            </p:custDataLst>
          </p:nvPr>
        </p:nvSpPr>
        <p:spPr>
          <a:xfrm>
            <a:off x="995274" y="841862"/>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967</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4" name="Picture 2" descr="C:\Users\NicoC\Desktop\CEVIPOF\sample-01.png">
            <a:extLst>
              <a:ext uri="{FF2B5EF4-FFF2-40B4-BE49-F238E27FC236}">
                <a16:creationId xmlns:a16="http://schemas.microsoft.com/office/drawing/2014/main" id="{7C9E1413-5093-4A2B-B02D-9F793624AF27}"/>
              </a:ext>
            </a:extLst>
          </p:cNvPr>
          <p:cNvPicPr>
            <a:picLocks noChangeAspect="1" noChangeArrowheads="1"/>
          </p:cNvPicPr>
          <p:nvPr/>
        </p:nvPicPr>
        <p:blipFill>
          <a:blip r:embed="rId5" cstate="print"/>
          <a:srcRect/>
          <a:stretch>
            <a:fillRect/>
          </a:stretch>
        </p:blipFill>
        <p:spPr bwMode="auto">
          <a:xfrm>
            <a:off x="727555" y="820927"/>
            <a:ext cx="369256" cy="360000"/>
          </a:xfrm>
          <a:prstGeom prst="rect">
            <a:avLst/>
          </a:prstGeom>
          <a:noFill/>
        </p:spPr>
      </p:pic>
      <p:pic>
        <p:nvPicPr>
          <p:cNvPr id="15" name="Image 23" descr="Une image contenant reine, signe, camion, pièce&#10;&#10;Description générée automatiquement">
            <a:extLst>
              <a:ext uri="{FF2B5EF4-FFF2-40B4-BE49-F238E27FC236}">
                <a16:creationId xmlns:a16="http://schemas.microsoft.com/office/drawing/2014/main" id="{2A12EA49-64E4-4AEF-9CFD-983EDB21F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7259" y="1832215"/>
            <a:ext cx="612648" cy="612648"/>
          </a:xfrm>
          <a:prstGeom prst="rect">
            <a:avLst/>
          </a:prstGeom>
        </p:spPr>
      </p:pic>
      <p:pic>
        <p:nvPicPr>
          <p:cNvPr id="16" name="Image 24" descr="Une image contenant dessin&#10;&#10;Description générée automatiquement">
            <a:extLst>
              <a:ext uri="{FF2B5EF4-FFF2-40B4-BE49-F238E27FC236}">
                <a16:creationId xmlns:a16="http://schemas.microsoft.com/office/drawing/2014/main" id="{847B3BA3-7B04-4916-9D38-349749C122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4003" y="1832215"/>
            <a:ext cx="612648" cy="612648"/>
          </a:xfrm>
          <a:prstGeom prst="rect">
            <a:avLst/>
          </a:prstGeom>
        </p:spPr>
      </p:pic>
      <p:pic>
        <p:nvPicPr>
          <p:cNvPr id="17" name="Image 25" descr="Une image contenant horloge&#10;&#10;Description générée automatiquement">
            <a:extLst>
              <a:ext uri="{FF2B5EF4-FFF2-40B4-BE49-F238E27FC236}">
                <a16:creationId xmlns:a16="http://schemas.microsoft.com/office/drawing/2014/main" id="{A491AD19-E9A9-47A5-B60A-929AECFBFA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5631" y="1832215"/>
            <a:ext cx="612648" cy="612648"/>
          </a:xfrm>
          <a:prstGeom prst="rect">
            <a:avLst/>
          </a:prstGeom>
        </p:spPr>
      </p:pic>
      <p:pic>
        <p:nvPicPr>
          <p:cNvPr id="18" name="Picture 6" descr="Autocollant drapeau italien">
            <a:extLst>
              <a:ext uri="{FF2B5EF4-FFF2-40B4-BE49-F238E27FC236}">
                <a16:creationId xmlns:a16="http://schemas.microsoft.com/office/drawing/2014/main" id="{BF2AE1EC-DB6B-4C87-AFD1-7A4C1D6E550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3545" t="35050" r="33819" b="34911"/>
          <a:stretch/>
        </p:blipFill>
        <p:spPr bwMode="auto">
          <a:xfrm>
            <a:off x="7998887" y="1838104"/>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4">
            <a:extLst>
              <a:ext uri="{FF2B5EF4-FFF2-40B4-BE49-F238E27FC236}">
                <a16:creationId xmlns:a16="http://schemas.microsoft.com/office/drawing/2014/main" id="{0913A824-D675-442E-BF5C-161C1B3D433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72375" y="1832215"/>
            <a:ext cx="612648" cy="612648"/>
          </a:xfrm>
          <a:prstGeom prst="rect">
            <a:avLst/>
          </a:prstGeom>
        </p:spPr>
      </p:pic>
      <p:grpSp>
        <p:nvGrpSpPr>
          <p:cNvPr id="12" name="Groupe 11">
            <a:extLst>
              <a:ext uri="{FF2B5EF4-FFF2-40B4-BE49-F238E27FC236}">
                <a16:creationId xmlns:a16="http://schemas.microsoft.com/office/drawing/2014/main" id="{3BD61E08-7EDB-4467-8B0B-6E6E7EB61FE9}"/>
              </a:ext>
            </a:extLst>
          </p:cNvPr>
          <p:cNvGrpSpPr/>
          <p:nvPr/>
        </p:nvGrpSpPr>
        <p:grpSpPr>
          <a:xfrm>
            <a:off x="727555" y="820927"/>
            <a:ext cx="982374" cy="360000"/>
            <a:chOff x="727555" y="820927"/>
            <a:chExt cx="982374" cy="360000"/>
          </a:xfrm>
        </p:grpSpPr>
        <p:sp>
          <p:nvSpPr>
            <p:cNvPr id="20" name="Espace réservé du texte 4">
              <a:extLst>
                <a:ext uri="{FF2B5EF4-FFF2-40B4-BE49-F238E27FC236}">
                  <a16:creationId xmlns:a16="http://schemas.microsoft.com/office/drawing/2014/main" id="{DA684F55-04E0-4135-A065-01510566C13F}"/>
                </a:ext>
              </a:extLst>
            </p:cNvPr>
            <p:cNvSpPr txBox="1">
              <a:spLocks/>
            </p:cNvSpPr>
            <p:nvPr>
              <p:custDataLst>
                <p:tags r:id="rId3"/>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1401</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21" name="Picture 2" descr="C:\Users\NicoC\Desktop\CEVIPOF\sample-01.png">
              <a:extLst>
                <a:ext uri="{FF2B5EF4-FFF2-40B4-BE49-F238E27FC236}">
                  <a16:creationId xmlns:a16="http://schemas.microsoft.com/office/drawing/2014/main" id="{C6EC834E-D855-407D-BBD5-616134CC4914}"/>
                </a:ext>
              </a:extLst>
            </p:cNvPr>
            <p:cNvPicPr>
              <a:picLocks noChangeAspect="1" noChangeArrowheads="1"/>
            </p:cNvPicPr>
            <p:nvPr/>
          </p:nvPicPr>
          <p:blipFill>
            <a:blip r:embed="rId5"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0713368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extLst>
              <p:ext uri="{D42A27DB-BD31-4B8C-83A1-F6EECF244321}">
                <p14:modId xmlns:p14="http://schemas.microsoft.com/office/powerpoint/2010/main" val="1410272854"/>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confiance pour gérer les effets secondaires du vaccin</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Vac4. Pour la campagne de vaccination contre le Covid19, faites-vous confiance aux pouvoirs publics pour surveiller l'apparition d'effets secondaires liés au vaccin et prendre les mesures qui s'imposent dans ce cas-là ?</a:t>
            </a:r>
          </a:p>
        </p:txBody>
      </p:sp>
      <p:graphicFrame>
        <p:nvGraphicFramePr>
          <p:cNvPr id="10" name="Graphique 16">
            <a:extLst>
              <a:ext uri="{FF2B5EF4-FFF2-40B4-BE49-F238E27FC236}">
                <a16:creationId xmlns:a16="http://schemas.microsoft.com/office/drawing/2014/main" id="{424F68A2-1902-496E-9DE1-B603E06CEEA1}"/>
              </a:ext>
            </a:extLst>
          </p:cNvPr>
          <p:cNvGraphicFramePr/>
          <p:nvPr>
            <p:custDataLst>
              <p:tags r:id="rId2"/>
            </p:custDataLst>
          </p:nvPr>
        </p:nvGraphicFramePr>
        <p:xfrm>
          <a:off x="3998676" y="1803623"/>
          <a:ext cx="5088173" cy="399071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516735DB-B0AB-4593-AB90-A0B03F63F433}"/>
              </a:ext>
            </a:extLst>
          </p:cNvPr>
          <p:cNvSpPr/>
          <p:nvPr/>
        </p:nvSpPr>
        <p:spPr>
          <a:xfrm>
            <a:off x="7611878" y="2489568"/>
            <a:ext cx="1069524"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376092"/>
                </a:solidFill>
                <a:effectLst/>
                <a:uLnTx/>
                <a:uFillTx/>
                <a:latin typeface="Tahoma" pitchFamily="34" charset="0"/>
                <a:ea typeface="Tahoma" pitchFamily="34" charset="0"/>
                <a:cs typeface="Tahoma" pitchFamily="34" charset="0"/>
              </a:rPr>
              <a:t>Confiance</a:t>
            </a:r>
            <a:endParaRPr kumimoji="0" lang="fr-FR" sz="16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endParaRPr>
          </a:p>
        </p:txBody>
      </p:sp>
      <p:sp>
        <p:nvSpPr>
          <p:cNvPr id="12" name="Ellipse 20">
            <a:extLst>
              <a:ext uri="{FF2B5EF4-FFF2-40B4-BE49-F238E27FC236}">
                <a16:creationId xmlns:a16="http://schemas.microsoft.com/office/drawing/2014/main" id="{05FEE8DE-BD50-4627-B60D-F0313B276B7C}"/>
              </a:ext>
            </a:extLst>
          </p:cNvPr>
          <p:cNvSpPr/>
          <p:nvPr/>
        </p:nvSpPr>
        <p:spPr bwMode="auto">
          <a:xfrm rot="20520000">
            <a:off x="6984776" y="2426725"/>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13" name="=satisfait">
            <a:extLst>
              <a:ext uri="{FF2B5EF4-FFF2-40B4-BE49-F238E27FC236}">
                <a16:creationId xmlns:a16="http://schemas.microsoft.com/office/drawing/2014/main" id="{62A6DAAF-963E-459F-A6BD-101305DB343A}"/>
              </a:ext>
            </a:extLst>
          </p:cNvPr>
          <p:cNvSpPr/>
          <p:nvPr/>
        </p:nvSpPr>
        <p:spPr>
          <a:xfrm>
            <a:off x="6971621" y="2458790"/>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57%</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14" name="Connecteur droit 25">
            <a:extLst>
              <a:ext uri="{FF2B5EF4-FFF2-40B4-BE49-F238E27FC236}">
                <a16:creationId xmlns:a16="http://schemas.microsoft.com/office/drawing/2014/main" id="{AF9ACC46-2E5B-4EB5-B28B-30EA80D7C72C}"/>
              </a:ext>
            </a:extLst>
          </p:cNvPr>
          <p:cNvCxnSpPr/>
          <p:nvPr/>
        </p:nvCxnSpPr>
        <p:spPr bwMode="auto">
          <a:xfrm>
            <a:off x="6914596" y="1902845"/>
            <a:ext cx="0" cy="1512000"/>
          </a:xfrm>
          <a:prstGeom prst="line">
            <a:avLst/>
          </a:prstGeom>
          <a:solidFill>
            <a:schemeClr val="accent1"/>
          </a:solidFill>
          <a:ln w="9525" cap="flat" cmpd="sng" algn="ctr">
            <a:solidFill>
              <a:srgbClr val="376092"/>
            </a:solidFill>
            <a:prstDash val="solid"/>
            <a:round/>
            <a:headEnd type="none" w="med" len="med"/>
            <a:tailEnd type="none" w="med" len="med"/>
          </a:ln>
          <a:effectLst/>
        </p:spPr>
      </p:cxnSp>
      <p:graphicFrame>
        <p:nvGraphicFramePr>
          <p:cNvPr id="15" name="Tableau 27">
            <a:extLst>
              <a:ext uri="{FF2B5EF4-FFF2-40B4-BE49-F238E27FC236}">
                <a16:creationId xmlns:a16="http://schemas.microsoft.com/office/drawing/2014/main" id="{6F3E6004-2943-4F02-8BEC-2FA4FB64289F}"/>
              </a:ext>
            </a:extLst>
          </p:cNvPr>
          <p:cNvGraphicFramePr>
            <a:graphicFrameLocks noGrp="1"/>
          </p:cNvGraphicFramePr>
          <p:nvPr/>
        </p:nvGraphicFramePr>
        <p:xfrm>
          <a:off x="2392033" y="1949927"/>
          <a:ext cx="1559019" cy="3930670"/>
        </p:xfrm>
        <a:graphic>
          <a:graphicData uri="http://schemas.openxmlformats.org/drawingml/2006/table">
            <a:tbl>
              <a:tblPr/>
              <a:tblGrid>
                <a:gridCol w="1559019">
                  <a:extLst>
                    <a:ext uri="{9D8B030D-6E8A-4147-A177-3AD203B41FA5}">
                      <a16:colId xmlns:a16="http://schemas.microsoft.com/office/drawing/2014/main" val="20000"/>
                    </a:ext>
                  </a:extLst>
                </a:gridCol>
              </a:tblGrid>
              <a:tr h="786134">
                <a:tc>
                  <a:txBody>
                    <a:bodyPr/>
                    <a:lstStyle/>
                    <a:p>
                      <a:pPr algn="r" fontAlgn="b"/>
                      <a:r>
                        <a:rPr lang="fr-FR" sz="1200" b="0" i="0" u="none" strike="noStrike" dirty="0">
                          <a:solidFill>
                            <a:srgbClr val="595959"/>
                          </a:solidFill>
                          <a:effectLst/>
                          <a:latin typeface="Tahoma" panose="020B0604030504040204" pitchFamily="34" charset="0"/>
                        </a:rPr>
                        <a:t>Tout à fait confiance</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786134">
                <a:tc>
                  <a:txBody>
                    <a:bodyPr/>
                    <a:lstStyle/>
                    <a:p>
                      <a:pPr algn="r" fontAlgn="b"/>
                      <a:r>
                        <a:rPr lang="fr-FR" sz="1200" b="0" i="0" u="none" strike="noStrike" dirty="0">
                          <a:solidFill>
                            <a:srgbClr val="595959"/>
                          </a:solidFill>
                          <a:effectLst/>
                          <a:latin typeface="Tahoma" panose="020B0604030504040204" pitchFamily="34" charset="0"/>
                        </a:rPr>
                        <a:t>Un peu confiance</a:t>
                      </a:r>
                    </a:p>
                  </a:txBody>
                  <a:tcPr marL="6350" marR="6350" marT="6350" marB="0" anchor="ctr">
                    <a:lnL>
                      <a:noFill/>
                    </a:lnL>
                    <a:lnR>
                      <a:noFill/>
                    </a:lnR>
                    <a:lnT>
                      <a:noFill/>
                    </a:lnT>
                    <a:lnB>
                      <a:noFill/>
                    </a:lnB>
                  </a:tcPr>
                </a:tc>
                <a:extLst>
                  <a:ext uri="{0D108BD9-81ED-4DB2-BD59-A6C34878D82A}">
                    <a16:rowId xmlns:a16="http://schemas.microsoft.com/office/drawing/2014/main" val="2749055149"/>
                  </a:ext>
                </a:extLst>
              </a:tr>
              <a:tr h="786134">
                <a:tc>
                  <a:txBody>
                    <a:bodyPr/>
                    <a:lstStyle/>
                    <a:p>
                      <a:pPr algn="r" fontAlgn="b"/>
                      <a:r>
                        <a:rPr lang="fr-FR" sz="1200" b="0" i="0" u="none" strike="noStrike" dirty="0">
                          <a:solidFill>
                            <a:srgbClr val="595959"/>
                          </a:solidFill>
                          <a:effectLst/>
                          <a:latin typeface="Tahoma" panose="020B0604030504040204" pitchFamily="34" charset="0"/>
                        </a:rPr>
                        <a:t>Pas beaucoup confiance</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786134">
                <a:tc>
                  <a:txBody>
                    <a:bodyPr/>
                    <a:lstStyle/>
                    <a:p>
                      <a:pPr algn="r" fontAlgn="b"/>
                      <a:r>
                        <a:rPr lang="fr-FR" sz="1200" b="0" i="0" u="none" strike="noStrike" dirty="0">
                          <a:solidFill>
                            <a:srgbClr val="595959"/>
                          </a:solidFill>
                          <a:effectLst/>
                          <a:latin typeface="Tahoma" panose="020B0604030504040204" pitchFamily="34" charset="0"/>
                        </a:rPr>
                        <a:t>Pas du tout confiance</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786134">
                <a:tc>
                  <a:txBody>
                    <a:bodyPr/>
                    <a:lstStyle/>
                    <a:p>
                      <a:pPr algn="r" fontAlgn="ctr"/>
                      <a:r>
                        <a:rPr lang="en-US" sz="1200" b="0" i="0" u="none" strike="noStrike" dirty="0">
                          <a:solidFill>
                            <a:srgbClr val="404040"/>
                          </a:solidFill>
                          <a:effectLst/>
                          <a:latin typeface="Tahoma" panose="020B0604030504040204" pitchFamily="34" charset="0"/>
                        </a:rPr>
                        <a:t>NSP</a:t>
                      </a:r>
                      <a:endParaRPr lang="fr-FR" sz="1200" b="0" i="0" u="none" strike="noStrike" dirty="0">
                        <a:solidFill>
                          <a:srgbClr val="404040"/>
                        </a:solidFill>
                        <a:effectLst/>
                        <a:latin typeface="Tahoma" panose="020B060403050404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905371613"/>
                  </a:ext>
                </a:extLst>
              </a:tr>
            </a:tbl>
          </a:graphicData>
        </a:graphic>
      </p:graphicFrame>
      <p:sp>
        <p:nvSpPr>
          <p:cNvPr id="16" name="Rectangle 15">
            <a:extLst>
              <a:ext uri="{FF2B5EF4-FFF2-40B4-BE49-F238E27FC236}">
                <a16:creationId xmlns:a16="http://schemas.microsoft.com/office/drawing/2014/main" id="{FBF5E625-CD7F-4DDD-AD4E-60B50E096FB2}"/>
              </a:ext>
            </a:extLst>
          </p:cNvPr>
          <p:cNvSpPr/>
          <p:nvPr/>
        </p:nvSpPr>
        <p:spPr>
          <a:xfrm>
            <a:off x="7611372" y="4089596"/>
            <a:ext cx="1412694"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B4347"/>
                </a:solidFill>
                <a:effectLst/>
                <a:uLnTx/>
                <a:uFillTx/>
                <a:latin typeface="Tahoma" pitchFamily="34" charset="0"/>
                <a:ea typeface="Tahoma" pitchFamily="34" charset="0"/>
                <a:cs typeface="Tahoma" pitchFamily="34" charset="0"/>
              </a:rPr>
              <a:t>Pas </a:t>
            </a:r>
            <a:r>
              <a:rPr kumimoji="0" lang="en-US" sz="1600" b="0" i="0" u="none" strike="noStrike" kern="1200" cap="none" spc="0" normalizeH="0" baseline="0" noProof="0" dirty="0" err="1">
                <a:ln>
                  <a:noFill/>
                </a:ln>
                <a:solidFill>
                  <a:srgbClr val="EB4347"/>
                </a:solidFill>
                <a:effectLst/>
                <a:uLnTx/>
                <a:uFillTx/>
                <a:latin typeface="Tahoma" pitchFamily="34" charset="0"/>
                <a:ea typeface="Tahoma" pitchFamily="34" charset="0"/>
                <a:cs typeface="Tahoma" pitchFamily="34" charset="0"/>
              </a:rPr>
              <a:t>confiance</a:t>
            </a:r>
            <a:endParaRPr kumimoji="0" lang="fr-FR" sz="1600" b="0" i="0" u="none" strike="noStrike" kern="1200" cap="none" spc="0" normalizeH="0" baseline="0" noProof="0" dirty="0">
              <a:ln>
                <a:noFill/>
              </a:ln>
              <a:solidFill>
                <a:srgbClr val="EB4347"/>
              </a:solidFill>
              <a:effectLst/>
              <a:uLnTx/>
              <a:uFillTx/>
              <a:latin typeface="Tahoma" pitchFamily="34" charset="0"/>
              <a:ea typeface="Tahoma" pitchFamily="34" charset="0"/>
              <a:cs typeface="Tahoma" pitchFamily="34" charset="0"/>
            </a:endParaRPr>
          </a:p>
        </p:txBody>
      </p:sp>
      <p:sp>
        <p:nvSpPr>
          <p:cNvPr id="17" name="Ellipse 20">
            <a:extLst>
              <a:ext uri="{FF2B5EF4-FFF2-40B4-BE49-F238E27FC236}">
                <a16:creationId xmlns:a16="http://schemas.microsoft.com/office/drawing/2014/main" id="{13F7D741-BDA1-4BC4-A443-7C7E79C33BBA}"/>
              </a:ext>
            </a:extLst>
          </p:cNvPr>
          <p:cNvSpPr/>
          <p:nvPr/>
        </p:nvSpPr>
        <p:spPr bwMode="auto">
          <a:xfrm rot="20520000">
            <a:off x="6984270" y="4026753"/>
            <a:ext cx="601737" cy="464240"/>
          </a:xfrm>
          <a:prstGeom prst="ellipse">
            <a:avLst/>
          </a:prstGeom>
          <a:solidFill>
            <a:srgbClr val="EB434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18" name="=satisfait">
            <a:extLst>
              <a:ext uri="{FF2B5EF4-FFF2-40B4-BE49-F238E27FC236}">
                <a16:creationId xmlns:a16="http://schemas.microsoft.com/office/drawing/2014/main" id="{46881F23-41D5-4955-9748-2CE867B3D36A}"/>
              </a:ext>
            </a:extLst>
          </p:cNvPr>
          <p:cNvSpPr/>
          <p:nvPr/>
        </p:nvSpPr>
        <p:spPr>
          <a:xfrm>
            <a:off x="6971115" y="4058818"/>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40%</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19" name="Connecteur droit 25">
            <a:extLst>
              <a:ext uri="{FF2B5EF4-FFF2-40B4-BE49-F238E27FC236}">
                <a16:creationId xmlns:a16="http://schemas.microsoft.com/office/drawing/2014/main" id="{9425D326-02E4-4781-AA04-9AA7624B636D}"/>
              </a:ext>
            </a:extLst>
          </p:cNvPr>
          <p:cNvCxnSpPr/>
          <p:nvPr/>
        </p:nvCxnSpPr>
        <p:spPr bwMode="auto">
          <a:xfrm>
            <a:off x="6914090" y="3502873"/>
            <a:ext cx="0" cy="1512000"/>
          </a:xfrm>
          <a:prstGeom prst="line">
            <a:avLst/>
          </a:prstGeom>
          <a:solidFill>
            <a:schemeClr val="accent1"/>
          </a:solidFill>
          <a:ln w="9525" cap="flat" cmpd="sng" algn="ctr">
            <a:solidFill>
              <a:srgbClr val="EB4347"/>
            </a:solidFill>
            <a:prstDash val="solid"/>
            <a:round/>
            <a:headEnd type="none" w="med" len="med"/>
            <a:tailEnd type="none" w="med" len="med"/>
          </a:ln>
          <a:effectLst/>
        </p:spPr>
      </p:cxnSp>
      <p:pic>
        <p:nvPicPr>
          <p:cNvPr id="20" name="Image 19" descr="Une image contenant texte, clipart&#10;&#10;Description générée automatiquement">
            <a:extLst>
              <a:ext uri="{FF2B5EF4-FFF2-40B4-BE49-F238E27FC236}">
                <a16:creationId xmlns:a16="http://schemas.microsoft.com/office/drawing/2014/main" id="{9530F010-2637-934B-9DB7-11497891E5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24826965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confiance pour la gestion des effets secondaires du vaccin</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Vac4. Pour la campagne de vaccination contre le Covid19, faites-vous confiance aux pouvoirs publics pour surveiller l'apparition d'effets secondaires liés au vaccin et prendre les mesures qui s'imposent dans ce cas-là ?</a:t>
            </a:r>
          </a:p>
        </p:txBody>
      </p:sp>
      <p:graphicFrame>
        <p:nvGraphicFramePr>
          <p:cNvPr id="13" name="Tableau 22">
            <a:extLst>
              <a:ext uri="{FF2B5EF4-FFF2-40B4-BE49-F238E27FC236}">
                <a16:creationId xmlns:a16="http://schemas.microsoft.com/office/drawing/2014/main" id="{84A517E3-A1F0-48AF-A1A4-39DCC8DB35B4}"/>
              </a:ext>
            </a:extLst>
          </p:cNvPr>
          <p:cNvGraphicFramePr>
            <a:graphicFrameLocks noGrp="1"/>
          </p:cNvGraphicFramePr>
          <p:nvPr>
            <p:extLst>
              <p:ext uri="{D42A27DB-BD31-4B8C-83A1-F6EECF244321}">
                <p14:modId xmlns:p14="http://schemas.microsoft.com/office/powerpoint/2010/main" val="2468477"/>
              </p:ext>
            </p:extLst>
          </p:nvPr>
        </p:nvGraphicFramePr>
        <p:xfrm>
          <a:off x="1694576" y="2438975"/>
          <a:ext cx="7534976" cy="3145658"/>
        </p:xfrm>
        <a:graphic>
          <a:graphicData uri="http://schemas.openxmlformats.org/drawingml/2006/table">
            <a:tbl>
              <a:tblPr>
                <a:tableStyleId>{5C22544A-7EE6-4342-B048-85BDC9FD1C3A}</a:tableStyleId>
              </a:tblPr>
              <a:tblGrid>
                <a:gridCol w="2480316">
                  <a:extLst>
                    <a:ext uri="{9D8B030D-6E8A-4147-A177-3AD203B41FA5}">
                      <a16:colId xmlns:a16="http://schemas.microsoft.com/office/drawing/2014/main" val="2281626971"/>
                    </a:ext>
                  </a:extLst>
                </a:gridCol>
                <a:gridCol w="1010932">
                  <a:extLst>
                    <a:ext uri="{9D8B030D-6E8A-4147-A177-3AD203B41FA5}">
                      <a16:colId xmlns:a16="http://schemas.microsoft.com/office/drawing/2014/main" val="1241797382"/>
                    </a:ext>
                  </a:extLst>
                </a:gridCol>
                <a:gridCol w="1010932">
                  <a:extLst>
                    <a:ext uri="{9D8B030D-6E8A-4147-A177-3AD203B41FA5}">
                      <a16:colId xmlns:a16="http://schemas.microsoft.com/office/drawing/2014/main" val="4251480744"/>
                    </a:ext>
                  </a:extLst>
                </a:gridCol>
                <a:gridCol w="1010932">
                  <a:extLst>
                    <a:ext uri="{9D8B030D-6E8A-4147-A177-3AD203B41FA5}">
                      <a16:colId xmlns:a16="http://schemas.microsoft.com/office/drawing/2014/main" val="789682629"/>
                    </a:ext>
                  </a:extLst>
                </a:gridCol>
                <a:gridCol w="1010932">
                  <a:extLst>
                    <a:ext uri="{9D8B030D-6E8A-4147-A177-3AD203B41FA5}">
                      <a16:colId xmlns:a16="http://schemas.microsoft.com/office/drawing/2014/main" val="1358923703"/>
                    </a:ext>
                  </a:extLst>
                </a:gridCol>
                <a:gridCol w="1010932">
                  <a:extLst>
                    <a:ext uri="{9D8B030D-6E8A-4147-A177-3AD203B41FA5}">
                      <a16:colId xmlns:a16="http://schemas.microsoft.com/office/drawing/2014/main" val="1069241170"/>
                    </a:ext>
                  </a:extLst>
                </a:gridCol>
              </a:tblGrid>
              <a:tr h="373658">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396000">
                <a:tc>
                  <a:txBody>
                    <a:bodyPr/>
                    <a:lstStyle/>
                    <a:p>
                      <a:pPr algn="r" fontAlgn="b"/>
                      <a:r>
                        <a:rPr lang="fr-FR" sz="1200" b="1" i="0" u="none" strike="noStrike" kern="1200" dirty="0">
                          <a:solidFill>
                            <a:srgbClr val="000000"/>
                          </a:solidFill>
                          <a:effectLst/>
                          <a:latin typeface="Tahoma" panose="020B0604030504040204" pitchFamily="34" charset="0"/>
                          <a:ea typeface="+mn-ea"/>
                          <a:cs typeface="+mn-cs"/>
                        </a:rPr>
                        <a:t>Sous-total Confiance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66%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57%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66%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75%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64%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668312"/>
                  </a:ext>
                </a:extLst>
              </a:tr>
              <a:tr h="396000">
                <a:tc>
                  <a:txBody>
                    <a:bodyPr/>
                    <a:lstStyle/>
                    <a:p>
                      <a:pPr algn="r" fontAlgn="b"/>
                      <a:r>
                        <a:rPr lang="fr-FR" sz="1200" b="0" i="0" u="none" strike="noStrike" kern="1200" dirty="0">
                          <a:solidFill>
                            <a:srgbClr val="000000"/>
                          </a:solidFill>
                          <a:effectLst/>
                          <a:latin typeface="Tahoma" panose="020B0604030504040204" pitchFamily="34" charset="0"/>
                          <a:ea typeface="+mn-ea"/>
                          <a:cs typeface="+mn-cs"/>
                        </a:rPr>
                        <a:t>Tout à fait confiance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396000">
                <a:tc>
                  <a:txBody>
                    <a:bodyPr/>
                    <a:lstStyle/>
                    <a:p>
                      <a:pPr algn="r" fontAlgn="b"/>
                      <a:r>
                        <a:rPr lang="fr-FR" sz="1200" b="0" i="0" u="none" strike="noStrike" kern="1200" dirty="0">
                          <a:solidFill>
                            <a:srgbClr val="000000"/>
                          </a:solidFill>
                          <a:effectLst/>
                          <a:latin typeface="Tahoma" panose="020B0604030504040204" pitchFamily="34" charset="0"/>
                          <a:ea typeface="+mn-ea"/>
                          <a:cs typeface="+mn-cs"/>
                        </a:rPr>
                        <a:t>Un peu confiance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396000">
                <a:tc>
                  <a:txBody>
                    <a:bodyPr/>
                    <a:lstStyle/>
                    <a:p>
                      <a:pPr algn="r" fontAlgn="b"/>
                      <a:r>
                        <a:rPr lang="fr-FR" sz="1200" b="1" i="0" u="none" strike="noStrike" kern="1200" dirty="0">
                          <a:solidFill>
                            <a:srgbClr val="000000"/>
                          </a:solidFill>
                          <a:effectLst/>
                          <a:latin typeface="Tahoma" panose="020B0604030504040204" pitchFamily="34" charset="0"/>
                          <a:ea typeface="+mn-ea"/>
                          <a:cs typeface="+mn-cs"/>
                        </a:rPr>
                        <a:t>Sous-total Pas confiance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400" b="1" i="0" u="none" strike="noStrike" kern="1200" dirty="0">
                          <a:solidFill>
                            <a:srgbClr val="000000"/>
                          </a:solidFill>
                          <a:effectLst/>
                          <a:latin typeface="Tahoma" panose="020B0604030504040204" pitchFamily="34" charset="0"/>
                          <a:ea typeface="+mn-ea"/>
                          <a:cs typeface="+mn-cs"/>
                        </a:rPr>
                        <a:t>33%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400" b="1" i="0" u="none" strike="noStrike" kern="1200" dirty="0">
                          <a:solidFill>
                            <a:srgbClr val="000000"/>
                          </a:solidFill>
                          <a:effectLst/>
                          <a:latin typeface="Tahoma" panose="020B0604030504040204" pitchFamily="34" charset="0"/>
                          <a:ea typeface="+mn-ea"/>
                          <a:cs typeface="+mn-cs"/>
                        </a:rPr>
                        <a:t>40%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400" b="1" i="0" u="none" strike="noStrike" kern="1200" dirty="0">
                          <a:solidFill>
                            <a:srgbClr val="000000"/>
                          </a:solidFill>
                          <a:effectLst/>
                          <a:latin typeface="Tahoma" panose="020B0604030504040204" pitchFamily="34" charset="0"/>
                          <a:ea typeface="+mn-ea"/>
                          <a:cs typeface="+mn-cs"/>
                        </a:rPr>
                        <a:t>32%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400" b="1" i="0" u="none" strike="noStrike" kern="1200" dirty="0">
                          <a:solidFill>
                            <a:srgbClr val="000000"/>
                          </a:solidFill>
                          <a:effectLst/>
                          <a:latin typeface="Tahoma" panose="020B0604030504040204" pitchFamily="34" charset="0"/>
                          <a:ea typeface="+mn-ea"/>
                          <a:cs typeface="+mn-cs"/>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400" b="1" i="0" u="none" strike="noStrike" kern="1200" dirty="0">
                          <a:solidFill>
                            <a:srgbClr val="000000"/>
                          </a:solidFill>
                          <a:effectLst/>
                          <a:latin typeface="Tahoma" panose="020B0604030504040204" pitchFamily="34" charset="0"/>
                          <a:ea typeface="+mn-ea"/>
                          <a:cs typeface="+mn-cs"/>
                        </a:rPr>
                        <a:t>35%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6237603"/>
                  </a:ext>
                </a:extLst>
              </a:tr>
              <a:tr h="396000">
                <a:tc>
                  <a:txBody>
                    <a:bodyPr/>
                    <a:lstStyle/>
                    <a:p>
                      <a:pPr marL="0" algn="r" defTabSz="914400" rtl="0" eaLnBrk="1" fontAlgn="b" latinLnBrk="0" hangingPunct="1"/>
                      <a:r>
                        <a:rPr lang="fr-FR" sz="1200" b="0" i="0" u="none" strike="noStrike" kern="1200" dirty="0">
                          <a:solidFill>
                            <a:srgbClr val="000000"/>
                          </a:solidFill>
                          <a:effectLst/>
                          <a:latin typeface="Tahoma" panose="020B0604030504040204" pitchFamily="34" charset="0"/>
                          <a:ea typeface="+mn-ea"/>
                          <a:cs typeface="+mn-cs"/>
                        </a:rPr>
                        <a:t>Pas beaucoup confiance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4713247"/>
                  </a:ext>
                </a:extLst>
              </a:tr>
              <a:tr h="396000">
                <a:tc>
                  <a:txBody>
                    <a:bodyPr/>
                    <a:lstStyle/>
                    <a:p>
                      <a:pPr marL="0" algn="r" defTabSz="914400" rtl="0" eaLnBrk="1" fontAlgn="b" latinLnBrk="0" hangingPunct="1"/>
                      <a:r>
                        <a:rPr lang="fr-FR" sz="1200" b="0" i="0" u="none" strike="noStrike" kern="1200" dirty="0">
                          <a:solidFill>
                            <a:srgbClr val="000000"/>
                          </a:solidFill>
                          <a:effectLst/>
                          <a:latin typeface="Tahoma" panose="020B0604030504040204" pitchFamily="34" charset="0"/>
                          <a:ea typeface="+mn-ea"/>
                          <a:cs typeface="+mn-cs"/>
                        </a:rPr>
                        <a:t>Pas du tout confiance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1918926"/>
                  </a:ext>
                </a:extLst>
              </a:tr>
              <a:tr h="396000">
                <a:tc>
                  <a:txBody>
                    <a:bodyPr/>
                    <a:lstStyle/>
                    <a:p>
                      <a:pPr marL="0" algn="r" defTabSz="914400" rtl="0" eaLnBrk="1" fontAlgn="b" latinLnBrk="0" hangingPunct="1"/>
                      <a:r>
                        <a:rPr lang="en-US" sz="1200" b="0" i="0" u="none" strike="noStrike" kern="1200" dirty="0">
                          <a:solidFill>
                            <a:srgbClr val="000000"/>
                          </a:solidFill>
                          <a:effectLst/>
                          <a:latin typeface="Tahoma" panose="020B0604030504040204" pitchFamily="34" charset="0"/>
                          <a:ea typeface="+mn-ea"/>
                          <a:cs typeface="+mn-cs"/>
                        </a:rPr>
                        <a:t>NSP</a:t>
                      </a:r>
                      <a:endParaRPr lang="fr-FR" sz="1200" b="0" i="0" u="none" strike="noStrike" kern="1200" dirty="0">
                        <a:solidFill>
                          <a:srgbClr val="00000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bl>
          </a:graphicData>
        </a:graphic>
      </p:graphicFrame>
      <p:pic>
        <p:nvPicPr>
          <p:cNvPr id="11" name="Image 23" descr="Une image contenant reine, signe, camion, pièce&#10;&#10;Description générée automatiquement">
            <a:extLst>
              <a:ext uri="{FF2B5EF4-FFF2-40B4-BE49-F238E27FC236}">
                <a16:creationId xmlns:a16="http://schemas.microsoft.com/office/drawing/2014/main" id="{E69E5574-DEEE-45EF-8470-8EFA7E8F5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8260" y="1832215"/>
            <a:ext cx="612648" cy="612648"/>
          </a:xfrm>
          <a:prstGeom prst="rect">
            <a:avLst/>
          </a:prstGeom>
        </p:spPr>
      </p:pic>
      <p:pic>
        <p:nvPicPr>
          <p:cNvPr id="12" name="Image 24" descr="Une image contenant dessin&#10;&#10;Description générée automatiquement">
            <a:extLst>
              <a:ext uri="{FF2B5EF4-FFF2-40B4-BE49-F238E27FC236}">
                <a16:creationId xmlns:a16="http://schemas.microsoft.com/office/drawing/2014/main" id="{98A33C80-8AC1-441C-B8E6-BB1919B9BA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8548" y="1832215"/>
            <a:ext cx="612648" cy="612648"/>
          </a:xfrm>
          <a:prstGeom prst="rect">
            <a:avLst/>
          </a:prstGeom>
        </p:spPr>
      </p:pic>
      <p:pic>
        <p:nvPicPr>
          <p:cNvPr id="18" name="Image 25" descr="Une image contenant horloge&#10;&#10;Description générée automatiquement">
            <a:extLst>
              <a:ext uri="{FF2B5EF4-FFF2-40B4-BE49-F238E27FC236}">
                <a16:creationId xmlns:a16="http://schemas.microsoft.com/office/drawing/2014/main" id="{ED71DBF5-9BF7-4304-8055-0E82F366DA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8404" y="1832215"/>
            <a:ext cx="612648" cy="612648"/>
          </a:xfrm>
          <a:prstGeom prst="rect">
            <a:avLst/>
          </a:prstGeom>
        </p:spPr>
      </p:pic>
      <p:pic>
        <p:nvPicPr>
          <p:cNvPr id="19" name="Picture 6" descr="Autocollant drapeau italien">
            <a:extLst>
              <a:ext uri="{FF2B5EF4-FFF2-40B4-BE49-F238E27FC236}">
                <a16:creationId xmlns:a16="http://schemas.microsoft.com/office/drawing/2014/main" id="{42E9EF7A-8CDE-4DE7-9407-549F88C5DFE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545" t="35050" r="33819" b="34911"/>
          <a:stretch/>
        </p:blipFill>
        <p:spPr bwMode="auto">
          <a:xfrm>
            <a:off x="8358116" y="1838104"/>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4">
            <a:extLst>
              <a:ext uri="{FF2B5EF4-FFF2-40B4-BE49-F238E27FC236}">
                <a16:creationId xmlns:a16="http://schemas.microsoft.com/office/drawing/2014/main" id="{4255E5F7-4A68-4A76-B5D9-E367E86120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8692" y="1832215"/>
            <a:ext cx="612648" cy="612648"/>
          </a:xfrm>
          <a:prstGeom prst="rect">
            <a:avLst/>
          </a:prstGeom>
        </p:spPr>
      </p:pic>
      <p:grpSp>
        <p:nvGrpSpPr>
          <p:cNvPr id="10" name="Groupe 9">
            <a:extLst>
              <a:ext uri="{FF2B5EF4-FFF2-40B4-BE49-F238E27FC236}">
                <a16:creationId xmlns:a16="http://schemas.microsoft.com/office/drawing/2014/main" id="{525AC35A-374E-4B43-BF7D-7D85BF3BD4E1}"/>
              </a:ext>
            </a:extLst>
          </p:cNvPr>
          <p:cNvGrpSpPr/>
          <p:nvPr/>
        </p:nvGrpSpPr>
        <p:grpSpPr>
          <a:xfrm>
            <a:off x="727555" y="820927"/>
            <a:ext cx="982374" cy="360000"/>
            <a:chOff x="727555" y="820927"/>
            <a:chExt cx="982374" cy="360000"/>
          </a:xfrm>
        </p:grpSpPr>
        <p:sp>
          <p:nvSpPr>
            <p:cNvPr id="14" name="Espace réservé du texte 4">
              <a:extLst>
                <a:ext uri="{FF2B5EF4-FFF2-40B4-BE49-F238E27FC236}">
                  <a16:creationId xmlns:a16="http://schemas.microsoft.com/office/drawing/2014/main" id="{C90ABF6D-A38B-44DB-98F3-4656CD92003C}"/>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5" name="Picture 2" descr="C:\Users\NicoC\Desktop\CEVIPOF\sample-01.png">
              <a:extLst>
                <a:ext uri="{FF2B5EF4-FFF2-40B4-BE49-F238E27FC236}">
                  <a16:creationId xmlns:a16="http://schemas.microsoft.com/office/drawing/2014/main" id="{07215618-9D0C-4AEB-91C2-9FB215AE9D60}"/>
                </a:ext>
              </a:extLst>
            </p:cNvPr>
            <p:cNvPicPr>
              <a:picLocks noChangeAspect="1" noChangeArrowheads="1"/>
            </p:cNvPicPr>
            <p:nvPr/>
          </p:nvPicPr>
          <p:blipFill>
            <a:blip r:embed="rId9"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92216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lang="fr-FR" sz="2400" b="0" dirty="0">
                          <a:solidFill>
                            <a:srgbClr val="FFFFFF"/>
                          </a:solidFill>
                        </a:rPr>
                        <a:t>La</a:t>
                      </a:r>
                      <a:r>
                        <a:rPr lang="fr-FR" sz="2400" b="0" baseline="0" dirty="0">
                          <a:solidFill>
                            <a:srgbClr val="FFFFFF"/>
                          </a:solidFill>
                        </a:rPr>
                        <a:t> c</a:t>
                      </a:r>
                      <a:r>
                        <a:rPr lang="fr-FR" sz="2400" b="0" dirty="0">
                          <a:solidFill>
                            <a:srgbClr val="FFFFFF"/>
                          </a:solidFill>
                        </a:rPr>
                        <a:t>onfiance envers les autres</a:t>
                      </a:r>
                    </a:p>
                  </a:txBody>
                  <a:tcPr horzOverflow="overflow">
                    <a:lnL>
                      <a:noFill/>
                    </a:lnL>
                    <a:lnR>
                      <a:noFill/>
                    </a:lnR>
                    <a:lnT>
                      <a:noFill/>
                    </a:lnT>
                    <a:lnB>
                      <a:noFill/>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bl>
          </a:graphicData>
        </a:graphic>
      </p:graphicFrame>
      <p:sp>
        <p:nvSpPr>
          <p:cNvPr id="22"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fontAlgn="auto">
              <a:spcBef>
                <a:spcPct val="20000"/>
              </a:spcBef>
              <a:spcAft>
                <a:spcPts val="0"/>
              </a:spcAft>
              <a:defRPr/>
            </a:pPr>
            <a:r>
              <a:rPr lang="fr-FR" sz="1000" b="0" dirty="0">
                <a:solidFill>
                  <a:sysClr val="windowText" lastClr="000000"/>
                </a:solidFill>
                <a:ea typeface="Tahoma" pitchFamily="34" charset="0"/>
                <a:cs typeface="Tahoma" pitchFamily="34" charset="0"/>
              </a:rPr>
              <a:t>Q4. Pour chacun des groupes de personnes suivants, diriez-vous que vous leur faites tout à fait confiance, un peu confiance, pas beaucoup confiance ou pas du tout confiance ?</a:t>
            </a:r>
          </a:p>
        </p:txBody>
      </p:sp>
      <p:graphicFrame>
        <p:nvGraphicFramePr>
          <p:cNvPr id="23" name="Tableau 22">
            <a:extLst>
              <a:ext uri="{FF2B5EF4-FFF2-40B4-BE49-F238E27FC236}">
                <a16:creationId xmlns:a16="http://schemas.microsoft.com/office/drawing/2014/main" id="{C6B13BCD-2F3B-4E5A-93C8-1BB11A8CA384}"/>
              </a:ext>
            </a:extLst>
          </p:cNvPr>
          <p:cNvGraphicFramePr>
            <a:graphicFrameLocks noGrp="1"/>
          </p:cNvGraphicFramePr>
          <p:nvPr/>
        </p:nvGraphicFramePr>
        <p:xfrm>
          <a:off x="492299" y="2220686"/>
          <a:ext cx="8889827" cy="3541658"/>
        </p:xfrm>
        <a:graphic>
          <a:graphicData uri="http://schemas.openxmlformats.org/drawingml/2006/table">
            <a:tbl>
              <a:tblPr>
                <a:tableStyleId>{5C22544A-7EE6-4342-B048-85BDC9FD1C3A}</a:tableStyleId>
              </a:tblPr>
              <a:tblGrid>
                <a:gridCol w="1612026">
                  <a:extLst>
                    <a:ext uri="{9D8B030D-6E8A-4147-A177-3AD203B41FA5}">
                      <a16:colId xmlns:a16="http://schemas.microsoft.com/office/drawing/2014/main" val="4061785253"/>
                    </a:ext>
                  </a:extLst>
                </a:gridCol>
                <a:gridCol w="1721316">
                  <a:extLst>
                    <a:ext uri="{9D8B030D-6E8A-4147-A177-3AD203B41FA5}">
                      <a16:colId xmlns:a16="http://schemas.microsoft.com/office/drawing/2014/main" val="2281626971"/>
                    </a:ext>
                  </a:extLst>
                </a:gridCol>
                <a:gridCol w="1111297">
                  <a:extLst>
                    <a:ext uri="{9D8B030D-6E8A-4147-A177-3AD203B41FA5}">
                      <a16:colId xmlns:a16="http://schemas.microsoft.com/office/drawing/2014/main" val="4251886629"/>
                    </a:ext>
                  </a:extLst>
                </a:gridCol>
                <a:gridCol w="1111297">
                  <a:extLst>
                    <a:ext uri="{9D8B030D-6E8A-4147-A177-3AD203B41FA5}">
                      <a16:colId xmlns:a16="http://schemas.microsoft.com/office/drawing/2014/main" val="4251480744"/>
                    </a:ext>
                  </a:extLst>
                </a:gridCol>
                <a:gridCol w="1111297">
                  <a:extLst>
                    <a:ext uri="{9D8B030D-6E8A-4147-A177-3AD203B41FA5}">
                      <a16:colId xmlns:a16="http://schemas.microsoft.com/office/drawing/2014/main" val="789682629"/>
                    </a:ext>
                  </a:extLst>
                </a:gridCol>
                <a:gridCol w="1111297">
                  <a:extLst>
                    <a:ext uri="{9D8B030D-6E8A-4147-A177-3AD203B41FA5}">
                      <a16:colId xmlns:a16="http://schemas.microsoft.com/office/drawing/2014/main" val="1358923703"/>
                    </a:ext>
                  </a:extLst>
                </a:gridCol>
                <a:gridCol w="1111297">
                  <a:extLst>
                    <a:ext uri="{9D8B030D-6E8A-4147-A177-3AD203B41FA5}">
                      <a16:colId xmlns:a16="http://schemas.microsoft.com/office/drawing/2014/main" val="1069241170"/>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396000">
                <a:tc rowSpan="2">
                  <a:txBody>
                    <a:bodyPr/>
                    <a:lstStyle/>
                    <a:p>
                      <a:pPr algn="ctr" fontAlgn="ctr"/>
                      <a:r>
                        <a:rPr lang="fr-FR" sz="1200" b="0" i="0" u="none" strike="noStrike" dirty="0">
                          <a:solidFill>
                            <a:srgbClr val="404040"/>
                          </a:solidFill>
                          <a:effectLst/>
                          <a:latin typeface="Tahoma" panose="020B0604030504040204" pitchFamily="34" charset="0"/>
                        </a:rPr>
                        <a:t>Votre famille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396000">
                <a:tc vMerge="1">
                  <a:txBody>
                    <a:bodyPr/>
                    <a:lstStyle/>
                    <a:p>
                      <a:pPr algn="r" fontAlgn="ct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396000">
                <a:tc rowSpan="2">
                  <a:txBody>
                    <a:bodyPr/>
                    <a:lstStyle/>
                    <a:p>
                      <a:pPr algn="ctr" fontAlgn="ctr"/>
                      <a:r>
                        <a:rPr lang="fr-FR" sz="1200" b="0" i="0" u="none" strike="noStrike" dirty="0">
                          <a:solidFill>
                            <a:srgbClr val="404040"/>
                          </a:solidFill>
                          <a:effectLst/>
                          <a:latin typeface="Tahoma" panose="020B0604030504040204" pitchFamily="34" charset="0"/>
                        </a:rPr>
                        <a:t>Vos voisins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56746"/>
                  </a:ext>
                </a:extLst>
              </a:tr>
              <a:tr h="396000">
                <a:tc vMerge="1">
                  <a:txBody>
                    <a:bodyPr/>
                    <a:lstStyle/>
                    <a:p>
                      <a:pPr algn="r" fontAlgn="ct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411756"/>
                  </a:ext>
                </a:extLst>
              </a:tr>
              <a:tr h="396000">
                <a:tc rowSpan="2">
                  <a:txBody>
                    <a:bodyPr/>
                    <a:lstStyle/>
                    <a:p>
                      <a:pPr algn="ctr" fontAlgn="ctr"/>
                      <a:r>
                        <a:rPr lang="fr-FR" sz="1200" b="0" i="0" u="none" strike="noStrike" dirty="0">
                          <a:solidFill>
                            <a:srgbClr val="404040"/>
                          </a:solidFill>
                          <a:effectLst/>
                          <a:latin typeface="Tahoma" panose="020B0604030504040204" pitchFamily="34" charset="0"/>
                        </a:rPr>
                        <a:t>Les gens d'une autre nationalité</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4713247"/>
                  </a:ext>
                </a:extLst>
              </a:tr>
              <a:tr h="396000">
                <a:tc vMerge="1">
                  <a:txBody>
                    <a:bodyPr/>
                    <a:lstStyle/>
                    <a:p>
                      <a:pPr algn="r" fontAlgn="ct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1918926"/>
                  </a:ext>
                </a:extLst>
              </a:tr>
              <a:tr h="396000">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b="0" i="0" u="none" strike="noStrike" dirty="0">
                          <a:solidFill>
                            <a:srgbClr val="404040"/>
                          </a:solidFill>
                          <a:effectLst/>
                          <a:latin typeface="Tahoma" panose="020B0604030504040204" pitchFamily="34" charset="0"/>
                        </a:rPr>
                        <a:t>Les gens que vous rencontrez pour la première fois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r h="396000">
                <a:tc vMerge="1">
                  <a:txBody>
                    <a:bodyPr/>
                    <a:lstStyle/>
                    <a:p>
                      <a:pPr algn="ctr" fontAlgn="b"/>
                      <a:endPar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310786"/>
                  </a:ext>
                </a:extLst>
              </a:tr>
            </a:tbl>
          </a:graphicData>
        </a:graphic>
      </p:graphicFrame>
      <p:pic>
        <p:nvPicPr>
          <p:cNvPr id="13" name="Image 4" descr="Une image contenant texte, clipart&#10;&#10;Description générée automatiquement">
            <a:extLst>
              <a:ext uri="{FF2B5EF4-FFF2-40B4-BE49-F238E27FC236}">
                <a16:creationId xmlns:a16="http://schemas.microsoft.com/office/drawing/2014/main" id="{5DA6D57C-B72B-47F9-A421-3AB8737A61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9100" y="1670087"/>
            <a:ext cx="612000" cy="612000"/>
          </a:xfrm>
          <a:prstGeom prst="rect">
            <a:avLst/>
          </a:prstGeom>
        </p:spPr>
      </p:pic>
      <p:pic>
        <p:nvPicPr>
          <p:cNvPr id="14" name="Image 8">
            <a:extLst>
              <a:ext uri="{FF2B5EF4-FFF2-40B4-BE49-F238E27FC236}">
                <a16:creationId xmlns:a16="http://schemas.microsoft.com/office/drawing/2014/main" id="{3F5CA4DE-C5E3-45EC-9916-2BEAC7E668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0060" y="1670087"/>
            <a:ext cx="612000" cy="612000"/>
          </a:xfrm>
          <a:prstGeom prst="rect">
            <a:avLst/>
          </a:prstGeom>
        </p:spPr>
      </p:pic>
      <p:pic>
        <p:nvPicPr>
          <p:cNvPr id="15" name="Image 10">
            <a:extLst>
              <a:ext uri="{FF2B5EF4-FFF2-40B4-BE49-F238E27FC236}">
                <a16:creationId xmlns:a16="http://schemas.microsoft.com/office/drawing/2014/main" id="{E05B40F4-81D5-485A-ADFD-0D38892688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9580" y="1670087"/>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F3DDD7AF-26F4-42E4-BE22-4339C32ABB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82915" y="1670087"/>
            <a:ext cx="612000" cy="612000"/>
          </a:xfrm>
          <a:prstGeom prst="rect">
            <a:avLst/>
          </a:prstGeom>
        </p:spPr>
      </p:pic>
      <p:pic>
        <p:nvPicPr>
          <p:cNvPr id="17" name="Image 14">
            <a:extLst>
              <a:ext uri="{FF2B5EF4-FFF2-40B4-BE49-F238E27FC236}">
                <a16:creationId xmlns:a16="http://schemas.microsoft.com/office/drawing/2014/main" id="{ADFC4F31-5A75-4604-93C6-9B0C2D2A55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79095" y="1670087"/>
            <a:ext cx="612000" cy="612000"/>
          </a:xfrm>
          <a:prstGeom prst="rect">
            <a:avLst/>
          </a:prstGeom>
        </p:spPr>
      </p:pic>
      <p:graphicFrame>
        <p:nvGraphicFramePr>
          <p:cNvPr id="2" name="Tabela 1">
            <a:extLst>
              <a:ext uri="{FF2B5EF4-FFF2-40B4-BE49-F238E27FC236}">
                <a16:creationId xmlns:a16="http://schemas.microsoft.com/office/drawing/2014/main" id="{43DB789A-C066-44CF-A286-74EBC6BE90E5}"/>
              </a:ext>
            </a:extLst>
          </p:cNvPr>
          <p:cNvGraphicFramePr>
            <a:graphicFrameLocks noGrp="1"/>
          </p:cNvGraphicFramePr>
          <p:nvPr/>
        </p:nvGraphicFramePr>
        <p:xfrm>
          <a:off x="5979796" y="2593499"/>
          <a:ext cx="323850" cy="3169128"/>
        </p:xfrm>
        <a:graphic>
          <a:graphicData uri="http://schemas.openxmlformats.org/drawingml/2006/table">
            <a:tbl>
              <a:tblPr/>
              <a:tblGrid>
                <a:gridCol w="323850">
                  <a:extLst>
                    <a:ext uri="{9D8B030D-6E8A-4147-A177-3AD203B41FA5}">
                      <a16:colId xmlns:a16="http://schemas.microsoft.com/office/drawing/2014/main" val="4218853492"/>
                    </a:ext>
                  </a:extLst>
                </a:gridCol>
              </a:tblGrid>
              <a:tr h="396141">
                <a:tc>
                  <a:txBody>
                    <a:bodyPr/>
                    <a:lstStyle/>
                    <a:p>
                      <a:pPr algn="l" fontAlgn="ctr"/>
                      <a:r>
                        <a:rPr lang="fr-FR" sz="800" b="1" i="0" u="none" strike="noStrike" dirty="0">
                          <a:solidFill>
                            <a:schemeClr val="tx2"/>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2469662225"/>
                  </a:ext>
                </a:extLst>
              </a:tr>
              <a:tr h="396141">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89976463"/>
                  </a:ext>
                </a:extLst>
              </a:tr>
              <a:tr h="396141">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700154533"/>
                  </a:ext>
                </a:extLst>
              </a:tr>
              <a:tr h="396141">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591920118"/>
                  </a:ext>
                </a:extLst>
              </a:tr>
              <a:tr h="396141">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67802135"/>
                  </a:ext>
                </a:extLst>
              </a:tr>
              <a:tr h="396141">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4008330075"/>
                  </a:ext>
                </a:extLst>
              </a:tr>
              <a:tr h="396141">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407920198"/>
                  </a:ext>
                </a:extLst>
              </a:tr>
              <a:tr h="396141">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235173259"/>
                  </a:ext>
                </a:extLst>
              </a:tr>
            </a:tbl>
          </a:graphicData>
        </a:graphic>
      </p:graphicFrame>
      <p:cxnSp>
        <p:nvCxnSpPr>
          <p:cNvPr id="19" name="Connecteur droit avec flèche 48">
            <a:extLst>
              <a:ext uri="{FF2B5EF4-FFF2-40B4-BE49-F238E27FC236}">
                <a16:creationId xmlns:a16="http://schemas.microsoft.com/office/drawing/2014/main" id="{9D16FFB3-449B-49B5-B0E8-D15E199A89EC}"/>
              </a:ext>
            </a:extLst>
          </p:cNvPr>
          <p:cNvCxnSpPr>
            <a:cxnSpLocks/>
          </p:cNvCxnSpPr>
          <p:nvPr/>
        </p:nvCxnSpPr>
        <p:spPr bwMode="auto">
          <a:xfrm rot="2700000" flipV="1">
            <a:off x="5818928" y="27474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20" name="Connecteur droit avec flèche 65">
            <a:extLst>
              <a:ext uri="{FF2B5EF4-FFF2-40B4-BE49-F238E27FC236}">
                <a16:creationId xmlns:a16="http://schemas.microsoft.com/office/drawing/2014/main" id="{0062B7E5-A627-4005-8E41-7135EE7814C4}"/>
              </a:ext>
            </a:extLst>
          </p:cNvPr>
          <p:cNvCxnSpPr>
            <a:cxnSpLocks/>
          </p:cNvCxnSpPr>
          <p:nvPr/>
        </p:nvCxnSpPr>
        <p:spPr bwMode="auto">
          <a:xfrm>
            <a:off x="5818928" y="31409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1" name="Connecteur droit avec flèche 73">
            <a:extLst>
              <a:ext uri="{FF2B5EF4-FFF2-40B4-BE49-F238E27FC236}">
                <a16:creationId xmlns:a16="http://schemas.microsoft.com/office/drawing/2014/main" id="{3FABC3F6-5468-40B8-BDA9-A7F29BF73E0E}"/>
              </a:ext>
            </a:extLst>
          </p:cNvPr>
          <p:cNvCxnSpPr>
            <a:cxnSpLocks/>
          </p:cNvCxnSpPr>
          <p:nvPr/>
        </p:nvCxnSpPr>
        <p:spPr bwMode="auto">
          <a:xfrm flipV="1">
            <a:off x="5818928" y="35344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7" name="Connecteur droit avec flèche 65">
            <a:extLst>
              <a:ext uri="{FF2B5EF4-FFF2-40B4-BE49-F238E27FC236}">
                <a16:creationId xmlns:a16="http://schemas.microsoft.com/office/drawing/2014/main" id="{0B0B4BD8-91AC-442C-990D-EE844062F476}"/>
              </a:ext>
            </a:extLst>
          </p:cNvPr>
          <p:cNvCxnSpPr>
            <a:cxnSpLocks/>
          </p:cNvCxnSpPr>
          <p:nvPr/>
        </p:nvCxnSpPr>
        <p:spPr bwMode="auto">
          <a:xfrm>
            <a:off x="5818928" y="392799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8" name="Connecteur droit avec flèche 65">
            <a:extLst>
              <a:ext uri="{FF2B5EF4-FFF2-40B4-BE49-F238E27FC236}">
                <a16:creationId xmlns:a16="http://schemas.microsoft.com/office/drawing/2014/main" id="{D0FE3F4F-C775-42D9-ACBB-74177E1098DA}"/>
              </a:ext>
            </a:extLst>
          </p:cNvPr>
          <p:cNvCxnSpPr>
            <a:cxnSpLocks/>
          </p:cNvCxnSpPr>
          <p:nvPr/>
        </p:nvCxnSpPr>
        <p:spPr bwMode="auto">
          <a:xfrm>
            <a:off x="5818928" y="432153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9" name="Connecteur droit avec flèche 73">
            <a:extLst>
              <a:ext uri="{FF2B5EF4-FFF2-40B4-BE49-F238E27FC236}">
                <a16:creationId xmlns:a16="http://schemas.microsoft.com/office/drawing/2014/main" id="{A1FC400F-3A44-4FF9-8750-695FF910E11F}"/>
              </a:ext>
            </a:extLst>
          </p:cNvPr>
          <p:cNvCxnSpPr>
            <a:cxnSpLocks/>
          </p:cNvCxnSpPr>
          <p:nvPr/>
        </p:nvCxnSpPr>
        <p:spPr bwMode="auto">
          <a:xfrm flipV="1">
            <a:off x="5818928" y="471506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0" name="Connecteur droit avec flèche 65">
            <a:extLst>
              <a:ext uri="{FF2B5EF4-FFF2-40B4-BE49-F238E27FC236}">
                <a16:creationId xmlns:a16="http://schemas.microsoft.com/office/drawing/2014/main" id="{38678EA8-61EB-482F-BDCA-8ACECD7DBD7B}"/>
              </a:ext>
            </a:extLst>
          </p:cNvPr>
          <p:cNvCxnSpPr>
            <a:cxnSpLocks/>
          </p:cNvCxnSpPr>
          <p:nvPr/>
        </p:nvCxnSpPr>
        <p:spPr bwMode="auto">
          <a:xfrm>
            <a:off x="5818928" y="510859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1" name="Connecteur droit avec flèche 73">
            <a:extLst>
              <a:ext uri="{FF2B5EF4-FFF2-40B4-BE49-F238E27FC236}">
                <a16:creationId xmlns:a16="http://schemas.microsoft.com/office/drawing/2014/main" id="{DA9DFE5C-985A-4DA1-8046-C9C2274C07E4}"/>
              </a:ext>
            </a:extLst>
          </p:cNvPr>
          <p:cNvCxnSpPr>
            <a:cxnSpLocks/>
          </p:cNvCxnSpPr>
          <p:nvPr/>
        </p:nvCxnSpPr>
        <p:spPr bwMode="auto">
          <a:xfrm flipV="1">
            <a:off x="5818928" y="55021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aphicFrame>
        <p:nvGraphicFramePr>
          <p:cNvPr id="3" name="Tabela 2">
            <a:extLst>
              <a:ext uri="{FF2B5EF4-FFF2-40B4-BE49-F238E27FC236}">
                <a16:creationId xmlns:a16="http://schemas.microsoft.com/office/drawing/2014/main" id="{EA208A60-A136-4545-830D-9D033AF8615F}"/>
              </a:ext>
            </a:extLst>
          </p:cNvPr>
          <p:cNvGraphicFramePr>
            <a:graphicFrameLocks noGrp="1"/>
          </p:cNvGraphicFramePr>
          <p:nvPr/>
        </p:nvGraphicFramePr>
        <p:xfrm>
          <a:off x="7132320" y="2622074"/>
          <a:ext cx="312420" cy="3153888"/>
        </p:xfrm>
        <a:graphic>
          <a:graphicData uri="http://schemas.openxmlformats.org/drawingml/2006/table">
            <a:tbl>
              <a:tblPr/>
              <a:tblGrid>
                <a:gridCol w="312420">
                  <a:extLst>
                    <a:ext uri="{9D8B030D-6E8A-4147-A177-3AD203B41FA5}">
                      <a16:colId xmlns:a16="http://schemas.microsoft.com/office/drawing/2014/main" val="4072523561"/>
                    </a:ext>
                  </a:extLst>
                </a:gridCol>
              </a:tblGrid>
              <a:tr h="394236">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966227167"/>
                  </a:ext>
                </a:extLst>
              </a:tr>
              <a:tr h="394236">
                <a:tc>
                  <a:txBody>
                    <a:bodyPr/>
                    <a:lstStyle/>
                    <a:p>
                      <a:pPr algn="l" fontAlgn="ctr"/>
                      <a:r>
                        <a:rPr lang="fr-FR" sz="800" b="1" i="0" u="none" strike="noStrike" dirty="0">
                          <a:solidFill>
                            <a:schemeClr val="tx2"/>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732911248"/>
                  </a:ext>
                </a:extLst>
              </a:tr>
              <a:tr h="394236">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38428620"/>
                  </a:ext>
                </a:extLst>
              </a:tr>
              <a:tr h="394236">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83395378"/>
                  </a:ext>
                </a:extLst>
              </a:tr>
              <a:tr h="394236">
                <a:tc>
                  <a:txBody>
                    <a:bodyPr/>
                    <a:lstStyle/>
                    <a:p>
                      <a:pPr algn="l" fontAlgn="ctr"/>
                      <a:r>
                        <a:rPr lang="fr-FR" sz="800" b="1" i="0" u="none" strike="noStrike" dirty="0">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1182983259"/>
                  </a:ext>
                </a:extLst>
              </a:tr>
              <a:tr h="394236">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4261664032"/>
                  </a:ext>
                </a:extLst>
              </a:tr>
              <a:tr h="394236">
                <a:tc>
                  <a:txBody>
                    <a:bodyPr/>
                    <a:lstStyle/>
                    <a:p>
                      <a:pPr algn="l" fontAlgn="ctr"/>
                      <a:r>
                        <a:rPr lang="fr-FR" sz="800" b="1" i="0" u="none" strike="noStrike">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3370470687"/>
                  </a:ext>
                </a:extLst>
              </a:tr>
              <a:tr h="394236">
                <a:tc>
                  <a:txBody>
                    <a:bodyPr/>
                    <a:lstStyle/>
                    <a:p>
                      <a:pPr algn="l" fontAlgn="ctr"/>
                      <a:r>
                        <a:rPr lang="fr-FR" sz="800" b="1" i="0" u="none" strike="noStrike" dirty="0">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467831"/>
                  </a:ext>
                </a:extLst>
              </a:tr>
            </a:tbl>
          </a:graphicData>
        </a:graphic>
      </p:graphicFrame>
      <p:cxnSp>
        <p:nvCxnSpPr>
          <p:cNvPr id="32" name="Connecteur droit avec flèche 65">
            <a:extLst>
              <a:ext uri="{FF2B5EF4-FFF2-40B4-BE49-F238E27FC236}">
                <a16:creationId xmlns:a16="http://schemas.microsoft.com/office/drawing/2014/main" id="{6FB13F90-7DAD-4F4F-98C5-0696DB06391F}"/>
              </a:ext>
            </a:extLst>
          </p:cNvPr>
          <p:cNvCxnSpPr>
            <a:cxnSpLocks/>
          </p:cNvCxnSpPr>
          <p:nvPr/>
        </p:nvCxnSpPr>
        <p:spPr bwMode="auto">
          <a:xfrm>
            <a:off x="6954411" y="27625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3" name="Connecteur droit avec flèche 48">
            <a:extLst>
              <a:ext uri="{FF2B5EF4-FFF2-40B4-BE49-F238E27FC236}">
                <a16:creationId xmlns:a16="http://schemas.microsoft.com/office/drawing/2014/main" id="{660734C5-548E-4A54-BA02-038F0C45D581}"/>
              </a:ext>
            </a:extLst>
          </p:cNvPr>
          <p:cNvCxnSpPr>
            <a:cxnSpLocks/>
          </p:cNvCxnSpPr>
          <p:nvPr/>
        </p:nvCxnSpPr>
        <p:spPr bwMode="auto">
          <a:xfrm rot="2700000" flipV="1">
            <a:off x="6954411" y="315588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34" name="Connecteur droit avec flèche 65">
            <a:extLst>
              <a:ext uri="{FF2B5EF4-FFF2-40B4-BE49-F238E27FC236}">
                <a16:creationId xmlns:a16="http://schemas.microsoft.com/office/drawing/2014/main" id="{7A07718D-F657-41D2-A88D-A9468C028752}"/>
              </a:ext>
            </a:extLst>
          </p:cNvPr>
          <p:cNvCxnSpPr>
            <a:cxnSpLocks/>
          </p:cNvCxnSpPr>
          <p:nvPr/>
        </p:nvCxnSpPr>
        <p:spPr bwMode="auto">
          <a:xfrm>
            <a:off x="6954411" y="354918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5" name="Connecteur droit avec flèche 73">
            <a:extLst>
              <a:ext uri="{FF2B5EF4-FFF2-40B4-BE49-F238E27FC236}">
                <a16:creationId xmlns:a16="http://schemas.microsoft.com/office/drawing/2014/main" id="{C853995B-1ED9-4EA1-BEED-378F5A8CBC43}"/>
              </a:ext>
            </a:extLst>
          </p:cNvPr>
          <p:cNvCxnSpPr>
            <a:cxnSpLocks/>
          </p:cNvCxnSpPr>
          <p:nvPr/>
        </p:nvCxnSpPr>
        <p:spPr bwMode="auto">
          <a:xfrm flipV="1">
            <a:off x="6954411" y="394247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6" name="Connecteur droit avec flèche 65">
            <a:extLst>
              <a:ext uri="{FF2B5EF4-FFF2-40B4-BE49-F238E27FC236}">
                <a16:creationId xmlns:a16="http://schemas.microsoft.com/office/drawing/2014/main" id="{0848EACC-7D98-4C5B-ABB8-C2FDA3624E02}"/>
              </a:ext>
            </a:extLst>
          </p:cNvPr>
          <p:cNvCxnSpPr>
            <a:cxnSpLocks/>
          </p:cNvCxnSpPr>
          <p:nvPr/>
        </p:nvCxnSpPr>
        <p:spPr bwMode="auto">
          <a:xfrm>
            <a:off x="6954411" y="433577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7" name="Connecteur droit avec flèche 73">
            <a:extLst>
              <a:ext uri="{FF2B5EF4-FFF2-40B4-BE49-F238E27FC236}">
                <a16:creationId xmlns:a16="http://schemas.microsoft.com/office/drawing/2014/main" id="{63100682-992A-4263-A2DD-C159E0C1EB09}"/>
              </a:ext>
            </a:extLst>
          </p:cNvPr>
          <p:cNvCxnSpPr>
            <a:cxnSpLocks/>
          </p:cNvCxnSpPr>
          <p:nvPr/>
        </p:nvCxnSpPr>
        <p:spPr bwMode="auto">
          <a:xfrm flipV="1">
            <a:off x="6954411" y="472907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8" name="Connecteur droit avec flèche 65">
            <a:extLst>
              <a:ext uri="{FF2B5EF4-FFF2-40B4-BE49-F238E27FC236}">
                <a16:creationId xmlns:a16="http://schemas.microsoft.com/office/drawing/2014/main" id="{BED89AF3-BCB5-45DE-97C9-79CDD818A50A}"/>
              </a:ext>
            </a:extLst>
          </p:cNvPr>
          <p:cNvCxnSpPr>
            <a:cxnSpLocks/>
          </p:cNvCxnSpPr>
          <p:nvPr/>
        </p:nvCxnSpPr>
        <p:spPr bwMode="auto">
          <a:xfrm>
            <a:off x="6954411" y="512236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9" name="Connecteur droit avec flèche 73">
            <a:extLst>
              <a:ext uri="{FF2B5EF4-FFF2-40B4-BE49-F238E27FC236}">
                <a16:creationId xmlns:a16="http://schemas.microsoft.com/office/drawing/2014/main" id="{F5BFBD26-A389-4369-BF73-CFEA10B21E65}"/>
              </a:ext>
            </a:extLst>
          </p:cNvPr>
          <p:cNvCxnSpPr>
            <a:cxnSpLocks/>
          </p:cNvCxnSpPr>
          <p:nvPr/>
        </p:nvCxnSpPr>
        <p:spPr bwMode="auto">
          <a:xfrm flipV="1">
            <a:off x="6954411" y="55156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aphicFrame>
        <p:nvGraphicFramePr>
          <p:cNvPr id="4" name="Tabela 3">
            <a:extLst>
              <a:ext uri="{FF2B5EF4-FFF2-40B4-BE49-F238E27FC236}">
                <a16:creationId xmlns:a16="http://schemas.microsoft.com/office/drawing/2014/main" id="{407BE85A-0FA1-462D-9EAC-A324ECAA0CFC}"/>
              </a:ext>
            </a:extLst>
          </p:cNvPr>
          <p:cNvGraphicFramePr>
            <a:graphicFrameLocks noGrp="1"/>
          </p:cNvGraphicFramePr>
          <p:nvPr/>
        </p:nvGraphicFramePr>
        <p:xfrm>
          <a:off x="8221980" y="2614454"/>
          <a:ext cx="289560" cy="3161504"/>
        </p:xfrm>
        <a:graphic>
          <a:graphicData uri="http://schemas.openxmlformats.org/drawingml/2006/table">
            <a:tbl>
              <a:tblPr/>
              <a:tblGrid>
                <a:gridCol w="289560">
                  <a:extLst>
                    <a:ext uri="{9D8B030D-6E8A-4147-A177-3AD203B41FA5}">
                      <a16:colId xmlns:a16="http://schemas.microsoft.com/office/drawing/2014/main" val="1077869550"/>
                    </a:ext>
                  </a:extLst>
                </a:gridCol>
              </a:tblGrid>
              <a:tr h="395188">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704877705"/>
                  </a:ext>
                </a:extLst>
              </a:tr>
              <a:tr h="395188">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987661719"/>
                  </a:ext>
                </a:extLst>
              </a:tr>
              <a:tr h="395188">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376078747"/>
                  </a:ext>
                </a:extLst>
              </a:tr>
              <a:tr h="395188">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571850968"/>
                  </a:ext>
                </a:extLst>
              </a:tr>
              <a:tr h="395188">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647903968"/>
                  </a:ext>
                </a:extLst>
              </a:tr>
              <a:tr h="395188">
                <a:tc>
                  <a:txBody>
                    <a:bodyPr/>
                    <a:lstStyle/>
                    <a:p>
                      <a:pPr algn="l" fontAlgn="ctr"/>
                      <a:r>
                        <a:rPr lang="fr-FR" sz="800" b="1" i="0" u="none" strike="noStrike" dirty="0">
                          <a:solidFill>
                            <a:schemeClr val="tx2"/>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526257993"/>
                  </a:ext>
                </a:extLst>
              </a:tr>
              <a:tr h="395188">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942719534"/>
                  </a:ext>
                </a:extLst>
              </a:tr>
              <a:tr h="395188">
                <a:tc>
                  <a:txBody>
                    <a:bodyPr/>
                    <a:lstStyle/>
                    <a:p>
                      <a:pPr algn="l" fontAlgn="ctr"/>
                      <a:r>
                        <a:rPr lang="fr-FR" sz="800" b="1" i="0" u="none" strike="noStrike" dirty="0">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369092433"/>
                  </a:ext>
                </a:extLst>
              </a:tr>
            </a:tbl>
          </a:graphicData>
        </a:graphic>
      </p:graphicFrame>
      <p:cxnSp>
        <p:nvCxnSpPr>
          <p:cNvPr id="40" name="Connecteur droit avec flèche 73">
            <a:extLst>
              <a:ext uri="{FF2B5EF4-FFF2-40B4-BE49-F238E27FC236}">
                <a16:creationId xmlns:a16="http://schemas.microsoft.com/office/drawing/2014/main" id="{5D101EFA-EDBC-4FDE-BCFC-CFDD6E6F22F1}"/>
              </a:ext>
            </a:extLst>
          </p:cNvPr>
          <p:cNvCxnSpPr>
            <a:cxnSpLocks/>
          </p:cNvCxnSpPr>
          <p:nvPr/>
        </p:nvCxnSpPr>
        <p:spPr bwMode="auto">
          <a:xfrm flipV="1">
            <a:off x="8028832" y="27436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1" name="Connecteur droit avec flèche 65">
            <a:extLst>
              <a:ext uri="{FF2B5EF4-FFF2-40B4-BE49-F238E27FC236}">
                <a16:creationId xmlns:a16="http://schemas.microsoft.com/office/drawing/2014/main" id="{2552B1EE-5ECA-48AB-965B-23577C9EAEF5}"/>
              </a:ext>
            </a:extLst>
          </p:cNvPr>
          <p:cNvCxnSpPr>
            <a:cxnSpLocks/>
          </p:cNvCxnSpPr>
          <p:nvPr/>
        </p:nvCxnSpPr>
        <p:spPr bwMode="auto">
          <a:xfrm>
            <a:off x="8028832" y="31399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2" name="Connecteur droit avec flèche 73">
            <a:extLst>
              <a:ext uri="{FF2B5EF4-FFF2-40B4-BE49-F238E27FC236}">
                <a16:creationId xmlns:a16="http://schemas.microsoft.com/office/drawing/2014/main" id="{AA4DEB53-048E-43BB-9ABD-50D5079FCAB4}"/>
              </a:ext>
            </a:extLst>
          </p:cNvPr>
          <p:cNvCxnSpPr>
            <a:cxnSpLocks/>
          </p:cNvCxnSpPr>
          <p:nvPr/>
        </p:nvCxnSpPr>
        <p:spPr bwMode="auto">
          <a:xfrm flipV="1">
            <a:off x="8028832" y="35361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3" name="Connecteur droit avec flèche 73">
            <a:extLst>
              <a:ext uri="{FF2B5EF4-FFF2-40B4-BE49-F238E27FC236}">
                <a16:creationId xmlns:a16="http://schemas.microsoft.com/office/drawing/2014/main" id="{47B7BB2E-42BF-4D61-80D0-83762ECA545C}"/>
              </a:ext>
            </a:extLst>
          </p:cNvPr>
          <p:cNvCxnSpPr>
            <a:cxnSpLocks/>
          </p:cNvCxnSpPr>
          <p:nvPr/>
        </p:nvCxnSpPr>
        <p:spPr bwMode="auto">
          <a:xfrm flipV="1">
            <a:off x="8028832" y="55173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5" name="Connecteur droit avec flèche 65">
            <a:extLst>
              <a:ext uri="{FF2B5EF4-FFF2-40B4-BE49-F238E27FC236}">
                <a16:creationId xmlns:a16="http://schemas.microsoft.com/office/drawing/2014/main" id="{FC5282D8-C49F-45A2-A9DB-81864DBAF844}"/>
              </a:ext>
            </a:extLst>
          </p:cNvPr>
          <p:cNvCxnSpPr>
            <a:cxnSpLocks/>
          </p:cNvCxnSpPr>
          <p:nvPr/>
        </p:nvCxnSpPr>
        <p:spPr bwMode="auto">
          <a:xfrm>
            <a:off x="8028832" y="393241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6" name="Connecteur droit avec flèche 65">
            <a:extLst>
              <a:ext uri="{FF2B5EF4-FFF2-40B4-BE49-F238E27FC236}">
                <a16:creationId xmlns:a16="http://schemas.microsoft.com/office/drawing/2014/main" id="{9CAE76BF-5E63-4D09-98B8-2FA31C40CD8A}"/>
              </a:ext>
            </a:extLst>
          </p:cNvPr>
          <p:cNvCxnSpPr>
            <a:cxnSpLocks/>
          </p:cNvCxnSpPr>
          <p:nvPr/>
        </p:nvCxnSpPr>
        <p:spPr bwMode="auto">
          <a:xfrm>
            <a:off x="8028832" y="43286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7" name="Connecteur droit avec flèche 65">
            <a:extLst>
              <a:ext uri="{FF2B5EF4-FFF2-40B4-BE49-F238E27FC236}">
                <a16:creationId xmlns:a16="http://schemas.microsoft.com/office/drawing/2014/main" id="{7A2C7FB1-65E2-4A0A-ACAA-F6AF3EBA5BD6}"/>
              </a:ext>
            </a:extLst>
          </p:cNvPr>
          <p:cNvCxnSpPr>
            <a:cxnSpLocks/>
          </p:cNvCxnSpPr>
          <p:nvPr/>
        </p:nvCxnSpPr>
        <p:spPr bwMode="auto">
          <a:xfrm>
            <a:off x="8028832" y="51211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8" name="Connecteur droit avec flèche 48">
            <a:extLst>
              <a:ext uri="{FF2B5EF4-FFF2-40B4-BE49-F238E27FC236}">
                <a16:creationId xmlns:a16="http://schemas.microsoft.com/office/drawing/2014/main" id="{EF821AC8-3A71-4787-940D-C07E7BA14DD4}"/>
              </a:ext>
            </a:extLst>
          </p:cNvPr>
          <p:cNvCxnSpPr>
            <a:cxnSpLocks/>
          </p:cNvCxnSpPr>
          <p:nvPr/>
        </p:nvCxnSpPr>
        <p:spPr bwMode="auto">
          <a:xfrm rot="2700000" flipV="1">
            <a:off x="8028832" y="47248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pSp>
        <p:nvGrpSpPr>
          <p:cNvPr id="44" name="Groupe 178">
            <a:extLst>
              <a:ext uri="{FF2B5EF4-FFF2-40B4-BE49-F238E27FC236}">
                <a16:creationId xmlns:a16="http://schemas.microsoft.com/office/drawing/2014/main" id="{FA51E452-06C3-440F-A337-9E72A84D7F58}"/>
              </a:ext>
            </a:extLst>
          </p:cNvPr>
          <p:cNvGrpSpPr/>
          <p:nvPr/>
        </p:nvGrpSpPr>
        <p:grpSpPr>
          <a:xfrm>
            <a:off x="6213466" y="6134084"/>
            <a:ext cx="2786465" cy="215444"/>
            <a:chOff x="6180269" y="5701497"/>
            <a:chExt cx="2786465" cy="215444"/>
          </a:xfrm>
        </p:grpSpPr>
        <p:sp>
          <p:nvSpPr>
            <p:cNvPr id="49" name="ZoneTexte 144">
              <a:extLst>
                <a:ext uri="{FF2B5EF4-FFF2-40B4-BE49-F238E27FC236}">
                  <a16:creationId xmlns:a16="http://schemas.microsoft.com/office/drawing/2014/main" id="{72704865-81C6-4026-A4EF-4B92D64134A3}"/>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50" name="Connecteur droit avec flèche 161">
              <a:extLst>
                <a:ext uri="{FF2B5EF4-FFF2-40B4-BE49-F238E27FC236}">
                  <a16:creationId xmlns:a16="http://schemas.microsoft.com/office/drawing/2014/main" id="{95A76EFD-D4E3-4903-9738-713A9CA30E98}"/>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1" name="Connecteur droit avec flèche 176">
              <a:extLst>
                <a:ext uri="{FF2B5EF4-FFF2-40B4-BE49-F238E27FC236}">
                  <a16:creationId xmlns:a16="http://schemas.microsoft.com/office/drawing/2014/main" id="{A3318338-A968-4BFD-BA8B-06C43A79D817}"/>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52" name="Groupe 51">
            <a:extLst>
              <a:ext uri="{FF2B5EF4-FFF2-40B4-BE49-F238E27FC236}">
                <a16:creationId xmlns:a16="http://schemas.microsoft.com/office/drawing/2014/main" id="{61E94DCD-005A-4F4F-B2B6-5E21CE4F039A}"/>
              </a:ext>
            </a:extLst>
          </p:cNvPr>
          <p:cNvGrpSpPr/>
          <p:nvPr/>
        </p:nvGrpSpPr>
        <p:grpSpPr>
          <a:xfrm>
            <a:off x="727555" y="820927"/>
            <a:ext cx="982374" cy="360000"/>
            <a:chOff x="727555" y="820927"/>
            <a:chExt cx="982374" cy="360000"/>
          </a:xfrm>
        </p:grpSpPr>
        <p:sp>
          <p:nvSpPr>
            <p:cNvPr id="53" name="Espace réservé du texte 4">
              <a:extLst>
                <a:ext uri="{FF2B5EF4-FFF2-40B4-BE49-F238E27FC236}">
                  <a16:creationId xmlns:a16="http://schemas.microsoft.com/office/drawing/2014/main" id="{3B908981-7400-4016-9B3B-12931B02D9B4}"/>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54" name="Picture 2" descr="C:\Users\NicoC\Desktop\CEVIPOF\sample-01.png">
              <a:extLst>
                <a:ext uri="{FF2B5EF4-FFF2-40B4-BE49-F238E27FC236}">
                  <a16:creationId xmlns:a16="http://schemas.microsoft.com/office/drawing/2014/main" id="{5D1397FB-52BA-4DF1-84DC-F1284D376288}"/>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657516095"/>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extLst>
              <p:ext uri="{D42A27DB-BD31-4B8C-83A1-F6EECF244321}">
                <p14:modId xmlns:p14="http://schemas.microsoft.com/office/powerpoint/2010/main" val="2168519352"/>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19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perception de la priorité accordée aux personnes vulnérables pour la vaccination</a:t>
                      </a:r>
                      <a:endParaRPr lang="fr-FR" sz="19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Vac5. Les plus de 75 ans et les patients très vulnérables, ainsi que les professionnels de santé de plus de 50 ans, sont prioritaires pour être vaccinés contre la Covid19. Approuvez-vous ce choix ?</a:t>
            </a:r>
          </a:p>
        </p:txBody>
      </p:sp>
      <p:graphicFrame>
        <p:nvGraphicFramePr>
          <p:cNvPr id="10" name="Graphique 16">
            <a:extLst>
              <a:ext uri="{FF2B5EF4-FFF2-40B4-BE49-F238E27FC236}">
                <a16:creationId xmlns:a16="http://schemas.microsoft.com/office/drawing/2014/main" id="{424F68A2-1902-496E-9DE1-B603E06CEEA1}"/>
              </a:ext>
            </a:extLst>
          </p:cNvPr>
          <p:cNvGraphicFramePr/>
          <p:nvPr>
            <p:custDataLst>
              <p:tags r:id="rId2"/>
            </p:custDataLst>
          </p:nvPr>
        </p:nvGraphicFramePr>
        <p:xfrm>
          <a:off x="3998677" y="1803623"/>
          <a:ext cx="5040548" cy="399071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516735DB-B0AB-4593-AB90-A0B03F63F433}"/>
              </a:ext>
            </a:extLst>
          </p:cNvPr>
          <p:cNvSpPr/>
          <p:nvPr/>
        </p:nvSpPr>
        <p:spPr>
          <a:xfrm>
            <a:off x="7611878" y="2489568"/>
            <a:ext cx="490840"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376092"/>
                </a:solidFill>
                <a:effectLst/>
                <a:uLnTx/>
                <a:uFillTx/>
                <a:latin typeface="Tahoma" pitchFamily="34" charset="0"/>
                <a:ea typeface="Tahoma" pitchFamily="34" charset="0"/>
                <a:cs typeface="Tahoma" pitchFamily="34" charset="0"/>
              </a:rPr>
              <a:t>Oui</a:t>
            </a:r>
            <a:endParaRPr kumimoji="0" lang="fr-FR" sz="16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endParaRPr>
          </a:p>
        </p:txBody>
      </p:sp>
      <p:sp>
        <p:nvSpPr>
          <p:cNvPr id="12" name="Ellipse 20">
            <a:extLst>
              <a:ext uri="{FF2B5EF4-FFF2-40B4-BE49-F238E27FC236}">
                <a16:creationId xmlns:a16="http://schemas.microsoft.com/office/drawing/2014/main" id="{05FEE8DE-BD50-4627-B60D-F0313B276B7C}"/>
              </a:ext>
            </a:extLst>
          </p:cNvPr>
          <p:cNvSpPr/>
          <p:nvPr/>
        </p:nvSpPr>
        <p:spPr bwMode="auto">
          <a:xfrm rot="20520000">
            <a:off x="6984776" y="2426725"/>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13" name="=satisfait">
            <a:extLst>
              <a:ext uri="{FF2B5EF4-FFF2-40B4-BE49-F238E27FC236}">
                <a16:creationId xmlns:a16="http://schemas.microsoft.com/office/drawing/2014/main" id="{62A6DAAF-963E-459F-A6BD-101305DB343A}"/>
              </a:ext>
            </a:extLst>
          </p:cNvPr>
          <p:cNvSpPr/>
          <p:nvPr/>
        </p:nvSpPr>
        <p:spPr>
          <a:xfrm>
            <a:off x="6971621" y="2458790"/>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77%</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14" name="Connecteur droit 25">
            <a:extLst>
              <a:ext uri="{FF2B5EF4-FFF2-40B4-BE49-F238E27FC236}">
                <a16:creationId xmlns:a16="http://schemas.microsoft.com/office/drawing/2014/main" id="{AF9ACC46-2E5B-4EB5-B28B-30EA80D7C72C}"/>
              </a:ext>
            </a:extLst>
          </p:cNvPr>
          <p:cNvCxnSpPr/>
          <p:nvPr/>
        </p:nvCxnSpPr>
        <p:spPr bwMode="auto">
          <a:xfrm>
            <a:off x="6914596" y="1902845"/>
            <a:ext cx="0" cy="1512000"/>
          </a:xfrm>
          <a:prstGeom prst="line">
            <a:avLst/>
          </a:prstGeom>
          <a:solidFill>
            <a:schemeClr val="accent1"/>
          </a:solidFill>
          <a:ln w="9525" cap="flat" cmpd="sng" algn="ctr">
            <a:solidFill>
              <a:srgbClr val="376092"/>
            </a:solidFill>
            <a:prstDash val="solid"/>
            <a:round/>
            <a:headEnd type="none" w="med" len="med"/>
            <a:tailEnd type="none" w="med" len="med"/>
          </a:ln>
          <a:effectLst/>
        </p:spPr>
      </p:cxnSp>
      <p:graphicFrame>
        <p:nvGraphicFramePr>
          <p:cNvPr id="15" name="Tableau 27">
            <a:extLst>
              <a:ext uri="{FF2B5EF4-FFF2-40B4-BE49-F238E27FC236}">
                <a16:creationId xmlns:a16="http://schemas.microsoft.com/office/drawing/2014/main" id="{6F3E6004-2943-4F02-8BEC-2FA4FB64289F}"/>
              </a:ext>
            </a:extLst>
          </p:cNvPr>
          <p:cNvGraphicFramePr>
            <a:graphicFrameLocks noGrp="1"/>
          </p:cNvGraphicFramePr>
          <p:nvPr/>
        </p:nvGraphicFramePr>
        <p:xfrm>
          <a:off x="2392033" y="1949927"/>
          <a:ext cx="1559019" cy="3860325"/>
        </p:xfrm>
        <a:graphic>
          <a:graphicData uri="http://schemas.openxmlformats.org/drawingml/2006/table">
            <a:tbl>
              <a:tblPr/>
              <a:tblGrid>
                <a:gridCol w="1559019">
                  <a:extLst>
                    <a:ext uri="{9D8B030D-6E8A-4147-A177-3AD203B41FA5}">
                      <a16:colId xmlns:a16="http://schemas.microsoft.com/office/drawing/2014/main" val="20000"/>
                    </a:ext>
                  </a:extLst>
                </a:gridCol>
              </a:tblGrid>
              <a:tr h="772065">
                <a:tc>
                  <a:txBody>
                    <a:bodyPr/>
                    <a:lstStyle/>
                    <a:p>
                      <a:pPr algn="r" fontAlgn="b"/>
                      <a:r>
                        <a:rPr lang="fr-FR" sz="1200" b="0" i="0" u="none" strike="noStrike" dirty="0">
                          <a:solidFill>
                            <a:srgbClr val="595959"/>
                          </a:solidFill>
                          <a:effectLst/>
                          <a:latin typeface="Tahoma" panose="020B0604030504040204" pitchFamily="34" charset="0"/>
                        </a:rPr>
                        <a:t>Oui, tout à fait</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772065">
                <a:tc>
                  <a:txBody>
                    <a:bodyPr/>
                    <a:lstStyle/>
                    <a:p>
                      <a:pPr algn="r" fontAlgn="b"/>
                      <a:r>
                        <a:rPr lang="fr-FR" sz="1200" b="0" i="0" u="none" strike="noStrike" dirty="0">
                          <a:solidFill>
                            <a:srgbClr val="595959"/>
                          </a:solidFill>
                          <a:effectLst/>
                          <a:latin typeface="Tahoma" panose="020B0604030504040204" pitchFamily="34" charset="0"/>
                        </a:rPr>
                        <a:t>Oui, plutôt</a:t>
                      </a:r>
                    </a:p>
                  </a:txBody>
                  <a:tcPr marL="6350" marR="6350" marT="6350" marB="0" anchor="ctr">
                    <a:lnL>
                      <a:noFill/>
                    </a:lnL>
                    <a:lnR>
                      <a:noFill/>
                    </a:lnR>
                    <a:lnT>
                      <a:noFill/>
                    </a:lnT>
                    <a:lnB>
                      <a:noFill/>
                    </a:lnB>
                  </a:tcPr>
                </a:tc>
                <a:extLst>
                  <a:ext uri="{0D108BD9-81ED-4DB2-BD59-A6C34878D82A}">
                    <a16:rowId xmlns:a16="http://schemas.microsoft.com/office/drawing/2014/main" val="2749055149"/>
                  </a:ext>
                </a:extLst>
              </a:tr>
              <a:tr h="772065">
                <a:tc>
                  <a:txBody>
                    <a:bodyPr/>
                    <a:lstStyle/>
                    <a:p>
                      <a:pPr algn="r" fontAlgn="b"/>
                      <a:r>
                        <a:rPr lang="fr-FR" sz="1200" b="0" i="0" u="none" strike="noStrike">
                          <a:solidFill>
                            <a:srgbClr val="595959"/>
                          </a:solidFill>
                          <a:effectLst/>
                          <a:latin typeface="Tahoma" panose="020B0604030504040204" pitchFamily="34" charset="0"/>
                        </a:rPr>
                        <a:t>Non, plutôt pas</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772065">
                <a:tc>
                  <a:txBody>
                    <a:bodyPr/>
                    <a:lstStyle/>
                    <a:p>
                      <a:pPr algn="r" fontAlgn="b"/>
                      <a:r>
                        <a:rPr lang="fr-FR" sz="1200" b="0" i="0" u="none" strike="noStrike" dirty="0">
                          <a:solidFill>
                            <a:srgbClr val="595959"/>
                          </a:solidFill>
                          <a:effectLst/>
                          <a:latin typeface="Tahoma" panose="020B0604030504040204" pitchFamily="34" charset="0"/>
                        </a:rPr>
                        <a:t>Non, pas du tout</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772065">
                <a:tc>
                  <a:txBody>
                    <a:bodyPr/>
                    <a:lstStyle/>
                    <a:p>
                      <a:pPr algn="r" fontAlgn="ctr"/>
                      <a:r>
                        <a:rPr lang="en-US" sz="1200" b="0" i="0" u="none" strike="noStrike" dirty="0">
                          <a:solidFill>
                            <a:srgbClr val="404040"/>
                          </a:solidFill>
                          <a:effectLst/>
                          <a:latin typeface="Tahoma" panose="020B0604030504040204" pitchFamily="34" charset="0"/>
                        </a:rPr>
                        <a:t>NSP</a:t>
                      </a:r>
                      <a:endParaRPr lang="fr-FR" sz="1200" b="0" i="0" u="none" strike="noStrike" dirty="0">
                        <a:solidFill>
                          <a:srgbClr val="404040"/>
                        </a:solidFill>
                        <a:effectLst/>
                        <a:latin typeface="Tahoma" panose="020B060403050404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905371613"/>
                  </a:ext>
                </a:extLst>
              </a:tr>
            </a:tbl>
          </a:graphicData>
        </a:graphic>
      </p:graphicFrame>
      <p:sp>
        <p:nvSpPr>
          <p:cNvPr id="16" name="Rectangle 15">
            <a:extLst>
              <a:ext uri="{FF2B5EF4-FFF2-40B4-BE49-F238E27FC236}">
                <a16:creationId xmlns:a16="http://schemas.microsoft.com/office/drawing/2014/main" id="{07D60232-5667-4A29-B7B7-89129B6A240C}"/>
              </a:ext>
            </a:extLst>
          </p:cNvPr>
          <p:cNvSpPr/>
          <p:nvPr/>
        </p:nvSpPr>
        <p:spPr>
          <a:xfrm>
            <a:off x="7611372" y="4089596"/>
            <a:ext cx="546945"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B4347"/>
                </a:solidFill>
                <a:effectLst/>
                <a:uLnTx/>
                <a:uFillTx/>
                <a:latin typeface="Tahoma" pitchFamily="34" charset="0"/>
                <a:ea typeface="Tahoma" pitchFamily="34" charset="0"/>
                <a:cs typeface="Tahoma" pitchFamily="34" charset="0"/>
              </a:rPr>
              <a:t>Non</a:t>
            </a:r>
            <a:endParaRPr kumimoji="0" lang="fr-FR" sz="1600" b="0" i="0" u="none" strike="noStrike" kern="1200" cap="none" spc="0" normalizeH="0" baseline="0" noProof="0" dirty="0">
              <a:ln>
                <a:noFill/>
              </a:ln>
              <a:solidFill>
                <a:srgbClr val="EB4347"/>
              </a:solidFill>
              <a:effectLst/>
              <a:uLnTx/>
              <a:uFillTx/>
              <a:latin typeface="Tahoma" pitchFamily="34" charset="0"/>
              <a:ea typeface="Tahoma" pitchFamily="34" charset="0"/>
              <a:cs typeface="Tahoma" pitchFamily="34" charset="0"/>
            </a:endParaRPr>
          </a:p>
        </p:txBody>
      </p:sp>
      <p:sp>
        <p:nvSpPr>
          <p:cNvPr id="17" name="Ellipse 20">
            <a:extLst>
              <a:ext uri="{FF2B5EF4-FFF2-40B4-BE49-F238E27FC236}">
                <a16:creationId xmlns:a16="http://schemas.microsoft.com/office/drawing/2014/main" id="{0E611807-AE55-4507-BF62-D8AD6409EF05}"/>
              </a:ext>
            </a:extLst>
          </p:cNvPr>
          <p:cNvSpPr/>
          <p:nvPr/>
        </p:nvSpPr>
        <p:spPr bwMode="auto">
          <a:xfrm rot="20520000">
            <a:off x="6984270" y="4026753"/>
            <a:ext cx="601737" cy="464240"/>
          </a:xfrm>
          <a:prstGeom prst="ellipse">
            <a:avLst/>
          </a:prstGeom>
          <a:solidFill>
            <a:srgbClr val="EB434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18" name="=satisfait">
            <a:extLst>
              <a:ext uri="{FF2B5EF4-FFF2-40B4-BE49-F238E27FC236}">
                <a16:creationId xmlns:a16="http://schemas.microsoft.com/office/drawing/2014/main" id="{B6250AF1-C474-4974-A99D-284B91B8E57E}"/>
              </a:ext>
            </a:extLst>
          </p:cNvPr>
          <p:cNvSpPr/>
          <p:nvPr/>
        </p:nvSpPr>
        <p:spPr>
          <a:xfrm>
            <a:off x="6971115" y="4058818"/>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14%</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19" name="Connecteur droit 25">
            <a:extLst>
              <a:ext uri="{FF2B5EF4-FFF2-40B4-BE49-F238E27FC236}">
                <a16:creationId xmlns:a16="http://schemas.microsoft.com/office/drawing/2014/main" id="{7FF2D137-50A3-4AF7-9326-ED7ED066DBA6}"/>
              </a:ext>
            </a:extLst>
          </p:cNvPr>
          <p:cNvCxnSpPr/>
          <p:nvPr/>
        </p:nvCxnSpPr>
        <p:spPr bwMode="auto">
          <a:xfrm>
            <a:off x="6914090" y="3502873"/>
            <a:ext cx="0" cy="1512000"/>
          </a:xfrm>
          <a:prstGeom prst="line">
            <a:avLst/>
          </a:prstGeom>
          <a:solidFill>
            <a:schemeClr val="accent1"/>
          </a:solidFill>
          <a:ln w="9525" cap="flat" cmpd="sng" algn="ctr">
            <a:solidFill>
              <a:srgbClr val="EB4347"/>
            </a:solidFill>
            <a:prstDash val="solid"/>
            <a:round/>
            <a:headEnd type="none" w="med" len="med"/>
            <a:tailEnd type="none" w="med" len="med"/>
          </a:ln>
          <a:effectLst/>
        </p:spPr>
      </p:cxnSp>
      <p:pic>
        <p:nvPicPr>
          <p:cNvPr id="20" name="Image 19" descr="Une image contenant texte, clipart&#10;&#10;Description générée automatiquement">
            <a:extLst>
              <a:ext uri="{FF2B5EF4-FFF2-40B4-BE49-F238E27FC236}">
                <a16:creationId xmlns:a16="http://schemas.microsoft.com/office/drawing/2014/main" id="{23955496-4002-8242-A122-E422530C9D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1780041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D4EEA076-9EB3-4A3B-B61E-B6A31B738F74}"/>
              </a:ext>
            </a:extLst>
          </p:cNvPr>
          <p:cNvSpPr txBox="1">
            <a:spLocks noChangeArrowheads="1"/>
          </p:cNvSpPr>
          <p:nvPr/>
        </p:nvSpPr>
        <p:spPr bwMode="auto">
          <a:xfrm>
            <a:off x="6725" y="1640844"/>
            <a:ext cx="3451586" cy="3170099"/>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0" b="1" i="0" u="none" strike="noStrike" kern="1200" cap="none" spc="0" normalizeH="0" baseline="0" noProof="0" dirty="0">
                <a:ln>
                  <a:noFill/>
                </a:ln>
                <a:solidFill>
                  <a:srgbClr val="FFFFFF"/>
                </a:solidFill>
                <a:effectLst/>
                <a:uLnTx/>
                <a:uFillTx/>
                <a:latin typeface="Tahoma" pitchFamily="34" charset="0"/>
                <a:ea typeface="+mn-ea"/>
                <a:cs typeface="Arial" charset="0"/>
              </a:rPr>
              <a:t>10</a:t>
            </a:r>
          </a:p>
        </p:txBody>
      </p:sp>
      <p:sp>
        <p:nvSpPr>
          <p:cNvPr id="4" name="Rectangle 3">
            <a:extLst>
              <a:ext uri="{FF2B5EF4-FFF2-40B4-BE49-F238E27FC236}">
                <a16:creationId xmlns:a16="http://schemas.microsoft.com/office/drawing/2014/main" id="{3AD79403-C5D6-41DD-B2CC-D43C641B7559}"/>
              </a:ext>
            </a:extLst>
          </p:cNvPr>
          <p:cNvSpPr>
            <a:spLocks noChangeArrowheads="1"/>
          </p:cNvSpPr>
          <p:nvPr/>
        </p:nvSpPr>
        <p:spPr bwMode="auto">
          <a:xfrm>
            <a:off x="3263316" y="3610664"/>
            <a:ext cx="6642683" cy="517525"/>
          </a:xfrm>
          <a:prstGeom prst="rect">
            <a:avLst/>
          </a:prstGeom>
          <a:solidFill>
            <a:schemeClr val="tx1">
              <a:lumMod val="75000"/>
              <a:lumOff val="25000"/>
            </a:schemeClr>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kern="1200" cap="none" spc="0" normalizeH="0" baseline="0" noProof="0" dirty="0">
                <a:ln>
                  <a:noFill/>
                </a:ln>
                <a:solidFill>
                  <a:srgbClr val="FFFFFF"/>
                </a:solidFill>
                <a:effectLst/>
                <a:uLnTx/>
                <a:uFillTx/>
                <a:latin typeface="Arial" charset="0"/>
                <a:ea typeface="+mn-ea"/>
                <a:cs typeface="Arial" charset="0"/>
              </a:rPr>
              <a:t>Le rapport à la Police</a:t>
            </a:r>
          </a:p>
        </p:txBody>
      </p:sp>
      <p:sp>
        <p:nvSpPr>
          <p:cNvPr id="5" name="Rectangle 2">
            <a:extLst>
              <a:ext uri="{FF2B5EF4-FFF2-40B4-BE49-F238E27FC236}">
                <a16:creationId xmlns:a16="http://schemas.microsoft.com/office/drawing/2014/main" id="{2A56A4C4-6A20-4208-873A-BC37BD3E410B}"/>
              </a:ext>
            </a:extLst>
          </p:cNvPr>
          <p:cNvSpPr>
            <a:spLocks noChangeArrowheads="1"/>
          </p:cNvSpPr>
          <p:nvPr/>
        </p:nvSpPr>
        <p:spPr bwMode="auto">
          <a:xfrm>
            <a:off x="3263316" y="4116388"/>
            <a:ext cx="6642683" cy="360000"/>
          </a:xfrm>
          <a:prstGeom prst="rect">
            <a:avLst/>
          </a:prstGeom>
          <a:solidFill>
            <a:srgbClr val="FCB711"/>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89627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extLst>
              <p:ext uri="{D42A27DB-BD31-4B8C-83A1-F6EECF244321}">
                <p14:modId xmlns:p14="http://schemas.microsoft.com/office/powerpoint/2010/main" val="4173959425"/>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contact avec les forces de police les 3 dernières années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Po2. Avez-vous été en relation ou en contact avec des forces de police au cours des trois dernières années (de 2018, 2019 ou 2020) ? </a:t>
            </a:r>
          </a:p>
        </p:txBody>
      </p:sp>
      <p:sp>
        <p:nvSpPr>
          <p:cNvPr id="8" name="AutoShape 4">
            <a:extLst>
              <a:ext uri="{FF2B5EF4-FFF2-40B4-BE49-F238E27FC236}">
                <a16:creationId xmlns:a16="http://schemas.microsoft.com/office/drawing/2014/main" id="{7BA88F84-F23C-4B34-BF2B-C156E88BD647}"/>
              </a:ext>
            </a:extLst>
          </p:cNvPr>
          <p:cNvSpPr>
            <a:spLocks noChangeArrowheads="1"/>
          </p:cNvSpPr>
          <p:nvPr/>
        </p:nvSpPr>
        <p:spPr bwMode="auto">
          <a:xfrm>
            <a:off x="5833692" y="2600290"/>
            <a:ext cx="3126118" cy="1380218"/>
          </a:xfrm>
          <a:prstGeom prst="roundRect">
            <a:avLst>
              <a:gd name="adj" fmla="val 5266"/>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a typeface="+mn-ea"/>
              <a:cs typeface="+mn-cs"/>
            </a:endParaRPr>
          </a:p>
        </p:txBody>
      </p:sp>
      <p:sp>
        <p:nvSpPr>
          <p:cNvPr id="9" name="=affich1">
            <a:extLst>
              <a:ext uri="{FF2B5EF4-FFF2-40B4-BE49-F238E27FC236}">
                <a16:creationId xmlns:a16="http://schemas.microsoft.com/office/drawing/2014/main" id="{51A80D40-8011-4F9D-BC9C-546EEE6BAB6E}"/>
              </a:ext>
            </a:extLst>
          </p:cNvPr>
          <p:cNvSpPr>
            <a:spLocks noChangeAspect="1"/>
          </p:cNvSpPr>
          <p:nvPr/>
        </p:nvSpPr>
        <p:spPr bwMode="auto">
          <a:xfrm rot="3470042">
            <a:off x="6064869" y="2784652"/>
            <a:ext cx="333370" cy="359979"/>
          </a:xfrm>
          <a:prstGeom prst="blockArc">
            <a:avLst>
              <a:gd name="adj1" fmla="val 10800000"/>
              <a:gd name="adj2" fmla="val 2543219"/>
              <a:gd name="adj3" fmla="val 31826"/>
            </a:avLst>
          </a:prstGeom>
          <a:solidFill>
            <a:srgbClr val="376092"/>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affich2">
            <a:extLst>
              <a:ext uri="{FF2B5EF4-FFF2-40B4-BE49-F238E27FC236}">
                <a16:creationId xmlns:a16="http://schemas.microsoft.com/office/drawing/2014/main" id="{31BE9B08-F5AA-4A21-9F72-2E25D098FAE5}"/>
              </a:ext>
            </a:extLst>
          </p:cNvPr>
          <p:cNvSpPr>
            <a:spLocks noChangeAspect="1"/>
          </p:cNvSpPr>
          <p:nvPr/>
        </p:nvSpPr>
        <p:spPr bwMode="auto">
          <a:xfrm rot="3470042">
            <a:off x="6064869" y="3467045"/>
            <a:ext cx="333369" cy="359979"/>
          </a:xfrm>
          <a:prstGeom prst="blockArc">
            <a:avLst>
              <a:gd name="adj1" fmla="val 10800000"/>
              <a:gd name="adj2" fmla="val 2543219"/>
              <a:gd name="adj3" fmla="val 31826"/>
            </a:avLst>
          </a:prstGeom>
          <a:solidFill>
            <a:srgbClr val="EB4347"/>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11" name="Graphique 20">
            <a:extLst>
              <a:ext uri="{FF2B5EF4-FFF2-40B4-BE49-F238E27FC236}">
                <a16:creationId xmlns:a16="http://schemas.microsoft.com/office/drawing/2014/main" id="{633192F6-261E-45BB-A1D9-78FE9626EDD6}"/>
              </a:ext>
            </a:extLst>
          </p:cNvPr>
          <p:cNvGraphicFramePr/>
          <p:nvPr/>
        </p:nvGraphicFramePr>
        <p:xfrm>
          <a:off x="1131726" y="1672178"/>
          <a:ext cx="4361643" cy="42148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au 21">
            <a:extLst>
              <a:ext uri="{FF2B5EF4-FFF2-40B4-BE49-F238E27FC236}">
                <a16:creationId xmlns:a16="http://schemas.microsoft.com/office/drawing/2014/main" id="{38D791FC-EE19-401F-893F-BEB24A587699}"/>
              </a:ext>
            </a:extLst>
          </p:cNvPr>
          <p:cNvGraphicFramePr>
            <a:graphicFrameLocks noGrp="1"/>
          </p:cNvGraphicFramePr>
          <p:nvPr/>
        </p:nvGraphicFramePr>
        <p:xfrm>
          <a:off x="6534229" y="2600283"/>
          <a:ext cx="2398802" cy="1408980"/>
        </p:xfrm>
        <a:graphic>
          <a:graphicData uri="http://schemas.openxmlformats.org/drawingml/2006/table">
            <a:tbl>
              <a:tblPr/>
              <a:tblGrid>
                <a:gridCol w="2398802">
                  <a:extLst>
                    <a:ext uri="{9D8B030D-6E8A-4147-A177-3AD203B41FA5}">
                      <a16:colId xmlns:a16="http://schemas.microsoft.com/office/drawing/2014/main" val="20000"/>
                    </a:ext>
                  </a:extLst>
                </a:gridCol>
              </a:tblGrid>
              <a:tr h="704490">
                <a:tc>
                  <a:txBody>
                    <a:bodyPr/>
                    <a:lstStyle/>
                    <a:p>
                      <a:pPr algn="l" fontAlgn="ctr"/>
                      <a:r>
                        <a:rPr lang="fr-FR" sz="1200" b="0" i="0" u="none" strike="noStrike" dirty="0">
                          <a:solidFill>
                            <a:srgbClr val="404040"/>
                          </a:solidFill>
                          <a:effectLst/>
                          <a:latin typeface="Tahoma" panose="020B0604030504040204" pitchFamily="34" charset="0"/>
                        </a:rPr>
                        <a:t>Oui</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704490">
                <a:tc>
                  <a:txBody>
                    <a:bodyPr/>
                    <a:lstStyle/>
                    <a:p>
                      <a:pPr algn="l" fontAlgn="ctr"/>
                      <a:r>
                        <a:rPr lang="fr-FR" sz="1200" b="0" i="0" u="none" strike="noStrike" dirty="0">
                          <a:solidFill>
                            <a:srgbClr val="404040"/>
                          </a:solidFill>
                          <a:effectLst/>
                          <a:latin typeface="Tahoma" panose="020B0604030504040204" pitchFamily="34" charset="0"/>
                        </a:rPr>
                        <a:t>Non</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2F29C4E1-40D0-4A08-B7DE-A0F5E2305E01}"/>
              </a:ext>
            </a:extLst>
          </p:cNvPr>
          <p:cNvSpPr/>
          <p:nvPr/>
        </p:nvSpPr>
        <p:spPr>
          <a:xfrm>
            <a:off x="1457062" y="4909700"/>
            <a:ext cx="457176"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Tahoma" pitchFamily="34" charset="0"/>
                <a:ea typeface="+mn-ea"/>
                <a:cs typeface="Arial" charset="0"/>
              </a:rPr>
              <a:t>NSP</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pic>
        <p:nvPicPr>
          <p:cNvPr id="14" name="Image 13" descr="Une image contenant texte, clipart&#10;&#10;Description générée automatiquement">
            <a:extLst>
              <a:ext uri="{FF2B5EF4-FFF2-40B4-BE49-F238E27FC236}">
                <a16:creationId xmlns:a16="http://schemas.microsoft.com/office/drawing/2014/main" id="{B34A7C1C-67BB-3D4C-B334-30DA755A36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20403857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extLst>
              <p:ext uri="{D42A27DB-BD31-4B8C-83A1-F6EECF244321}">
                <p14:modId xmlns:p14="http://schemas.microsoft.com/office/powerpoint/2010/main" val="1679100854"/>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 contact avec les forces de police les 3 dernières années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Po2. Avez-vous été en relation ou en contact avec des forces de police au cours des trois dernières années (de 2018, 2019 ou 2020) ? </a:t>
            </a:r>
          </a:p>
        </p:txBody>
      </p:sp>
      <p:graphicFrame>
        <p:nvGraphicFramePr>
          <p:cNvPr id="14" name="Tableau 22">
            <a:extLst>
              <a:ext uri="{FF2B5EF4-FFF2-40B4-BE49-F238E27FC236}">
                <a16:creationId xmlns:a16="http://schemas.microsoft.com/office/drawing/2014/main" id="{4B28B324-CA4F-480E-86D7-88286D0BDA2E}"/>
              </a:ext>
            </a:extLst>
          </p:cNvPr>
          <p:cNvGraphicFramePr>
            <a:graphicFrameLocks noGrp="1"/>
          </p:cNvGraphicFramePr>
          <p:nvPr>
            <p:extLst>
              <p:ext uri="{D42A27DB-BD31-4B8C-83A1-F6EECF244321}">
                <p14:modId xmlns:p14="http://schemas.microsoft.com/office/powerpoint/2010/main" val="1432442788"/>
              </p:ext>
            </p:extLst>
          </p:nvPr>
        </p:nvGraphicFramePr>
        <p:xfrm>
          <a:off x="1675466" y="2295112"/>
          <a:ext cx="6555068" cy="3350775"/>
        </p:xfrm>
        <a:graphic>
          <a:graphicData uri="http://schemas.openxmlformats.org/drawingml/2006/table">
            <a:tbl>
              <a:tblPr>
                <a:tableStyleId>{5C22544A-7EE6-4342-B048-85BDC9FD1C3A}</a:tableStyleId>
              </a:tblPr>
              <a:tblGrid>
                <a:gridCol w="1665198">
                  <a:extLst>
                    <a:ext uri="{9D8B030D-6E8A-4147-A177-3AD203B41FA5}">
                      <a16:colId xmlns:a16="http://schemas.microsoft.com/office/drawing/2014/main" val="2281626971"/>
                    </a:ext>
                  </a:extLst>
                </a:gridCol>
                <a:gridCol w="977974">
                  <a:extLst>
                    <a:ext uri="{9D8B030D-6E8A-4147-A177-3AD203B41FA5}">
                      <a16:colId xmlns:a16="http://schemas.microsoft.com/office/drawing/2014/main" val="2109701783"/>
                    </a:ext>
                  </a:extLst>
                </a:gridCol>
                <a:gridCol w="977974">
                  <a:extLst>
                    <a:ext uri="{9D8B030D-6E8A-4147-A177-3AD203B41FA5}">
                      <a16:colId xmlns:a16="http://schemas.microsoft.com/office/drawing/2014/main" val="4251480744"/>
                    </a:ext>
                  </a:extLst>
                </a:gridCol>
                <a:gridCol w="977974">
                  <a:extLst>
                    <a:ext uri="{9D8B030D-6E8A-4147-A177-3AD203B41FA5}">
                      <a16:colId xmlns:a16="http://schemas.microsoft.com/office/drawing/2014/main" val="789682629"/>
                    </a:ext>
                  </a:extLst>
                </a:gridCol>
                <a:gridCol w="977974">
                  <a:extLst>
                    <a:ext uri="{9D8B030D-6E8A-4147-A177-3AD203B41FA5}">
                      <a16:colId xmlns:a16="http://schemas.microsoft.com/office/drawing/2014/main" val="1358923703"/>
                    </a:ext>
                  </a:extLst>
                </a:gridCol>
                <a:gridCol w="977974">
                  <a:extLst>
                    <a:ext uri="{9D8B030D-6E8A-4147-A177-3AD203B41FA5}">
                      <a16:colId xmlns:a16="http://schemas.microsoft.com/office/drawing/2014/main" val="1069241170"/>
                    </a:ext>
                  </a:extLst>
                </a:gridCol>
              </a:tblGrid>
              <a:tr h="746107">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1023232">
                <a:tc>
                  <a:txBody>
                    <a:bodyPr/>
                    <a:lstStyle/>
                    <a:p>
                      <a:pPr algn="r" fontAlgn="ctr"/>
                      <a:r>
                        <a:rPr lang="fr-FR" sz="1400" b="0" i="0" u="none" strike="noStrike" dirty="0">
                          <a:solidFill>
                            <a:srgbClr val="404040"/>
                          </a:solidFill>
                          <a:effectLst/>
                          <a:latin typeface="Tahoma" panose="020B0604030504040204" pitchFamily="34" charset="0"/>
                        </a:rPr>
                        <a:t>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790718">
                <a:tc>
                  <a:txBody>
                    <a:bodyPr/>
                    <a:lstStyle/>
                    <a:p>
                      <a:pPr algn="r" fontAlgn="ctr"/>
                      <a:r>
                        <a:rPr lang="fr-FR" sz="1400" b="0" i="0" u="none" strike="noStrike" dirty="0">
                          <a:solidFill>
                            <a:srgbClr val="404040"/>
                          </a:solidFill>
                          <a:effectLst/>
                          <a:latin typeface="Tahoma" panose="020B0604030504040204" pitchFamily="34" charset="0"/>
                        </a:rPr>
                        <a:t>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80%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790718">
                <a:tc>
                  <a:txBody>
                    <a:bodyPr/>
                    <a:lstStyle/>
                    <a:p>
                      <a:pPr algn="r" fontAlgn="ctr"/>
                      <a:r>
                        <a:rPr lang="en-US" sz="1400" b="0" i="0" u="none" strike="noStrike" dirty="0">
                          <a:solidFill>
                            <a:srgbClr val="404040"/>
                          </a:solidFill>
                          <a:effectLst/>
                          <a:latin typeface="Tahoma" panose="020B0604030504040204" pitchFamily="34" charset="0"/>
                        </a:rPr>
                        <a:t>NSP</a:t>
                      </a:r>
                      <a:endParaRPr lang="fr-FR" sz="14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1256168"/>
                  </a:ext>
                </a:extLst>
              </a:tr>
            </a:tbl>
          </a:graphicData>
        </a:graphic>
      </p:graphicFrame>
      <p:pic>
        <p:nvPicPr>
          <p:cNvPr id="9" name="Image 23" descr="Une image contenant reine, signe, camion, pièce&#10;&#10;Description générée automatiquement">
            <a:extLst>
              <a:ext uri="{FF2B5EF4-FFF2-40B4-BE49-F238E27FC236}">
                <a16:creationId xmlns:a16="http://schemas.microsoft.com/office/drawing/2014/main" id="{2360308B-6736-4C49-BEEB-D656940B3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403" y="1832215"/>
            <a:ext cx="612648" cy="612648"/>
          </a:xfrm>
          <a:prstGeom prst="rect">
            <a:avLst/>
          </a:prstGeom>
        </p:spPr>
      </p:pic>
      <p:pic>
        <p:nvPicPr>
          <p:cNvPr id="10" name="Image 24" descr="Une image contenant dessin&#10;&#10;Description générée automatiquement">
            <a:extLst>
              <a:ext uri="{FF2B5EF4-FFF2-40B4-BE49-F238E27FC236}">
                <a16:creationId xmlns:a16="http://schemas.microsoft.com/office/drawing/2014/main" id="{3B69126B-A7D7-4CF3-BF36-410136ACFC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3005" y="1832215"/>
            <a:ext cx="612648" cy="612648"/>
          </a:xfrm>
          <a:prstGeom prst="rect">
            <a:avLst/>
          </a:prstGeom>
        </p:spPr>
      </p:pic>
      <p:pic>
        <p:nvPicPr>
          <p:cNvPr id="11" name="Image 25" descr="Une image contenant horloge&#10;&#10;Description générée automatiquement">
            <a:extLst>
              <a:ext uri="{FF2B5EF4-FFF2-40B4-BE49-F238E27FC236}">
                <a16:creationId xmlns:a16="http://schemas.microsoft.com/office/drawing/2014/main" id="{5F17704C-FA12-44A4-BAE6-FA1EBA4049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0204" y="1832215"/>
            <a:ext cx="612648" cy="612648"/>
          </a:xfrm>
          <a:prstGeom prst="rect">
            <a:avLst/>
          </a:prstGeom>
        </p:spPr>
      </p:pic>
      <p:pic>
        <p:nvPicPr>
          <p:cNvPr id="12" name="Picture 6" descr="Autocollant drapeau italien">
            <a:extLst>
              <a:ext uri="{FF2B5EF4-FFF2-40B4-BE49-F238E27FC236}">
                <a16:creationId xmlns:a16="http://schemas.microsoft.com/office/drawing/2014/main" id="{4C7C4E28-B708-4EA5-9BC2-CC40A54CAFF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545" t="35050" r="33819" b="34911"/>
          <a:stretch/>
        </p:blipFill>
        <p:spPr bwMode="auto">
          <a:xfrm>
            <a:off x="7454601" y="1838104"/>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4">
            <a:extLst>
              <a:ext uri="{FF2B5EF4-FFF2-40B4-BE49-F238E27FC236}">
                <a16:creationId xmlns:a16="http://schemas.microsoft.com/office/drawing/2014/main" id="{A8AB51FD-F645-4439-B2D0-5CCA2597F2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5806" y="1832215"/>
            <a:ext cx="612648" cy="612648"/>
          </a:xfrm>
          <a:prstGeom prst="rect">
            <a:avLst/>
          </a:prstGeom>
        </p:spPr>
      </p:pic>
      <p:grpSp>
        <p:nvGrpSpPr>
          <p:cNvPr id="15" name="Groupe 14">
            <a:extLst>
              <a:ext uri="{FF2B5EF4-FFF2-40B4-BE49-F238E27FC236}">
                <a16:creationId xmlns:a16="http://schemas.microsoft.com/office/drawing/2014/main" id="{B9E56A1E-1DA9-4D57-9120-3C845FCB2623}"/>
              </a:ext>
            </a:extLst>
          </p:cNvPr>
          <p:cNvGrpSpPr/>
          <p:nvPr/>
        </p:nvGrpSpPr>
        <p:grpSpPr>
          <a:xfrm>
            <a:off x="727555" y="820927"/>
            <a:ext cx="982374" cy="360000"/>
            <a:chOff x="727555" y="820927"/>
            <a:chExt cx="982374" cy="360000"/>
          </a:xfrm>
        </p:grpSpPr>
        <p:sp>
          <p:nvSpPr>
            <p:cNvPr id="16" name="Espace réservé du texte 4">
              <a:extLst>
                <a:ext uri="{FF2B5EF4-FFF2-40B4-BE49-F238E27FC236}">
                  <a16:creationId xmlns:a16="http://schemas.microsoft.com/office/drawing/2014/main" id="{A310989B-343A-45A0-9678-858CAB01C9B8}"/>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7" name="Picture 2" descr="C:\Users\NicoC\Desktop\CEVIPOF\sample-01.png">
              <a:extLst>
                <a:ext uri="{FF2B5EF4-FFF2-40B4-BE49-F238E27FC236}">
                  <a16:creationId xmlns:a16="http://schemas.microsoft.com/office/drawing/2014/main" id="{CDC716D5-D391-491C-BA8C-96A4E6C20DAB}"/>
                </a:ext>
              </a:extLst>
            </p:cNvPr>
            <p:cNvPicPr>
              <a:picLocks noChangeAspect="1" noChangeArrowheads="1"/>
            </p:cNvPicPr>
            <p:nvPr/>
          </p:nvPicPr>
          <p:blipFill>
            <a:blip r:embed="rId9"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695005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Les raisons de ce contact</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Po3. A ceux qui ont été en contact avec la Police, Était-ce lors… ?</a:t>
            </a:r>
          </a:p>
        </p:txBody>
      </p:sp>
      <p:sp>
        <p:nvSpPr>
          <p:cNvPr id="8" name="=affich1">
            <a:extLst>
              <a:ext uri="{FF2B5EF4-FFF2-40B4-BE49-F238E27FC236}">
                <a16:creationId xmlns:a16="http://schemas.microsoft.com/office/drawing/2014/main" id="{6574FD0F-5DBB-4C74-86F7-EEB3BE9F56C2}"/>
              </a:ext>
            </a:extLst>
          </p:cNvPr>
          <p:cNvSpPr>
            <a:spLocks noChangeAspect="1"/>
          </p:cNvSpPr>
          <p:nvPr/>
        </p:nvSpPr>
        <p:spPr bwMode="auto">
          <a:xfrm rot="3470042">
            <a:off x="8693291" y="5560764"/>
            <a:ext cx="333370" cy="359979"/>
          </a:xfrm>
          <a:prstGeom prst="blockArc">
            <a:avLst>
              <a:gd name="adj1" fmla="val 10800000"/>
              <a:gd name="adj2" fmla="val 2543219"/>
              <a:gd name="adj3" fmla="val 31826"/>
            </a:avLst>
          </a:prstGeom>
          <a:solidFill>
            <a:srgbClr val="376092"/>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affich2">
            <a:extLst>
              <a:ext uri="{FF2B5EF4-FFF2-40B4-BE49-F238E27FC236}">
                <a16:creationId xmlns:a16="http://schemas.microsoft.com/office/drawing/2014/main" id="{1E639FEB-B8D0-4D97-BA9C-7EB764D2CBD1}"/>
              </a:ext>
            </a:extLst>
          </p:cNvPr>
          <p:cNvSpPr>
            <a:spLocks noChangeAspect="1"/>
          </p:cNvSpPr>
          <p:nvPr/>
        </p:nvSpPr>
        <p:spPr bwMode="auto">
          <a:xfrm rot="3470042">
            <a:off x="8693291" y="5959227"/>
            <a:ext cx="333369" cy="359979"/>
          </a:xfrm>
          <a:prstGeom prst="blockArc">
            <a:avLst>
              <a:gd name="adj1" fmla="val 10800000"/>
              <a:gd name="adj2" fmla="val 2543219"/>
              <a:gd name="adj3" fmla="val 31826"/>
            </a:avLst>
          </a:prstGeom>
          <a:solidFill>
            <a:srgbClr val="EB4347"/>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10" name="Tableau 21">
            <a:extLst>
              <a:ext uri="{FF2B5EF4-FFF2-40B4-BE49-F238E27FC236}">
                <a16:creationId xmlns:a16="http://schemas.microsoft.com/office/drawing/2014/main" id="{CA5FDB17-058D-48DD-9385-9CBE683F948C}"/>
              </a:ext>
            </a:extLst>
          </p:cNvPr>
          <p:cNvGraphicFramePr>
            <a:graphicFrameLocks noGrp="1"/>
          </p:cNvGraphicFramePr>
          <p:nvPr/>
        </p:nvGraphicFramePr>
        <p:xfrm>
          <a:off x="9162651" y="5536600"/>
          <a:ext cx="743349" cy="704490"/>
        </p:xfrm>
        <a:graphic>
          <a:graphicData uri="http://schemas.openxmlformats.org/drawingml/2006/table">
            <a:tbl>
              <a:tblPr/>
              <a:tblGrid>
                <a:gridCol w="743349">
                  <a:extLst>
                    <a:ext uri="{9D8B030D-6E8A-4147-A177-3AD203B41FA5}">
                      <a16:colId xmlns:a16="http://schemas.microsoft.com/office/drawing/2014/main" val="20000"/>
                    </a:ext>
                  </a:extLst>
                </a:gridCol>
              </a:tblGrid>
              <a:tr h="352245">
                <a:tc>
                  <a:txBody>
                    <a:bodyPr/>
                    <a:lstStyle/>
                    <a:p>
                      <a:pPr algn="l" fontAlgn="ctr"/>
                      <a:r>
                        <a:rPr lang="fr-FR" sz="1200" b="0" i="0" u="none" strike="noStrike" dirty="0">
                          <a:solidFill>
                            <a:srgbClr val="000000"/>
                          </a:solidFill>
                          <a:effectLst/>
                          <a:latin typeface="Tahoma" panose="020B0604030504040204" pitchFamily="34" charset="0"/>
                        </a:rPr>
                        <a:t>Oui</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52245">
                <a:tc>
                  <a:txBody>
                    <a:bodyPr/>
                    <a:lstStyle/>
                    <a:p>
                      <a:pPr algn="l" fontAlgn="ctr"/>
                      <a:r>
                        <a:rPr lang="fr-FR" sz="1200" b="0" i="0" u="none" strike="noStrike" dirty="0">
                          <a:solidFill>
                            <a:srgbClr val="000000"/>
                          </a:solidFill>
                          <a:effectLst/>
                          <a:latin typeface="Tahoma" panose="020B0604030504040204" pitchFamily="34" charset="0"/>
                        </a:rPr>
                        <a:t>Non</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bl>
          </a:graphicData>
        </a:graphic>
      </p:graphicFrame>
      <p:grpSp>
        <p:nvGrpSpPr>
          <p:cNvPr id="11" name="Group 10">
            <a:extLst>
              <a:ext uri="{FF2B5EF4-FFF2-40B4-BE49-F238E27FC236}">
                <a16:creationId xmlns:a16="http://schemas.microsoft.com/office/drawing/2014/main" id="{DF275DF9-F51D-429A-BBE6-95A8BEEAFCFF}"/>
              </a:ext>
            </a:extLst>
          </p:cNvPr>
          <p:cNvGrpSpPr/>
          <p:nvPr/>
        </p:nvGrpSpPr>
        <p:grpSpPr>
          <a:xfrm>
            <a:off x="223354" y="1922856"/>
            <a:ext cx="2286375" cy="2399079"/>
            <a:chOff x="692150" y="1672178"/>
            <a:chExt cx="2286375" cy="2399079"/>
          </a:xfrm>
        </p:grpSpPr>
        <p:graphicFrame>
          <p:nvGraphicFramePr>
            <p:cNvPr id="12" name="Graphique 20">
              <a:extLst>
                <a:ext uri="{FF2B5EF4-FFF2-40B4-BE49-F238E27FC236}">
                  <a16:creationId xmlns:a16="http://schemas.microsoft.com/office/drawing/2014/main" id="{550D308F-95D9-4971-B7FD-538908E07D72}"/>
                </a:ext>
              </a:extLst>
            </p:cNvPr>
            <p:cNvGraphicFramePr/>
            <p:nvPr/>
          </p:nvGraphicFramePr>
          <p:xfrm>
            <a:off x="844538" y="1672178"/>
            <a:ext cx="2133987" cy="2399079"/>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E3F16C1D-46E9-4C50-B0E4-6A062850D43E}"/>
                </a:ext>
              </a:extLst>
            </p:cNvPr>
            <p:cNvSpPr/>
            <p:nvPr/>
          </p:nvSpPr>
          <p:spPr>
            <a:xfrm>
              <a:off x="692150" y="3429000"/>
              <a:ext cx="457176"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Tahoma" pitchFamily="34" charset="0"/>
                  <a:ea typeface="+mn-ea"/>
                  <a:cs typeface="Arial" charset="0"/>
                </a:rPr>
                <a:t>NSP</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grpSp>
      <p:graphicFrame>
        <p:nvGraphicFramePr>
          <p:cNvPr id="19" name="Graphique 20">
            <a:extLst>
              <a:ext uri="{FF2B5EF4-FFF2-40B4-BE49-F238E27FC236}">
                <a16:creationId xmlns:a16="http://schemas.microsoft.com/office/drawing/2014/main" id="{58382227-C970-4DF0-BC8E-C025E3AEE621}"/>
              </a:ext>
            </a:extLst>
          </p:cNvPr>
          <p:cNvGraphicFramePr/>
          <p:nvPr>
            <p:extLst>
              <p:ext uri="{D42A27DB-BD31-4B8C-83A1-F6EECF244321}">
                <p14:modId xmlns:p14="http://schemas.microsoft.com/office/powerpoint/2010/main" val="3243983184"/>
              </p:ext>
            </p:extLst>
          </p:nvPr>
        </p:nvGraphicFramePr>
        <p:xfrm>
          <a:off x="3978236" y="1922856"/>
          <a:ext cx="2133987" cy="2399079"/>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oup 20">
            <a:extLst>
              <a:ext uri="{FF2B5EF4-FFF2-40B4-BE49-F238E27FC236}">
                <a16:creationId xmlns:a16="http://schemas.microsoft.com/office/drawing/2014/main" id="{173E9E25-79DF-4276-BE1E-2C491ACDEF77}"/>
              </a:ext>
            </a:extLst>
          </p:cNvPr>
          <p:cNvGrpSpPr/>
          <p:nvPr/>
        </p:nvGrpSpPr>
        <p:grpSpPr>
          <a:xfrm>
            <a:off x="2047969" y="4398139"/>
            <a:ext cx="2286375" cy="2180981"/>
            <a:chOff x="7445624" y="1672178"/>
            <a:chExt cx="2286375" cy="2399079"/>
          </a:xfrm>
        </p:grpSpPr>
        <p:graphicFrame>
          <p:nvGraphicFramePr>
            <p:cNvPr id="22" name="Graphique 20">
              <a:extLst>
                <a:ext uri="{FF2B5EF4-FFF2-40B4-BE49-F238E27FC236}">
                  <a16:creationId xmlns:a16="http://schemas.microsoft.com/office/drawing/2014/main" id="{320E6FCA-354E-4B6A-BF4A-1937785F3C54}"/>
                </a:ext>
              </a:extLst>
            </p:cNvPr>
            <p:cNvGraphicFramePr/>
            <p:nvPr/>
          </p:nvGraphicFramePr>
          <p:xfrm>
            <a:off x="7598012" y="1672178"/>
            <a:ext cx="2133987" cy="2399079"/>
          </p:xfrm>
          <a:graphic>
            <a:graphicData uri="http://schemas.openxmlformats.org/drawingml/2006/chart">
              <c:chart xmlns:c="http://schemas.openxmlformats.org/drawingml/2006/chart" xmlns:r="http://schemas.openxmlformats.org/officeDocument/2006/relationships" r:id="rId6"/>
            </a:graphicData>
          </a:graphic>
        </p:graphicFrame>
        <p:sp>
          <p:nvSpPr>
            <p:cNvPr id="23" name="Rectangle 22">
              <a:extLst>
                <a:ext uri="{FF2B5EF4-FFF2-40B4-BE49-F238E27FC236}">
                  <a16:creationId xmlns:a16="http://schemas.microsoft.com/office/drawing/2014/main" id="{CBA50A41-8A87-45C0-9A21-8355FECE3569}"/>
                </a:ext>
              </a:extLst>
            </p:cNvPr>
            <p:cNvSpPr/>
            <p:nvPr/>
          </p:nvSpPr>
          <p:spPr>
            <a:xfrm>
              <a:off x="7445624" y="3429000"/>
              <a:ext cx="457176"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Tahoma" pitchFamily="34" charset="0"/>
                  <a:ea typeface="+mn-ea"/>
                  <a:cs typeface="Arial" charset="0"/>
                </a:rPr>
                <a:t>NSP</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grpSp>
      <p:graphicFrame>
        <p:nvGraphicFramePr>
          <p:cNvPr id="24" name="Tableau 27">
            <a:extLst>
              <a:ext uri="{FF2B5EF4-FFF2-40B4-BE49-F238E27FC236}">
                <a16:creationId xmlns:a16="http://schemas.microsoft.com/office/drawing/2014/main" id="{8C11048E-8D90-448A-9C9F-FFA4EFA85580}"/>
              </a:ext>
            </a:extLst>
          </p:cNvPr>
          <p:cNvGraphicFramePr>
            <a:graphicFrameLocks noGrp="1"/>
          </p:cNvGraphicFramePr>
          <p:nvPr>
            <p:extLst>
              <p:ext uri="{D42A27DB-BD31-4B8C-83A1-F6EECF244321}">
                <p14:modId xmlns:p14="http://schemas.microsoft.com/office/powerpoint/2010/main" val="519610055"/>
              </p:ext>
            </p:extLst>
          </p:nvPr>
        </p:nvGraphicFramePr>
        <p:xfrm>
          <a:off x="77352" y="1811371"/>
          <a:ext cx="2578378" cy="473845"/>
        </p:xfrm>
        <a:graphic>
          <a:graphicData uri="http://schemas.openxmlformats.org/drawingml/2006/table">
            <a:tbl>
              <a:tblPr/>
              <a:tblGrid>
                <a:gridCol w="2578378">
                  <a:extLst>
                    <a:ext uri="{9D8B030D-6E8A-4147-A177-3AD203B41FA5}">
                      <a16:colId xmlns:a16="http://schemas.microsoft.com/office/drawing/2014/main" val="20000"/>
                    </a:ext>
                  </a:extLst>
                </a:gridCol>
              </a:tblGrid>
              <a:tr h="473845">
                <a:tc>
                  <a:txBody>
                    <a:bodyPr/>
                    <a:lstStyle/>
                    <a:p>
                      <a:pPr algn="ctr" fontAlgn="ctr"/>
                      <a:r>
                        <a:rPr lang="fr-FR" sz="1200" b="0" i="0" u="none" strike="noStrike" kern="1200" dirty="0">
                          <a:solidFill>
                            <a:srgbClr val="404040"/>
                          </a:solidFill>
                          <a:effectLst/>
                          <a:latin typeface="Tahoma" panose="020B0604030504040204" pitchFamily="34" charset="0"/>
                          <a:ea typeface="+mn-ea"/>
                          <a:cs typeface="+mn-cs"/>
                        </a:rPr>
                        <a:t>D’un contrôle d’identité ou routier</a:t>
                      </a: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25" name="Tableau 27">
            <a:extLst>
              <a:ext uri="{FF2B5EF4-FFF2-40B4-BE49-F238E27FC236}">
                <a16:creationId xmlns:a16="http://schemas.microsoft.com/office/drawing/2014/main" id="{21E8225A-9009-4765-8189-AE1410A4BB5D}"/>
              </a:ext>
            </a:extLst>
          </p:cNvPr>
          <p:cNvGraphicFramePr>
            <a:graphicFrameLocks noGrp="1"/>
          </p:cNvGraphicFramePr>
          <p:nvPr>
            <p:extLst>
              <p:ext uri="{D42A27DB-BD31-4B8C-83A1-F6EECF244321}">
                <p14:modId xmlns:p14="http://schemas.microsoft.com/office/powerpoint/2010/main" val="4114866411"/>
              </p:ext>
            </p:extLst>
          </p:nvPr>
        </p:nvGraphicFramePr>
        <p:xfrm>
          <a:off x="3610039" y="1811371"/>
          <a:ext cx="2717992" cy="473845"/>
        </p:xfrm>
        <a:graphic>
          <a:graphicData uri="http://schemas.openxmlformats.org/drawingml/2006/table">
            <a:tbl>
              <a:tblPr/>
              <a:tblGrid>
                <a:gridCol w="2717992">
                  <a:extLst>
                    <a:ext uri="{9D8B030D-6E8A-4147-A177-3AD203B41FA5}">
                      <a16:colId xmlns:a16="http://schemas.microsoft.com/office/drawing/2014/main" val="20000"/>
                    </a:ext>
                  </a:extLst>
                </a:gridCol>
              </a:tblGrid>
              <a:tr h="473845">
                <a:tc>
                  <a:txBody>
                    <a:bodyPr/>
                    <a:lstStyle/>
                    <a:p>
                      <a:pPr algn="ctr" fontAlgn="ctr"/>
                      <a:r>
                        <a:rPr lang="fr-FR" sz="1200" b="0" i="0" u="none" strike="noStrike" kern="1200" dirty="0">
                          <a:solidFill>
                            <a:srgbClr val="404040"/>
                          </a:solidFill>
                          <a:effectLst/>
                          <a:latin typeface="Tahoma" panose="020B0604030504040204" pitchFamily="34" charset="0"/>
                          <a:ea typeface="+mn-ea"/>
                          <a:cs typeface="+mn-cs"/>
                        </a:rPr>
                        <a:t>D’un dépôt de plainte</a:t>
                      </a: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26" name="Tableau 27">
            <a:extLst>
              <a:ext uri="{FF2B5EF4-FFF2-40B4-BE49-F238E27FC236}">
                <a16:creationId xmlns:a16="http://schemas.microsoft.com/office/drawing/2014/main" id="{F600A0CB-F206-4DD0-AAD7-CED3B5001B60}"/>
              </a:ext>
            </a:extLst>
          </p:cNvPr>
          <p:cNvGraphicFramePr>
            <a:graphicFrameLocks noGrp="1"/>
          </p:cNvGraphicFramePr>
          <p:nvPr>
            <p:extLst>
              <p:ext uri="{D42A27DB-BD31-4B8C-83A1-F6EECF244321}">
                <p14:modId xmlns:p14="http://schemas.microsoft.com/office/powerpoint/2010/main" val="259720142"/>
              </p:ext>
            </p:extLst>
          </p:nvPr>
        </p:nvGraphicFramePr>
        <p:xfrm>
          <a:off x="1832160" y="4237243"/>
          <a:ext cx="2717992" cy="430768"/>
        </p:xfrm>
        <a:graphic>
          <a:graphicData uri="http://schemas.openxmlformats.org/drawingml/2006/table">
            <a:tbl>
              <a:tblPr/>
              <a:tblGrid>
                <a:gridCol w="2717992">
                  <a:extLst>
                    <a:ext uri="{9D8B030D-6E8A-4147-A177-3AD203B41FA5}">
                      <a16:colId xmlns:a16="http://schemas.microsoft.com/office/drawing/2014/main" val="20000"/>
                    </a:ext>
                  </a:extLst>
                </a:gridCol>
              </a:tblGrid>
              <a:tr h="4307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0" i="0" u="none" strike="noStrike" kern="1200" dirty="0">
                          <a:solidFill>
                            <a:srgbClr val="404040"/>
                          </a:solidFill>
                          <a:effectLst/>
                          <a:latin typeface="Tahoma" panose="020B0604030504040204" pitchFamily="34" charset="0"/>
                          <a:ea typeface="+mn-ea"/>
                          <a:cs typeface="+mn-cs"/>
                        </a:rPr>
                        <a:t>D’une manifestation</a:t>
                      </a:r>
                    </a:p>
                  </a:txBody>
                  <a:tcPr marL="9525" marR="9525" marT="8659"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pSp>
        <p:nvGrpSpPr>
          <p:cNvPr id="27" name="Group 26">
            <a:extLst>
              <a:ext uri="{FF2B5EF4-FFF2-40B4-BE49-F238E27FC236}">
                <a16:creationId xmlns:a16="http://schemas.microsoft.com/office/drawing/2014/main" id="{1DF06C1E-A740-498A-802A-4CF6BF1311DB}"/>
              </a:ext>
            </a:extLst>
          </p:cNvPr>
          <p:cNvGrpSpPr/>
          <p:nvPr/>
        </p:nvGrpSpPr>
        <p:grpSpPr>
          <a:xfrm>
            <a:off x="7396272" y="1918226"/>
            <a:ext cx="2286375" cy="2399079"/>
            <a:chOff x="692150" y="1672178"/>
            <a:chExt cx="2286375" cy="2399079"/>
          </a:xfrm>
        </p:grpSpPr>
        <p:graphicFrame>
          <p:nvGraphicFramePr>
            <p:cNvPr id="28" name="Graphique 20">
              <a:extLst>
                <a:ext uri="{FF2B5EF4-FFF2-40B4-BE49-F238E27FC236}">
                  <a16:creationId xmlns:a16="http://schemas.microsoft.com/office/drawing/2014/main" id="{DCB1D11B-D434-4377-94F3-315886C56751}"/>
                </a:ext>
              </a:extLst>
            </p:cNvPr>
            <p:cNvGraphicFramePr/>
            <p:nvPr/>
          </p:nvGraphicFramePr>
          <p:xfrm>
            <a:off x="844538" y="1672178"/>
            <a:ext cx="2133987" cy="2399079"/>
          </p:xfrm>
          <a:graphic>
            <a:graphicData uri="http://schemas.openxmlformats.org/drawingml/2006/chart">
              <c:chart xmlns:c="http://schemas.openxmlformats.org/drawingml/2006/chart" xmlns:r="http://schemas.openxmlformats.org/officeDocument/2006/relationships" r:id="rId7"/>
            </a:graphicData>
          </a:graphic>
        </p:graphicFrame>
        <p:sp>
          <p:nvSpPr>
            <p:cNvPr id="29" name="Rectangle 28">
              <a:extLst>
                <a:ext uri="{FF2B5EF4-FFF2-40B4-BE49-F238E27FC236}">
                  <a16:creationId xmlns:a16="http://schemas.microsoft.com/office/drawing/2014/main" id="{83C931D7-8675-42B6-8519-9C3D5BE5D2F9}"/>
                </a:ext>
              </a:extLst>
            </p:cNvPr>
            <p:cNvSpPr/>
            <p:nvPr/>
          </p:nvSpPr>
          <p:spPr>
            <a:xfrm>
              <a:off x="692150" y="3429000"/>
              <a:ext cx="457176"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Tahoma" pitchFamily="34" charset="0"/>
                  <a:ea typeface="+mn-ea"/>
                  <a:cs typeface="Arial" charset="0"/>
                </a:rPr>
                <a:t>NSP</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grpSp>
      <p:grpSp>
        <p:nvGrpSpPr>
          <p:cNvPr id="30" name="Group 29">
            <a:extLst>
              <a:ext uri="{FF2B5EF4-FFF2-40B4-BE49-F238E27FC236}">
                <a16:creationId xmlns:a16="http://schemas.microsoft.com/office/drawing/2014/main" id="{152F28F8-F50B-49A0-8134-6A6136413BD8}"/>
              </a:ext>
            </a:extLst>
          </p:cNvPr>
          <p:cNvGrpSpPr/>
          <p:nvPr/>
        </p:nvGrpSpPr>
        <p:grpSpPr>
          <a:xfrm>
            <a:off x="5484179" y="4363262"/>
            <a:ext cx="2286375" cy="2180981"/>
            <a:chOff x="7445624" y="1672178"/>
            <a:chExt cx="2286375" cy="2399079"/>
          </a:xfrm>
        </p:grpSpPr>
        <p:graphicFrame>
          <p:nvGraphicFramePr>
            <p:cNvPr id="31" name="Graphique 20">
              <a:extLst>
                <a:ext uri="{FF2B5EF4-FFF2-40B4-BE49-F238E27FC236}">
                  <a16:creationId xmlns:a16="http://schemas.microsoft.com/office/drawing/2014/main" id="{C3DFBA73-4D93-4862-939E-B1E03E2CA196}"/>
                </a:ext>
              </a:extLst>
            </p:cNvPr>
            <p:cNvGraphicFramePr/>
            <p:nvPr/>
          </p:nvGraphicFramePr>
          <p:xfrm>
            <a:off x="7598012" y="1672178"/>
            <a:ext cx="2133987" cy="2399079"/>
          </p:xfrm>
          <a:graphic>
            <a:graphicData uri="http://schemas.openxmlformats.org/drawingml/2006/chart">
              <c:chart xmlns:c="http://schemas.openxmlformats.org/drawingml/2006/chart" xmlns:r="http://schemas.openxmlformats.org/officeDocument/2006/relationships" r:id="rId8"/>
            </a:graphicData>
          </a:graphic>
        </p:graphicFrame>
        <p:sp>
          <p:nvSpPr>
            <p:cNvPr id="32" name="Rectangle 31">
              <a:extLst>
                <a:ext uri="{FF2B5EF4-FFF2-40B4-BE49-F238E27FC236}">
                  <a16:creationId xmlns:a16="http://schemas.microsoft.com/office/drawing/2014/main" id="{7BB791B3-2303-4308-B4DD-CE4585C0C1AC}"/>
                </a:ext>
              </a:extLst>
            </p:cNvPr>
            <p:cNvSpPr/>
            <p:nvPr/>
          </p:nvSpPr>
          <p:spPr>
            <a:xfrm>
              <a:off x="7445624" y="3429000"/>
              <a:ext cx="457176"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Tahoma" pitchFamily="34" charset="0"/>
                  <a:ea typeface="+mn-ea"/>
                  <a:cs typeface="Arial" charset="0"/>
                </a:rPr>
                <a:t>NSP</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grpSp>
      <p:graphicFrame>
        <p:nvGraphicFramePr>
          <p:cNvPr id="33" name="Tableau 27">
            <a:extLst>
              <a:ext uri="{FF2B5EF4-FFF2-40B4-BE49-F238E27FC236}">
                <a16:creationId xmlns:a16="http://schemas.microsoft.com/office/drawing/2014/main" id="{57285C03-8BC9-4C50-A363-5CB1B29E9B76}"/>
              </a:ext>
            </a:extLst>
          </p:cNvPr>
          <p:cNvGraphicFramePr>
            <a:graphicFrameLocks noGrp="1"/>
          </p:cNvGraphicFramePr>
          <p:nvPr>
            <p:extLst>
              <p:ext uri="{D42A27DB-BD31-4B8C-83A1-F6EECF244321}">
                <p14:modId xmlns:p14="http://schemas.microsoft.com/office/powerpoint/2010/main" val="1300401469"/>
              </p:ext>
            </p:extLst>
          </p:nvPr>
        </p:nvGraphicFramePr>
        <p:xfrm>
          <a:off x="7250270" y="1806741"/>
          <a:ext cx="2578378" cy="473845"/>
        </p:xfrm>
        <a:graphic>
          <a:graphicData uri="http://schemas.openxmlformats.org/drawingml/2006/table">
            <a:tbl>
              <a:tblPr/>
              <a:tblGrid>
                <a:gridCol w="2578378">
                  <a:extLst>
                    <a:ext uri="{9D8B030D-6E8A-4147-A177-3AD203B41FA5}">
                      <a16:colId xmlns:a16="http://schemas.microsoft.com/office/drawing/2014/main" val="20000"/>
                    </a:ext>
                  </a:extLst>
                </a:gridCol>
              </a:tblGrid>
              <a:tr h="473845">
                <a:tc>
                  <a:txBody>
                    <a:bodyPr/>
                    <a:lstStyle/>
                    <a:p>
                      <a:pPr algn="ctr" fontAlgn="ctr"/>
                      <a:r>
                        <a:rPr lang="fr-FR" sz="1200" b="0" i="0" u="none" strike="noStrike" kern="1200" dirty="0">
                          <a:solidFill>
                            <a:srgbClr val="404040"/>
                          </a:solidFill>
                          <a:effectLst/>
                          <a:latin typeface="Tahoma" panose="020B0604030504040204" pitchFamily="34" charset="0"/>
                          <a:ea typeface="+mn-ea"/>
                          <a:cs typeface="+mn-cs"/>
                        </a:rPr>
                        <a:t>D’une enquête judiciaire</a:t>
                      </a: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4" name="Tableau 27">
            <a:extLst>
              <a:ext uri="{FF2B5EF4-FFF2-40B4-BE49-F238E27FC236}">
                <a16:creationId xmlns:a16="http://schemas.microsoft.com/office/drawing/2014/main" id="{2C95EA32-9520-406B-9F65-18D8E2306CA2}"/>
              </a:ext>
            </a:extLst>
          </p:cNvPr>
          <p:cNvGraphicFramePr>
            <a:graphicFrameLocks noGrp="1"/>
          </p:cNvGraphicFramePr>
          <p:nvPr>
            <p:extLst>
              <p:ext uri="{D42A27DB-BD31-4B8C-83A1-F6EECF244321}">
                <p14:modId xmlns:p14="http://schemas.microsoft.com/office/powerpoint/2010/main" val="3128667959"/>
              </p:ext>
            </p:extLst>
          </p:nvPr>
        </p:nvGraphicFramePr>
        <p:xfrm>
          <a:off x="5268370" y="4202366"/>
          <a:ext cx="2717992" cy="430768"/>
        </p:xfrm>
        <a:graphic>
          <a:graphicData uri="http://schemas.openxmlformats.org/drawingml/2006/table">
            <a:tbl>
              <a:tblPr/>
              <a:tblGrid>
                <a:gridCol w="2717992">
                  <a:extLst>
                    <a:ext uri="{9D8B030D-6E8A-4147-A177-3AD203B41FA5}">
                      <a16:colId xmlns:a16="http://schemas.microsoft.com/office/drawing/2014/main" val="20000"/>
                    </a:ext>
                  </a:extLst>
                </a:gridCol>
              </a:tblGrid>
              <a:tr h="4307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0" i="0" u="none" strike="noStrike" kern="1200" dirty="0">
                          <a:solidFill>
                            <a:srgbClr val="404040"/>
                          </a:solidFill>
                          <a:effectLst/>
                          <a:latin typeface="Tahoma" panose="020B0604030504040204" pitchFamily="34" charset="0"/>
                          <a:ea typeface="+mn-ea"/>
                          <a:cs typeface="+mn-cs"/>
                        </a:rPr>
                        <a:t>D’un appel de détresse</a:t>
                      </a:r>
                    </a:p>
                  </a:txBody>
                  <a:tcPr marL="9525" marR="9525" marT="8659"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6" name="Espace réservé du texte 4">
            <a:extLst>
              <a:ext uri="{FF2B5EF4-FFF2-40B4-BE49-F238E27FC236}">
                <a16:creationId xmlns:a16="http://schemas.microsoft.com/office/drawing/2014/main" id="{5B3FCA72-0441-42F7-9A7B-1A047BEFF12B}"/>
              </a:ext>
            </a:extLst>
          </p:cNvPr>
          <p:cNvSpPr txBox="1">
            <a:spLocks/>
          </p:cNvSpPr>
          <p:nvPr>
            <p:custDataLst>
              <p:tags r:id="rId2"/>
            </p:custDataLst>
          </p:nvPr>
        </p:nvSpPr>
        <p:spPr>
          <a:xfrm>
            <a:off x="995274" y="841862"/>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438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37" name="Picture 2" descr="C:\Users\NicoC\Desktop\CEVIPOF\sample-01.png">
            <a:extLst>
              <a:ext uri="{FF2B5EF4-FFF2-40B4-BE49-F238E27FC236}">
                <a16:creationId xmlns:a16="http://schemas.microsoft.com/office/drawing/2014/main" id="{F58A4265-5502-43AD-949B-250505FBF3AD}"/>
              </a:ext>
            </a:extLst>
          </p:cNvPr>
          <p:cNvPicPr>
            <a:picLocks noChangeAspect="1" noChangeArrowheads="1"/>
          </p:cNvPicPr>
          <p:nvPr/>
        </p:nvPicPr>
        <p:blipFill>
          <a:blip r:embed="rId9" cstate="print"/>
          <a:srcRect/>
          <a:stretch>
            <a:fillRect/>
          </a:stretch>
        </p:blipFill>
        <p:spPr bwMode="auto">
          <a:xfrm>
            <a:off x="727555" y="820927"/>
            <a:ext cx="369256" cy="360000"/>
          </a:xfrm>
          <a:prstGeom prst="rect">
            <a:avLst/>
          </a:prstGeom>
          <a:noFill/>
        </p:spPr>
      </p:pic>
      <p:pic>
        <p:nvPicPr>
          <p:cNvPr id="38" name="Image 37" descr="Une image contenant texte, clipart&#10;&#10;Description générée automatiquement">
            <a:extLst>
              <a:ext uri="{FF2B5EF4-FFF2-40B4-BE49-F238E27FC236}">
                <a16:creationId xmlns:a16="http://schemas.microsoft.com/office/drawing/2014/main" id="{5BC7C54F-364E-C64B-889C-2FAEA2935D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4393996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Les raisons de ce contact</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Po3. A ceux qui ont été en contact avec la Police, Était-ce lors… ?</a:t>
            </a:r>
          </a:p>
        </p:txBody>
      </p:sp>
      <p:graphicFrame>
        <p:nvGraphicFramePr>
          <p:cNvPr id="35" name="Tableau 65">
            <a:extLst>
              <a:ext uri="{FF2B5EF4-FFF2-40B4-BE49-F238E27FC236}">
                <a16:creationId xmlns:a16="http://schemas.microsoft.com/office/drawing/2014/main" id="{F724FD6C-D5F5-4950-BBA5-41B867564727}"/>
              </a:ext>
            </a:extLst>
          </p:cNvPr>
          <p:cNvGraphicFramePr>
            <a:graphicFrameLocks noGrp="1"/>
          </p:cNvGraphicFramePr>
          <p:nvPr/>
        </p:nvGraphicFramePr>
        <p:xfrm>
          <a:off x="609600" y="1863476"/>
          <a:ext cx="9062915" cy="4488458"/>
        </p:xfrm>
        <a:graphic>
          <a:graphicData uri="http://schemas.openxmlformats.org/drawingml/2006/table">
            <a:tbl>
              <a:tblPr>
                <a:tableStyleId>{5C22544A-7EE6-4342-B048-85BDC9FD1C3A}</a:tableStyleId>
              </a:tblPr>
              <a:tblGrid>
                <a:gridCol w="2583784">
                  <a:extLst>
                    <a:ext uri="{9D8B030D-6E8A-4147-A177-3AD203B41FA5}">
                      <a16:colId xmlns:a16="http://schemas.microsoft.com/office/drawing/2014/main" val="4061785253"/>
                    </a:ext>
                  </a:extLst>
                </a:gridCol>
                <a:gridCol w="1332081">
                  <a:extLst>
                    <a:ext uri="{9D8B030D-6E8A-4147-A177-3AD203B41FA5}">
                      <a16:colId xmlns:a16="http://schemas.microsoft.com/office/drawing/2014/main" val="2281626971"/>
                    </a:ext>
                  </a:extLst>
                </a:gridCol>
                <a:gridCol w="1029410">
                  <a:extLst>
                    <a:ext uri="{9D8B030D-6E8A-4147-A177-3AD203B41FA5}">
                      <a16:colId xmlns:a16="http://schemas.microsoft.com/office/drawing/2014/main" val="461434671"/>
                    </a:ext>
                  </a:extLst>
                </a:gridCol>
                <a:gridCol w="1029410">
                  <a:extLst>
                    <a:ext uri="{9D8B030D-6E8A-4147-A177-3AD203B41FA5}">
                      <a16:colId xmlns:a16="http://schemas.microsoft.com/office/drawing/2014/main" val="4251480744"/>
                    </a:ext>
                  </a:extLst>
                </a:gridCol>
                <a:gridCol w="1029410">
                  <a:extLst>
                    <a:ext uri="{9D8B030D-6E8A-4147-A177-3AD203B41FA5}">
                      <a16:colId xmlns:a16="http://schemas.microsoft.com/office/drawing/2014/main" val="789682629"/>
                    </a:ext>
                  </a:extLst>
                </a:gridCol>
                <a:gridCol w="1029410">
                  <a:extLst>
                    <a:ext uri="{9D8B030D-6E8A-4147-A177-3AD203B41FA5}">
                      <a16:colId xmlns:a16="http://schemas.microsoft.com/office/drawing/2014/main" val="1358923703"/>
                    </a:ext>
                  </a:extLst>
                </a:gridCol>
                <a:gridCol w="1029410">
                  <a:extLst>
                    <a:ext uri="{9D8B030D-6E8A-4147-A177-3AD203B41FA5}">
                      <a16:colId xmlns:a16="http://schemas.microsoft.com/office/drawing/2014/main" val="2641424798"/>
                    </a:ext>
                  </a:extLst>
                </a:gridCol>
              </a:tblGrid>
              <a:tr h="373658">
                <a:tc>
                  <a:txBody>
                    <a:bodyPr/>
                    <a:lstStyle/>
                    <a:p>
                      <a:pPr algn="ctr" fontAlgn="b"/>
                      <a:endParaRPr lang="fr-FR" sz="1000" b="0" i="0" u="none" strike="noStrike">
                        <a:solidFill>
                          <a:srgbClr val="40404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Italie</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274320">
                <a:tc rowSpan="3">
                  <a:txBody>
                    <a:bodyPr/>
                    <a:lstStyle/>
                    <a:p>
                      <a:pPr algn="r" fontAlgn="ctr"/>
                      <a:r>
                        <a:rPr lang="fr-FR" sz="1200" b="0" i="0" u="none" strike="noStrike" kern="1200" dirty="0">
                          <a:solidFill>
                            <a:srgbClr val="404040"/>
                          </a:solidFill>
                          <a:effectLst/>
                          <a:latin typeface="Tahoma" panose="020B0604030504040204" pitchFamily="34" charset="0"/>
                          <a:ea typeface="+mn-ea"/>
                          <a:cs typeface="+mn-cs"/>
                        </a:rPr>
                        <a:t>D’un contrôle d’identité ou routier</a:t>
                      </a: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r h="274320">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310786"/>
                  </a:ext>
                </a:extLst>
              </a:tr>
              <a:tr h="274320">
                <a:tc vMerge="1">
                  <a:txBody>
                    <a:bodyPr/>
                    <a:lstStyle/>
                    <a:p>
                      <a:pPr algn="r" fontAlgn="ct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404040"/>
                          </a:solidFill>
                          <a:effectLst/>
                          <a:latin typeface="Tahoma" panose="020B0604030504040204" pitchFamily="34" charset="0"/>
                        </a:rPr>
                        <a:t>NSP</a:t>
                      </a:r>
                      <a:endParaRPr lang="fr-FR" sz="11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820029"/>
                  </a:ext>
                </a:extLst>
              </a:tr>
              <a:tr h="274320">
                <a:tc rowSpan="3">
                  <a:txBody>
                    <a:bodyPr/>
                    <a:lstStyle/>
                    <a:p>
                      <a:pPr algn="r" fontAlgn="ctr"/>
                      <a:r>
                        <a:rPr lang="fr-FR" sz="1200" b="0" i="0" u="none" strike="noStrike" kern="1200" dirty="0">
                          <a:solidFill>
                            <a:srgbClr val="404040"/>
                          </a:solidFill>
                          <a:effectLst/>
                          <a:latin typeface="Tahoma" panose="020B0604030504040204" pitchFamily="34" charset="0"/>
                          <a:ea typeface="+mn-ea"/>
                          <a:cs typeface="+mn-cs"/>
                        </a:rPr>
                        <a:t>D’un dépôt de plainte</a:t>
                      </a: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0855006"/>
                  </a:ext>
                </a:extLst>
              </a:tr>
              <a:tr h="274320">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833123"/>
                  </a:ext>
                </a:extLst>
              </a:tr>
              <a:tr h="274320">
                <a:tc vMerge="1">
                  <a:txBody>
                    <a:bodyPr/>
                    <a:lstStyle/>
                    <a:p>
                      <a:pPr algn="r" fontAlgn="ct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404040"/>
                          </a:solidFill>
                          <a:effectLst/>
                          <a:latin typeface="Tahoma" panose="020B0604030504040204" pitchFamily="34" charset="0"/>
                        </a:rPr>
                        <a:t>NSP</a:t>
                      </a:r>
                      <a:endParaRPr lang="fr-FR" sz="11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4229119"/>
                  </a:ext>
                </a:extLst>
              </a:tr>
              <a:tr h="274320">
                <a:tc row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200" b="0" i="0" u="none" strike="noStrike" kern="1200" dirty="0">
                          <a:solidFill>
                            <a:srgbClr val="404040"/>
                          </a:solidFill>
                          <a:effectLst/>
                          <a:latin typeface="Tahoma" panose="020B0604030504040204" pitchFamily="34" charset="0"/>
                          <a:ea typeface="+mn-ea"/>
                          <a:cs typeface="+mn-cs"/>
                        </a:rPr>
                        <a:t>D’un appel de détresse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561833"/>
                  </a:ext>
                </a:extLst>
              </a:tr>
              <a:tr h="274320">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465050"/>
                  </a:ext>
                </a:extLst>
              </a:tr>
              <a:tr h="274320">
                <a:tc v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fr-FR" sz="1200" b="0" i="0" u="none" strike="noStrike" kern="120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404040"/>
                          </a:solidFill>
                          <a:effectLst/>
                          <a:latin typeface="Tahoma" panose="020B0604030504040204" pitchFamily="34" charset="0"/>
                        </a:rPr>
                        <a:t>NSP</a:t>
                      </a:r>
                      <a:endParaRPr lang="fr-FR" sz="11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5463458"/>
                  </a:ext>
                </a:extLst>
              </a:tr>
              <a:tr h="274320">
                <a:tc rowSpan="3">
                  <a:txBody>
                    <a:bodyPr/>
                    <a:lstStyle/>
                    <a:p>
                      <a:pPr algn="r" fontAlgn="ctr"/>
                      <a:r>
                        <a:rPr lang="fr-FR" sz="1200" b="0" i="0" u="none" strike="noStrike" kern="1200" dirty="0">
                          <a:solidFill>
                            <a:srgbClr val="404040"/>
                          </a:solidFill>
                          <a:effectLst/>
                          <a:latin typeface="Tahoma" panose="020B0604030504040204" pitchFamily="34" charset="0"/>
                          <a:ea typeface="+mn-ea"/>
                          <a:cs typeface="+mn-cs"/>
                        </a:rPr>
                        <a:t>D’une enquête judiciaire</a:t>
                      </a: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30%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54755"/>
                  </a:ext>
                </a:extLst>
              </a:tr>
              <a:tr h="274320">
                <a:tc vMerge="1">
                  <a:txBody>
                    <a:bodyPr/>
                    <a:lstStyle/>
                    <a:p>
                      <a:endParaRPr lang="fr-FR" dirty="0"/>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6248324"/>
                  </a:ext>
                </a:extLst>
              </a:tr>
              <a:tr h="274320">
                <a:tc vMerge="1">
                  <a:txBody>
                    <a:bodyPr/>
                    <a:lstStyle/>
                    <a:p>
                      <a:pPr algn="r" fontAlgn="ct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404040"/>
                          </a:solidFill>
                          <a:effectLst/>
                          <a:latin typeface="Tahoma" panose="020B0604030504040204" pitchFamily="34" charset="0"/>
                        </a:rPr>
                        <a:t>NSP</a:t>
                      </a:r>
                      <a:endParaRPr lang="fr-FR" sz="11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392672"/>
                  </a:ext>
                </a:extLst>
              </a:tr>
              <a:tr h="274320">
                <a:tc row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200" b="0" i="0" u="none" strike="noStrike" kern="1200" dirty="0">
                          <a:solidFill>
                            <a:srgbClr val="404040"/>
                          </a:solidFill>
                          <a:effectLst/>
                          <a:latin typeface="Tahoma" panose="020B0604030504040204" pitchFamily="34" charset="0"/>
                          <a:ea typeface="+mn-ea"/>
                          <a:cs typeface="+mn-cs"/>
                        </a:rPr>
                        <a:t>D’une manifestation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848814"/>
                  </a:ext>
                </a:extLst>
              </a:tr>
              <a:tr h="274320">
                <a:tc vMerge="1">
                  <a:txBody>
                    <a:bodyPr/>
                    <a:lstStyle/>
                    <a:p>
                      <a:endParaRPr lang="fr-FR" dirty="0"/>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4096150"/>
                  </a:ext>
                </a:extLst>
              </a:tr>
              <a:tr h="274320">
                <a:tc v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fr-FR" sz="1200" b="0" i="0" u="none" strike="noStrike" kern="120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404040"/>
                          </a:solidFill>
                          <a:effectLst/>
                          <a:latin typeface="Tahoma" panose="020B0604030504040204" pitchFamily="34" charset="0"/>
                        </a:rPr>
                        <a:t>NSP</a:t>
                      </a:r>
                      <a:endParaRPr lang="fr-FR" sz="11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98069"/>
                  </a:ext>
                </a:extLst>
              </a:tr>
            </a:tbl>
          </a:graphicData>
        </a:graphic>
      </p:graphicFrame>
      <p:sp>
        <p:nvSpPr>
          <p:cNvPr id="9" name="Espace réservé du texte 4">
            <a:extLst>
              <a:ext uri="{FF2B5EF4-FFF2-40B4-BE49-F238E27FC236}">
                <a16:creationId xmlns:a16="http://schemas.microsoft.com/office/drawing/2014/main" id="{5C822AFC-B0AD-4BD6-8CAE-7220573F0E81}"/>
              </a:ext>
            </a:extLst>
          </p:cNvPr>
          <p:cNvSpPr txBox="1">
            <a:spLocks/>
          </p:cNvSpPr>
          <p:nvPr>
            <p:custDataLst>
              <p:tags r:id="rId2"/>
            </p:custDataLst>
          </p:nvPr>
        </p:nvSpPr>
        <p:spPr>
          <a:xfrm>
            <a:off x="995274" y="841862"/>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444</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0" name="Picture 2" descr="C:\Users\NicoC\Desktop\CEVIPOF\sample-01.png">
            <a:extLst>
              <a:ext uri="{FF2B5EF4-FFF2-40B4-BE49-F238E27FC236}">
                <a16:creationId xmlns:a16="http://schemas.microsoft.com/office/drawing/2014/main" id="{57C6DEFE-3B72-44E1-B829-2A840C89B5F9}"/>
              </a:ext>
            </a:extLst>
          </p:cNvPr>
          <p:cNvPicPr>
            <a:picLocks noChangeAspect="1" noChangeArrowheads="1"/>
          </p:cNvPicPr>
          <p:nvPr/>
        </p:nvPicPr>
        <p:blipFill>
          <a:blip r:embed="rId5" cstate="print"/>
          <a:srcRect/>
          <a:stretch>
            <a:fillRect/>
          </a:stretch>
        </p:blipFill>
        <p:spPr bwMode="auto">
          <a:xfrm>
            <a:off x="727555" y="820927"/>
            <a:ext cx="369256" cy="360000"/>
          </a:xfrm>
          <a:prstGeom prst="rect">
            <a:avLst/>
          </a:prstGeom>
          <a:noFill/>
        </p:spPr>
      </p:pic>
      <p:pic>
        <p:nvPicPr>
          <p:cNvPr id="11" name="Image 23" descr="Une image contenant reine, signe, camion, pièce&#10;&#10;Description générée automatiquement">
            <a:extLst>
              <a:ext uri="{FF2B5EF4-FFF2-40B4-BE49-F238E27FC236}">
                <a16:creationId xmlns:a16="http://schemas.microsoft.com/office/drawing/2014/main" id="{E3035B76-5F04-434F-91EF-75544DC8E6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5283" y="1255271"/>
            <a:ext cx="612648" cy="612648"/>
          </a:xfrm>
          <a:prstGeom prst="rect">
            <a:avLst/>
          </a:prstGeom>
        </p:spPr>
      </p:pic>
      <p:pic>
        <p:nvPicPr>
          <p:cNvPr id="12" name="Image 24" descr="Une image contenant dessin&#10;&#10;Description générée automatiquement">
            <a:extLst>
              <a:ext uri="{FF2B5EF4-FFF2-40B4-BE49-F238E27FC236}">
                <a16:creationId xmlns:a16="http://schemas.microsoft.com/office/drawing/2014/main" id="{5C9A9421-F5C1-4B55-BF3F-EE6A3549E5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2029" y="1255271"/>
            <a:ext cx="612648" cy="612648"/>
          </a:xfrm>
          <a:prstGeom prst="rect">
            <a:avLst/>
          </a:prstGeom>
        </p:spPr>
      </p:pic>
      <p:pic>
        <p:nvPicPr>
          <p:cNvPr id="13" name="Image 25" descr="Une image contenant horloge&#10;&#10;Description générée automatiquement">
            <a:extLst>
              <a:ext uri="{FF2B5EF4-FFF2-40B4-BE49-F238E27FC236}">
                <a16:creationId xmlns:a16="http://schemas.microsoft.com/office/drawing/2014/main" id="{07033D10-B69C-4A4B-BEAD-4A3952A98A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3656" y="1255271"/>
            <a:ext cx="612648" cy="612648"/>
          </a:xfrm>
          <a:prstGeom prst="rect">
            <a:avLst/>
          </a:prstGeom>
        </p:spPr>
      </p:pic>
      <p:pic>
        <p:nvPicPr>
          <p:cNvPr id="14" name="Picture 6" descr="Autocollant drapeau italien">
            <a:extLst>
              <a:ext uri="{FF2B5EF4-FFF2-40B4-BE49-F238E27FC236}">
                <a16:creationId xmlns:a16="http://schemas.microsoft.com/office/drawing/2014/main" id="{2893ED6F-F898-4B7E-AE4F-698C081B78B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3545" t="35050" r="33819" b="34911"/>
          <a:stretch/>
        </p:blipFill>
        <p:spPr bwMode="auto">
          <a:xfrm>
            <a:off x="8886911" y="1261160"/>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0B93D32C-7AA9-4465-8665-5AD093133BD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60402" y="1255271"/>
            <a:ext cx="612648" cy="612648"/>
          </a:xfrm>
          <a:prstGeom prst="rect">
            <a:avLst/>
          </a:prstGeom>
        </p:spPr>
      </p:pic>
      <p:grpSp>
        <p:nvGrpSpPr>
          <p:cNvPr id="16" name="Groupe 15">
            <a:extLst>
              <a:ext uri="{FF2B5EF4-FFF2-40B4-BE49-F238E27FC236}">
                <a16:creationId xmlns:a16="http://schemas.microsoft.com/office/drawing/2014/main" id="{2E2D2B31-D9B1-4F8E-B95B-089F3F4D42A7}"/>
              </a:ext>
            </a:extLst>
          </p:cNvPr>
          <p:cNvGrpSpPr/>
          <p:nvPr/>
        </p:nvGrpSpPr>
        <p:grpSpPr>
          <a:xfrm>
            <a:off x="727555" y="820927"/>
            <a:ext cx="982374" cy="360000"/>
            <a:chOff x="727555" y="820927"/>
            <a:chExt cx="982374" cy="360000"/>
          </a:xfrm>
        </p:grpSpPr>
        <p:sp>
          <p:nvSpPr>
            <p:cNvPr id="17" name="Espace réservé du texte 4">
              <a:extLst>
                <a:ext uri="{FF2B5EF4-FFF2-40B4-BE49-F238E27FC236}">
                  <a16:creationId xmlns:a16="http://schemas.microsoft.com/office/drawing/2014/main" id="{BF9A3DFB-3438-47F1-BCDE-DC04023FED7B}"/>
                </a:ext>
              </a:extLst>
            </p:cNvPr>
            <p:cNvSpPr txBox="1">
              <a:spLocks/>
            </p:cNvSpPr>
            <p:nvPr>
              <p:custDataLst>
                <p:tags r:id="rId3"/>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1366</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8" name="Picture 2" descr="C:\Users\NicoC\Desktop\CEVIPOF\sample-01.png">
              <a:extLst>
                <a:ext uri="{FF2B5EF4-FFF2-40B4-BE49-F238E27FC236}">
                  <a16:creationId xmlns:a16="http://schemas.microsoft.com/office/drawing/2014/main" id="{802779E1-F148-4E6F-A15D-E8A502153094}"/>
                </a:ext>
              </a:extLst>
            </p:cNvPr>
            <p:cNvPicPr>
              <a:picLocks noChangeAspect="1" noChangeArrowheads="1"/>
            </p:cNvPicPr>
            <p:nvPr/>
          </p:nvPicPr>
          <p:blipFill>
            <a:blip r:embed="rId5"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0841909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extLst>
              <p:ext uri="{D42A27DB-BD31-4B8C-83A1-F6EECF244321}">
                <p14:modId xmlns:p14="http://schemas.microsoft.com/office/powerpoint/2010/main" val="2133022963"/>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Les opinions détaillées sur la police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Po4. A propos de la police, diriez-vous qu’elle est ? </a:t>
            </a:r>
          </a:p>
        </p:txBody>
      </p:sp>
      <p:graphicFrame>
        <p:nvGraphicFramePr>
          <p:cNvPr id="8" name="Tableau 12">
            <a:extLst>
              <a:ext uri="{FF2B5EF4-FFF2-40B4-BE49-F238E27FC236}">
                <a16:creationId xmlns:a16="http://schemas.microsoft.com/office/drawing/2014/main" id="{4A217241-F5AC-4092-84B5-F941C35F5FB6}"/>
              </a:ext>
            </a:extLst>
          </p:cNvPr>
          <p:cNvGraphicFramePr>
            <a:graphicFrameLocks noGrp="1"/>
          </p:cNvGraphicFramePr>
          <p:nvPr/>
        </p:nvGraphicFramePr>
        <p:xfrm>
          <a:off x="226424" y="1440130"/>
          <a:ext cx="3808472" cy="4288100"/>
        </p:xfrm>
        <a:graphic>
          <a:graphicData uri="http://schemas.openxmlformats.org/drawingml/2006/table">
            <a:tbl>
              <a:tblPr>
                <a:tableStyleId>{5C22544A-7EE6-4342-B048-85BDC9FD1C3A}</a:tableStyleId>
              </a:tblPr>
              <a:tblGrid>
                <a:gridCol w="3808472">
                  <a:extLst>
                    <a:ext uri="{9D8B030D-6E8A-4147-A177-3AD203B41FA5}">
                      <a16:colId xmlns:a16="http://schemas.microsoft.com/office/drawing/2014/main" val="240764292"/>
                    </a:ext>
                  </a:extLst>
                </a:gridCol>
              </a:tblGrid>
              <a:tr h="428810">
                <a:tc>
                  <a:txBody>
                    <a:bodyPr/>
                    <a:lstStyle/>
                    <a:p>
                      <a:pPr algn="r" fontAlgn="b"/>
                      <a:r>
                        <a:rPr lang="fr-FR" sz="1200" b="0" i="0" u="none" strike="noStrike" dirty="0">
                          <a:solidFill>
                            <a:srgbClr val="404040"/>
                          </a:solidFill>
                          <a:effectLst/>
                          <a:latin typeface="Tahoma" panose="020B0604030504040204" pitchFamily="34" charset="0"/>
                        </a:rPr>
                        <a:t>Fait l'objet d'agressions et d'insultes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932526"/>
                  </a:ext>
                </a:extLst>
              </a:tr>
              <a:tr h="428810">
                <a:tc>
                  <a:txBody>
                    <a:bodyPr/>
                    <a:lstStyle/>
                    <a:p>
                      <a:pPr algn="r" fontAlgn="b"/>
                      <a:r>
                        <a:rPr lang="fr-FR" sz="1200" b="0" i="0" u="none" strike="noStrike">
                          <a:solidFill>
                            <a:srgbClr val="404040"/>
                          </a:solidFill>
                          <a:effectLst/>
                          <a:latin typeface="Tahoma" panose="020B0604030504040204" pitchFamily="34" charset="0"/>
                        </a:rPr>
                        <a:t>N'a pas assez de moyens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3242531"/>
                  </a:ext>
                </a:extLst>
              </a:tr>
              <a:tr h="428810">
                <a:tc>
                  <a:txBody>
                    <a:bodyPr/>
                    <a:lstStyle/>
                    <a:p>
                      <a:pPr algn="r" fontAlgn="b"/>
                      <a:r>
                        <a:rPr lang="fr-FR" sz="1200" b="0" i="0" u="none" strike="noStrike">
                          <a:solidFill>
                            <a:srgbClr val="404040"/>
                          </a:solidFill>
                          <a:effectLst/>
                          <a:latin typeface="Tahoma" panose="020B0604030504040204" pitchFamily="34" charset="0"/>
                        </a:rPr>
                        <a:t>N'est pas suffisamment reconnue pour son dévouement</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6258784"/>
                  </a:ext>
                </a:extLst>
              </a:tr>
              <a:tr h="428810">
                <a:tc>
                  <a:txBody>
                    <a:bodyPr/>
                    <a:lstStyle/>
                    <a:p>
                      <a:pPr algn="r" fontAlgn="b"/>
                      <a:r>
                        <a:rPr lang="fr-FR" sz="1200" b="0" i="0" u="none" strike="noStrike">
                          <a:solidFill>
                            <a:srgbClr val="404040"/>
                          </a:solidFill>
                          <a:effectLst/>
                          <a:latin typeface="Tahoma" panose="020B0604030504040204" pitchFamily="34" charset="0"/>
                        </a:rPr>
                        <a:t>Est efficace/compétente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5690792"/>
                  </a:ext>
                </a:extLst>
              </a:tr>
              <a:tr h="428810">
                <a:tc>
                  <a:txBody>
                    <a:bodyPr/>
                    <a:lstStyle/>
                    <a:p>
                      <a:pPr algn="r" fontAlgn="b"/>
                      <a:r>
                        <a:rPr lang="fr-FR" sz="1200" b="0" i="0" u="none" strike="noStrike">
                          <a:solidFill>
                            <a:srgbClr val="404040"/>
                          </a:solidFill>
                          <a:effectLst/>
                          <a:latin typeface="Tahoma" panose="020B0604030504040204" pitchFamily="34" charset="0"/>
                        </a:rPr>
                        <a:t>Est honnête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1845881"/>
                  </a:ext>
                </a:extLst>
              </a:tr>
              <a:tr h="428810">
                <a:tc>
                  <a:txBody>
                    <a:bodyPr/>
                    <a:lstStyle/>
                    <a:p>
                      <a:pPr algn="r" fontAlgn="b"/>
                      <a:r>
                        <a:rPr lang="fr-FR" sz="1200" b="0" i="0" u="none" strike="noStrike">
                          <a:solidFill>
                            <a:srgbClr val="404040"/>
                          </a:solidFill>
                          <a:effectLst/>
                          <a:latin typeface="Tahoma" panose="020B0604030504040204" pitchFamily="34" charset="0"/>
                        </a:rPr>
                        <a:t>Traite les gens avec respect</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7537808"/>
                  </a:ext>
                </a:extLst>
              </a:tr>
              <a:tr h="428810">
                <a:tc>
                  <a:txBody>
                    <a:bodyPr/>
                    <a:lstStyle/>
                    <a:p>
                      <a:pPr algn="r" fontAlgn="b"/>
                      <a:r>
                        <a:rPr lang="fr-FR" sz="1200" b="0" i="0" u="none" strike="noStrike">
                          <a:solidFill>
                            <a:srgbClr val="404040"/>
                          </a:solidFill>
                          <a:effectLst/>
                          <a:latin typeface="Tahoma" panose="020B0604030504040204" pitchFamily="34" charset="0"/>
                        </a:rPr>
                        <a:t>Ne forme pas bien ou suffisamment ses agents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5836127"/>
                  </a:ext>
                </a:extLst>
              </a:tr>
              <a:tr h="428810">
                <a:tc>
                  <a:txBody>
                    <a:bodyPr/>
                    <a:lstStyle/>
                    <a:p>
                      <a:pPr algn="r" fontAlgn="b"/>
                      <a:r>
                        <a:rPr lang="fr-FR" sz="1200" b="0" i="0" u="none" strike="noStrike">
                          <a:solidFill>
                            <a:srgbClr val="404040"/>
                          </a:solidFill>
                          <a:effectLst/>
                          <a:latin typeface="Tahoma" panose="020B0604030504040204" pitchFamily="34" charset="0"/>
                        </a:rPr>
                        <a:t>Est présente et accessible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3481483"/>
                  </a:ext>
                </a:extLst>
              </a:tr>
              <a:tr h="428810">
                <a:tc>
                  <a:txBody>
                    <a:bodyPr/>
                    <a:lstStyle/>
                    <a:p>
                      <a:pPr algn="r" fontAlgn="b"/>
                      <a:r>
                        <a:rPr lang="fr-FR" sz="1200" b="0" i="0" u="none" strike="noStrike">
                          <a:solidFill>
                            <a:srgbClr val="404040"/>
                          </a:solidFill>
                          <a:effectLst/>
                          <a:latin typeface="Tahoma" panose="020B0604030504040204" pitchFamily="34" charset="0"/>
                        </a:rPr>
                        <a:t>Ne sanctionne pas ses agents lorsqu'ils agissent de manière fautive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3696954"/>
                  </a:ext>
                </a:extLst>
              </a:tr>
              <a:tr h="428810">
                <a:tc>
                  <a:txBody>
                    <a:bodyPr/>
                    <a:lstStyle/>
                    <a:p>
                      <a:pPr algn="r" fontAlgn="b"/>
                      <a:r>
                        <a:rPr lang="fr-FR" sz="1200" b="0" i="0" u="none" strike="noStrike" dirty="0">
                          <a:solidFill>
                            <a:srgbClr val="404040"/>
                          </a:solidFill>
                          <a:effectLst/>
                          <a:latin typeface="Tahoma" panose="020B0604030504040204" pitchFamily="34" charset="0"/>
                        </a:rPr>
                        <a:t>N'use pas de la force à bon escient en fonction de la situation</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0263665"/>
                  </a:ext>
                </a:extLst>
              </a:tr>
            </a:tbl>
          </a:graphicData>
        </a:graphic>
      </p:graphicFrame>
      <p:sp>
        <p:nvSpPr>
          <p:cNvPr id="9" name="ZoneTexte 8">
            <a:extLst>
              <a:ext uri="{FF2B5EF4-FFF2-40B4-BE49-F238E27FC236}">
                <a16:creationId xmlns:a16="http://schemas.microsoft.com/office/drawing/2014/main" id="{F2CDBD47-2347-48AD-8096-78FBFD755C54}"/>
              </a:ext>
            </a:extLst>
          </p:cNvPr>
          <p:cNvSpPr txBox="1"/>
          <p:nvPr>
            <p:custDataLst>
              <p:tags r:id="rId2"/>
            </p:custDataLst>
          </p:nvPr>
        </p:nvSpPr>
        <p:spPr>
          <a:xfrm rot="5400000">
            <a:off x="7154994" y="3467153"/>
            <a:ext cx="4159889" cy="307777"/>
          </a:xfrm>
          <a:prstGeom prst="rect">
            <a:avLst/>
          </a:prstGeom>
          <a:solidFill>
            <a:srgbClr val="37609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300" normalizeH="0" baseline="0" noProof="0" dirty="0">
                <a:ln>
                  <a:noFill/>
                </a:ln>
                <a:solidFill>
                  <a:srgbClr val="FFFFFF"/>
                </a:solidFill>
                <a:effectLst/>
                <a:uLnTx/>
                <a:uFillTx/>
                <a:latin typeface="Calibri" pitchFamily="34" charset="0"/>
                <a:ea typeface="+mn-ea"/>
                <a:cs typeface="Tahoma" pitchFamily="34" charset="0"/>
              </a:rPr>
              <a:t>% Oui</a:t>
            </a:r>
          </a:p>
        </p:txBody>
      </p:sp>
      <p:sp>
        <p:nvSpPr>
          <p:cNvPr id="10" name="AutoShape 4">
            <a:extLst>
              <a:ext uri="{FF2B5EF4-FFF2-40B4-BE49-F238E27FC236}">
                <a16:creationId xmlns:a16="http://schemas.microsoft.com/office/drawing/2014/main" id="{0F07EDD8-077C-4DA4-8BDA-65E087B4D015}"/>
              </a:ext>
            </a:extLst>
          </p:cNvPr>
          <p:cNvSpPr>
            <a:spLocks noChangeArrowheads="1"/>
          </p:cNvSpPr>
          <p:nvPr/>
        </p:nvSpPr>
        <p:spPr bwMode="auto">
          <a:xfrm>
            <a:off x="3031339" y="5905398"/>
            <a:ext cx="4986137" cy="396000"/>
          </a:xfrm>
          <a:prstGeom prst="roundRect">
            <a:avLst>
              <a:gd name="adj" fmla="val 16667"/>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a typeface="+mn-ea"/>
              <a:cs typeface="Tahoma" pitchFamily="34" charset="0"/>
            </a:endParaRPr>
          </a:p>
        </p:txBody>
      </p:sp>
      <p:grpSp>
        <p:nvGrpSpPr>
          <p:cNvPr id="11" name="Group 10">
            <a:extLst>
              <a:ext uri="{FF2B5EF4-FFF2-40B4-BE49-F238E27FC236}">
                <a16:creationId xmlns:a16="http://schemas.microsoft.com/office/drawing/2014/main" id="{2916ACDB-C8BA-412D-BBAF-B448EACF2740}"/>
              </a:ext>
            </a:extLst>
          </p:cNvPr>
          <p:cNvGrpSpPr/>
          <p:nvPr/>
        </p:nvGrpSpPr>
        <p:grpSpPr>
          <a:xfrm>
            <a:off x="3145346" y="5915058"/>
            <a:ext cx="1125106" cy="400110"/>
            <a:chOff x="2673058" y="5915058"/>
            <a:chExt cx="1125106" cy="400110"/>
          </a:xfrm>
        </p:grpSpPr>
        <p:sp>
          <p:nvSpPr>
            <p:cNvPr id="12" name="=label1">
              <a:extLst>
                <a:ext uri="{FF2B5EF4-FFF2-40B4-BE49-F238E27FC236}">
                  <a16:creationId xmlns:a16="http://schemas.microsoft.com/office/drawing/2014/main" id="{5EB38B03-C32D-4066-ACF9-AAFA2ED73C6F}"/>
                </a:ext>
              </a:extLst>
            </p:cNvPr>
            <p:cNvSpPr txBox="1"/>
            <p:nvPr/>
          </p:nvSpPr>
          <p:spPr>
            <a:xfrm>
              <a:off x="2869470" y="5915058"/>
              <a:ext cx="928694"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Oui, tout à fait</a:t>
              </a:r>
            </a:p>
          </p:txBody>
        </p:sp>
        <p:sp>
          <p:nvSpPr>
            <p:cNvPr id="13" name="=affich1">
              <a:extLst>
                <a:ext uri="{FF2B5EF4-FFF2-40B4-BE49-F238E27FC236}">
                  <a16:creationId xmlns:a16="http://schemas.microsoft.com/office/drawing/2014/main" id="{51236B77-FC2B-4D60-8524-E7360BF555E6}"/>
                </a:ext>
              </a:extLst>
            </p:cNvPr>
            <p:cNvSpPr>
              <a:spLocks noChangeArrowheads="1"/>
            </p:cNvSpPr>
            <p:nvPr/>
          </p:nvSpPr>
          <p:spPr bwMode="auto">
            <a:xfrm>
              <a:off x="2673058" y="5995180"/>
              <a:ext cx="241200" cy="239864"/>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grpSp>
        <p:nvGrpSpPr>
          <p:cNvPr id="14" name="Group 13">
            <a:extLst>
              <a:ext uri="{FF2B5EF4-FFF2-40B4-BE49-F238E27FC236}">
                <a16:creationId xmlns:a16="http://schemas.microsoft.com/office/drawing/2014/main" id="{10B040EE-B935-40CB-80BA-A3018D4BDD64}"/>
              </a:ext>
            </a:extLst>
          </p:cNvPr>
          <p:cNvGrpSpPr/>
          <p:nvPr/>
        </p:nvGrpSpPr>
        <p:grpSpPr>
          <a:xfrm>
            <a:off x="4195170" y="5992002"/>
            <a:ext cx="1261637" cy="246221"/>
            <a:chOff x="3700522" y="5992002"/>
            <a:chExt cx="1145701" cy="246221"/>
          </a:xfrm>
        </p:grpSpPr>
        <p:sp>
          <p:nvSpPr>
            <p:cNvPr id="15" name="=label2">
              <a:extLst>
                <a:ext uri="{FF2B5EF4-FFF2-40B4-BE49-F238E27FC236}">
                  <a16:creationId xmlns:a16="http://schemas.microsoft.com/office/drawing/2014/main" id="{68E5C891-95EC-44D8-A0B3-0134E1FA738B}"/>
                </a:ext>
              </a:extLst>
            </p:cNvPr>
            <p:cNvSpPr txBox="1"/>
            <p:nvPr/>
          </p:nvSpPr>
          <p:spPr>
            <a:xfrm>
              <a:off x="3880064" y="5992002"/>
              <a:ext cx="966159" cy="24622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Oui, plutôt</a:t>
              </a:r>
            </a:p>
          </p:txBody>
        </p:sp>
        <p:sp>
          <p:nvSpPr>
            <p:cNvPr id="16" name="=affich2">
              <a:extLst>
                <a:ext uri="{FF2B5EF4-FFF2-40B4-BE49-F238E27FC236}">
                  <a16:creationId xmlns:a16="http://schemas.microsoft.com/office/drawing/2014/main" id="{C8DD0752-737B-4D06-81FD-D86DA7C6D217}"/>
                </a:ext>
              </a:extLst>
            </p:cNvPr>
            <p:cNvSpPr>
              <a:spLocks noChangeArrowheads="1"/>
            </p:cNvSpPr>
            <p:nvPr/>
          </p:nvSpPr>
          <p:spPr bwMode="auto">
            <a:xfrm>
              <a:off x="3700522" y="5995180"/>
              <a:ext cx="215897" cy="239864"/>
            </a:xfrm>
            <a:prstGeom prst="rect">
              <a:avLst/>
            </a:prstGeom>
            <a:solidFill>
              <a:srgbClr val="00B0F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grpSp>
        <p:nvGrpSpPr>
          <p:cNvPr id="17" name="Group 16">
            <a:extLst>
              <a:ext uri="{FF2B5EF4-FFF2-40B4-BE49-F238E27FC236}">
                <a16:creationId xmlns:a16="http://schemas.microsoft.com/office/drawing/2014/main" id="{8B1C2BE0-EA77-4F07-85A5-DB8EC93691D5}"/>
              </a:ext>
            </a:extLst>
          </p:cNvPr>
          <p:cNvGrpSpPr/>
          <p:nvPr/>
        </p:nvGrpSpPr>
        <p:grpSpPr>
          <a:xfrm>
            <a:off x="5347624" y="5915058"/>
            <a:ext cx="1304455" cy="400110"/>
            <a:chOff x="4758104" y="5915058"/>
            <a:chExt cx="1304455" cy="400110"/>
          </a:xfrm>
        </p:grpSpPr>
        <p:sp>
          <p:nvSpPr>
            <p:cNvPr id="18" name="=label3">
              <a:extLst>
                <a:ext uri="{FF2B5EF4-FFF2-40B4-BE49-F238E27FC236}">
                  <a16:creationId xmlns:a16="http://schemas.microsoft.com/office/drawing/2014/main" id="{37FD5AA9-99BE-4ACE-B9D7-55CB84E7691A}"/>
                </a:ext>
              </a:extLst>
            </p:cNvPr>
            <p:cNvSpPr txBox="1"/>
            <p:nvPr/>
          </p:nvSpPr>
          <p:spPr>
            <a:xfrm>
              <a:off x="4949751" y="5915058"/>
              <a:ext cx="1112808"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Non, plutôt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pas</a:t>
              </a:r>
            </a:p>
          </p:txBody>
        </p:sp>
        <p:sp>
          <p:nvSpPr>
            <p:cNvPr id="19" name="=affich3">
              <a:extLst>
                <a:ext uri="{FF2B5EF4-FFF2-40B4-BE49-F238E27FC236}">
                  <a16:creationId xmlns:a16="http://schemas.microsoft.com/office/drawing/2014/main" id="{728CBCF3-2F09-4ADC-BD1D-F63680441FD4}"/>
                </a:ext>
              </a:extLst>
            </p:cNvPr>
            <p:cNvSpPr>
              <a:spLocks noChangeArrowheads="1"/>
            </p:cNvSpPr>
            <p:nvPr/>
          </p:nvSpPr>
          <p:spPr bwMode="auto">
            <a:xfrm>
              <a:off x="4758104" y="5995180"/>
              <a:ext cx="241200" cy="239864"/>
            </a:xfrm>
            <a:prstGeom prst="rect">
              <a:avLst/>
            </a:prstGeom>
            <a:solidFill>
              <a:srgbClr val="FCB711"/>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grpSp>
        <p:nvGrpSpPr>
          <p:cNvPr id="20" name="Group 19">
            <a:extLst>
              <a:ext uri="{FF2B5EF4-FFF2-40B4-BE49-F238E27FC236}">
                <a16:creationId xmlns:a16="http://schemas.microsoft.com/office/drawing/2014/main" id="{B1A733B7-F0E1-45C9-945F-05CC040AD952}"/>
              </a:ext>
            </a:extLst>
          </p:cNvPr>
          <p:cNvGrpSpPr/>
          <p:nvPr/>
        </p:nvGrpSpPr>
        <p:grpSpPr>
          <a:xfrm>
            <a:off x="6379191" y="5915058"/>
            <a:ext cx="1285814" cy="400110"/>
            <a:chOff x="5999595" y="5915058"/>
            <a:chExt cx="1285814" cy="400110"/>
          </a:xfrm>
        </p:grpSpPr>
        <p:sp>
          <p:nvSpPr>
            <p:cNvPr id="21" name="=label4">
              <a:extLst>
                <a:ext uri="{FF2B5EF4-FFF2-40B4-BE49-F238E27FC236}">
                  <a16:creationId xmlns:a16="http://schemas.microsoft.com/office/drawing/2014/main" id="{7F1FA967-6694-453B-BC0B-FBBAEE1ACA44}"/>
                </a:ext>
              </a:extLst>
            </p:cNvPr>
            <p:cNvSpPr txBox="1"/>
            <p:nvPr/>
          </p:nvSpPr>
          <p:spPr>
            <a:xfrm>
              <a:off x="6174709" y="5915058"/>
              <a:ext cx="1110700"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Non, pas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du tout</a:t>
              </a:r>
            </a:p>
          </p:txBody>
        </p:sp>
        <p:sp>
          <p:nvSpPr>
            <p:cNvPr id="22" name="=affich4">
              <a:extLst>
                <a:ext uri="{FF2B5EF4-FFF2-40B4-BE49-F238E27FC236}">
                  <a16:creationId xmlns:a16="http://schemas.microsoft.com/office/drawing/2014/main" id="{E1DD69D0-6F3F-43B5-8425-CD4A3D5626F1}"/>
                </a:ext>
              </a:extLst>
            </p:cNvPr>
            <p:cNvSpPr>
              <a:spLocks noChangeArrowheads="1"/>
            </p:cNvSpPr>
            <p:nvPr/>
          </p:nvSpPr>
          <p:spPr bwMode="auto">
            <a:xfrm>
              <a:off x="5999595" y="5995180"/>
              <a:ext cx="241200" cy="239864"/>
            </a:xfrm>
            <a:prstGeom prst="rect">
              <a:avLst/>
            </a:prstGeom>
            <a:solidFill>
              <a:srgbClr val="FF505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grpSp>
        <p:nvGrpSpPr>
          <p:cNvPr id="23" name="Group 22">
            <a:extLst>
              <a:ext uri="{FF2B5EF4-FFF2-40B4-BE49-F238E27FC236}">
                <a16:creationId xmlns:a16="http://schemas.microsoft.com/office/drawing/2014/main" id="{52DB7D09-9E2A-46DC-B7C8-351DAF4E1A86}"/>
              </a:ext>
            </a:extLst>
          </p:cNvPr>
          <p:cNvGrpSpPr/>
          <p:nvPr/>
        </p:nvGrpSpPr>
        <p:grpSpPr>
          <a:xfrm>
            <a:off x="7311476" y="5992002"/>
            <a:ext cx="989118" cy="246221"/>
            <a:chOff x="8507178" y="5992002"/>
            <a:chExt cx="989118" cy="246221"/>
          </a:xfrm>
        </p:grpSpPr>
        <p:sp>
          <p:nvSpPr>
            <p:cNvPr id="24" name="=label5">
              <a:extLst>
                <a:ext uri="{FF2B5EF4-FFF2-40B4-BE49-F238E27FC236}">
                  <a16:creationId xmlns:a16="http://schemas.microsoft.com/office/drawing/2014/main" id="{DAA8A94E-C171-4924-9401-EBE1909CF815}"/>
                </a:ext>
              </a:extLst>
            </p:cNvPr>
            <p:cNvSpPr txBox="1"/>
            <p:nvPr/>
          </p:nvSpPr>
          <p:spPr>
            <a:xfrm>
              <a:off x="8707922" y="5992002"/>
              <a:ext cx="788374" cy="24622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NSP</a:t>
              </a:r>
            </a:p>
          </p:txBody>
        </p:sp>
        <p:sp>
          <p:nvSpPr>
            <p:cNvPr id="25" name="=affich5">
              <a:extLst>
                <a:ext uri="{FF2B5EF4-FFF2-40B4-BE49-F238E27FC236}">
                  <a16:creationId xmlns:a16="http://schemas.microsoft.com/office/drawing/2014/main" id="{1F02B469-4EDE-4E44-AA56-0B698E094A1E}"/>
                </a:ext>
              </a:extLst>
            </p:cNvPr>
            <p:cNvSpPr>
              <a:spLocks noChangeArrowheads="1"/>
            </p:cNvSpPr>
            <p:nvPr/>
          </p:nvSpPr>
          <p:spPr bwMode="auto">
            <a:xfrm>
              <a:off x="8507178" y="5995180"/>
              <a:ext cx="241200" cy="239864"/>
            </a:xfrm>
            <a:prstGeom prst="rect">
              <a:avLst/>
            </a:prstGeom>
            <a:solidFill>
              <a:srgbClr val="595959"/>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graphicFrame>
        <p:nvGraphicFramePr>
          <p:cNvPr id="26" name="Graphique 11">
            <a:extLst>
              <a:ext uri="{FF2B5EF4-FFF2-40B4-BE49-F238E27FC236}">
                <a16:creationId xmlns:a16="http://schemas.microsoft.com/office/drawing/2014/main" id="{124B5106-927A-4A22-BFD0-6627B4AD5BFA}"/>
              </a:ext>
            </a:extLst>
          </p:cNvPr>
          <p:cNvGraphicFramePr/>
          <p:nvPr/>
        </p:nvGraphicFramePr>
        <p:xfrm>
          <a:off x="3737338" y="1456774"/>
          <a:ext cx="4552951" cy="42760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Tableau 65">
            <a:extLst>
              <a:ext uri="{FF2B5EF4-FFF2-40B4-BE49-F238E27FC236}">
                <a16:creationId xmlns:a16="http://schemas.microsoft.com/office/drawing/2014/main" id="{45720F8C-203E-405B-8332-216AC6A0CF5E}"/>
              </a:ext>
            </a:extLst>
          </p:cNvPr>
          <p:cNvGraphicFramePr>
            <a:graphicFrameLocks noGrp="1"/>
          </p:cNvGraphicFramePr>
          <p:nvPr/>
        </p:nvGraphicFramePr>
        <p:xfrm>
          <a:off x="8152602" y="1480221"/>
          <a:ext cx="761999" cy="4244213"/>
        </p:xfrm>
        <a:graphic>
          <a:graphicData uri="http://schemas.openxmlformats.org/drawingml/2006/table">
            <a:tbl>
              <a:tblPr/>
              <a:tblGrid>
                <a:gridCol w="761999">
                  <a:extLst>
                    <a:ext uri="{9D8B030D-6E8A-4147-A177-3AD203B41FA5}">
                      <a16:colId xmlns:a16="http://schemas.microsoft.com/office/drawing/2014/main" val="20000"/>
                    </a:ext>
                  </a:extLst>
                </a:gridCol>
              </a:tblGrid>
              <a:tr h="411422">
                <a:tc>
                  <a:txBody>
                    <a:bodyPr/>
                    <a:lstStyle/>
                    <a:p>
                      <a:pPr algn="ctr" fontAlgn="ctr"/>
                      <a:r>
                        <a:rPr lang="fr-FR" sz="1400" b="0" i="0" u="none" strike="noStrike" dirty="0">
                          <a:solidFill>
                            <a:schemeClr val="bg1"/>
                          </a:solidFill>
                          <a:effectLst/>
                          <a:latin typeface="Tahoma" panose="020B0604030504040204" pitchFamily="34" charset="0"/>
                        </a:rPr>
                        <a:t>84%</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0"/>
                  </a:ext>
                </a:extLst>
              </a:tr>
              <a:tr h="411422">
                <a:tc>
                  <a:txBody>
                    <a:bodyPr/>
                    <a:lstStyle/>
                    <a:p>
                      <a:pPr algn="ctr" fontAlgn="ctr"/>
                      <a:r>
                        <a:rPr lang="fr-FR" sz="1400" b="0" i="0" u="none" strike="noStrike">
                          <a:solidFill>
                            <a:schemeClr val="bg1"/>
                          </a:solidFill>
                          <a:effectLst/>
                          <a:latin typeface="Tahoma" panose="020B0604030504040204" pitchFamily="34" charset="0"/>
                        </a:rPr>
                        <a:t>83%</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1"/>
                  </a:ext>
                </a:extLst>
              </a:tr>
              <a:tr h="422044">
                <a:tc>
                  <a:txBody>
                    <a:bodyPr/>
                    <a:lstStyle/>
                    <a:p>
                      <a:pPr algn="ctr" fontAlgn="ctr"/>
                      <a:r>
                        <a:rPr lang="fr-FR" sz="1400" b="0" i="0" u="none" strike="noStrike">
                          <a:solidFill>
                            <a:schemeClr val="bg1"/>
                          </a:solidFill>
                          <a:effectLst/>
                          <a:latin typeface="Tahoma" panose="020B0604030504040204" pitchFamily="34" charset="0"/>
                        </a:rPr>
                        <a:t>76%</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2"/>
                  </a:ext>
                </a:extLst>
              </a:tr>
              <a:tr h="428475">
                <a:tc>
                  <a:txBody>
                    <a:bodyPr/>
                    <a:lstStyle/>
                    <a:p>
                      <a:pPr algn="ctr" fontAlgn="ctr"/>
                      <a:r>
                        <a:rPr lang="fr-FR" sz="1400" b="0" i="0" u="none" strike="noStrike">
                          <a:solidFill>
                            <a:schemeClr val="bg1"/>
                          </a:solidFill>
                          <a:effectLst/>
                          <a:latin typeface="Tahoma" panose="020B0604030504040204" pitchFamily="34" charset="0"/>
                        </a:rPr>
                        <a:t>71%</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3"/>
                  </a:ext>
                </a:extLst>
              </a:tr>
              <a:tr h="428475">
                <a:tc>
                  <a:txBody>
                    <a:bodyPr/>
                    <a:lstStyle/>
                    <a:p>
                      <a:pPr algn="ctr" fontAlgn="ctr"/>
                      <a:r>
                        <a:rPr lang="fr-FR" sz="1400" b="0" i="0" u="none" strike="noStrike">
                          <a:solidFill>
                            <a:schemeClr val="bg1"/>
                          </a:solidFill>
                          <a:effectLst/>
                          <a:latin typeface="Tahoma" panose="020B0604030504040204" pitchFamily="34" charset="0"/>
                        </a:rPr>
                        <a:t>71%</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306820129"/>
                  </a:ext>
                </a:extLst>
              </a:tr>
              <a:tr h="428475">
                <a:tc>
                  <a:txBody>
                    <a:bodyPr/>
                    <a:lstStyle/>
                    <a:p>
                      <a:pPr algn="ctr" fontAlgn="ctr"/>
                      <a:r>
                        <a:rPr lang="fr-FR" sz="1400" b="0" i="0" u="none" strike="noStrike">
                          <a:solidFill>
                            <a:schemeClr val="bg1"/>
                          </a:solidFill>
                          <a:effectLst/>
                          <a:latin typeface="Tahoma" panose="020B0604030504040204" pitchFamily="34" charset="0"/>
                        </a:rPr>
                        <a:t>64%</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4219249112"/>
                  </a:ext>
                </a:extLst>
              </a:tr>
              <a:tr h="428475">
                <a:tc>
                  <a:txBody>
                    <a:bodyPr/>
                    <a:lstStyle/>
                    <a:p>
                      <a:pPr algn="ctr" fontAlgn="ctr"/>
                      <a:r>
                        <a:rPr lang="fr-FR" sz="1400" b="0" i="0" u="none" strike="noStrike">
                          <a:solidFill>
                            <a:schemeClr val="bg1"/>
                          </a:solidFill>
                          <a:effectLst/>
                          <a:latin typeface="Tahoma" panose="020B0604030504040204" pitchFamily="34" charset="0"/>
                        </a:rPr>
                        <a:t>62%</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3629004910"/>
                  </a:ext>
                </a:extLst>
              </a:tr>
              <a:tr h="428475">
                <a:tc>
                  <a:txBody>
                    <a:bodyPr/>
                    <a:lstStyle/>
                    <a:p>
                      <a:pPr algn="ctr" fontAlgn="ctr"/>
                      <a:r>
                        <a:rPr lang="fr-FR" sz="1400" b="0" i="0" u="none" strike="noStrike">
                          <a:solidFill>
                            <a:schemeClr val="bg1"/>
                          </a:solidFill>
                          <a:effectLst/>
                          <a:latin typeface="Tahoma" panose="020B0604030504040204" pitchFamily="34" charset="0"/>
                        </a:rPr>
                        <a:t>61%</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3932653854"/>
                  </a:ext>
                </a:extLst>
              </a:tr>
              <a:tr h="428475">
                <a:tc>
                  <a:txBody>
                    <a:bodyPr/>
                    <a:lstStyle/>
                    <a:p>
                      <a:pPr algn="ctr" fontAlgn="ctr"/>
                      <a:r>
                        <a:rPr lang="fr-FR" sz="1400" b="0" i="0" u="none" strike="noStrike">
                          <a:solidFill>
                            <a:schemeClr val="bg1"/>
                          </a:solidFill>
                          <a:effectLst/>
                          <a:latin typeface="Tahoma" panose="020B0604030504040204" pitchFamily="34" charset="0"/>
                        </a:rPr>
                        <a:t>55%</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3202153846"/>
                  </a:ext>
                </a:extLst>
              </a:tr>
              <a:tr h="428475">
                <a:tc>
                  <a:txBody>
                    <a:bodyPr/>
                    <a:lstStyle/>
                    <a:p>
                      <a:pPr algn="ctr" fontAlgn="ctr"/>
                      <a:r>
                        <a:rPr lang="fr-FR" sz="1400" b="0" i="0" u="none" strike="noStrike" dirty="0">
                          <a:solidFill>
                            <a:schemeClr val="bg1"/>
                          </a:solidFill>
                          <a:effectLst/>
                          <a:latin typeface="Tahoma" panose="020B0604030504040204" pitchFamily="34" charset="0"/>
                        </a:rPr>
                        <a:t>54%</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2401051356"/>
                  </a:ext>
                </a:extLst>
              </a:tr>
            </a:tbl>
          </a:graphicData>
        </a:graphic>
      </p:graphicFrame>
      <p:pic>
        <p:nvPicPr>
          <p:cNvPr id="28" name="Image 27" descr="Une image contenant texte, clipart&#10;&#10;Description générée automatiquement">
            <a:extLst>
              <a:ext uri="{FF2B5EF4-FFF2-40B4-BE49-F238E27FC236}">
                <a16:creationId xmlns:a16="http://schemas.microsoft.com/office/drawing/2014/main" id="{EAC624FC-845F-6844-BD37-A4483839BE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22306229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extLst>
              <p:ext uri="{D42A27DB-BD31-4B8C-83A1-F6EECF244321}">
                <p14:modId xmlns:p14="http://schemas.microsoft.com/office/powerpoint/2010/main" val="2563118367"/>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Les opinions détaillées sur la police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Po4. A propos de la police, diriez-vous qu’elle est ? </a:t>
            </a:r>
          </a:p>
        </p:txBody>
      </p:sp>
      <p:graphicFrame>
        <p:nvGraphicFramePr>
          <p:cNvPr id="28" name="Tableau 65">
            <a:extLst>
              <a:ext uri="{FF2B5EF4-FFF2-40B4-BE49-F238E27FC236}">
                <a16:creationId xmlns:a16="http://schemas.microsoft.com/office/drawing/2014/main" id="{A6F60791-FE8F-427B-BD39-AD75FFC5C5A2}"/>
              </a:ext>
            </a:extLst>
          </p:cNvPr>
          <p:cNvGraphicFramePr>
            <a:graphicFrameLocks noGrp="1"/>
          </p:cNvGraphicFramePr>
          <p:nvPr/>
        </p:nvGraphicFramePr>
        <p:xfrm>
          <a:off x="609600" y="1762224"/>
          <a:ext cx="9062915" cy="4158258"/>
        </p:xfrm>
        <a:graphic>
          <a:graphicData uri="http://schemas.openxmlformats.org/drawingml/2006/table">
            <a:tbl>
              <a:tblPr>
                <a:tableStyleId>{5C22544A-7EE6-4342-B048-85BDC9FD1C3A}</a:tableStyleId>
              </a:tblPr>
              <a:tblGrid>
                <a:gridCol w="2583784">
                  <a:extLst>
                    <a:ext uri="{9D8B030D-6E8A-4147-A177-3AD203B41FA5}">
                      <a16:colId xmlns:a16="http://schemas.microsoft.com/office/drawing/2014/main" val="4061785253"/>
                    </a:ext>
                  </a:extLst>
                </a:gridCol>
                <a:gridCol w="1332081">
                  <a:extLst>
                    <a:ext uri="{9D8B030D-6E8A-4147-A177-3AD203B41FA5}">
                      <a16:colId xmlns:a16="http://schemas.microsoft.com/office/drawing/2014/main" val="2281626971"/>
                    </a:ext>
                  </a:extLst>
                </a:gridCol>
                <a:gridCol w="1029410">
                  <a:extLst>
                    <a:ext uri="{9D8B030D-6E8A-4147-A177-3AD203B41FA5}">
                      <a16:colId xmlns:a16="http://schemas.microsoft.com/office/drawing/2014/main" val="2487466452"/>
                    </a:ext>
                  </a:extLst>
                </a:gridCol>
                <a:gridCol w="1029410">
                  <a:extLst>
                    <a:ext uri="{9D8B030D-6E8A-4147-A177-3AD203B41FA5}">
                      <a16:colId xmlns:a16="http://schemas.microsoft.com/office/drawing/2014/main" val="4251480744"/>
                    </a:ext>
                  </a:extLst>
                </a:gridCol>
                <a:gridCol w="1029410">
                  <a:extLst>
                    <a:ext uri="{9D8B030D-6E8A-4147-A177-3AD203B41FA5}">
                      <a16:colId xmlns:a16="http://schemas.microsoft.com/office/drawing/2014/main" val="789682629"/>
                    </a:ext>
                  </a:extLst>
                </a:gridCol>
                <a:gridCol w="1029410">
                  <a:extLst>
                    <a:ext uri="{9D8B030D-6E8A-4147-A177-3AD203B41FA5}">
                      <a16:colId xmlns:a16="http://schemas.microsoft.com/office/drawing/2014/main" val="1358923703"/>
                    </a:ext>
                  </a:extLst>
                </a:gridCol>
                <a:gridCol w="1029410">
                  <a:extLst>
                    <a:ext uri="{9D8B030D-6E8A-4147-A177-3AD203B41FA5}">
                      <a16:colId xmlns:a16="http://schemas.microsoft.com/office/drawing/2014/main" val="2641424798"/>
                    </a:ext>
                  </a:extLst>
                </a:gridCol>
              </a:tblGrid>
              <a:tr h="373658">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Italie</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187643">
                <a:tc rowSpan="2">
                  <a:txBody>
                    <a:bodyPr/>
                    <a:lstStyle/>
                    <a:p>
                      <a:pPr algn="r" fontAlgn="ctr"/>
                      <a:r>
                        <a:rPr lang="fr-FR" sz="1200" b="0" i="0" u="none" strike="noStrike" kern="1200">
                          <a:solidFill>
                            <a:srgbClr val="404040"/>
                          </a:solidFill>
                          <a:effectLst/>
                          <a:latin typeface="Tahoma" panose="020B0604030504040204" pitchFamily="34" charset="0"/>
                          <a:ea typeface="+mn-ea"/>
                          <a:cs typeface="+mn-cs"/>
                        </a:rPr>
                        <a:t>Fait l'objet d'agressions et d'insultes</a:t>
                      </a:r>
                      <a:endParaRPr lang="fr-FR" sz="1200" b="0" i="0" u="none" strike="noStrike" kern="120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84%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81%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85%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63%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r h="187643">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18%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11%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16%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12%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33%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310786"/>
                  </a:ext>
                </a:extLst>
              </a:tr>
              <a:tr h="122340">
                <a:tc rowSpan="2">
                  <a:txBody>
                    <a:bodyPr/>
                    <a:lstStyle/>
                    <a:p>
                      <a:pPr algn="r" fontAlgn="ctr"/>
                      <a:r>
                        <a:rPr lang="fr-FR" sz="1200" b="0" i="0" u="none" strike="noStrike" kern="1200" noProof="0" dirty="0">
                          <a:solidFill>
                            <a:srgbClr val="404040"/>
                          </a:solidFill>
                          <a:effectLst/>
                          <a:latin typeface="Tahoma" panose="020B0604030504040204" pitchFamily="34" charset="0"/>
                          <a:ea typeface="+mn-ea"/>
                          <a:cs typeface="+mn-cs"/>
                        </a:rPr>
                        <a:t>N'a pas assez de moyens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83%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66%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0855006"/>
                  </a:ext>
                </a:extLst>
              </a:tr>
              <a:tr h="187643">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13%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30%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833123"/>
                  </a:ext>
                </a:extLst>
              </a:tr>
              <a:tr h="187643">
                <a:tc rowSpan="2">
                  <a:txBody>
                    <a:bodyPr/>
                    <a:lstStyle/>
                    <a:p>
                      <a:pPr algn="r" fontAlgn="ctr"/>
                      <a:r>
                        <a:rPr lang="fr-FR" sz="1200" b="0" i="0" u="none" strike="noStrike" kern="1200" noProof="0" dirty="0">
                          <a:solidFill>
                            <a:srgbClr val="404040"/>
                          </a:solidFill>
                          <a:effectLst/>
                          <a:latin typeface="Tahoma" panose="020B0604030504040204" pitchFamily="34" charset="0"/>
                          <a:ea typeface="+mn-ea"/>
                          <a:cs typeface="+mn-cs"/>
                        </a:rPr>
                        <a:t>Est honnête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Tahoma" panose="020B0604030504040204" pitchFamily="34" charset="0"/>
                        </a:rPr>
                        <a:t>71%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561833"/>
                  </a:ext>
                </a:extLst>
              </a:tr>
              <a:tr h="187643">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465050"/>
                  </a:ext>
                </a:extLst>
              </a:tr>
              <a:tr h="187643">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200" b="0" i="0" u="none" strike="noStrike" kern="1200" noProof="0" dirty="0">
                          <a:solidFill>
                            <a:srgbClr val="404040"/>
                          </a:solidFill>
                          <a:effectLst/>
                          <a:latin typeface="Tahoma" panose="020B0604030504040204" pitchFamily="34" charset="0"/>
                          <a:ea typeface="+mn-ea"/>
                          <a:cs typeface="+mn-cs"/>
                        </a:rPr>
                        <a:t>Est efficace/compétente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54755"/>
                  </a:ext>
                </a:extLst>
              </a:tr>
              <a:tr h="187643">
                <a:tc vMerge="1">
                  <a:txBody>
                    <a:bodyPr/>
                    <a:lstStyle/>
                    <a:p>
                      <a:endParaRPr lang="fr-FR" dirty="0"/>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6248324"/>
                  </a:ext>
                </a:extLst>
              </a:tr>
              <a:tr h="187643">
                <a:tc rowSpan="2">
                  <a:txBody>
                    <a:bodyPr/>
                    <a:lstStyle/>
                    <a:p>
                      <a:pPr algn="r" fontAlgn="ctr"/>
                      <a:r>
                        <a:rPr lang="fr-FR" sz="1200" b="0" i="0" u="none" strike="noStrike" kern="1200" noProof="0" dirty="0">
                          <a:solidFill>
                            <a:srgbClr val="404040"/>
                          </a:solidFill>
                          <a:effectLst/>
                          <a:latin typeface="Tahoma" panose="020B0604030504040204" pitchFamily="34" charset="0"/>
                          <a:ea typeface="+mn-ea"/>
                          <a:cs typeface="+mn-cs"/>
                        </a:rPr>
                        <a:t>Traite les gens avec respect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64%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848814"/>
                  </a:ext>
                </a:extLst>
              </a:tr>
              <a:tr h="187643">
                <a:tc vMerge="1">
                  <a:txBody>
                    <a:bodyPr/>
                    <a:lstStyle/>
                    <a:p>
                      <a:endParaRPr lang="fr-FR" dirty="0"/>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31%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4096150"/>
                  </a:ext>
                </a:extLst>
              </a:tr>
              <a:tr h="187643">
                <a:tc rowSpan="2">
                  <a:txBody>
                    <a:bodyPr/>
                    <a:lstStyle/>
                    <a:p>
                      <a:pPr algn="r" fontAlgn="ctr"/>
                      <a:r>
                        <a:rPr lang="fr-FR" sz="1200" b="0" i="0" u="none" strike="noStrike" kern="1200" noProof="0" dirty="0">
                          <a:solidFill>
                            <a:srgbClr val="404040"/>
                          </a:solidFill>
                          <a:effectLst/>
                          <a:latin typeface="Tahoma" panose="020B0604030504040204" pitchFamily="34" charset="0"/>
                          <a:ea typeface="+mn-ea"/>
                          <a:cs typeface="+mn-cs"/>
                        </a:rPr>
                        <a:t>N'est pas suffisamment reconnue pour son dévouement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67%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68%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3272308"/>
                  </a:ext>
                </a:extLst>
              </a:tr>
              <a:tr h="187643">
                <a:tc vMerge="1">
                  <a:txBody>
                    <a:bodyPr/>
                    <a:lstStyle/>
                    <a:p>
                      <a:pPr algn="r" fontAlgn="ctr"/>
                      <a:endParaRPr lang="fr-FR" sz="1200" b="0" i="0" u="none" strike="noStrike" kern="120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797066"/>
                  </a:ext>
                </a:extLst>
              </a:tr>
              <a:tr h="187643">
                <a:tc rowSpan="2">
                  <a:txBody>
                    <a:bodyPr/>
                    <a:lstStyle/>
                    <a:p>
                      <a:pPr algn="r" fontAlgn="ctr"/>
                      <a:r>
                        <a:rPr lang="fr-FR" sz="1200" b="0" i="0" u="none" strike="noStrike" kern="1200" noProof="0" dirty="0">
                          <a:solidFill>
                            <a:srgbClr val="404040"/>
                          </a:solidFill>
                          <a:effectLst/>
                          <a:latin typeface="Tahoma" panose="020B0604030504040204" pitchFamily="34" charset="0"/>
                          <a:ea typeface="+mn-ea"/>
                          <a:cs typeface="+mn-cs"/>
                        </a:rPr>
                        <a:t>Est présente et accessible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65%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61%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73%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56%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68%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119356"/>
                  </a:ext>
                </a:extLst>
              </a:tr>
              <a:tr h="187643">
                <a:tc vMerge="1">
                  <a:txBody>
                    <a:bodyPr/>
                    <a:lstStyle/>
                    <a:p>
                      <a:pPr algn="r" fontAlgn="ctr"/>
                      <a:endParaRPr lang="fr-FR" sz="1200" b="0" i="0" u="none" strike="noStrike" kern="120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32%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34%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40%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30%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538456"/>
                  </a:ext>
                </a:extLst>
              </a:tr>
              <a:tr h="187643">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200" b="0" i="0" u="none" strike="noStrike" kern="1200" noProof="0" dirty="0">
                          <a:solidFill>
                            <a:srgbClr val="404040"/>
                          </a:solidFill>
                          <a:effectLst/>
                          <a:latin typeface="Tahoma" panose="020B0604030504040204" pitchFamily="34" charset="0"/>
                          <a:ea typeface="+mn-ea"/>
                          <a:cs typeface="+mn-cs"/>
                        </a:rPr>
                        <a:t>Ne sanctionne pas ses agents lorsqu'ils agissent de manière fautive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49%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55%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42%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50%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50%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476188"/>
                  </a:ext>
                </a:extLst>
              </a:tr>
              <a:tr h="187643">
                <a:tc vMerge="1">
                  <a:txBody>
                    <a:bodyPr/>
                    <a:lstStyle/>
                    <a:p>
                      <a:pPr algn="r" fontAlgn="ct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43%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36%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51%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40%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43%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044010"/>
                  </a:ext>
                </a:extLst>
              </a:tr>
              <a:tr h="187643">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200" b="0" i="0" u="none" strike="noStrike" kern="1200" noProof="0" dirty="0">
                          <a:solidFill>
                            <a:srgbClr val="404040"/>
                          </a:solidFill>
                          <a:effectLst/>
                          <a:latin typeface="Tahoma" panose="020B0604030504040204" pitchFamily="34" charset="0"/>
                          <a:ea typeface="+mn-ea"/>
                          <a:cs typeface="+mn-cs"/>
                        </a:rPr>
                        <a:t>N'use pas de la force à bon escient en fonction de la situation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46%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54%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37%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48%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49%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2678085"/>
                  </a:ext>
                </a:extLst>
              </a:tr>
              <a:tr h="187643">
                <a:tc vMerge="1">
                  <a:txBody>
                    <a:bodyPr/>
                    <a:lstStyle/>
                    <a:p>
                      <a:pPr algn="r" fontAlgn="ct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46%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38%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56%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43%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43%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5873805"/>
                  </a:ext>
                </a:extLst>
              </a:tr>
              <a:tr h="187643">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200" b="0" i="0" u="none" strike="noStrike" kern="1200" noProof="0" dirty="0">
                          <a:solidFill>
                            <a:srgbClr val="404040"/>
                          </a:solidFill>
                          <a:effectLst/>
                          <a:latin typeface="Tahoma" panose="020B0604030504040204" pitchFamily="34" charset="0"/>
                          <a:ea typeface="+mn-ea"/>
                          <a:cs typeface="+mn-cs"/>
                        </a:rPr>
                        <a:t>Ne forme pas bien ou suffisamment ses agents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Oui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44%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62%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37%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42%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rPr>
                        <a:t>38%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502833"/>
                  </a:ext>
                </a:extLst>
              </a:tr>
              <a:tr h="187643">
                <a:tc vMerge="1">
                  <a:txBody>
                    <a:bodyPr/>
                    <a:lstStyle/>
                    <a:p>
                      <a:pPr algn="r" fontAlgn="ctr"/>
                      <a:endParaRPr lang="fr-FR" sz="1200" b="0" i="0" u="none" strike="noStrike" kern="1200" noProof="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Non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50%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rPr>
                        <a:t>32%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rPr>
                        <a:t>58%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rPr>
                        <a:t>52%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rPr>
                        <a:t>56%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2065043"/>
                  </a:ext>
                </a:extLst>
              </a:tr>
            </a:tbl>
          </a:graphicData>
        </a:graphic>
      </p:graphicFrame>
      <p:pic>
        <p:nvPicPr>
          <p:cNvPr id="9" name="Image 23" descr="Une image contenant reine, signe, camion, pièce&#10;&#10;Description générée automatiquement">
            <a:extLst>
              <a:ext uri="{FF2B5EF4-FFF2-40B4-BE49-F238E27FC236}">
                <a16:creationId xmlns:a16="http://schemas.microsoft.com/office/drawing/2014/main" id="{91CABC6E-EE26-4BD7-8514-32EB67CBBF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5283" y="1211727"/>
            <a:ext cx="612648" cy="612648"/>
          </a:xfrm>
          <a:prstGeom prst="rect">
            <a:avLst/>
          </a:prstGeom>
        </p:spPr>
      </p:pic>
      <p:pic>
        <p:nvPicPr>
          <p:cNvPr id="10" name="Image 24" descr="Une image contenant dessin&#10;&#10;Description générée automatiquement">
            <a:extLst>
              <a:ext uri="{FF2B5EF4-FFF2-40B4-BE49-F238E27FC236}">
                <a16:creationId xmlns:a16="http://schemas.microsoft.com/office/drawing/2014/main" id="{A2EC4AB2-E887-4997-97F9-3B8B13865B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2029" y="1211727"/>
            <a:ext cx="612648" cy="612648"/>
          </a:xfrm>
          <a:prstGeom prst="rect">
            <a:avLst/>
          </a:prstGeom>
        </p:spPr>
      </p:pic>
      <p:pic>
        <p:nvPicPr>
          <p:cNvPr id="11" name="Image 25" descr="Une image contenant horloge&#10;&#10;Description générée automatiquement">
            <a:extLst>
              <a:ext uri="{FF2B5EF4-FFF2-40B4-BE49-F238E27FC236}">
                <a16:creationId xmlns:a16="http://schemas.microsoft.com/office/drawing/2014/main" id="{62A7DDD1-541F-4BA5-96D3-69A351EC1D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3656" y="1211727"/>
            <a:ext cx="612648" cy="612648"/>
          </a:xfrm>
          <a:prstGeom prst="rect">
            <a:avLst/>
          </a:prstGeom>
        </p:spPr>
      </p:pic>
      <p:pic>
        <p:nvPicPr>
          <p:cNvPr id="12" name="Picture 6" descr="Autocollant drapeau italien">
            <a:extLst>
              <a:ext uri="{FF2B5EF4-FFF2-40B4-BE49-F238E27FC236}">
                <a16:creationId xmlns:a16="http://schemas.microsoft.com/office/drawing/2014/main" id="{BD98F202-48FE-4DAD-9BE1-4B07A78C67E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545" t="35050" r="33819" b="34911"/>
          <a:stretch/>
        </p:blipFill>
        <p:spPr bwMode="auto">
          <a:xfrm>
            <a:off x="8886911" y="1217616"/>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4">
            <a:extLst>
              <a:ext uri="{FF2B5EF4-FFF2-40B4-BE49-F238E27FC236}">
                <a16:creationId xmlns:a16="http://schemas.microsoft.com/office/drawing/2014/main" id="{596B2B8C-78D8-4FAF-BD01-4CB89D85C7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0402" y="1211727"/>
            <a:ext cx="612648" cy="612648"/>
          </a:xfrm>
          <a:prstGeom prst="rect">
            <a:avLst/>
          </a:prstGeom>
        </p:spPr>
      </p:pic>
      <p:grpSp>
        <p:nvGrpSpPr>
          <p:cNvPr id="14" name="Groupe 13">
            <a:extLst>
              <a:ext uri="{FF2B5EF4-FFF2-40B4-BE49-F238E27FC236}">
                <a16:creationId xmlns:a16="http://schemas.microsoft.com/office/drawing/2014/main" id="{A4B572B3-770D-4257-9097-15F65B6F7AEB}"/>
              </a:ext>
            </a:extLst>
          </p:cNvPr>
          <p:cNvGrpSpPr/>
          <p:nvPr/>
        </p:nvGrpSpPr>
        <p:grpSpPr>
          <a:xfrm>
            <a:off x="727555" y="820927"/>
            <a:ext cx="982374" cy="360000"/>
            <a:chOff x="727555" y="820927"/>
            <a:chExt cx="982374" cy="360000"/>
          </a:xfrm>
        </p:grpSpPr>
        <p:sp>
          <p:nvSpPr>
            <p:cNvPr id="15" name="Espace réservé du texte 4">
              <a:extLst>
                <a:ext uri="{FF2B5EF4-FFF2-40B4-BE49-F238E27FC236}">
                  <a16:creationId xmlns:a16="http://schemas.microsoft.com/office/drawing/2014/main" id="{A5384A14-3138-44C5-B923-00636A06216B}"/>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6" name="Picture 2" descr="C:\Users\NicoC\Desktop\CEVIPOF\sample-01.png">
              <a:extLst>
                <a:ext uri="{FF2B5EF4-FFF2-40B4-BE49-F238E27FC236}">
                  <a16:creationId xmlns:a16="http://schemas.microsoft.com/office/drawing/2014/main" id="{F4CAD45F-4312-462E-8373-BDACFDBEF5B0}"/>
                </a:ext>
              </a:extLst>
            </p:cNvPr>
            <p:cNvPicPr>
              <a:picLocks noChangeAspect="1" noChangeArrowheads="1"/>
            </p:cNvPicPr>
            <p:nvPr/>
          </p:nvPicPr>
          <p:blipFill>
            <a:blip r:embed="rId9"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3186348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racisme au sein de la police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Po7. A propos de la police, diriez-vous qu’elle compte parmi elle… ?</a:t>
            </a:r>
          </a:p>
        </p:txBody>
      </p:sp>
      <p:graphicFrame>
        <p:nvGraphicFramePr>
          <p:cNvPr id="10" name="Graphique 16">
            <a:extLst>
              <a:ext uri="{FF2B5EF4-FFF2-40B4-BE49-F238E27FC236}">
                <a16:creationId xmlns:a16="http://schemas.microsoft.com/office/drawing/2014/main" id="{189B9CEB-E61E-4FF1-9DA2-DF83E5865323}"/>
              </a:ext>
            </a:extLst>
          </p:cNvPr>
          <p:cNvGraphicFramePr/>
          <p:nvPr>
            <p:custDataLst>
              <p:tags r:id="rId2"/>
            </p:custDataLst>
          </p:nvPr>
        </p:nvGraphicFramePr>
        <p:xfrm>
          <a:off x="3998677" y="1803623"/>
          <a:ext cx="3580888" cy="39907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au 27">
            <a:extLst>
              <a:ext uri="{FF2B5EF4-FFF2-40B4-BE49-F238E27FC236}">
                <a16:creationId xmlns:a16="http://schemas.microsoft.com/office/drawing/2014/main" id="{B665B14E-D0A8-4FD0-B267-290A8B2D5A0F}"/>
              </a:ext>
            </a:extLst>
          </p:cNvPr>
          <p:cNvGraphicFramePr>
            <a:graphicFrameLocks noGrp="1"/>
          </p:cNvGraphicFramePr>
          <p:nvPr/>
        </p:nvGraphicFramePr>
        <p:xfrm>
          <a:off x="1349829" y="1962150"/>
          <a:ext cx="2604047" cy="3790952"/>
        </p:xfrm>
        <a:graphic>
          <a:graphicData uri="http://schemas.openxmlformats.org/drawingml/2006/table">
            <a:tbl>
              <a:tblPr/>
              <a:tblGrid>
                <a:gridCol w="2604047">
                  <a:extLst>
                    <a:ext uri="{9D8B030D-6E8A-4147-A177-3AD203B41FA5}">
                      <a16:colId xmlns:a16="http://schemas.microsoft.com/office/drawing/2014/main" val="20000"/>
                    </a:ext>
                  </a:extLst>
                </a:gridCol>
              </a:tblGrid>
              <a:tr h="947738">
                <a:tc>
                  <a:txBody>
                    <a:bodyPr/>
                    <a:lstStyle/>
                    <a:p>
                      <a:pPr algn="r" fontAlgn="ctr"/>
                      <a:r>
                        <a:rPr lang="fr-FR" sz="1200" b="0" i="0" u="none" strike="noStrike" noProof="0" dirty="0">
                          <a:solidFill>
                            <a:srgbClr val="404040"/>
                          </a:solidFill>
                          <a:effectLst/>
                          <a:latin typeface="Tahoma" panose="020B0604030504040204" pitchFamily="34" charset="0"/>
                        </a:rPr>
                        <a:t>Autant de racistes que dans la plupart des autres milieux professionnels</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947738">
                <a:tc>
                  <a:txBody>
                    <a:bodyPr/>
                    <a:lstStyle/>
                    <a:p>
                      <a:pPr algn="r" fontAlgn="ctr"/>
                      <a:r>
                        <a:rPr lang="fr-FR" sz="1200" b="0" i="0" u="none" strike="noStrike" dirty="0">
                          <a:solidFill>
                            <a:srgbClr val="404040"/>
                          </a:solidFill>
                          <a:effectLst/>
                          <a:latin typeface="Tahoma" panose="020B0604030504040204" pitchFamily="34" charset="0"/>
                        </a:rPr>
                        <a:t>Plus de racistes que dans la plupart des autres milieux professionnels</a:t>
                      </a:r>
                    </a:p>
                  </a:txBody>
                  <a:tcPr marL="9525" marR="9525" marT="9525" marB="0" anchor="ctr">
                    <a:lnL>
                      <a:noFill/>
                    </a:lnL>
                    <a:lnR>
                      <a:noFill/>
                    </a:lnR>
                    <a:lnT>
                      <a:noFill/>
                    </a:lnT>
                    <a:lnB>
                      <a:noFill/>
                    </a:lnB>
                  </a:tcPr>
                </a:tc>
                <a:extLst>
                  <a:ext uri="{0D108BD9-81ED-4DB2-BD59-A6C34878D82A}">
                    <a16:rowId xmlns:a16="http://schemas.microsoft.com/office/drawing/2014/main" val="2749055149"/>
                  </a:ext>
                </a:extLst>
              </a:tr>
              <a:tr h="947738">
                <a:tc>
                  <a:txBody>
                    <a:bodyPr/>
                    <a:lstStyle/>
                    <a:p>
                      <a:pPr algn="r" fontAlgn="ctr"/>
                      <a:r>
                        <a:rPr lang="fr-FR" sz="1200" b="0" i="0" u="none" strike="noStrike" dirty="0">
                          <a:solidFill>
                            <a:srgbClr val="404040"/>
                          </a:solidFill>
                          <a:effectLst/>
                          <a:latin typeface="Tahoma" panose="020B0604030504040204" pitchFamily="34" charset="0"/>
                        </a:rPr>
                        <a:t>Moins de racistes que dans la plupart des autres milieux professionnels</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947738">
                <a:tc>
                  <a:txBody>
                    <a:bodyPr/>
                    <a:lstStyle/>
                    <a:p>
                      <a:pPr algn="r" fontAlgn="ctr"/>
                      <a:r>
                        <a:rPr lang="en-US" sz="1200" b="0" i="0" u="none" strike="noStrike" dirty="0">
                          <a:solidFill>
                            <a:srgbClr val="404040"/>
                          </a:solidFill>
                          <a:effectLst/>
                          <a:latin typeface="Tahoma" panose="020B0604030504040204" pitchFamily="34" charset="0"/>
                        </a:rPr>
                        <a:t>NSP</a:t>
                      </a:r>
                      <a:endParaRPr lang="fr-FR" sz="1200" b="0" i="0" u="none" strike="noStrike" dirty="0">
                        <a:solidFill>
                          <a:srgbClr val="404040"/>
                        </a:solidFill>
                        <a:effectLst/>
                        <a:latin typeface="Tahoma" panose="020B060403050404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905371613"/>
                  </a:ext>
                </a:extLst>
              </a:tr>
            </a:tbl>
          </a:graphicData>
        </a:graphic>
      </p:graphicFrame>
      <p:pic>
        <p:nvPicPr>
          <p:cNvPr id="6" name="Image 5" descr="Une image contenant texte, clipart&#10;&#10;Description générée automatiquement">
            <a:extLst>
              <a:ext uri="{FF2B5EF4-FFF2-40B4-BE49-F238E27FC236}">
                <a16:creationId xmlns:a16="http://schemas.microsoft.com/office/drawing/2014/main" id="{D0766DB9-4397-2B4D-9006-17A23687CC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31102205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 racisme au sein de la police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Po7. A propos de la police, diriez-vous qu’elle compte parmi elle… ?</a:t>
            </a:r>
          </a:p>
        </p:txBody>
      </p:sp>
      <p:graphicFrame>
        <p:nvGraphicFramePr>
          <p:cNvPr id="6" name="Tableau 22">
            <a:extLst>
              <a:ext uri="{FF2B5EF4-FFF2-40B4-BE49-F238E27FC236}">
                <a16:creationId xmlns:a16="http://schemas.microsoft.com/office/drawing/2014/main" id="{3ACE7FF1-6B70-4715-AE76-21A3B806E049}"/>
              </a:ext>
            </a:extLst>
          </p:cNvPr>
          <p:cNvGraphicFramePr>
            <a:graphicFrameLocks noGrp="1"/>
          </p:cNvGraphicFramePr>
          <p:nvPr>
            <p:extLst>
              <p:ext uri="{D42A27DB-BD31-4B8C-83A1-F6EECF244321}">
                <p14:modId xmlns:p14="http://schemas.microsoft.com/office/powerpoint/2010/main" val="1892032150"/>
              </p:ext>
            </p:extLst>
          </p:nvPr>
        </p:nvGraphicFramePr>
        <p:xfrm>
          <a:off x="1675466" y="2295112"/>
          <a:ext cx="6555068" cy="3835136"/>
        </p:xfrm>
        <a:graphic>
          <a:graphicData uri="http://schemas.openxmlformats.org/drawingml/2006/table">
            <a:tbl>
              <a:tblPr>
                <a:tableStyleId>{5C22544A-7EE6-4342-B048-85BDC9FD1C3A}</a:tableStyleId>
              </a:tblPr>
              <a:tblGrid>
                <a:gridCol w="1665198">
                  <a:extLst>
                    <a:ext uri="{9D8B030D-6E8A-4147-A177-3AD203B41FA5}">
                      <a16:colId xmlns:a16="http://schemas.microsoft.com/office/drawing/2014/main" val="2281626971"/>
                    </a:ext>
                  </a:extLst>
                </a:gridCol>
                <a:gridCol w="977974">
                  <a:extLst>
                    <a:ext uri="{9D8B030D-6E8A-4147-A177-3AD203B41FA5}">
                      <a16:colId xmlns:a16="http://schemas.microsoft.com/office/drawing/2014/main" val="2100711858"/>
                    </a:ext>
                  </a:extLst>
                </a:gridCol>
                <a:gridCol w="977974">
                  <a:extLst>
                    <a:ext uri="{9D8B030D-6E8A-4147-A177-3AD203B41FA5}">
                      <a16:colId xmlns:a16="http://schemas.microsoft.com/office/drawing/2014/main" val="4251480744"/>
                    </a:ext>
                  </a:extLst>
                </a:gridCol>
                <a:gridCol w="977974">
                  <a:extLst>
                    <a:ext uri="{9D8B030D-6E8A-4147-A177-3AD203B41FA5}">
                      <a16:colId xmlns:a16="http://schemas.microsoft.com/office/drawing/2014/main" val="789682629"/>
                    </a:ext>
                  </a:extLst>
                </a:gridCol>
                <a:gridCol w="977974">
                  <a:extLst>
                    <a:ext uri="{9D8B030D-6E8A-4147-A177-3AD203B41FA5}">
                      <a16:colId xmlns:a16="http://schemas.microsoft.com/office/drawing/2014/main" val="1358923703"/>
                    </a:ext>
                  </a:extLst>
                </a:gridCol>
                <a:gridCol w="977974">
                  <a:extLst>
                    <a:ext uri="{9D8B030D-6E8A-4147-A177-3AD203B41FA5}">
                      <a16:colId xmlns:a16="http://schemas.microsoft.com/office/drawing/2014/main" val="1069241170"/>
                    </a:ext>
                  </a:extLst>
                </a:gridCol>
              </a:tblGrid>
              <a:tr h="644908">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884445">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Autant de racistes que dans la plupart des autres milieux professionnels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884445">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Moins de racistes que dans la plupart des autres milieux professionnels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521221"/>
                  </a:ext>
                </a:extLst>
              </a:tr>
              <a:tr h="683468">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Plus de racistes que dans la plupart des autres milieux professionnels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683468">
                <a:tc>
                  <a:txBody>
                    <a:bodyPr/>
                    <a:lstStyle/>
                    <a:p>
                      <a:pPr algn="r" fontAlgn="ctr"/>
                      <a:r>
                        <a:rPr lang="en-US" sz="1200" b="0" i="0" u="none" strike="noStrike" dirty="0">
                          <a:solidFill>
                            <a:srgbClr val="404040"/>
                          </a:solidFill>
                          <a:effectLst/>
                          <a:latin typeface="Tahoma" panose="020B0604030504040204" pitchFamily="34" charset="0"/>
                        </a:rPr>
                        <a:t>NSP</a:t>
                      </a: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1256168"/>
                  </a:ext>
                </a:extLst>
              </a:tr>
            </a:tbl>
          </a:graphicData>
        </a:graphic>
      </p:graphicFrame>
      <p:pic>
        <p:nvPicPr>
          <p:cNvPr id="11" name="Image 23" descr="Une image contenant reine, signe, camion, pièce&#10;&#10;Description générée automatiquement">
            <a:extLst>
              <a:ext uri="{FF2B5EF4-FFF2-40B4-BE49-F238E27FC236}">
                <a16:creationId xmlns:a16="http://schemas.microsoft.com/office/drawing/2014/main" id="{A58C3817-3EA2-49DB-BD8F-F7F87C6280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7356" y="1767570"/>
            <a:ext cx="612648" cy="612648"/>
          </a:xfrm>
          <a:prstGeom prst="rect">
            <a:avLst/>
          </a:prstGeom>
        </p:spPr>
      </p:pic>
      <p:pic>
        <p:nvPicPr>
          <p:cNvPr id="12" name="Image 24" descr="Une image contenant dessin&#10;&#10;Description générée automatiquement">
            <a:extLst>
              <a:ext uri="{FF2B5EF4-FFF2-40B4-BE49-F238E27FC236}">
                <a16:creationId xmlns:a16="http://schemas.microsoft.com/office/drawing/2014/main" id="{86417F06-0CC1-4AE4-B4E1-4B13C8F3A7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2072" y="1767570"/>
            <a:ext cx="612648" cy="612648"/>
          </a:xfrm>
          <a:prstGeom prst="rect">
            <a:avLst/>
          </a:prstGeom>
        </p:spPr>
      </p:pic>
      <p:pic>
        <p:nvPicPr>
          <p:cNvPr id="13" name="Image 25" descr="Une image contenant horloge&#10;&#10;Description générée automatiquement">
            <a:extLst>
              <a:ext uri="{FF2B5EF4-FFF2-40B4-BE49-F238E27FC236}">
                <a16:creationId xmlns:a16="http://schemas.microsoft.com/office/drawing/2014/main" id="{36B20AF5-1907-41B0-8562-C9B110FEC0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4714" y="1767570"/>
            <a:ext cx="612648" cy="612648"/>
          </a:xfrm>
          <a:prstGeom prst="rect">
            <a:avLst/>
          </a:prstGeom>
        </p:spPr>
      </p:pic>
      <p:pic>
        <p:nvPicPr>
          <p:cNvPr id="14" name="Picture 6" descr="Autocollant drapeau italien">
            <a:extLst>
              <a:ext uri="{FF2B5EF4-FFF2-40B4-BE49-F238E27FC236}">
                <a16:creationId xmlns:a16="http://schemas.microsoft.com/office/drawing/2014/main" id="{60374B81-87BA-44E1-BFD9-2B0F05246F6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545" t="35050" r="33819" b="34911"/>
          <a:stretch/>
        </p:blipFill>
        <p:spPr bwMode="auto">
          <a:xfrm>
            <a:off x="7449997" y="1773459"/>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3E061513-9F78-4670-AB73-BD674068F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9430" y="1767570"/>
            <a:ext cx="612648" cy="612648"/>
          </a:xfrm>
          <a:prstGeom prst="rect">
            <a:avLst/>
          </a:prstGeom>
        </p:spPr>
      </p:pic>
      <p:grpSp>
        <p:nvGrpSpPr>
          <p:cNvPr id="10" name="Groupe 9">
            <a:extLst>
              <a:ext uri="{FF2B5EF4-FFF2-40B4-BE49-F238E27FC236}">
                <a16:creationId xmlns:a16="http://schemas.microsoft.com/office/drawing/2014/main" id="{D1F2C1BD-027E-4E72-93C8-6CB2CA3044BE}"/>
              </a:ext>
            </a:extLst>
          </p:cNvPr>
          <p:cNvGrpSpPr/>
          <p:nvPr/>
        </p:nvGrpSpPr>
        <p:grpSpPr>
          <a:xfrm>
            <a:off x="727555" y="820927"/>
            <a:ext cx="982374" cy="360000"/>
            <a:chOff x="727555" y="820927"/>
            <a:chExt cx="982374" cy="360000"/>
          </a:xfrm>
        </p:grpSpPr>
        <p:sp>
          <p:nvSpPr>
            <p:cNvPr id="16" name="Espace réservé du texte 4">
              <a:extLst>
                <a:ext uri="{FF2B5EF4-FFF2-40B4-BE49-F238E27FC236}">
                  <a16:creationId xmlns:a16="http://schemas.microsoft.com/office/drawing/2014/main" id="{3D513FD0-5824-420B-AE70-FAB24215CA34}"/>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7" name="Picture 2" descr="C:\Users\NicoC\Desktop\CEVIPOF\sample-01.png">
              <a:extLst>
                <a:ext uri="{FF2B5EF4-FFF2-40B4-BE49-F238E27FC236}">
                  <a16:creationId xmlns:a16="http://schemas.microsoft.com/office/drawing/2014/main" id="{673FCF70-9B34-4F01-B272-2B153E07C7DD}"/>
                </a:ext>
              </a:extLst>
            </p:cNvPr>
            <p:cNvPicPr>
              <a:picLocks noChangeAspect="1" noChangeArrowheads="1"/>
            </p:cNvPicPr>
            <p:nvPr/>
          </p:nvPicPr>
          <p:blipFill>
            <a:blip r:embed="rId9"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203462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2312134898"/>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19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L’opinion à propos de différentes affirmations concernant les gens et la société </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graphicFrame>
        <p:nvGraphicFramePr>
          <p:cNvPr id="6" name="Graphique 5"/>
          <p:cNvGraphicFramePr/>
          <p:nvPr>
            <p:custDataLst>
              <p:tags r:id="rId1"/>
            </p:custDataLst>
            <p:extLst>
              <p:ext uri="{D42A27DB-BD31-4B8C-83A1-F6EECF244321}">
                <p14:modId xmlns:p14="http://schemas.microsoft.com/office/powerpoint/2010/main" val="2693899815"/>
              </p:ext>
            </p:extLst>
          </p:nvPr>
        </p:nvGraphicFramePr>
        <p:xfrm>
          <a:off x="486524" y="1767327"/>
          <a:ext cx="9307333" cy="43810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2132008739"/>
              </p:ext>
            </p:extLst>
          </p:nvPr>
        </p:nvGraphicFramePr>
        <p:xfrm>
          <a:off x="733082" y="1855009"/>
          <a:ext cx="2725947" cy="3396261"/>
        </p:xfrm>
        <a:graphic>
          <a:graphicData uri="http://schemas.openxmlformats.org/drawingml/2006/table">
            <a:tbl>
              <a:tblPr/>
              <a:tblGrid>
                <a:gridCol w="2725947">
                  <a:extLst>
                    <a:ext uri="{9D8B030D-6E8A-4147-A177-3AD203B41FA5}">
                      <a16:colId xmlns:a16="http://schemas.microsoft.com/office/drawing/2014/main" val="20000"/>
                    </a:ext>
                  </a:extLst>
                </a:gridCol>
              </a:tblGrid>
              <a:tr h="1132087">
                <a:tc>
                  <a:txBody>
                    <a:bodyPr/>
                    <a:lstStyle/>
                    <a:p>
                      <a:pPr algn="r" fontAlgn="ctr"/>
                      <a:r>
                        <a:rPr lang="fr-FR" sz="1200" b="0" i="0" u="none" strike="noStrike" kern="1200" dirty="0">
                          <a:solidFill>
                            <a:srgbClr val="404040"/>
                          </a:solidFill>
                          <a:effectLst/>
                          <a:latin typeface="Tahoma" panose="020B0604030504040204" pitchFamily="34" charset="0"/>
                          <a:ea typeface="+mn-ea"/>
                          <a:cs typeface="+mn-cs"/>
                        </a:rPr>
                        <a:t>Les gens peuvent changer la société par leurs choix et leurs actions</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132087">
                <a:tc>
                  <a:txBody>
                    <a:bodyPr/>
                    <a:lstStyle/>
                    <a:p>
                      <a:pPr algn="r" fontAlgn="ctr"/>
                      <a:r>
                        <a:rPr lang="fr-FR" sz="1200" b="0" i="0" u="none" strike="noStrike" kern="1200" dirty="0">
                          <a:solidFill>
                            <a:srgbClr val="404040"/>
                          </a:solidFill>
                          <a:effectLst/>
                          <a:latin typeface="Tahoma" panose="020B0604030504040204" pitchFamily="34" charset="0"/>
                          <a:ea typeface="+mn-ea"/>
                          <a:cs typeface="+mn-cs"/>
                        </a:rPr>
                        <a:t>Les gens de mon pays ont la possibilité de choisir leur propre vie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1132087">
                <a:tc>
                  <a:txBody>
                    <a:bodyPr/>
                    <a:lstStyle/>
                    <a:p>
                      <a:pPr algn="r" fontAlgn="ctr"/>
                      <a:r>
                        <a:rPr lang="fr-FR" sz="1200" b="0" i="0" u="none" strike="noStrike" kern="1200" dirty="0">
                          <a:solidFill>
                            <a:srgbClr val="404040"/>
                          </a:solidFill>
                          <a:effectLst/>
                          <a:latin typeface="Tahoma" panose="020B0604030504040204" pitchFamily="34" charset="0"/>
                          <a:ea typeface="+mn-ea"/>
                          <a:cs typeface="+mn-cs"/>
                        </a:rPr>
                        <a:t>J'ai une liberté et un contrôle total sur mon propre avenir</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2"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fontAlgn="auto">
              <a:spcBef>
                <a:spcPct val="20000"/>
              </a:spcBef>
              <a:spcAft>
                <a:spcPts val="0"/>
              </a:spcAft>
              <a:defRPr/>
            </a:pPr>
            <a:r>
              <a:rPr lang="fr-FR" sz="1000" b="0" dirty="0">
                <a:solidFill>
                  <a:sysClr val="windowText" lastClr="000000"/>
                </a:solidFill>
                <a:ea typeface="Tahoma" pitchFamily="34" charset="0"/>
                <a:cs typeface="Tahoma" pitchFamily="34" charset="0"/>
              </a:rPr>
              <a:t>Q5. Pour chacune des affirmations suivantes à propos des gens et de la société, êtes-vous tout à fait d'accord, plutôt d'accord, pas vraiment d'accord ou pas du tout d'accord... ?</a:t>
            </a:r>
          </a:p>
        </p:txBody>
      </p:sp>
      <p:grpSp>
        <p:nvGrpSpPr>
          <p:cNvPr id="25" name="Groupe 24"/>
          <p:cNvGrpSpPr/>
          <p:nvPr/>
        </p:nvGrpSpPr>
        <p:grpSpPr>
          <a:xfrm>
            <a:off x="3485082" y="5358558"/>
            <a:ext cx="4718653" cy="436838"/>
            <a:chOff x="3700732" y="5358558"/>
            <a:chExt cx="4718653" cy="436838"/>
          </a:xfrm>
        </p:grpSpPr>
        <p:sp>
          <p:nvSpPr>
            <p:cNvPr id="14" name="AutoShape 4"/>
            <p:cNvSpPr>
              <a:spLocks noChangeArrowheads="1"/>
            </p:cNvSpPr>
            <p:nvPr/>
          </p:nvSpPr>
          <p:spPr bwMode="auto">
            <a:xfrm>
              <a:off x="3700732" y="5358558"/>
              <a:ext cx="4666891" cy="436838"/>
            </a:xfrm>
            <a:prstGeom prst="roundRect">
              <a:avLst>
                <a:gd name="adj" fmla="val 16667"/>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cs typeface="Tahoma" pitchFamily="34" charset="0"/>
              </a:endParaRPr>
            </a:p>
          </p:txBody>
        </p:sp>
        <p:sp>
          <p:nvSpPr>
            <p:cNvPr id="15" name="=label1"/>
            <p:cNvSpPr txBox="1"/>
            <p:nvPr/>
          </p:nvSpPr>
          <p:spPr>
            <a:xfrm>
              <a:off x="4096176" y="5392311"/>
              <a:ext cx="928694" cy="369332"/>
            </a:xfrm>
            <a:prstGeom prst="rect">
              <a:avLst/>
            </a:prstGeom>
            <a:no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Tout à fait d'accord</a:t>
              </a:r>
            </a:p>
          </p:txBody>
        </p:sp>
        <p:sp>
          <p:nvSpPr>
            <p:cNvPr id="16" name="=label4"/>
            <p:cNvSpPr txBox="1"/>
            <p:nvPr/>
          </p:nvSpPr>
          <p:spPr>
            <a:xfrm>
              <a:off x="7004723" y="5392311"/>
              <a:ext cx="1250608" cy="369332"/>
            </a:xfrm>
            <a:prstGeom prst="rect">
              <a:avLst/>
            </a:prstGeom>
            <a:no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Pas du tout </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d'accord</a:t>
              </a:r>
            </a:p>
          </p:txBody>
        </p:sp>
        <p:sp>
          <p:nvSpPr>
            <p:cNvPr id="17" name="=label5"/>
            <p:cNvSpPr txBox="1"/>
            <p:nvPr/>
          </p:nvSpPr>
          <p:spPr>
            <a:xfrm>
              <a:off x="7965279" y="5461562"/>
              <a:ext cx="454106" cy="230831"/>
            </a:xfrm>
            <a:prstGeom prst="rect">
              <a:avLst/>
            </a:prstGeom>
            <a:no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NSP</a:t>
              </a:r>
            </a:p>
          </p:txBody>
        </p:sp>
        <p:sp>
          <p:nvSpPr>
            <p:cNvPr id="18" name="=label2"/>
            <p:cNvSpPr txBox="1"/>
            <p:nvPr/>
          </p:nvSpPr>
          <p:spPr>
            <a:xfrm>
              <a:off x="5071547" y="5392311"/>
              <a:ext cx="1083476" cy="369332"/>
            </a:xfrm>
            <a:prstGeom prst="rect">
              <a:avLst/>
            </a:prstGeom>
            <a:no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Plutôt</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d'accord</a:t>
              </a:r>
            </a:p>
          </p:txBody>
        </p:sp>
        <p:sp>
          <p:nvSpPr>
            <p:cNvPr id="19" name="=label3"/>
            <p:cNvSpPr txBox="1"/>
            <p:nvPr/>
          </p:nvSpPr>
          <p:spPr>
            <a:xfrm>
              <a:off x="5950024" y="5392311"/>
              <a:ext cx="1209675" cy="369332"/>
            </a:xfrm>
            <a:prstGeom prst="rect">
              <a:avLst/>
            </a:prstGeom>
            <a:no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Pas vraiment d'accord</a:t>
              </a:r>
            </a:p>
          </p:txBody>
        </p:sp>
        <p:sp>
          <p:nvSpPr>
            <p:cNvPr id="20" name="=affich1"/>
            <p:cNvSpPr>
              <a:spLocks noChangeArrowheads="1"/>
            </p:cNvSpPr>
            <p:nvPr/>
          </p:nvSpPr>
          <p:spPr bwMode="auto">
            <a:xfrm>
              <a:off x="3917019" y="5461562"/>
              <a:ext cx="241200" cy="230831"/>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1" name="=affich2"/>
            <p:cNvSpPr>
              <a:spLocks noChangeArrowheads="1"/>
            </p:cNvSpPr>
            <p:nvPr/>
          </p:nvSpPr>
          <p:spPr bwMode="auto">
            <a:xfrm>
              <a:off x="4866856" y="5461562"/>
              <a:ext cx="241200" cy="230831"/>
            </a:xfrm>
            <a:prstGeom prst="rect">
              <a:avLst/>
            </a:prstGeom>
            <a:solidFill>
              <a:srgbClr val="00B0F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2" name="=affich3"/>
            <p:cNvSpPr>
              <a:spLocks noChangeArrowheads="1"/>
            </p:cNvSpPr>
            <p:nvPr/>
          </p:nvSpPr>
          <p:spPr bwMode="auto">
            <a:xfrm>
              <a:off x="5751922" y="5461562"/>
              <a:ext cx="241200" cy="230831"/>
            </a:xfrm>
            <a:prstGeom prst="rect">
              <a:avLst/>
            </a:prstGeom>
            <a:solidFill>
              <a:srgbClr val="FFC00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3" name="=affich4"/>
            <p:cNvSpPr>
              <a:spLocks noChangeArrowheads="1"/>
            </p:cNvSpPr>
            <p:nvPr/>
          </p:nvSpPr>
          <p:spPr bwMode="auto">
            <a:xfrm>
              <a:off x="6805620" y="5461562"/>
              <a:ext cx="241200" cy="230831"/>
            </a:xfrm>
            <a:prstGeom prst="rect">
              <a:avLst/>
            </a:prstGeom>
            <a:solidFill>
              <a:srgbClr val="FF505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4" name="=affich5"/>
            <p:cNvSpPr>
              <a:spLocks noChangeArrowheads="1"/>
            </p:cNvSpPr>
            <p:nvPr/>
          </p:nvSpPr>
          <p:spPr bwMode="auto">
            <a:xfrm>
              <a:off x="7764536" y="5461562"/>
              <a:ext cx="241200" cy="230831"/>
            </a:xfrm>
            <a:prstGeom prst="rect">
              <a:avLst/>
            </a:prstGeom>
            <a:solidFill>
              <a:srgbClr val="595959"/>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sp>
        <p:nvSpPr>
          <p:cNvPr id="26" name="ZoneTexte 25"/>
          <p:cNvSpPr txBox="1"/>
          <p:nvPr>
            <p:custDataLst>
              <p:tags r:id="rId3"/>
            </p:custDataLst>
          </p:nvPr>
        </p:nvSpPr>
        <p:spPr>
          <a:xfrm rot="5400000">
            <a:off x="7355158" y="3405579"/>
            <a:ext cx="3008482" cy="307777"/>
          </a:xfrm>
          <a:prstGeom prst="rect">
            <a:avLst/>
          </a:prstGeom>
          <a:solidFill>
            <a:srgbClr val="376092"/>
          </a:solidFill>
        </p:spPr>
        <p:txBody>
          <a:bodyPr wrap="square" rtlCol="0">
            <a:spAutoFit/>
          </a:bodyPr>
          <a:lstStyle/>
          <a:p>
            <a:pPr algn="ctr"/>
            <a:r>
              <a:rPr lang="fr-FR" sz="1400" b="0" spc="300" dirty="0">
                <a:solidFill>
                  <a:srgbClr val="FFFFFF"/>
                </a:solidFill>
                <a:latin typeface="Calibri" pitchFamily="34" charset="0"/>
                <a:cs typeface="Tahoma" pitchFamily="34" charset="0"/>
              </a:rPr>
              <a:t>% D’accord</a:t>
            </a:r>
          </a:p>
        </p:txBody>
      </p:sp>
      <p:grpSp>
        <p:nvGrpSpPr>
          <p:cNvPr id="39" name="Groupe 178"/>
          <p:cNvGrpSpPr/>
          <p:nvPr/>
        </p:nvGrpSpPr>
        <p:grpSpPr>
          <a:xfrm>
            <a:off x="6289603" y="5866312"/>
            <a:ext cx="2786465" cy="215444"/>
            <a:chOff x="6180269" y="5701497"/>
            <a:chExt cx="2786465" cy="215444"/>
          </a:xfrm>
        </p:grpSpPr>
        <p:sp>
          <p:nvSpPr>
            <p:cNvPr id="40" name="ZoneTexte 144"/>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1"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9"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2" name="Groupe 64">
            <a:extLst>
              <a:ext uri="{FF2B5EF4-FFF2-40B4-BE49-F238E27FC236}">
                <a16:creationId xmlns:a16="http://schemas.microsoft.com/office/drawing/2014/main" id="{6D4A11B1-E4C9-4725-839E-CBD49DCF785D}"/>
              </a:ext>
            </a:extLst>
          </p:cNvPr>
          <p:cNvGrpSpPr/>
          <p:nvPr/>
        </p:nvGrpSpPr>
        <p:grpSpPr>
          <a:xfrm>
            <a:off x="8355284" y="2327370"/>
            <a:ext cx="309894" cy="215444"/>
            <a:chOff x="6413168" y="2748837"/>
            <a:chExt cx="309894" cy="215444"/>
          </a:xfrm>
        </p:grpSpPr>
        <p:cxnSp>
          <p:nvCxnSpPr>
            <p:cNvPr id="33" name="Connecteur droit avec flèche 65">
              <a:extLst>
                <a:ext uri="{FF2B5EF4-FFF2-40B4-BE49-F238E27FC236}">
                  <a16:creationId xmlns:a16="http://schemas.microsoft.com/office/drawing/2014/main" id="{F6575A9E-CD8E-42A9-890C-D92987C1B1A3}"/>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34" name="Rectangle 33">
              <a:extLst>
                <a:ext uri="{FF2B5EF4-FFF2-40B4-BE49-F238E27FC236}">
                  <a16:creationId xmlns:a16="http://schemas.microsoft.com/office/drawing/2014/main" id="{8D0BC1D1-02D3-431D-A4E7-DF31B19ECD0C}"/>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a:t>
              </a:r>
              <a:r>
                <a:rPr lang="pl-PL" sz="800" i="1" dirty="0">
                  <a:solidFill>
                    <a:srgbClr val="E40546"/>
                  </a:solidFill>
                  <a:cs typeface="Tahoma" pitchFamily="34" charset="0"/>
                </a:rPr>
                <a:t>4</a:t>
              </a:r>
              <a:endParaRPr lang="fr-FR" sz="800" dirty="0">
                <a:solidFill>
                  <a:srgbClr val="E40546"/>
                </a:solidFill>
              </a:endParaRPr>
            </a:p>
          </p:txBody>
        </p:sp>
      </p:grpSp>
      <p:graphicFrame>
        <p:nvGraphicFramePr>
          <p:cNvPr id="44" name="Tableau 10">
            <a:extLst>
              <a:ext uri="{FF2B5EF4-FFF2-40B4-BE49-F238E27FC236}">
                <a16:creationId xmlns:a16="http://schemas.microsoft.com/office/drawing/2014/main" id="{96595A4E-4D3A-4201-9AAE-140D69C20DCD}"/>
              </a:ext>
            </a:extLst>
          </p:cNvPr>
          <p:cNvGraphicFramePr>
            <a:graphicFrameLocks noGrp="1"/>
          </p:cNvGraphicFramePr>
          <p:nvPr>
            <p:extLst>
              <p:ext uri="{D42A27DB-BD31-4B8C-83A1-F6EECF244321}">
                <p14:modId xmlns:p14="http://schemas.microsoft.com/office/powerpoint/2010/main" val="755121169"/>
              </p:ext>
            </p:extLst>
          </p:nvPr>
        </p:nvGraphicFramePr>
        <p:xfrm>
          <a:off x="7336971" y="1882708"/>
          <a:ext cx="925248" cy="3362634"/>
        </p:xfrm>
        <a:graphic>
          <a:graphicData uri="http://schemas.openxmlformats.org/drawingml/2006/table">
            <a:tbl>
              <a:tblPr/>
              <a:tblGrid>
                <a:gridCol w="925248">
                  <a:extLst>
                    <a:ext uri="{9D8B030D-6E8A-4147-A177-3AD203B41FA5}">
                      <a16:colId xmlns:a16="http://schemas.microsoft.com/office/drawing/2014/main" val="20000"/>
                    </a:ext>
                  </a:extLst>
                </a:gridCol>
              </a:tblGrid>
              <a:tr h="1120878">
                <a:tc>
                  <a:txBody>
                    <a:bodyPr/>
                    <a:lstStyle/>
                    <a:p>
                      <a:pPr algn="ctr" fontAlgn="ctr"/>
                      <a:r>
                        <a:rPr lang="fr-FR" sz="1600" b="0" i="0" u="none" strike="noStrike" dirty="0">
                          <a:solidFill>
                            <a:schemeClr val="bg1"/>
                          </a:solidFill>
                          <a:effectLst/>
                          <a:latin typeface="Tahoma" panose="020B0604030504040204" pitchFamily="34" charset="0"/>
                        </a:rPr>
                        <a:t>7</a:t>
                      </a:r>
                      <a:r>
                        <a:rPr lang="pl-PL" sz="1600" b="0" i="0" u="none" strike="noStrike" dirty="0">
                          <a:solidFill>
                            <a:schemeClr val="bg1"/>
                          </a:solidFill>
                          <a:effectLst/>
                          <a:latin typeface="Tahoma" panose="020B0604030504040204" pitchFamily="34" charset="0"/>
                        </a:rPr>
                        <a:t>4</a:t>
                      </a:r>
                      <a:r>
                        <a:rPr lang="fr-FR" sz="1600" b="0" i="0" u="none" strike="noStrike" dirty="0">
                          <a:solidFill>
                            <a:schemeClr val="bg1"/>
                          </a:solidFill>
                          <a:effectLst/>
                          <a:latin typeface="Tahoma" panose="020B0604030504040204" pitchFamily="34" charset="0"/>
                        </a:rPr>
                        <a:t>%</a:t>
                      </a:r>
                    </a:p>
                  </a:txBody>
                  <a:tcPr marL="6350" marR="6350" marT="6287" marB="0" anchor="ctr">
                    <a:lnL>
                      <a:noFill/>
                    </a:lnL>
                    <a:lnR>
                      <a:noFill/>
                    </a:lnR>
                    <a:lnT>
                      <a:noFill/>
                    </a:lnT>
                    <a:lnB>
                      <a:noFill/>
                    </a:lnB>
                  </a:tcPr>
                </a:tc>
                <a:extLst>
                  <a:ext uri="{0D108BD9-81ED-4DB2-BD59-A6C34878D82A}">
                    <a16:rowId xmlns:a16="http://schemas.microsoft.com/office/drawing/2014/main" val="10000"/>
                  </a:ext>
                </a:extLst>
              </a:tr>
              <a:tr h="1120878">
                <a:tc>
                  <a:txBody>
                    <a:bodyPr/>
                    <a:lstStyle/>
                    <a:p>
                      <a:pPr algn="ctr" fontAlgn="ctr"/>
                      <a:r>
                        <a:rPr lang="fr-FR" sz="1600" b="0" i="0" u="none" strike="noStrike" dirty="0">
                          <a:solidFill>
                            <a:schemeClr val="bg1"/>
                          </a:solidFill>
                          <a:effectLst/>
                          <a:latin typeface="Tahoma" panose="020B0604030504040204" pitchFamily="34" charset="0"/>
                        </a:rPr>
                        <a:t>6</a:t>
                      </a:r>
                      <a:r>
                        <a:rPr lang="pl-PL" sz="1600" b="0" i="0" u="none" strike="noStrike" dirty="0">
                          <a:solidFill>
                            <a:schemeClr val="bg1"/>
                          </a:solidFill>
                          <a:effectLst/>
                          <a:latin typeface="Tahoma" panose="020B0604030504040204" pitchFamily="34" charset="0"/>
                        </a:rPr>
                        <a:t>8</a:t>
                      </a:r>
                      <a:r>
                        <a:rPr lang="fr-FR" sz="1600" b="0" i="0" u="none" strike="noStrike" dirty="0">
                          <a:solidFill>
                            <a:schemeClr val="bg1"/>
                          </a:solidFill>
                          <a:effectLst/>
                          <a:latin typeface="Tahoma" panose="020B0604030504040204" pitchFamily="34" charset="0"/>
                        </a:rPr>
                        <a:t>%</a:t>
                      </a:r>
                    </a:p>
                  </a:txBody>
                  <a:tcPr marL="6350" marR="6350" marT="6287" marB="0" anchor="ctr">
                    <a:lnL>
                      <a:noFill/>
                    </a:lnL>
                    <a:lnR>
                      <a:noFill/>
                    </a:lnR>
                    <a:lnT>
                      <a:noFill/>
                    </a:lnT>
                    <a:lnB>
                      <a:noFill/>
                    </a:lnB>
                  </a:tcPr>
                </a:tc>
                <a:extLst>
                  <a:ext uri="{0D108BD9-81ED-4DB2-BD59-A6C34878D82A}">
                    <a16:rowId xmlns:a16="http://schemas.microsoft.com/office/drawing/2014/main" val="10001"/>
                  </a:ext>
                </a:extLst>
              </a:tr>
              <a:tr h="1120878">
                <a:tc>
                  <a:txBody>
                    <a:bodyPr/>
                    <a:lstStyle/>
                    <a:p>
                      <a:pPr algn="ctr" fontAlgn="ctr"/>
                      <a:r>
                        <a:rPr lang="fr-FR" sz="1600" b="0" i="0" u="none" strike="noStrike" dirty="0">
                          <a:solidFill>
                            <a:schemeClr val="bg1"/>
                          </a:solidFill>
                          <a:effectLst/>
                          <a:latin typeface="Tahoma" panose="020B0604030504040204" pitchFamily="34" charset="0"/>
                        </a:rPr>
                        <a:t>5</a:t>
                      </a:r>
                      <a:r>
                        <a:rPr lang="pl-PL" sz="1600" b="0" i="0" u="none" strike="noStrike" dirty="0">
                          <a:solidFill>
                            <a:schemeClr val="bg1"/>
                          </a:solidFill>
                          <a:effectLst/>
                          <a:latin typeface="Tahoma" panose="020B0604030504040204" pitchFamily="34" charset="0"/>
                        </a:rPr>
                        <a:t>5</a:t>
                      </a:r>
                      <a:r>
                        <a:rPr lang="fr-FR" sz="1600" b="0" i="0" u="none" strike="noStrike" dirty="0">
                          <a:solidFill>
                            <a:schemeClr val="bg1"/>
                          </a:solidFill>
                          <a:effectLst/>
                          <a:latin typeface="Tahoma" panose="020B0604030504040204" pitchFamily="34" charset="0"/>
                        </a:rPr>
                        <a:t>%</a:t>
                      </a:r>
                    </a:p>
                  </a:txBody>
                  <a:tcPr marL="6350" marR="6350" marT="6287" marB="0" anchor="ctr">
                    <a:lnL>
                      <a:noFill/>
                    </a:lnL>
                    <a:lnR>
                      <a:noFill/>
                    </a:lnR>
                    <a:lnT>
                      <a:noFill/>
                    </a:lnT>
                    <a:lnB>
                      <a:noFill/>
                    </a:lnB>
                  </a:tcPr>
                </a:tc>
                <a:extLst>
                  <a:ext uri="{0D108BD9-81ED-4DB2-BD59-A6C34878D82A}">
                    <a16:rowId xmlns:a16="http://schemas.microsoft.com/office/drawing/2014/main" val="10002"/>
                  </a:ext>
                </a:extLst>
              </a:tr>
            </a:tbl>
          </a:graphicData>
        </a:graphic>
      </p:graphicFrame>
      <p:grpSp>
        <p:nvGrpSpPr>
          <p:cNvPr id="45" name="Groupe 64">
            <a:extLst>
              <a:ext uri="{FF2B5EF4-FFF2-40B4-BE49-F238E27FC236}">
                <a16:creationId xmlns:a16="http://schemas.microsoft.com/office/drawing/2014/main" id="{705279A6-1E8F-46F6-A9CA-1A093199200C}"/>
              </a:ext>
            </a:extLst>
          </p:cNvPr>
          <p:cNvGrpSpPr/>
          <p:nvPr/>
        </p:nvGrpSpPr>
        <p:grpSpPr>
          <a:xfrm>
            <a:off x="8355284" y="3460845"/>
            <a:ext cx="309894" cy="215444"/>
            <a:chOff x="6413168" y="2748837"/>
            <a:chExt cx="309894" cy="215444"/>
          </a:xfrm>
        </p:grpSpPr>
        <p:cxnSp>
          <p:nvCxnSpPr>
            <p:cNvPr id="46" name="Connecteur droit avec flèche 65">
              <a:extLst>
                <a:ext uri="{FF2B5EF4-FFF2-40B4-BE49-F238E27FC236}">
                  <a16:creationId xmlns:a16="http://schemas.microsoft.com/office/drawing/2014/main" id="{DDEAA3C3-3888-4BE8-BA8D-C080C68712E6}"/>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7" name="Rectangle 33">
              <a:extLst>
                <a:ext uri="{FF2B5EF4-FFF2-40B4-BE49-F238E27FC236}">
                  <a16:creationId xmlns:a16="http://schemas.microsoft.com/office/drawing/2014/main" id="{95353C58-B364-4EEB-9589-FF25B1A52BBB}"/>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a:t>
              </a:r>
              <a:r>
                <a:rPr lang="pl-PL" sz="800" i="1" dirty="0">
                  <a:solidFill>
                    <a:srgbClr val="E40546"/>
                  </a:solidFill>
                  <a:cs typeface="Tahoma" pitchFamily="34" charset="0"/>
                </a:rPr>
                <a:t>2</a:t>
              </a:r>
              <a:endParaRPr lang="fr-FR" sz="800" dirty="0">
                <a:solidFill>
                  <a:srgbClr val="E40546"/>
                </a:solidFill>
              </a:endParaRPr>
            </a:p>
          </p:txBody>
        </p:sp>
      </p:grpSp>
      <p:grpSp>
        <p:nvGrpSpPr>
          <p:cNvPr id="48" name="Groupe 64">
            <a:extLst>
              <a:ext uri="{FF2B5EF4-FFF2-40B4-BE49-F238E27FC236}">
                <a16:creationId xmlns:a16="http://schemas.microsoft.com/office/drawing/2014/main" id="{1E7CBC26-3B17-4137-BA90-35BE65C55767}"/>
              </a:ext>
            </a:extLst>
          </p:cNvPr>
          <p:cNvGrpSpPr/>
          <p:nvPr/>
        </p:nvGrpSpPr>
        <p:grpSpPr>
          <a:xfrm>
            <a:off x="8355284" y="4565745"/>
            <a:ext cx="309894" cy="215444"/>
            <a:chOff x="6413168" y="2748837"/>
            <a:chExt cx="309894" cy="215444"/>
          </a:xfrm>
        </p:grpSpPr>
        <p:cxnSp>
          <p:nvCxnSpPr>
            <p:cNvPr id="50" name="Connecteur droit avec flèche 65">
              <a:extLst>
                <a:ext uri="{FF2B5EF4-FFF2-40B4-BE49-F238E27FC236}">
                  <a16:creationId xmlns:a16="http://schemas.microsoft.com/office/drawing/2014/main" id="{ADC47554-98C2-4575-92D6-0ABF00BCFB77}"/>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51" name="Rectangle 33">
              <a:extLst>
                <a:ext uri="{FF2B5EF4-FFF2-40B4-BE49-F238E27FC236}">
                  <a16:creationId xmlns:a16="http://schemas.microsoft.com/office/drawing/2014/main" id="{E6E60096-C0AA-4E7B-8B37-29B1068553AD}"/>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a:t>
              </a:r>
              <a:r>
                <a:rPr lang="pl-PL" sz="800" i="1" dirty="0">
                  <a:solidFill>
                    <a:srgbClr val="E40546"/>
                  </a:solidFill>
                  <a:cs typeface="Tahoma" pitchFamily="34" charset="0"/>
                </a:rPr>
                <a:t>3</a:t>
              </a:r>
              <a:endParaRPr lang="fr-FR" sz="800" dirty="0">
                <a:solidFill>
                  <a:srgbClr val="E40546"/>
                </a:solidFill>
              </a:endParaRPr>
            </a:p>
          </p:txBody>
        </p:sp>
      </p:grpSp>
      <p:pic>
        <p:nvPicPr>
          <p:cNvPr id="35" name="Image 34" descr="Une image contenant texte, clipart&#10;&#10;Description générée automatiquement">
            <a:extLst>
              <a:ext uri="{FF2B5EF4-FFF2-40B4-BE49-F238E27FC236}">
                <a16:creationId xmlns:a16="http://schemas.microsoft.com/office/drawing/2014/main" id="{8B296816-FA1E-3641-82F6-DA168FDC61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079" y="1385948"/>
            <a:ext cx="612000" cy="612000"/>
          </a:xfrm>
          <a:prstGeom prst="rect">
            <a:avLst/>
          </a:prstGeom>
        </p:spPr>
      </p:pic>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D4EEA076-9EB3-4A3B-B61E-B6A31B738F74}"/>
              </a:ext>
            </a:extLst>
          </p:cNvPr>
          <p:cNvSpPr txBox="1">
            <a:spLocks noChangeArrowheads="1"/>
          </p:cNvSpPr>
          <p:nvPr/>
        </p:nvSpPr>
        <p:spPr bwMode="auto">
          <a:xfrm>
            <a:off x="6725" y="1640844"/>
            <a:ext cx="3451586" cy="3170099"/>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0" b="1" i="0" u="none" strike="noStrike" kern="1200" cap="none" spc="0" normalizeH="0" baseline="0" noProof="0" dirty="0">
                <a:ln>
                  <a:noFill/>
                </a:ln>
                <a:solidFill>
                  <a:srgbClr val="FFFFFF"/>
                </a:solidFill>
                <a:effectLst/>
                <a:uLnTx/>
                <a:uFillTx/>
                <a:latin typeface="Tahoma" pitchFamily="34" charset="0"/>
                <a:ea typeface="+mn-ea"/>
                <a:cs typeface="Arial" charset="0"/>
              </a:rPr>
              <a:t>11</a:t>
            </a:r>
          </a:p>
        </p:txBody>
      </p:sp>
      <p:sp>
        <p:nvSpPr>
          <p:cNvPr id="4" name="Rectangle 3">
            <a:extLst>
              <a:ext uri="{FF2B5EF4-FFF2-40B4-BE49-F238E27FC236}">
                <a16:creationId xmlns:a16="http://schemas.microsoft.com/office/drawing/2014/main" id="{3AD79403-C5D6-41DD-B2CC-D43C641B7559}"/>
              </a:ext>
            </a:extLst>
          </p:cNvPr>
          <p:cNvSpPr>
            <a:spLocks noChangeArrowheads="1"/>
          </p:cNvSpPr>
          <p:nvPr/>
        </p:nvSpPr>
        <p:spPr bwMode="auto">
          <a:xfrm>
            <a:off x="3263316" y="3610664"/>
            <a:ext cx="6642683" cy="517525"/>
          </a:xfrm>
          <a:prstGeom prst="rect">
            <a:avLst/>
          </a:prstGeom>
          <a:solidFill>
            <a:schemeClr val="tx1">
              <a:lumMod val="75000"/>
              <a:lumOff val="25000"/>
            </a:schemeClr>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kern="1200" cap="none" spc="0" normalizeH="0" baseline="0" noProof="0" dirty="0">
                <a:ln>
                  <a:noFill/>
                </a:ln>
                <a:solidFill>
                  <a:srgbClr val="FFFFFF"/>
                </a:solidFill>
                <a:effectLst/>
                <a:uLnTx/>
                <a:uFillTx/>
                <a:latin typeface="Arial" charset="0"/>
                <a:ea typeface="+mn-ea"/>
                <a:cs typeface="Arial" charset="0"/>
              </a:rPr>
              <a:t>Le rôle du CESE et les conventions citoyennes</a:t>
            </a:r>
          </a:p>
        </p:txBody>
      </p:sp>
      <p:sp>
        <p:nvSpPr>
          <p:cNvPr id="5" name="Rectangle 2">
            <a:extLst>
              <a:ext uri="{FF2B5EF4-FFF2-40B4-BE49-F238E27FC236}">
                <a16:creationId xmlns:a16="http://schemas.microsoft.com/office/drawing/2014/main" id="{2A56A4C4-6A20-4208-873A-BC37BD3E410B}"/>
              </a:ext>
            </a:extLst>
          </p:cNvPr>
          <p:cNvSpPr>
            <a:spLocks noChangeArrowheads="1"/>
          </p:cNvSpPr>
          <p:nvPr/>
        </p:nvSpPr>
        <p:spPr bwMode="auto">
          <a:xfrm>
            <a:off x="3263316" y="4116388"/>
            <a:ext cx="6642683" cy="360000"/>
          </a:xfrm>
          <a:prstGeom prst="rect">
            <a:avLst/>
          </a:prstGeom>
          <a:solidFill>
            <a:srgbClr val="FCB711"/>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125176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extLst>
              <p:ext uri="{D42A27DB-BD31-4B8C-83A1-F6EECF244321}">
                <p14:modId xmlns:p14="http://schemas.microsoft.com/office/powerpoint/2010/main" val="2461458522"/>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L’opinion sur les conventions citoyennes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CESE1. Des citoyens sont parfois tirés au sort pour délibérer puis donner leurs avis aux institutions à propos de certaines questions. Parmi ces opinions, laquelle est la plus proche de ce que vous en pensez de ces procédures de démocratie participative ?</a:t>
            </a:r>
          </a:p>
        </p:txBody>
      </p:sp>
      <p:graphicFrame>
        <p:nvGraphicFramePr>
          <p:cNvPr id="10" name="Graphique 16">
            <a:extLst>
              <a:ext uri="{FF2B5EF4-FFF2-40B4-BE49-F238E27FC236}">
                <a16:creationId xmlns:a16="http://schemas.microsoft.com/office/drawing/2014/main" id="{0C98225E-A6BC-4D91-8146-9A9FD95D4540}"/>
              </a:ext>
            </a:extLst>
          </p:cNvPr>
          <p:cNvGraphicFramePr/>
          <p:nvPr>
            <p:custDataLst>
              <p:tags r:id="rId2"/>
            </p:custDataLst>
            <p:extLst>
              <p:ext uri="{D42A27DB-BD31-4B8C-83A1-F6EECF244321}">
                <p14:modId xmlns:p14="http://schemas.microsoft.com/office/powerpoint/2010/main" val="3798705339"/>
              </p:ext>
            </p:extLst>
          </p:nvPr>
        </p:nvGraphicFramePr>
        <p:xfrm>
          <a:off x="5125348" y="1534886"/>
          <a:ext cx="5123552" cy="46699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au 27">
            <a:extLst>
              <a:ext uri="{FF2B5EF4-FFF2-40B4-BE49-F238E27FC236}">
                <a16:creationId xmlns:a16="http://schemas.microsoft.com/office/drawing/2014/main" id="{9B9F38EC-00EA-488F-A27B-E1989208EC52}"/>
              </a:ext>
            </a:extLst>
          </p:cNvPr>
          <p:cNvGraphicFramePr>
            <a:graphicFrameLocks noGrp="1"/>
          </p:cNvGraphicFramePr>
          <p:nvPr>
            <p:extLst>
              <p:ext uri="{D42A27DB-BD31-4B8C-83A1-F6EECF244321}">
                <p14:modId xmlns:p14="http://schemas.microsoft.com/office/powerpoint/2010/main" val="564548383"/>
              </p:ext>
            </p:extLst>
          </p:nvPr>
        </p:nvGraphicFramePr>
        <p:xfrm>
          <a:off x="1818822" y="1713275"/>
          <a:ext cx="3261726" cy="4497025"/>
        </p:xfrm>
        <a:graphic>
          <a:graphicData uri="http://schemas.openxmlformats.org/drawingml/2006/table">
            <a:tbl>
              <a:tblPr/>
              <a:tblGrid>
                <a:gridCol w="3261726">
                  <a:extLst>
                    <a:ext uri="{9D8B030D-6E8A-4147-A177-3AD203B41FA5}">
                      <a16:colId xmlns:a16="http://schemas.microsoft.com/office/drawing/2014/main" val="20000"/>
                    </a:ext>
                  </a:extLst>
                </a:gridCol>
              </a:tblGrid>
              <a:tr h="899405">
                <a:tc>
                  <a:txBody>
                    <a:bodyPr/>
                    <a:lstStyle/>
                    <a:p>
                      <a:pPr algn="r" fontAlgn="b"/>
                      <a:r>
                        <a:rPr lang="fr-FR" sz="1200" b="0" i="0" u="none" strike="noStrike" dirty="0">
                          <a:solidFill>
                            <a:srgbClr val="404040"/>
                          </a:solidFill>
                          <a:effectLst/>
                          <a:latin typeface="Tahoma" panose="020B0604030504040204" pitchFamily="34" charset="0"/>
                        </a:rPr>
                        <a:t>Elles doivent être ponctuelles et ne concerner que de grandes questions qui concernent tous les citoyens</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899405">
                <a:tc>
                  <a:txBody>
                    <a:bodyPr/>
                    <a:lstStyle/>
                    <a:p>
                      <a:pPr algn="r" fontAlgn="b"/>
                      <a:r>
                        <a:rPr lang="fr-FR" sz="1200" b="0" i="0" u="none" strike="noStrike" dirty="0">
                          <a:solidFill>
                            <a:srgbClr val="404040"/>
                          </a:solidFill>
                          <a:effectLst/>
                          <a:latin typeface="Tahoma" panose="020B0604030504040204" pitchFamily="34" charset="0"/>
                        </a:rPr>
                        <a:t>Elles doivent être systématiques et venir compléter le travail du Parlement</a:t>
                      </a:r>
                    </a:p>
                  </a:txBody>
                  <a:tcPr marL="6350" marR="6350" marT="6350" marB="0" anchor="ctr">
                    <a:lnL>
                      <a:noFill/>
                    </a:lnL>
                    <a:lnR>
                      <a:noFill/>
                    </a:lnR>
                    <a:lnT>
                      <a:noFill/>
                    </a:lnT>
                    <a:lnB>
                      <a:noFill/>
                    </a:lnB>
                  </a:tcPr>
                </a:tc>
                <a:extLst>
                  <a:ext uri="{0D108BD9-81ED-4DB2-BD59-A6C34878D82A}">
                    <a16:rowId xmlns:a16="http://schemas.microsoft.com/office/drawing/2014/main" val="2749055149"/>
                  </a:ext>
                </a:extLst>
              </a:tr>
              <a:tr h="899405">
                <a:tc>
                  <a:txBody>
                    <a:bodyPr/>
                    <a:lstStyle/>
                    <a:p>
                      <a:pPr algn="r" fontAlgn="b"/>
                      <a:r>
                        <a:rPr lang="fr-FR" sz="1200" b="0" i="0" u="none" strike="noStrike">
                          <a:solidFill>
                            <a:srgbClr val="404040"/>
                          </a:solidFill>
                          <a:effectLst/>
                          <a:latin typeface="Tahoma" panose="020B0604030504040204" pitchFamily="34" charset="0"/>
                        </a:rPr>
                        <a:t>Elles ne doivent concerner que des projets précis au niveau local</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899405">
                <a:tc>
                  <a:txBody>
                    <a:bodyPr/>
                    <a:lstStyle/>
                    <a:p>
                      <a:pPr algn="r" fontAlgn="b"/>
                      <a:r>
                        <a:rPr lang="fr-FR" sz="1200" b="0" i="0" u="none" strike="noStrike" dirty="0">
                          <a:solidFill>
                            <a:srgbClr val="404040"/>
                          </a:solidFill>
                          <a:effectLst/>
                          <a:latin typeface="Tahoma" panose="020B0604030504040204" pitchFamily="34" charset="0"/>
                        </a:rPr>
                        <a:t>Elles n'ont pas grand intérêt et dévalorisent le travail des élus</a:t>
                      </a:r>
                    </a:p>
                  </a:txBody>
                  <a:tcPr marL="6350" marR="6350" marT="6350" marB="0" anchor="ctr">
                    <a:lnL>
                      <a:noFill/>
                    </a:lnL>
                    <a:lnR>
                      <a:noFill/>
                    </a:lnR>
                    <a:lnT>
                      <a:noFill/>
                    </a:lnT>
                    <a:lnB>
                      <a:noFill/>
                    </a:lnB>
                  </a:tcPr>
                </a:tc>
                <a:extLst>
                  <a:ext uri="{0D108BD9-81ED-4DB2-BD59-A6C34878D82A}">
                    <a16:rowId xmlns:a16="http://schemas.microsoft.com/office/drawing/2014/main" val="407728665"/>
                  </a:ext>
                </a:extLst>
              </a:tr>
              <a:tr h="899405">
                <a:tc>
                  <a:txBody>
                    <a:bodyPr/>
                    <a:lstStyle/>
                    <a:p>
                      <a:pPr algn="r" fontAlgn="ctr"/>
                      <a:r>
                        <a:rPr lang="en-US" sz="1200" b="0" i="0" u="none" strike="noStrike" kern="1200" dirty="0">
                          <a:solidFill>
                            <a:srgbClr val="404040"/>
                          </a:solidFill>
                          <a:effectLst/>
                          <a:latin typeface="Tahoma" panose="020B0604030504040204" pitchFamily="34" charset="0"/>
                          <a:ea typeface="+mn-ea"/>
                          <a:cs typeface="+mn-cs"/>
                        </a:rPr>
                        <a:t>NSP</a:t>
                      </a:r>
                      <a:endParaRPr lang="fr-FR" sz="1200" b="0" i="0" u="none" strike="noStrike" kern="1200" dirty="0">
                        <a:solidFill>
                          <a:srgbClr val="404040"/>
                        </a:solidFill>
                        <a:effectLst/>
                        <a:latin typeface="Tahoma" panose="020B0604030504040204" pitchFamily="34" charset="0"/>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3905371613"/>
                  </a:ext>
                </a:extLst>
              </a:tr>
            </a:tbl>
          </a:graphicData>
        </a:graphic>
      </p:graphicFrame>
      <p:pic>
        <p:nvPicPr>
          <p:cNvPr id="6" name="Image 5" descr="Une image contenant texte, clipart&#10;&#10;Description générée automatiquement">
            <a:extLst>
              <a:ext uri="{FF2B5EF4-FFF2-40B4-BE49-F238E27FC236}">
                <a16:creationId xmlns:a16="http://schemas.microsoft.com/office/drawing/2014/main" id="{C0C28EAF-A8B7-D54D-B397-579AE49B32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286905784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extLst>
              <p:ext uri="{D42A27DB-BD31-4B8C-83A1-F6EECF244321}">
                <p14:modId xmlns:p14="http://schemas.microsoft.com/office/powerpoint/2010/main" val="2586554568"/>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L’opinion sur les conventions citoyennes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CESE1. Des citoyens sont parfois tirés au sort pour délibérer puis donner leurs avis aux institutions à propos de certaines questions. Parmi ces opinions, laquelle est la plus proche de ce que vous en pensez de ces procédures de démocratie participative ?</a:t>
            </a:r>
          </a:p>
        </p:txBody>
      </p:sp>
      <p:graphicFrame>
        <p:nvGraphicFramePr>
          <p:cNvPr id="6" name="Tableau 22">
            <a:extLst>
              <a:ext uri="{FF2B5EF4-FFF2-40B4-BE49-F238E27FC236}">
                <a16:creationId xmlns:a16="http://schemas.microsoft.com/office/drawing/2014/main" id="{9D89DF79-00BA-469D-99D9-A2D7FE615794}"/>
              </a:ext>
            </a:extLst>
          </p:cNvPr>
          <p:cNvGraphicFramePr>
            <a:graphicFrameLocks noGrp="1"/>
          </p:cNvGraphicFramePr>
          <p:nvPr>
            <p:extLst>
              <p:ext uri="{D42A27DB-BD31-4B8C-83A1-F6EECF244321}">
                <p14:modId xmlns:p14="http://schemas.microsoft.com/office/powerpoint/2010/main" val="546861688"/>
              </p:ext>
            </p:extLst>
          </p:nvPr>
        </p:nvGraphicFramePr>
        <p:xfrm>
          <a:off x="947057" y="1837912"/>
          <a:ext cx="7283476" cy="4044297"/>
        </p:xfrm>
        <a:graphic>
          <a:graphicData uri="http://schemas.openxmlformats.org/drawingml/2006/table">
            <a:tbl>
              <a:tblPr>
                <a:tableStyleId>{5C22544A-7EE6-4342-B048-85BDC9FD1C3A}</a:tableStyleId>
              </a:tblPr>
              <a:tblGrid>
                <a:gridCol w="2251586">
                  <a:extLst>
                    <a:ext uri="{9D8B030D-6E8A-4147-A177-3AD203B41FA5}">
                      <a16:colId xmlns:a16="http://schemas.microsoft.com/office/drawing/2014/main" val="2281626971"/>
                    </a:ext>
                  </a:extLst>
                </a:gridCol>
                <a:gridCol w="1006378">
                  <a:extLst>
                    <a:ext uri="{9D8B030D-6E8A-4147-A177-3AD203B41FA5}">
                      <a16:colId xmlns:a16="http://schemas.microsoft.com/office/drawing/2014/main" val="594963927"/>
                    </a:ext>
                  </a:extLst>
                </a:gridCol>
                <a:gridCol w="1006378">
                  <a:extLst>
                    <a:ext uri="{9D8B030D-6E8A-4147-A177-3AD203B41FA5}">
                      <a16:colId xmlns:a16="http://schemas.microsoft.com/office/drawing/2014/main" val="4251480744"/>
                    </a:ext>
                  </a:extLst>
                </a:gridCol>
                <a:gridCol w="1006378">
                  <a:extLst>
                    <a:ext uri="{9D8B030D-6E8A-4147-A177-3AD203B41FA5}">
                      <a16:colId xmlns:a16="http://schemas.microsoft.com/office/drawing/2014/main" val="789682629"/>
                    </a:ext>
                  </a:extLst>
                </a:gridCol>
                <a:gridCol w="1006378">
                  <a:extLst>
                    <a:ext uri="{9D8B030D-6E8A-4147-A177-3AD203B41FA5}">
                      <a16:colId xmlns:a16="http://schemas.microsoft.com/office/drawing/2014/main" val="1358923703"/>
                    </a:ext>
                  </a:extLst>
                </a:gridCol>
                <a:gridCol w="1006378">
                  <a:extLst>
                    <a:ext uri="{9D8B030D-6E8A-4147-A177-3AD203B41FA5}">
                      <a16:colId xmlns:a16="http://schemas.microsoft.com/office/drawing/2014/main" val="1069241170"/>
                    </a:ext>
                  </a:extLst>
                </a:gridCol>
              </a:tblGrid>
              <a:tr h="746107">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640080">
                <a:tc>
                  <a:txBody>
                    <a:bodyPr/>
                    <a:lstStyle/>
                    <a:p>
                      <a:pPr algn="r" fontAlgn="b"/>
                      <a:r>
                        <a:rPr lang="fr-FR" sz="1200" b="0" i="0" u="none" strike="noStrike" dirty="0">
                          <a:solidFill>
                            <a:srgbClr val="404040"/>
                          </a:solidFill>
                          <a:effectLst/>
                          <a:latin typeface="Tahoma" panose="020B0604030504040204" pitchFamily="34" charset="0"/>
                        </a:rPr>
                        <a:t>Elles doivent être ponctuelles et ne concerner que de grandes questions qui concernent tous les citoyens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640080">
                <a:tc>
                  <a:txBody>
                    <a:bodyPr/>
                    <a:lstStyle/>
                    <a:p>
                      <a:pPr algn="r" fontAlgn="b"/>
                      <a:r>
                        <a:rPr lang="fr-FR" sz="1200" b="0" i="0" u="none" strike="noStrike">
                          <a:solidFill>
                            <a:srgbClr val="404040"/>
                          </a:solidFill>
                          <a:effectLst/>
                          <a:latin typeface="Tahoma" panose="020B0604030504040204" pitchFamily="34" charset="0"/>
                        </a:rPr>
                        <a:t>Elles doivent être systématiques et venir compléter le travail du Parlement</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5600635"/>
                  </a:ext>
                </a:extLst>
              </a:tr>
              <a:tr h="640080">
                <a:tc>
                  <a:txBody>
                    <a:bodyPr/>
                    <a:lstStyle/>
                    <a:p>
                      <a:pPr algn="r" fontAlgn="b"/>
                      <a:r>
                        <a:rPr lang="fr-FR" sz="1200" b="0" i="0" u="none" strike="noStrike">
                          <a:solidFill>
                            <a:srgbClr val="404040"/>
                          </a:solidFill>
                          <a:effectLst/>
                          <a:latin typeface="Tahoma" panose="020B0604030504040204" pitchFamily="34" charset="0"/>
                        </a:rPr>
                        <a:t>Elles ne doivent concerner que des projets précis au niveau local</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1885305"/>
                  </a:ext>
                </a:extLst>
              </a:tr>
              <a:tr h="640080">
                <a:tc>
                  <a:txBody>
                    <a:bodyPr/>
                    <a:lstStyle/>
                    <a:p>
                      <a:pPr algn="r" fontAlgn="b"/>
                      <a:r>
                        <a:rPr lang="fr-FR" sz="1200" b="0" i="0" u="none" strike="noStrike" dirty="0">
                          <a:solidFill>
                            <a:srgbClr val="404040"/>
                          </a:solidFill>
                          <a:effectLst/>
                          <a:latin typeface="Tahoma" panose="020B0604030504040204" pitchFamily="34" charset="0"/>
                        </a:rPr>
                        <a:t>Elles n'ont pas grand intérêt et dévalorisent le travail des élus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7248232"/>
                  </a:ext>
                </a:extLst>
              </a:tr>
              <a:tr h="640080">
                <a:tc>
                  <a:txBody>
                    <a:bodyPr/>
                    <a:lstStyle/>
                    <a:p>
                      <a:pPr algn="r" fontAlgn="ctr"/>
                      <a:r>
                        <a:rPr lang="en-US" sz="1200" b="0" i="0" u="none" strike="noStrike" kern="1200" dirty="0">
                          <a:solidFill>
                            <a:srgbClr val="404040"/>
                          </a:solidFill>
                          <a:effectLst/>
                          <a:latin typeface="Tahoma" panose="020B0604030504040204" pitchFamily="34" charset="0"/>
                          <a:ea typeface="+mn-ea"/>
                          <a:cs typeface="+mn-cs"/>
                        </a:rPr>
                        <a:t>NSP</a:t>
                      </a:r>
                      <a:endParaRPr lang="fr-FR" sz="1200" b="0" i="0" u="none" strike="noStrike" kern="120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bl>
          </a:graphicData>
        </a:graphic>
      </p:graphicFrame>
      <p:pic>
        <p:nvPicPr>
          <p:cNvPr id="11" name="Image 23" descr="Une image contenant reine, signe, camion, pièce&#10;&#10;Description générée automatiquement">
            <a:extLst>
              <a:ext uri="{FF2B5EF4-FFF2-40B4-BE49-F238E27FC236}">
                <a16:creationId xmlns:a16="http://schemas.microsoft.com/office/drawing/2014/main" id="{61FE0557-634C-4AFE-82A6-8FA17E40D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1978" y="1430112"/>
            <a:ext cx="612648" cy="612648"/>
          </a:xfrm>
          <a:prstGeom prst="rect">
            <a:avLst/>
          </a:prstGeom>
        </p:spPr>
      </p:pic>
      <p:pic>
        <p:nvPicPr>
          <p:cNvPr id="12" name="Image 24" descr="Une image contenant dessin&#10;&#10;Description générée automatiquement">
            <a:extLst>
              <a:ext uri="{FF2B5EF4-FFF2-40B4-BE49-F238E27FC236}">
                <a16:creationId xmlns:a16="http://schemas.microsoft.com/office/drawing/2014/main" id="{DFB8B7D2-A5F3-4A7B-8358-11A84BDC30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7708" y="1430112"/>
            <a:ext cx="612648" cy="612648"/>
          </a:xfrm>
          <a:prstGeom prst="rect">
            <a:avLst/>
          </a:prstGeom>
        </p:spPr>
      </p:pic>
      <p:pic>
        <p:nvPicPr>
          <p:cNvPr id="13" name="Image 25" descr="Une image contenant horloge&#10;&#10;Description générée automatiquement">
            <a:extLst>
              <a:ext uri="{FF2B5EF4-FFF2-40B4-BE49-F238E27FC236}">
                <a16:creationId xmlns:a16="http://schemas.microsoft.com/office/drawing/2014/main" id="{FB81B8FB-29D4-4CBF-B9AF-E559A52178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4843" y="1430112"/>
            <a:ext cx="612648" cy="612648"/>
          </a:xfrm>
          <a:prstGeom prst="rect">
            <a:avLst/>
          </a:prstGeom>
        </p:spPr>
      </p:pic>
      <p:pic>
        <p:nvPicPr>
          <p:cNvPr id="14" name="Picture 6" descr="Autocollant drapeau italien">
            <a:extLst>
              <a:ext uri="{FF2B5EF4-FFF2-40B4-BE49-F238E27FC236}">
                <a16:creationId xmlns:a16="http://schemas.microsoft.com/office/drawing/2014/main" id="{46811C25-47A7-4574-8DFD-19C88AB6984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545" t="35050" r="33819" b="34911"/>
          <a:stretch/>
        </p:blipFill>
        <p:spPr bwMode="auto">
          <a:xfrm>
            <a:off x="7439112" y="1436001"/>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6CEF1DD7-161F-4F45-AC9F-591FC71AB7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0573" y="1430112"/>
            <a:ext cx="612648" cy="612648"/>
          </a:xfrm>
          <a:prstGeom prst="rect">
            <a:avLst/>
          </a:prstGeom>
        </p:spPr>
      </p:pic>
      <p:grpSp>
        <p:nvGrpSpPr>
          <p:cNvPr id="10" name="Groupe 9">
            <a:extLst>
              <a:ext uri="{FF2B5EF4-FFF2-40B4-BE49-F238E27FC236}">
                <a16:creationId xmlns:a16="http://schemas.microsoft.com/office/drawing/2014/main" id="{09F99E32-1577-4A22-90D7-1EA821D7F2E6}"/>
              </a:ext>
            </a:extLst>
          </p:cNvPr>
          <p:cNvGrpSpPr/>
          <p:nvPr/>
        </p:nvGrpSpPr>
        <p:grpSpPr>
          <a:xfrm>
            <a:off x="727555" y="820927"/>
            <a:ext cx="982374" cy="360000"/>
            <a:chOff x="727555" y="820927"/>
            <a:chExt cx="982374" cy="360000"/>
          </a:xfrm>
        </p:grpSpPr>
        <p:sp>
          <p:nvSpPr>
            <p:cNvPr id="16" name="Espace réservé du texte 4">
              <a:extLst>
                <a:ext uri="{FF2B5EF4-FFF2-40B4-BE49-F238E27FC236}">
                  <a16:creationId xmlns:a16="http://schemas.microsoft.com/office/drawing/2014/main" id="{9FCDA76D-CB44-4182-B855-49483ECF9583}"/>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7" name="Picture 2" descr="C:\Users\NicoC\Desktop\CEVIPOF\sample-01.png">
              <a:extLst>
                <a:ext uri="{FF2B5EF4-FFF2-40B4-BE49-F238E27FC236}">
                  <a16:creationId xmlns:a16="http://schemas.microsoft.com/office/drawing/2014/main" id="{56E9BA48-7313-442F-8099-50C22051FEA4}"/>
                </a:ext>
              </a:extLst>
            </p:cNvPr>
            <p:cNvPicPr>
              <a:picLocks noChangeAspect="1" noChangeArrowheads="1"/>
            </p:cNvPicPr>
            <p:nvPr/>
          </p:nvPicPr>
          <p:blipFill>
            <a:blip r:embed="rId9"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1060778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L’application des recommandations des conventions citoyennes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CESE3. Globalement, pensez-vous que les recommandations faites par ces assemblées ou conventions citoyennes devraient être obligatoirement mises en œuvre par les gouvernements. </a:t>
            </a:r>
          </a:p>
        </p:txBody>
      </p:sp>
      <p:sp>
        <p:nvSpPr>
          <p:cNvPr id="10" name="Espace réservé du texte 2">
            <a:extLst>
              <a:ext uri="{FF2B5EF4-FFF2-40B4-BE49-F238E27FC236}">
                <a16:creationId xmlns:a16="http://schemas.microsoft.com/office/drawing/2014/main" id="{D367B621-65BF-46B5-970D-57A4FCE2792C}"/>
              </a:ext>
            </a:extLst>
          </p:cNvPr>
          <p:cNvSpPr txBox="1">
            <a:spLocks/>
          </p:cNvSpPr>
          <p:nvPr>
            <p:custDataLst>
              <p:tags r:id="rId2"/>
            </p:custDataLst>
          </p:nvPr>
        </p:nvSpPr>
        <p:spPr>
          <a:xfrm>
            <a:off x="1777041" y="1226540"/>
            <a:ext cx="7988061" cy="418686"/>
          </a:xfrm>
          <a:prstGeom prst="rect">
            <a:avLst/>
          </a:prstGeom>
          <a:noFill/>
        </p:spPr>
        <p:txBody>
          <a:bodyPr vert="horz" lIns="91440" tIns="45720" rIns="91440" bIns="45720" rtlCol="0" anchor="ctr" anchorCtr="0">
            <a:noAutofit/>
          </a:bodyPr>
          <a:lstStyle/>
          <a:p>
            <a:pPr marL="0" marR="0" lvl="0" indent="0" algn="just" defTabSz="914400" rtl="0" eaLnBrk="1" fontAlgn="base" latinLnBrk="0" hangingPunct="1">
              <a:lnSpc>
                <a:spcPct val="115000"/>
              </a:lnSpc>
              <a:spcBef>
                <a:spcPts val="0"/>
              </a:spcBef>
              <a:spcAft>
                <a:spcPts val="0"/>
              </a:spcAft>
              <a:buClrTx/>
              <a:buSzTx/>
              <a:buFontTx/>
              <a:buNone/>
              <a:tabLst/>
              <a:defRPr/>
            </a:pPr>
            <a:r>
              <a:rPr kumimoji="0" lang="fr-FR" sz="900" b="0" i="1"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Notez votre réponse sur une échelle allant de 0 à 10 où la note 0 signifie que vous ne pensez pas du tout que ces recommandations devraient être mises en œuvre par les gouvernements, et la note 10 signifie que vous pensez tout à fait que ces recommandations devraient être mises en œuvre par les gouvernements. Les notes intermédiaires permettent de nuancer votre jugement. </a:t>
            </a:r>
          </a:p>
        </p:txBody>
      </p:sp>
      <p:graphicFrame>
        <p:nvGraphicFramePr>
          <p:cNvPr id="11" name="Graphique 106">
            <a:extLst>
              <a:ext uri="{FF2B5EF4-FFF2-40B4-BE49-F238E27FC236}">
                <a16:creationId xmlns:a16="http://schemas.microsoft.com/office/drawing/2014/main" id="{C79DF0F5-E6EF-41FB-B86E-5F00DF28966D}"/>
              </a:ext>
            </a:extLst>
          </p:cNvPr>
          <p:cNvGraphicFramePr/>
          <p:nvPr>
            <p:extLst>
              <p:ext uri="{D42A27DB-BD31-4B8C-83A1-F6EECF244321}">
                <p14:modId xmlns:p14="http://schemas.microsoft.com/office/powerpoint/2010/main" val="1995369232"/>
              </p:ext>
            </p:extLst>
          </p:nvPr>
        </p:nvGraphicFramePr>
        <p:xfrm>
          <a:off x="1177909" y="2085432"/>
          <a:ext cx="7819442" cy="33013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au 55">
            <a:extLst>
              <a:ext uri="{FF2B5EF4-FFF2-40B4-BE49-F238E27FC236}">
                <a16:creationId xmlns:a16="http://schemas.microsoft.com/office/drawing/2014/main" id="{F46D98E0-0E4C-4D89-8124-50912863051D}"/>
              </a:ext>
            </a:extLst>
          </p:cNvPr>
          <p:cNvGraphicFramePr>
            <a:graphicFrameLocks noGrp="1"/>
          </p:cNvGraphicFramePr>
          <p:nvPr/>
        </p:nvGraphicFramePr>
        <p:xfrm>
          <a:off x="1250831" y="5429939"/>
          <a:ext cx="7625750" cy="299085"/>
        </p:xfrm>
        <a:graphic>
          <a:graphicData uri="http://schemas.openxmlformats.org/drawingml/2006/table">
            <a:tbl>
              <a:tblPr/>
              <a:tblGrid>
                <a:gridCol w="693250">
                  <a:extLst>
                    <a:ext uri="{9D8B030D-6E8A-4147-A177-3AD203B41FA5}">
                      <a16:colId xmlns:a16="http://schemas.microsoft.com/office/drawing/2014/main" val="20000"/>
                    </a:ext>
                  </a:extLst>
                </a:gridCol>
                <a:gridCol w="693250">
                  <a:extLst>
                    <a:ext uri="{9D8B030D-6E8A-4147-A177-3AD203B41FA5}">
                      <a16:colId xmlns:a16="http://schemas.microsoft.com/office/drawing/2014/main" val="20001"/>
                    </a:ext>
                  </a:extLst>
                </a:gridCol>
                <a:gridCol w="693250">
                  <a:extLst>
                    <a:ext uri="{9D8B030D-6E8A-4147-A177-3AD203B41FA5}">
                      <a16:colId xmlns:a16="http://schemas.microsoft.com/office/drawing/2014/main" val="20002"/>
                    </a:ext>
                  </a:extLst>
                </a:gridCol>
                <a:gridCol w="693250">
                  <a:extLst>
                    <a:ext uri="{9D8B030D-6E8A-4147-A177-3AD203B41FA5}">
                      <a16:colId xmlns:a16="http://schemas.microsoft.com/office/drawing/2014/main" val="20003"/>
                    </a:ext>
                  </a:extLst>
                </a:gridCol>
                <a:gridCol w="693250">
                  <a:extLst>
                    <a:ext uri="{9D8B030D-6E8A-4147-A177-3AD203B41FA5}">
                      <a16:colId xmlns:a16="http://schemas.microsoft.com/office/drawing/2014/main" val="20004"/>
                    </a:ext>
                  </a:extLst>
                </a:gridCol>
                <a:gridCol w="693250">
                  <a:extLst>
                    <a:ext uri="{9D8B030D-6E8A-4147-A177-3AD203B41FA5}">
                      <a16:colId xmlns:a16="http://schemas.microsoft.com/office/drawing/2014/main" val="20005"/>
                    </a:ext>
                  </a:extLst>
                </a:gridCol>
                <a:gridCol w="693250">
                  <a:extLst>
                    <a:ext uri="{9D8B030D-6E8A-4147-A177-3AD203B41FA5}">
                      <a16:colId xmlns:a16="http://schemas.microsoft.com/office/drawing/2014/main" val="20006"/>
                    </a:ext>
                  </a:extLst>
                </a:gridCol>
                <a:gridCol w="693250">
                  <a:extLst>
                    <a:ext uri="{9D8B030D-6E8A-4147-A177-3AD203B41FA5}">
                      <a16:colId xmlns:a16="http://schemas.microsoft.com/office/drawing/2014/main" val="20007"/>
                    </a:ext>
                  </a:extLst>
                </a:gridCol>
                <a:gridCol w="693250">
                  <a:extLst>
                    <a:ext uri="{9D8B030D-6E8A-4147-A177-3AD203B41FA5}">
                      <a16:colId xmlns:a16="http://schemas.microsoft.com/office/drawing/2014/main" val="20008"/>
                    </a:ext>
                  </a:extLst>
                </a:gridCol>
                <a:gridCol w="693250">
                  <a:extLst>
                    <a:ext uri="{9D8B030D-6E8A-4147-A177-3AD203B41FA5}">
                      <a16:colId xmlns:a16="http://schemas.microsoft.com/office/drawing/2014/main" val="20009"/>
                    </a:ext>
                  </a:extLst>
                </a:gridCol>
                <a:gridCol w="693250">
                  <a:extLst>
                    <a:ext uri="{9D8B030D-6E8A-4147-A177-3AD203B41FA5}">
                      <a16:colId xmlns:a16="http://schemas.microsoft.com/office/drawing/2014/main" val="20010"/>
                    </a:ext>
                  </a:extLst>
                </a:gridCol>
              </a:tblGrid>
              <a:tr h="216024">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0</a:t>
                      </a:r>
                    </a:p>
                    <a:p>
                      <a:pPr algn="ctr" fontAlgn="ctr"/>
                      <a:r>
                        <a:rPr lang="fr-FR" sz="800" b="0" i="0" u="none" strike="noStrike" noProof="0" dirty="0">
                          <a:solidFill>
                            <a:srgbClr val="3E3E3E"/>
                          </a:solidFill>
                          <a:latin typeface="Tahoma" pitchFamily="34" charset="0"/>
                          <a:ea typeface="Tahoma" pitchFamily="34" charset="0"/>
                          <a:cs typeface="Tahoma" pitchFamily="34" charset="0"/>
                        </a:rPr>
                        <a:t>Non</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1</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2</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3</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4</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5</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6</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7</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8</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9</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10</a:t>
                      </a:r>
                    </a:p>
                    <a:p>
                      <a:pPr algn="ctr" fontAlgn="ctr"/>
                      <a:r>
                        <a:rPr lang="fr-FR" sz="800" b="0" i="0" u="none" strike="noStrike" noProof="0" dirty="0">
                          <a:solidFill>
                            <a:srgbClr val="3E3E3E"/>
                          </a:solidFill>
                          <a:latin typeface="Tahoma" pitchFamily="34" charset="0"/>
                          <a:ea typeface="Tahoma" pitchFamily="34" charset="0"/>
                          <a:cs typeface="Tahoma" pitchFamily="34" charset="0"/>
                        </a:rPr>
                        <a:t>Oui</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04DAB03-77D2-4302-AA69-1E4956EE6A25}"/>
              </a:ext>
            </a:extLst>
          </p:cNvPr>
          <p:cNvSpPr/>
          <p:nvPr/>
        </p:nvSpPr>
        <p:spPr>
          <a:xfrm>
            <a:off x="2538822" y="2112133"/>
            <a:ext cx="692818"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EB4347"/>
                </a:solidFill>
                <a:effectLst/>
                <a:uLnTx/>
                <a:uFillTx/>
                <a:latin typeface="Tahoma" pitchFamily="34" charset="0"/>
                <a:ea typeface="+mn-ea"/>
                <a:cs typeface="Arial" charset="0"/>
              </a:rPr>
              <a:t>15%</a:t>
            </a:r>
            <a:endParaRPr kumimoji="0" lang="fr-FR" sz="1600" b="1" i="0" u="none" strike="noStrike" kern="1200" cap="none" spc="0" normalizeH="0" baseline="0" noProof="0" dirty="0">
              <a:ln>
                <a:noFill/>
              </a:ln>
              <a:solidFill>
                <a:srgbClr val="EB4347"/>
              </a:solidFill>
              <a:effectLst/>
              <a:uLnTx/>
              <a:uFillTx/>
              <a:latin typeface="Tahoma" pitchFamily="34" charset="0"/>
              <a:ea typeface="+mn-ea"/>
              <a:cs typeface="Arial" charset="0"/>
            </a:endParaRPr>
          </a:p>
        </p:txBody>
      </p:sp>
      <p:sp>
        <p:nvSpPr>
          <p:cNvPr id="14" name="Rectangle 13">
            <a:extLst>
              <a:ext uri="{FF2B5EF4-FFF2-40B4-BE49-F238E27FC236}">
                <a16:creationId xmlns:a16="http://schemas.microsoft.com/office/drawing/2014/main" id="{7664854D-F3D8-437F-A59A-D9A851D97EFE}"/>
              </a:ext>
            </a:extLst>
          </p:cNvPr>
          <p:cNvSpPr/>
          <p:nvPr/>
        </p:nvSpPr>
        <p:spPr>
          <a:xfrm>
            <a:off x="2663055" y="1865912"/>
            <a:ext cx="444352"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EB4347"/>
                </a:solidFill>
                <a:effectLst/>
                <a:uLnTx/>
                <a:uFillTx/>
                <a:latin typeface="Tahoma" pitchFamily="34" charset="0"/>
                <a:ea typeface="+mn-ea"/>
                <a:cs typeface="Arial" charset="0"/>
              </a:rPr>
              <a:t>Non</a:t>
            </a:r>
          </a:p>
        </p:txBody>
      </p:sp>
      <p:sp>
        <p:nvSpPr>
          <p:cNvPr id="15" name="Rectangle 14">
            <a:extLst>
              <a:ext uri="{FF2B5EF4-FFF2-40B4-BE49-F238E27FC236}">
                <a16:creationId xmlns:a16="http://schemas.microsoft.com/office/drawing/2014/main" id="{1DEBB3F1-F802-493A-8145-4B31CDB9BFAE}"/>
              </a:ext>
            </a:extLst>
          </p:cNvPr>
          <p:cNvSpPr/>
          <p:nvPr/>
        </p:nvSpPr>
        <p:spPr>
          <a:xfrm>
            <a:off x="7334917" y="5894253"/>
            <a:ext cx="806632"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808080">
                    <a:lumMod val="75000"/>
                  </a:srgbClr>
                </a:solidFill>
                <a:effectLst/>
                <a:uLnTx/>
                <a:uFillTx/>
                <a:latin typeface="Tahoma" pitchFamily="34" charset="0"/>
                <a:ea typeface="+mn-ea"/>
                <a:cs typeface="Arial" charset="0"/>
              </a:rPr>
              <a:t>NSP : 7%</a:t>
            </a:r>
          </a:p>
        </p:txBody>
      </p:sp>
      <p:cxnSp>
        <p:nvCxnSpPr>
          <p:cNvPr id="16" name="Connecteur droit 43">
            <a:extLst>
              <a:ext uri="{FF2B5EF4-FFF2-40B4-BE49-F238E27FC236}">
                <a16:creationId xmlns:a16="http://schemas.microsoft.com/office/drawing/2014/main" id="{25A1EBC9-F330-441A-9D04-BAAE9480B16A}"/>
              </a:ext>
            </a:extLst>
          </p:cNvPr>
          <p:cNvCxnSpPr>
            <a:cxnSpLocks/>
          </p:cNvCxnSpPr>
          <p:nvPr/>
        </p:nvCxnSpPr>
        <p:spPr>
          <a:xfrm>
            <a:off x="5503178" y="2518237"/>
            <a:ext cx="3257599" cy="0"/>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D33C875-D6B0-42CF-B201-471DC388DCF8}"/>
              </a:ext>
            </a:extLst>
          </p:cNvPr>
          <p:cNvSpPr/>
          <p:nvPr/>
        </p:nvSpPr>
        <p:spPr>
          <a:xfrm>
            <a:off x="6883919" y="2112133"/>
            <a:ext cx="692818"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76092"/>
                </a:solidFill>
                <a:effectLst/>
                <a:uLnTx/>
                <a:uFillTx/>
                <a:latin typeface="Tahoma" pitchFamily="34" charset="0"/>
                <a:ea typeface="+mn-ea"/>
                <a:cs typeface="Arial" charset="0"/>
              </a:rPr>
              <a:t>55%</a:t>
            </a:r>
            <a:endParaRPr kumimoji="0" lang="fr-FR" sz="1600" b="1" i="0" u="none" strike="noStrike" kern="1200" cap="none" spc="0" normalizeH="0" baseline="0" noProof="0" dirty="0">
              <a:ln>
                <a:noFill/>
              </a:ln>
              <a:solidFill>
                <a:srgbClr val="376092"/>
              </a:solidFill>
              <a:effectLst/>
              <a:uLnTx/>
              <a:uFillTx/>
              <a:latin typeface="Tahoma" pitchFamily="34" charset="0"/>
              <a:ea typeface="+mn-ea"/>
              <a:cs typeface="Arial" charset="0"/>
            </a:endParaRPr>
          </a:p>
        </p:txBody>
      </p:sp>
      <p:sp>
        <p:nvSpPr>
          <p:cNvPr id="18" name="Rectangle 17">
            <a:extLst>
              <a:ext uri="{FF2B5EF4-FFF2-40B4-BE49-F238E27FC236}">
                <a16:creationId xmlns:a16="http://schemas.microsoft.com/office/drawing/2014/main" id="{55174D7B-B1AF-4E82-9A7B-36C9BEF9BF28}"/>
              </a:ext>
            </a:extLst>
          </p:cNvPr>
          <p:cNvSpPr/>
          <p:nvPr/>
        </p:nvSpPr>
        <p:spPr>
          <a:xfrm>
            <a:off x="7013556" y="1865912"/>
            <a:ext cx="404278"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000" dirty="0">
                <a:solidFill>
                  <a:srgbClr val="376092"/>
                </a:solidFill>
              </a:rPr>
              <a:t>Oui</a:t>
            </a:r>
            <a:endParaRPr kumimoji="0" lang="fr-FR" sz="1000" b="1" i="0" u="none" strike="noStrike" kern="1200" cap="none" spc="0" normalizeH="0" baseline="0" noProof="0" dirty="0">
              <a:ln>
                <a:noFill/>
              </a:ln>
              <a:solidFill>
                <a:srgbClr val="376092"/>
              </a:solidFill>
              <a:effectLst/>
              <a:uLnTx/>
              <a:uFillTx/>
              <a:latin typeface="Tahoma" pitchFamily="34" charset="0"/>
              <a:ea typeface="+mn-ea"/>
              <a:cs typeface="Arial" charset="0"/>
            </a:endParaRPr>
          </a:p>
        </p:txBody>
      </p:sp>
      <p:cxnSp>
        <p:nvCxnSpPr>
          <p:cNvPr id="19" name="Connecteur droit 49">
            <a:extLst>
              <a:ext uri="{FF2B5EF4-FFF2-40B4-BE49-F238E27FC236}">
                <a16:creationId xmlns:a16="http://schemas.microsoft.com/office/drawing/2014/main" id="{7B2FB1EC-A4AE-42CC-A445-966004292A09}"/>
              </a:ext>
            </a:extLst>
          </p:cNvPr>
          <p:cNvCxnSpPr>
            <a:cxnSpLocks/>
          </p:cNvCxnSpPr>
          <p:nvPr/>
        </p:nvCxnSpPr>
        <p:spPr>
          <a:xfrm>
            <a:off x="1319424" y="2518237"/>
            <a:ext cx="3361633" cy="0"/>
          </a:xfrm>
          <a:prstGeom prst="line">
            <a:avLst/>
          </a:prstGeom>
          <a:ln w="28575">
            <a:solidFill>
              <a:srgbClr val="EB4347"/>
            </a:solidFill>
          </a:ln>
        </p:spPr>
        <p:style>
          <a:lnRef idx="1">
            <a:schemeClr val="accent1"/>
          </a:lnRef>
          <a:fillRef idx="0">
            <a:schemeClr val="accent1"/>
          </a:fillRef>
          <a:effectRef idx="0">
            <a:schemeClr val="accent1"/>
          </a:effectRef>
          <a:fontRef idx="minor">
            <a:schemeClr val="tx1"/>
          </a:fontRef>
        </p:style>
      </p:cxnSp>
      <p:cxnSp>
        <p:nvCxnSpPr>
          <p:cNvPr id="20" name="Connecteur droit 52">
            <a:extLst>
              <a:ext uri="{FF2B5EF4-FFF2-40B4-BE49-F238E27FC236}">
                <a16:creationId xmlns:a16="http://schemas.microsoft.com/office/drawing/2014/main" id="{65B41A8D-353A-4F21-982E-F3E9F66FBCB6}"/>
              </a:ext>
            </a:extLst>
          </p:cNvPr>
          <p:cNvCxnSpPr>
            <a:cxnSpLocks/>
          </p:cNvCxnSpPr>
          <p:nvPr/>
        </p:nvCxnSpPr>
        <p:spPr>
          <a:xfrm>
            <a:off x="4735903" y="2518237"/>
            <a:ext cx="64144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4D30F83-34CA-4ED1-9F02-56CFCFA4130B}"/>
              </a:ext>
            </a:extLst>
          </p:cNvPr>
          <p:cNvSpPr/>
          <p:nvPr/>
        </p:nvSpPr>
        <p:spPr>
          <a:xfrm>
            <a:off x="4741221" y="2112133"/>
            <a:ext cx="692818"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Tahoma" pitchFamily="34" charset="0"/>
                <a:ea typeface="+mn-ea"/>
                <a:cs typeface="Arial" charset="0"/>
              </a:rPr>
              <a:t>23%</a:t>
            </a:r>
            <a:endParaRPr kumimoji="0" lang="fr-FR" sz="16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sp>
        <p:nvSpPr>
          <p:cNvPr id="22" name="Rectangle 21">
            <a:extLst>
              <a:ext uri="{FF2B5EF4-FFF2-40B4-BE49-F238E27FC236}">
                <a16:creationId xmlns:a16="http://schemas.microsoft.com/office/drawing/2014/main" id="{991392FD-7C33-4EAD-8107-17845DF96065}"/>
              </a:ext>
            </a:extLst>
          </p:cNvPr>
          <p:cNvSpPr/>
          <p:nvPr/>
        </p:nvSpPr>
        <p:spPr>
          <a:xfrm>
            <a:off x="4716786" y="1865912"/>
            <a:ext cx="657552"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FFC000"/>
                </a:solidFill>
                <a:effectLst/>
                <a:uLnTx/>
                <a:uFillTx/>
                <a:latin typeface="Tahoma" pitchFamily="34" charset="0"/>
                <a:ea typeface="+mn-ea"/>
                <a:cs typeface="Arial" charset="0"/>
              </a:rPr>
              <a:t>Indécis</a:t>
            </a:r>
          </a:p>
        </p:txBody>
      </p:sp>
      <p:pic>
        <p:nvPicPr>
          <p:cNvPr id="23" name="Image 22" descr="Une image contenant texte, clipart&#10;&#10;Description générée automatiquement">
            <a:extLst>
              <a:ext uri="{FF2B5EF4-FFF2-40B4-BE49-F238E27FC236}">
                <a16:creationId xmlns:a16="http://schemas.microsoft.com/office/drawing/2014/main" id="{59815074-9204-AF43-A385-D50D41C605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318775722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L’application des recommandations des conventions citoyennes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CESE3. Globalement, pensez-vous que les recommandations faites par ces assemblées ou conventions citoyennes devraient être obligatoirement mises en œuvre par les gouvernements. </a:t>
            </a:r>
          </a:p>
        </p:txBody>
      </p:sp>
      <p:sp>
        <p:nvSpPr>
          <p:cNvPr id="10" name="Espace réservé du texte 2">
            <a:extLst>
              <a:ext uri="{FF2B5EF4-FFF2-40B4-BE49-F238E27FC236}">
                <a16:creationId xmlns:a16="http://schemas.microsoft.com/office/drawing/2014/main" id="{D367B621-65BF-46B5-970D-57A4FCE2792C}"/>
              </a:ext>
            </a:extLst>
          </p:cNvPr>
          <p:cNvSpPr txBox="1">
            <a:spLocks/>
          </p:cNvSpPr>
          <p:nvPr>
            <p:custDataLst>
              <p:tags r:id="rId2"/>
            </p:custDataLst>
          </p:nvPr>
        </p:nvSpPr>
        <p:spPr>
          <a:xfrm>
            <a:off x="1777041" y="1226540"/>
            <a:ext cx="7988061" cy="418686"/>
          </a:xfrm>
          <a:prstGeom prst="rect">
            <a:avLst/>
          </a:prstGeom>
          <a:noFill/>
        </p:spPr>
        <p:txBody>
          <a:bodyPr vert="horz" lIns="91440" tIns="45720" rIns="91440" bIns="45720" rtlCol="0" anchor="ctr" anchorCtr="0">
            <a:noAutofit/>
          </a:bodyPr>
          <a:lstStyle/>
          <a:p>
            <a:pPr marL="0" marR="0" lvl="0" indent="0" algn="just" defTabSz="914400" rtl="0" eaLnBrk="1" fontAlgn="base" latinLnBrk="0" hangingPunct="1">
              <a:lnSpc>
                <a:spcPct val="115000"/>
              </a:lnSpc>
              <a:spcBef>
                <a:spcPts val="0"/>
              </a:spcBef>
              <a:spcAft>
                <a:spcPts val="0"/>
              </a:spcAft>
              <a:buClrTx/>
              <a:buSzTx/>
              <a:buFontTx/>
              <a:buNone/>
              <a:tabLst/>
              <a:defRPr/>
            </a:pPr>
            <a:r>
              <a:rPr kumimoji="0" lang="fr-FR" sz="900" b="0" i="1"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Notez votre réponse sur une échelle allant de 0 à 10 où la note 0 signifie que vous ne pensez pas du tout que ces recommandations devraient être mises en œuvre par les gouvernements, et la note 10 signifie que vous pensez tout à fait que ces recommandations devraient être mises en œuvre par les gouvernements. Les notes intermédiaires permettent de nuancer votre jugement. </a:t>
            </a:r>
          </a:p>
        </p:txBody>
      </p:sp>
      <p:graphicFrame>
        <p:nvGraphicFramePr>
          <p:cNvPr id="23" name="Tableau 16">
            <a:extLst>
              <a:ext uri="{FF2B5EF4-FFF2-40B4-BE49-F238E27FC236}">
                <a16:creationId xmlns:a16="http://schemas.microsoft.com/office/drawing/2014/main" id="{1DF992A5-4101-4A3F-8D10-2991227B2473}"/>
              </a:ext>
            </a:extLst>
          </p:cNvPr>
          <p:cNvGraphicFramePr>
            <a:graphicFrameLocks noGrp="1"/>
          </p:cNvGraphicFramePr>
          <p:nvPr>
            <p:extLst>
              <p:ext uri="{D42A27DB-BD31-4B8C-83A1-F6EECF244321}">
                <p14:modId xmlns:p14="http://schemas.microsoft.com/office/powerpoint/2010/main" val="1225282869"/>
              </p:ext>
            </p:extLst>
          </p:nvPr>
        </p:nvGraphicFramePr>
        <p:xfrm>
          <a:off x="827314" y="2499361"/>
          <a:ext cx="8090261" cy="3109658"/>
        </p:xfrm>
        <a:graphic>
          <a:graphicData uri="http://schemas.openxmlformats.org/drawingml/2006/table">
            <a:tbl>
              <a:tblPr>
                <a:tableStyleId>{5C22544A-7EE6-4342-B048-85BDC9FD1C3A}</a:tableStyleId>
              </a:tblPr>
              <a:tblGrid>
                <a:gridCol w="3078651">
                  <a:extLst>
                    <a:ext uri="{9D8B030D-6E8A-4147-A177-3AD203B41FA5}">
                      <a16:colId xmlns:a16="http://schemas.microsoft.com/office/drawing/2014/main" val="2281626971"/>
                    </a:ext>
                  </a:extLst>
                </a:gridCol>
                <a:gridCol w="1002322">
                  <a:extLst>
                    <a:ext uri="{9D8B030D-6E8A-4147-A177-3AD203B41FA5}">
                      <a16:colId xmlns:a16="http://schemas.microsoft.com/office/drawing/2014/main" val="3096074162"/>
                    </a:ext>
                  </a:extLst>
                </a:gridCol>
                <a:gridCol w="1002322">
                  <a:extLst>
                    <a:ext uri="{9D8B030D-6E8A-4147-A177-3AD203B41FA5}">
                      <a16:colId xmlns:a16="http://schemas.microsoft.com/office/drawing/2014/main" val="4251480744"/>
                    </a:ext>
                  </a:extLst>
                </a:gridCol>
                <a:gridCol w="1002322">
                  <a:extLst>
                    <a:ext uri="{9D8B030D-6E8A-4147-A177-3AD203B41FA5}">
                      <a16:colId xmlns:a16="http://schemas.microsoft.com/office/drawing/2014/main" val="789682629"/>
                    </a:ext>
                  </a:extLst>
                </a:gridCol>
                <a:gridCol w="1002322">
                  <a:extLst>
                    <a:ext uri="{9D8B030D-6E8A-4147-A177-3AD203B41FA5}">
                      <a16:colId xmlns:a16="http://schemas.microsoft.com/office/drawing/2014/main" val="1358923703"/>
                    </a:ext>
                  </a:extLst>
                </a:gridCol>
                <a:gridCol w="1002322">
                  <a:extLst>
                    <a:ext uri="{9D8B030D-6E8A-4147-A177-3AD203B41FA5}">
                      <a16:colId xmlns:a16="http://schemas.microsoft.com/office/drawing/2014/main" val="2579449720"/>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684000">
                <a:tc>
                  <a:txBody>
                    <a:bodyPr/>
                    <a:lstStyle/>
                    <a:p>
                      <a:pPr algn="ctr" fontAlgn="ctr"/>
                      <a:r>
                        <a:rPr lang="fr-FR" sz="1200" b="0" kern="1200" dirty="0">
                          <a:solidFill>
                            <a:srgbClr val="404040"/>
                          </a:solidFill>
                          <a:latin typeface="Tahoma" pitchFamily="34" charset="0"/>
                          <a:ea typeface="Tahoma" pitchFamily="34" charset="0"/>
                          <a:cs typeface="Tahoma" pitchFamily="34" charset="0"/>
                        </a:rPr>
                        <a:t>Oui (Notes 6 à 10)</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63%</a:t>
                      </a:r>
                    </a:p>
                  </a:txBody>
                  <a:tcPr marL="6350" marR="6350" marT="635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55%</a:t>
                      </a:r>
                    </a:p>
                  </a:txBody>
                  <a:tcPr marL="6350" marR="6350" marT="635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65%</a:t>
                      </a:r>
                    </a:p>
                  </a:txBody>
                  <a:tcPr marL="6350" marR="6350" marT="635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62%</a:t>
                      </a:r>
                    </a:p>
                  </a:txBody>
                  <a:tcPr marL="6350" marR="6350" marT="635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71%</a:t>
                      </a:r>
                    </a:p>
                  </a:txBody>
                  <a:tcPr marL="6350" marR="6350" marT="635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684000">
                <a:tc>
                  <a:txBody>
                    <a:bodyPr/>
                    <a:lstStyle/>
                    <a:p>
                      <a:pPr algn="ctr" fontAlgn="ctr"/>
                      <a:r>
                        <a:rPr lang="fr-FR" sz="1200" b="0" kern="1200" dirty="0">
                          <a:solidFill>
                            <a:srgbClr val="404040"/>
                          </a:solidFill>
                          <a:latin typeface="Tahoma" pitchFamily="34" charset="0"/>
                          <a:ea typeface="Tahoma" pitchFamily="34" charset="0"/>
                          <a:cs typeface="Tahoma" pitchFamily="34" charset="0"/>
                        </a:rPr>
                        <a:t>Neutres (Notes 5)</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684000">
                <a:tc>
                  <a:txBody>
                    <a:bodyPr/>
                    <a:lstStyle/>
                    <a:p>
                      <a:pPr algn="ctr" fontAlgn="ctr"/>
                      <a:r>
                        <a:rPr lang="fr-FR" sz="1200" b="0" kern="1200" dirty="0">
                          <a:solidFill>
                            <a:srgbClr val="404040"/>
                          </a:solidFill>
                          <a:latin typeface="Tahoma" pitchFamily="34" charset="0"/>
                          <a:ea typeface="Tahoma" pitchFamily="34" charset="0"/>
                          <a:cs typeface="Tahoma" pitchFamily="34" charset="0"/>
                        </a:rPr>
                        <a:t>Non (Notes 0 à 4)</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684000">
                <a:tc>
                  <a:txBody>
                    <a:bodyPr/>
                    <a:lstStyle/>
                    <a:p>
                      <a:pPr algn="ctr" fontAlgn="ctr"/>
                      <a:r>
                        <a:rPr lang="fr-FR" sz="1200" b="0" kern="1200" dirty="0">
                          <a:solidFill>
                            <a:srgbClr val="404040"/>
                          </a:solidFill>
                          <a:latin typeface="Tahoma" pitchFamily="34" charset="0"/>
                          <a:ea typeface="Tahoma" pitchFamily="34" charset="0"/>
                          <a:cs typeface="Tahoma"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bl>
          </a:graphicData>
        </a:graphic>
      </p:graphicFrame>
      <p:pic>
        <p:nvPicPr>
          <p:cNvPr id="11" name="Image 23" descr="Une image contenant reine, signe, camion, pièce&#10;&#10;Description générée automatiquement">
            <a:extLst>
              <a:ext uri="{FF2B5EF4-FFF2-40B4-BE49-F238E27FC236}">
                <a16:creationId xmlns:a16="http://schemas.microsoft.com/office/drawing/2014/main" id="{DA4F3A1C-91AB-4822-B27B-11893DD4B1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9550" y="1898444"/>
            <a:ext cx="612648" cy="612648"/>
          </a:xfrm>
          <a:prstGeom prst="rect">
            <a:avLst/>
          </a:prstGeom>
        </p:spPr>
      </p:pic>
      <p:pic>
        <p:nvPicPr>
          <p:cNvPr id="12" name="Image 24" descr="Une image contenant dessin&#10;&#10;Description générée automatiquement">
            <a:extLst>
              <a:ext uri="{FF2B5EF4-FFF2-40B4-BE49-F238E27FC236}">
                <a16:creationId xmlns:a16="http://schemas.microsoft.com/office/drawing/2014/main" id="{C58F1ED5-A5E1-4213-AF8D-AF1A3EEF22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5280" y="1898444"/>
            <a:ext cx="612648" cy="612648"/>
          </a:xfrm>
          <a:prstGeom prst="rect">
            <a:avLst/>
          </a:prstGeom>
        </p:spPr>
      </p:pic>
      <p:pic>
        <p:nvPicPr>
          <p:cNvPr id="13" name="Image 25" descr="Une image contenant horloge&#10;&#10;Description générée automatiquement">
            <a:extLst>
              <a:ext uri="{FF2B5EF4-FFF2-40B4-BE49-F238E27FC236}">
                <a16:creationId xmlns:a16="http://schemas.microsoft.com/office/drawing/2014/main" id="{DA0D0962-F175-46D1-8967-0A013354B9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2415" y="1898444"/>
            <a:ext cx="612648" cy="612648"/>
          </a:xfrm>
          <a:prstGeom prst="rect">
            <a:avLst/>
          </a:prstGeom>
        </p:spPr>
      </p:pic>
      <p:pic>
        <p:nvPicPr>
          <p:cNvPr id="14" name="Picture 6" descr="Autocollant drapeau italien">
            <a:extLst>
              <a:ext uri="{FF2B5EF4-FFF2-40B4-BE49-F238E27FC236}">
                <a16:creationId xmlns:a16="http://schemas.microsoft.com/office/drawing/2014/main" id="{EA483BAD-50FD-4C97-8B83-0300D64A7A1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545" t="35050" r="33819" b="34911"/>
          <a:stretch/>
        </p:blipFill>
        <p:spPr bwMode="auto">
          <a:xfrm>
            <a:off x="8146684" y="1904333"/>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AC330F05-8E95-49E3-951F-2387927BA9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18145" y="1898444"/>
            <a:ext cx="612648" cy="612648"/>
          </a:xfrm>
          <a:prstGeom prst="rect">
            <a:avLst/>
          </a:prstGeom>
        </p:spPr>
      </p:pic>
      <p:grpSp>
        <p:nvGrpSpPr>
          <p:cNvPr id="16" name="Groupe 15">
            <a:extLst>
              <a:ext uri="{FF2B5EF4-FFF2-40B4-BE49-F238E27FC236}">
                <a16:creationId xmlns:a16="http://schemas.microsoft.com/office/drawing/2014/main" id="{6EB6FECD-0731-4133-9B3E-2E515F29E45F}"/>
              </a:ext>
            </a:extLst>
          </p:cNvPr>
          <p:cNvGrpSpPr/>
          <p:nvPr/>
        </p:nvGrpSpPr>
        <p:grpSpPr>
          <a:xfrm>
            <a:off x="727555" y="820927"/>
            <a:ext cx="982374" cy="360000"/>
            <a:chOff x="727555" y="820927"/>
            <a:chExt cx="982374" cy="360000"/>
          </a:xfrm>
        </p:grpSpPr>
        <p:sp>
          <p:nvSpPr>
            <p:cNvPr id="17" name="Espace réservé du texte 4">
              <a:extLst>
                <a:ext uri="{FF2B5EF4-FFF2-40B4-BE49-F238E27FC236}">
                  <a16:creationId xmlns:a16="http://schemas.microsoft.com/office/drawing/2014/main" id="{45EF4D93-56EE-41E2-A859-9CDDE4AA7F47}"/>
                </a:ext>
              </a:extLst>
            </p:cNvPr>
            <p:cNvSpPr txBox="1">
              <a:spLocks/>
            </p:cNvSpPr>
            <p:nvPr>
              <p:custDataLst>
                <p:tags r:id="rId3"/>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8" name="Picture 2" descr="C:\Users\NicoC\Desktop\CEVIPOF\sample-01.png">
              <a:extLst>
                <a:ext uri="{FF2B5EF4-FFF2-40B4-BE49-F238E27FC236}">
                  <a16:creationId xmlns:a16="http://schemas.microsoft.com/office/drawing/2014/main" id="{FE099CE6-37D1-4FCA-8A09-CE13BD790A0D}"/>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9064667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3">
            <a:extLst>
              <a:ext uri="{FF2B5EF4-FFF2-40B4-BE49-F238E27FC236}">
                <a16:creationId xmlns:a16="http://schemas.microsoft.com/office/drawing/2014/main" id="{876FC5B4-C60E-4A94-B795-63CF1B93EA34}"/>
              </a:ext>
            </a:extLst>
          </p:cNvPr>
          <p:cNvGraphicFramePr>
            <a:graphicFrameLocks noGrp="1"/>
          </p:cNvGraphicFramePr>
          <p:nvPr>
            <p:extLst>
              <p:ext uri="{D42A27DB-BD31-4B8C-83A1-F6EECF244321}">
                <p14:modId xmlns:p14="http://schemas.microsoft.com/office/powerpoint/2010/main" val="305085222"/>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L’utilité du CESE pour renforcer la confiance dans les institutions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3" name="Espace réservé du texte 2">
            <a:extLst>
              <a:ext uri="{FF2B5EF4-FFF2-40B4-BE49-F238E27FC236}">
                <a16:creationId xmlns:a16="http://schemas.microsoft.com/office/drawing/2014/main" id="{15A6B072-5592-41B8-91ED-CE0521436CB3}"/>
              </a:ext>
            </a:extLst>
          </p:cNvPr>
          <p:cNvSpPr txBox="1">
            <a:spLocks/>
          </p:cNvSpPr>
          <p:nvPr>
            <p:custDataLst>
              <p:tags r:id="rId1"/>
            </p:custDataLst>
          </p:nvPr>
        </p:nvSpPr>
        <p:spPr>
          <a:xfrm>
            <a:off x="1777041" y="782155"/>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CESE4. Le conseil économique, social et environnemental est une institution qui permet aux organisations de la société civile (syndicats, associations) et aux citoyens (grâce à la participation citoyenne) de donner des avis aux pouvoirs publics.  Cela vous semble-t-il aller dans la bonne direction pour renforcer la confiance des Français dans les institutions ?</a:t>
            </a:r>
          </a:p>
        </p:txBody>
      </p:sp>
      <p:graphicFrame>
        <p:nvGraphicFramePr>
          <p:cNvPr id="4" name="Graphique 10">
            <a:extLst>
              <a:ext uri="{FF2B5EF4-FFF2-40B4-BE49-F238E27FC236}">
                <a16:creationId xmlns:a16="http://schemas.microsoft.com/office/drawing/2014/main" id="{5241CAB9-ED6A-4BB0-A831-6CF8B6DAE256}"/>
              </a:ext>
            </a:extLst>
          </p:cNvPr>
          <p:cNvGraphicFramePr/>
          <p:nvPr>
            <p:custDataLst>
              <p:tags r:id="rId2"/>
            </p:custDataLst>
          </p:nvPr>
        </p:nvGraphicFramePr>
        <p:xfrm>
          <a:off x="845023" y="1439221"/>
          <a:ext cx="8215954" cy="39907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au 55">
            <a:extLst>
              <a:ext uri="{FF2B5EF4-FFF2-40B4-BE49-F238E27FC236}">
                <a16:creationId xmlns:a16="http://schemas.microsoft.com/office/drawing/2014/main" id="{C04E771D-733B-4FD3-B1E2-B36BB1CA4E13}"/>
              </a:ext>
            </a:extLst>
          </p:cNvPr>
          <p:cNvGraphicFramePr>
            <a:graphicFrameLocks noGrp="1"/>
          </p:cNvGraphicFramePr>
          <p:nvPr/>
        </p:nvGraphicFramePr>
        <p:xfrm>
          <a:off x="911698" y="5429938"/>
          <a:ext cx="8079900" cy="556191"/>
        </p:xfrm>
        <a:graphic>
          <a:graphicData uri="http://schemas.openxmlformats.org/drawingml/2006/table">
            <a:tbl>
              <a:tblPr/>
              <a:tblGrid>
                <a:gridCol w="1615980">
                  <a:extLst>
                    <a:ext uri="{9D8B030D-6E8A-4147-A177-3AD203B41FA5}">
                      <a16:colId xmlns:a16="http://schemas.microsoft.com/office/drawing/2014/main" val="20000"/>
                    </a:ext>
                  </a:extLst>
                </a:gridCol>
                <a:gridCol w="1615980">
                  <a:extLst>
                    <a:ext uri="{9D8B030D-6E8A-4147-A177-3AD203B41FA5}">
                      <a16:colId xmlns:a16="http://schemas.microsoft.com/office/drawing/2014/main" val="1200823863"/>
                    </a:ext>
                  </a:extLst>
                </a:gridCol>
                <a:gridCol w="1615980">
                  <a:extLst>
                    <a:ext uri="{9D8B030D-6E8A-4147-A177-3AD203B41FA5}">
                      <a16:colId xmlns:a16="http://schemas.microsoft.com/office/drawing/2014/main" val="77638292"/>
                    </a:ext>
                  </a:extLst>
                </a:gridCol>
                <a:gridCol w="1615980">
                  <a:extLst>
                    <a:ext uri="{9D8B030D-6E8A-4147-A177-3AD203B41FA5}">
                      <a16:colId xmlns:a16="http://schemas.microsoft.com/office/drawing/2014/main" val="4230570862"/>
                    </a:ext>
                  </a:extLst>
                </a:gridCol>
                <a:gridCol w="1615980">
                  <a:extLst>
                    <a:ext uri="{9D8B030D-6E8A-4147-A177-3AD203B41FA5}">
                      <a16:colId xmlns:a16="http://schemas.microsoft.com/office/drawing/2014/main" val="3216606944"/>
                    </a:ext>
                  </a:extLst>
                </a:gridCol>
              </a:tblGrid>
              <a:tr h="556191">
                <a:tc>
                  <a:txBody>
                    <a:bodyPr/>
                    <a:lstStyle/>
                    <a:p>
                      <a:pPr algn="ctr" fontAlgn="ctr"/>
                      <a:r>
                        <a:rPr lang="fr-FR" sz="1200" b="0" i="0" u="none" strike="noStrike" noProof="0" dirty="0">
                          <a:solidFill>
                            <a:srgbClr val="404040"/>
                          </a:solidFill>
                          <a:effectLst/>
                          <a:latin typeface="Tahoma" panose="020B0604030504040204" pitchFamily="34" charset="0"/>
                        </a:rPr>
                        <a:t>Oui,</a:t>
                      </a:r>
                    </a:p>
                    <a:p>
                      <a:pPr algn="ctr" fontAlgn="ctr"/>
                      <a:r>
                        <a:rPr lang="fr-FR" sz="1200" b="0" i="0" u="none" strike="noStrike" noProof="0" dirty="0">
                          <a:solidFill>
                            <a:srgbClr val="404040"/>
                          </a:solidFill>
                          <a:effectLst/>
                          <a:latin typeface="Tahoma" panose="020B0604030504040204" pitchFamily="34" charset="0"/>
                        </a:rPr>
                        <a:t>tout à fait</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404040"/>
                          </a:solidFill>
                          <a:effectLst/>
                          <a:latin typeface="Tahoma" panose="020B0604030504040204" pitchFamily="34" charset="0"/>
                        </a:rPr>
                        <a:t>Oui, </a:t>
                      </a:r>
                    </a:p>
                    <a:p>
                      <a:pPr algn="ctr" fontAlgn="ctr"/>
                      <a:r>
                        <a:rPr lang="fr-FR" sz="1200" b="0" i="0" u="none" strike="noStrike" dirty="0">
                          <a:solidFill>
                            <a:srgbClr val="404040"/>
                          </a:solidFill>
                          <a:effectLst/>
                          <a:latin typeface="Tahoma" panose="020B0604030504040204" pitchFamily="34" charset="0"/>
                        </a:rPr>
                        <a:t>plutôt</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404040"/>
                          </a:solidFill>
                          <a:effectLst/>
                          <a:latin typeface="Tahoma" panose="020B0604030504040204" pitchFamily="34" charset="0"/>
                        </a:rPr>
                        <a:t>Non, </a:t>
                      </a:r>
                    </a:p>
                    <a:p>
                      <a:pPr algn="ctr" fontAlgn="ctr"/>
                      <a:r>
                        <a:rPr lang="fr-FR" sz="1200" b="0" i="0" u="none" strike="noStrike" dirty="0">
                          <a:solidFill>
                            <a:srgbClr val="404040"/>
                          </a:solidFill>
                          <a:effectLst/>
                          <a:latin typeface="Tahoma" panose="020B0604030504040204" pitchFamily="34" charset="0"/>
                        </a:rPr>
                        <a:t>plutôt pas</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404040"/>
                          </a:solidFill>
                          <a:effectLst/>
                          <a:latin typeface="Tahoma" panose="020B0604030504040204" pitchFamily="34" charset="0"/>
                        </a:rPr>
                        <a:t>Non, </a:t>
                      </a:r>
                    </a:p>
                    <a:p>
                      <a:pPr algn="ctr" fontAlgn="ctr"/>
                      <a:r>
                        <a:rPr lang="fr-FR" sz="1200" b="0" i="0" u="none" strike="noStrike" dirty="0">
                          <a:solidFill>
                            <a:srgbClr val="404040"/>
                          </a:solidFill>
                          <a:effectLst/>
                          <a:latin typeface="Tahoma" panose="020B0604030504040204" pitchFamily="34" charset="0"/>
                        </a:rPr>
                        <a:t>pas du tout</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dirty="0">
                          <a:solidFill>
                            <a:srgbClr val="404040"/>
                          </a:solidFill>
                          <a:effectLst/>
                          <a:latin typeface="Tahoma" panose="020B0604030504040204" pitchFamily="34" charset="0"/>
                        </a:rPr>
                        <a:t>Je n’ai pas encore pris de décision</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65D3E661-B45D-488F-B27B-BB74F95DD144}"/>
              </a:ext>
            </a:extLst>
          </p:cNvPr>
          <p:cNvSpPr/>
          <p:nvPr/>
        </p:nvSpPr>
        <p:spPr>
          <a:xfrm>
            <a:off x="2208780" y="1991783"/>
            <a:ext cx="692818"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376092"/>
                </a:solidFill>
                <a:effectLst/>
                <a:uLnTx/>
                <a:uFillTx/>
                <a:latin typeface="Tahoma" pitchFamily="34" charset="0"/>
                <a:ea typeface="+mn-ea"/>
                <a:cs typeface="Arial" charset="0"/>
              </a:rPr>
              <a:t>Oui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76092"/>
                </a:solidFill>
                <a:effectLst/>
                <a:uLnTx/>
                <a:uFillTx/>
                <a:latin typeface="Tahoma" pitchFamily="34" charset="0"/>
                <a:ea typeface="+mn-ea"/>
                <a:cs typeface="Arial" charset="0"/>
              </a:rPr>
              <a:t>54%</a:t>
            </a:r>
            <a:endParaRPr kumimoji="0" lang="fr-FR" sz="1600" b="1" i="0" u="none" strike="noStrike" kern="1200" cap="none" spc="0" normalizeH="0" baseline="0" noProof="0" dirty="0">
              <a:ln>
                <a:noFill/>
              </a:ln>
              <a:solidFill>
                <a:srgbClr val="376092"/>
              </a:solidFill>
              <a:effectLst/>
              <a:uLnTx/>
              <a:uFillTx/>
              <a:latin typeface="Tahoma" pitchFamily="34" charset="0"/>
              <a:ea typeface="+mn-ea"/>
              <a:cs typeface="Arial" charset="0"/>
            </a:endParaRPr>
          </a:p>
        </p:txBody>
      </p:sp>
      <p:cxnSp>
        <p:nvCxnSpPr>
          <p:cNvPr id="7" name="Connecteur droit 43">
            <a:extLst>
              <a:ext uri="{FF2B5EF4-FFF2-40B4-BE49-F238E27FC236}">
                <a16:creationId xmlns:a16="http://schemas.microsoft.com/office/drawing/2014/main" id="{C001AFD5-B353-4F3A-BE93-26F130EC97AE}"/>
              </a:ext>
            </a:extLst>
          </p:cNvPr>
          <p:cNvCxnSpPr>
            <a:cxnSpLocks/>
          </p:cNvCxnSpPr>
          <p:nvPr/>
        </p:nvCxnSpPr>
        <p:spPr>
          <a:xfrm>
            <a:off x="4189974" y="2518237"/>
            <a:ext cx="3136377"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8" name="Connecteur droit 49">
            <a:extLst>
              <a:ext uri="{FF2B5EF4-FFF2-40B4-BE49-F238E27FC236}">
                <a16:creationId xmlns:a16="http://schemas.microsoft.com/office/drawing/2014/main" id="{63C3B0C5-2092-42E3-94D9-2A7CCB73AA69}"/>
              </a:ext>
            </a:extLst>
          </p:cNvPr>
          <p:cNvCxnSpPr>
            <a:cxnSpLocks/>
          </p:cNvCxnSpPr>
          <p:nvPr/>
        </p:nvCxnSpPr>
        <p:spPr>
          <a:xfrm>
            <a:off x="950976" y="2518237"/>
            <a:ext cx="3208429" cy="0"/>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F6F76A-9412-489A-A719-BFC3F65FA02C}"/>
              </a:ext>
            </a:extLst>
          </p:cNvPr>
          <p:cNvSpPr/>
          <p:nvPr/>
        </p:nvSpPr>
        <p:spPr>
          <a:xfrm>
            <a:off x="5224202" y="1991783"/>
            <a:ext cx="1067921" cy="49244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FF5050"/>
                </a:solidFill>
                <a:effectLst/>
                <a:uLnTx/>
                <a:uFillTx/>
                <a:latin typeface="Tahoma" pitchFamily="34" charset="0"/>
                <a:ea typeface="+mn-ea"/>
                <a:cs typeface="Arial" charset="0"/>
              </a:rPr>
              <a:t>Non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5050"/>
                </a:solidFill>
                <a:effectLst/>
                <a:uLnTx/>
                <a:uFillTx/>
                <a:latin typeface="Tahoma" pitchFamily="34" charset="0"/>
                <a:ea typeface="+mn-ea"/>
                <a:cs typeface="Arial" charset="0"/>
              </a:rPr>
              <a:t>21%</a:t>
            </a:r>
            <a:endParaRPr kumimoji="0" lang="fr-FR" sz="1600" b="1" i="0" u="none" strike="noStrike" kern="1200" cap="none" spc="0" normalizeH="0" baseline="0" noProof="0" dirty="0">
              <a:ln>
                <a:noFill/>
              </a:ln>
              <a:solidFill>
                <a:srgbClr val="FF5050"/>
              </a:solidFill>
              <a:effectLst/>
              <a:uLnTx/>
              <a:uFillTx/>
              <a:latin typeface="Tahoma" pitchFamily="34" charset="0"/>
              <a:ea typeface="+mn-ea"/>
              <a:cs typeface="Arial" charset="0"/>
            </a:endParaRPr>
          </a:p>
        </p:txBody>
      </p:sp>
      <p:sp>
        <p:nvSpPr>
          <p:cNvPr id="10" name="Rectangle 9">
            <a:extLst>
              <a:ext uri="{FF2B5EF4-FFF2-40B4-BE49-F238E27FC236}">
                <a16:creationId xmlns:a16="http://schemas.microsoft.com/office/drawing/2014/main" id="{3E06F2FA-3752-4650-9BDA-F769812E0E77}"/>
              </a:ext>
            </a:extLst>
          </p:cNvPr>
          <p:cNvSpPr/>
          <p:nvPr/>
        </p:nvSpPr>
        <p:spPr>
          <a:xfrm>
            <a:off x="8743093" y="6087004"/>
            <a:ext cx="806632"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808080">
                    <a:lumMod val="75000"/>
                  </a:srgbClr>
                </a:solidFill>
                <a:effectLst/>
                <a:uLnTx/>
                <a:uFillTx/>
                <a:latin typeface="Tahoma" pitchFamily="34" charset="0"/>
                <a:ea typeface="+mn-ea"/>
                <a:cs typeface="Arial" charset="0"/>
              </a:rPr>
              <a:t>NSP : 4%</a:t>
            </a:r>
          </a:p>
        </p:txBody>
      </p:sp>
      <p:pic>
        <p:nvPicPr>
          <p:cNvPr id="11" name="Image 10" descr="Une image contenant texte, clipart&#10;&#10;Description générée automatiquement">
            <a:extLst>
              <a:ext uri="{FF2B5EF4-FFF2-40B4-BE49-F238E27FC236}">
                <a16:creationId xmlns:a16="http://schemas.microsoft.com/office/drawing/2014/main" id="{43205BCD-6502-EC42-A422-2EAC2DAC5E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379107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3147388876"/>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19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L’opinion à propos de différentes affirmations concernant les gens et la société </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graphicFrame>
        <p:nvGraphicFramePr>
          <p:cNvPr id="12" name="Graphique 11"/>
          <p:cNvGraphicFramePr/>
          <p:nvPr>
            <p:extLst>
              <p:ext uri="{D42A27DB-BD31-4B8C-83A1-F6EECF244321}">
                <p14:modId xmlns:p14="http://schemas.microsoft.com/office/powerpoint/2010/main" val="426192221"/>
              </p:ext>
            </p:extLst>
          </p:nvPr>
        </p:nvGraphicFramePr>
        <p:xfrm>
          <a:off x="693857" y="1650216"/>
          <a:ext cx="7250736" cy="4480174"/>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à coins arrondis 12"/>
          <p:cNvSpPr/>
          <p:nvPr/>
        </p:nvSpPr>
        <p:spPr bwMode="auto">
          <a:xfrm>
            <a:off x="7869359" y="2191068"/>
            <a:ext cx="1872000" cy="720000"/>
          </a:xfrm>
          <a:prstGeom prst="roundRect">
            <a:avLst>
              <a:gd name="adj" fmla="val 24737"/>
            </a:avLst>
          </a:prstGeom>
          <a:solidFill>
            <a:srgbClr val="421D49"/>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00" b="0" dirty="0">
                <a:solidFill>
                  <a:schemeClr val="bg1"/>
                </a:solidFill>
              </a:rPr>
              <a:t>Les gens peuvent changer la société par leurs choix et leurs actions</a:t>
            </a:r>
          </a:p>
        </p:txBody>
      </p:sp>
      <p:sp>
        <p:nvSpPr>
          <p:cNvPr id="15" name="Rectangle à coins arrondis 14"/>
          <p:cNvSpPr/>
          <p:nvPr/>
        </p:nvSpPr>
        <p:spPr bwMode="auto">
          <a:xfrm>
            <a:off x="7869358" y="4175323"/>
            <a:ext cx="1872000" cy="720000"/>
          </a:xfrm>
          <a:prstGeom prst="roundRect">
            <a:avLst>
              <a:gd name="adj" fmla="val 24737"/>
            </a:avLst>
          </a:prstGeom>
          <a:solidFill>
            <a:srgbClr val="C0000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00" b="0" dirty="0">
                <a:solidFill>
                  <a:schemeClr val="bg1"/>
                </a:solidFill>
              </a:rPr>
              <a:t>J'ai une liberté et un contrôle total sur mon propre avenir</a:t>
            </a:r>
          </a:p>
        </p:txBody>
      </p:sp>
      <p:sp>
        <p:nvSpPr>
          <p:cNvPr id="16" name="Rectangle à coins arrondis 15"/>
          <p:cNvSpPr/>
          <p:nvPr/>
        </p:nvSpPr>
        <p:spPr bwMode="auto">
          <a:xfrm>
            <a:off x="7873133" y="2940257"/>
            <a:ext cx="1872000" cy="720000"/>
          </a:xfrm>
          <a:prstGeom prst="roundRect">
            <a:avLst>
              <a:gd name="adj" fmla="val 24737"/>
            </a:avLst>
          </a:prstGeom>
          <a:solidFill>
            <a:srgbClr val="D60093"/>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00" b="0" dirty="0">
                <a:solidFill>
                  <a:schemeClr val="bg1"/>
                </a:solidFill>
              </a:rPr>
              <a:t>Les gens de </a:t>
            </a:r>
          </a:p>
          <a:p>
            <a:pPr algn="ctr" eaLnBrk="0" hangingPunct="0"/>
            <a:r>
              <a:rPr lang="fr-FR" sz="1000" b="0" dirty="0">
                <a:solidFill>
                  <a:schemeClr val="bg1"/>
                </a:solidFill>
              </a:rPr>
              <a:t>mon pays ont la possibilité </a:t>
            </a:r>
          </a:p>
          <a:p>
            <a:pPr algn="ctr" eaLnBrk="0" hangingPunct="0"/>
            <a:r>
              <a:rPr lang="fr-FR" sz="1000" b="0" dirty="0">
                <a:solidFill>
                  <a:schemeClr val="bg1"/>
                </a:solidFill>
              </a:rPr>
              <a:t>de choisir leur propre vie</a:t>
            </a:r>
          </a:p>
        </p:txBody>
      </p:sp>
      <p:graphicFrame>
        <p:nvGraphicFramePr>
          <p:cNvPr id="17" name="Group 27"/>
          <p:cNvGraphicFramePr>
            <a:graphicFrameLocks noGrp="1"/>
          </p:cNvGraphicFramePr>
          <p:nvPr>
            <p:extLst>
              <p:ext uri="{D42A27DB-BD31-4B8C-83A1-F6EECF244321}">
                <p14:modId xmlns:p14="http://schemas.microsoft.com/office/powerpoint/2010/main" val="187753637"/>
              </p:ext>
            </p:extLst>
          </p:nvPr>
        </p:nvGraphicFramePr>
        <p:xfrm>
          <a:off x="1209676" y="5947294"/>
          <a:ext cx="6534156" cy="393192"/>
        </p:xfrm>
        <a:graphic>
          <a:graphicData uri="http://schemas.openxmlformats.org/drawingml/2006/table">
            <a:tbl>
              <a:tblPr/>
              <a:tblGrid>
                <a:gridCol w="544513">
                  <a:extLst>
                    <a:ext uri="{9D8B030D-6E8A-4147-A177-3AD203B41FA5}">
                      <a16:colId xmlns:a16="http://schemas.microsoft.com/office/drawing/2014/main" val="20000"/>
                    </a:ext>
                  </a:extLst>
                </a:gridCol>
                <a:gridCol w="544513">
                  <a:extLst>
                    <a:ext uri="{9D8B030D-6E8A-4147-A177-3AD203B41FA5}">
                      <a16:colId xmlns:a16="http://schemas.microsoft.com/office/drawing/2014/main" val="20001"/>
                    </a:ext>
                  </a:extLst>
                </a:gridCol>
                <a:gridCol w="544513">
                  <a:extLst>
                    <a:ext uri="{9D8B030D-6E8A-4147-A177-3AD203B41FA5}">
                      <a16:colId xmlns:a16="http://schemas.microsoft.com/office/drawing/2014/main" val="20002"/>
                    </a:ext>
                  </a:extLst>
                </a:gridCol>
                <a:gridCol w="544513">
                  <a:extLst>
                    <a:ext uri="{9D8B030D-6E8A-4147-A177-3AD203B41FA5}">
                      <a16:colId xmlns:a16="http://schemas.microsoft.com/office/drawing/2014/main" val="20003"/>
                    </a:ext>
                  </a:extLst>
                </a:gridCol>
                <a:gridCol w="544513">
                  <a:extLst>
                    <a:ext uri="{9D8B030D-6E8A-4147-A177-3AD203B41FA5}">
                      <a16:colId xmlns:a16="http://schemas.microsoft.com/office/drawing/2014/main" val="20004"/>
                    </a:ext>
                  </a:extLst>
                </a:gridCol>
                <a:gridCol w="544513">
                  <a:extLst>
                    <a:ext uri="{9D8B030D-6E8A-4147-A177-3AD203B41FA5}">
                      <a16:colId xmlns:a16="http://schemas.microsoft.com/office/drawing/2014/main" val="20005"/>
                    </a:ext>
                  </a:extLst>
                </a:gridCol>
                <a:gridCol w="544513">
                  <a:extLst>
                    <a:ext uri="{9D8B030D-6E8A-4147-A177-3AD203B41FA5}">
                      <a16:colId xmlns:a16="http://schemas.microsoft.com/office/drawing/2014/main" val="20006"/>
                    </a:ext>
                  </a:extLst>
                </a:gridCol>
                <a:gridCol w="544513">
                  <a:extLst>
                    <a:ext uri="{9D8B030D-6E8A-4147-A177-3AD203B41FA5}">
                      <a16:colId xmlns:a16="http://schemas.microsoft.com/office/drawing/2014/main" val="20007"/>
                    </a:ext>
                  </a:extLst>
                </a:gridCol>
                <a:gridCol w="544513">
                  <a:extLst>
                    <a:ext uri="{9D8B030D-6E8A-4147-A177-3AD203B41FA5}">
                      <a16:colId xmlns:a16="http://schemas.microsoft.com/office/drawing/2014/main" val="809211537"/>
                    </a:ext>
                  </a:extLst>
                </a:gridCol>
                <a:gridCol w="544513">
                  <a:extLst>
                    <a:ext uri="{9D8B030D-6E8A-4147-A177-3AD203B41FA5}">
                      <a16:colId xmlns:a16="http://schemas.microsoft.com/office/drawing/2014/main" val="3685287029"/>
                    </a:ext>
                  </a:extLst>
                </a:gridCol>
                <a:gridCol w="544513">
                  <a:extLst>
                    <a:ext uri="{9D8B030D-6E8A-4147-A177-3AD203B41FA5}">
                      <a16:colId xmlns:a16="http://schemas.microsoft.com/office/drawing/2014/main" val="4056840977"/>
                    </a:ext>
                  </a:extLst>
                </a:gridCol>
                <a:gridCol w="544513">
                  <a:extLst>
                    <a:ext uri="{9D8B030D-6E8A-4147-A177-3AD203B41FA5}">
                      <a16:colId xmlns:a16="http://schemas.microsoft.com/office/drawing/2014/main" val="895456662"/>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spc="0" normalizeH="0" baseline="0" noProof="0" dirty="0">
                          <a:ln>
                            <a:noFill/>
                          </a:ln>
                          <a:solidFill>
                            <a:srgbClr val="808080">
                              <a:lumMod val="50000"/>
                            </a:srgbClr>
                          </a:solidFill>
                          <a:effectLst/>
                          <a:uLnTx/>
                          <a:uFillTx/>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spc="0" normalizeH="0" baseline="0" noProof="0" dirty="0">
                          <a:ln>
                            <a:noFill/>
                          </a:ln>
                          <a:solidFill>
                            <a:srgbClr val="808080">
                              <a:lumMod val="50000"/>
                            </a:srgbClr>
                          </a:solidFill>
                          <a:effectLst/>
                          <a:uLnTx/>
                          <a:uFillTx/>
                          <a:latin typeface="Tahoma" pitchFamily="34" charset="0"/>
                          <a:ea typeface="+mn-ea"/>
                          <a:cs typeface="+mn-cs"/>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9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9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fontAlgn="auto">
              <a:spcBef>
                <a:spcPct val="20000"/>
              </a:spcBef>
              <a:spcAft>
                <a:spcPts val="0"/>
              </a:spcAft>
              <a:defRPr/>
            </a:pPr>
            <a:r>
              <a:rPr lang="fr-FR" sz="1000" b="0" dirty="0">
                <a:solidFill>
                  <a:sysClr val="windowText" lastClr="000000"/>
                </a:solidFill>
                <a:ea typeface="Tahoma" pitchFamily="34" charset="0"/>
                <a:cs typeface="Tahoma" pitchFamily="34" charset="0"/>
              </a:rPr>
              <a:t>Q5. Pour chacune des affirmations suivantes à propos des gens et de la société, êtes-vous tout à fait d'accord, plutôt d'accord, pas vraiment d'accord ou pas du tout d'accord... ? Réponse ‘Tout à fait d’accord’ + ‘Plutôt d’accord’</a:t>
            </a:r>
          </a:p>
        </p:txBody>
      </p:sp>
      <p:grpSp>
        <p:nvGrpSpPr>
          <p:cNvPr id="22" name="Groupe 21"/>
          <p:cNvGrpSpPr>
            <a:grpSpLocks noChangeAspect="1"/>
          </p:cNvGrpSpPr>
          <p:nvPr/>
        </p:nvGrpSpPr>
        <p:grpSpPr>
          <a:xfrm>
            <a:off x="3609353" y="5789510"/>
            <a:ext cx="116933" cy="144000"/>
            <a:chOff x="8321205" y="1842135"/>
            <a:chExt cx="180000" cy="221666"/>
          </a:xfrm>
        </p:grpSpPr>
        <p:sp>
          <p:nvSpPr>
            <p:cNvPr id="23" name="Ellipse 22"/>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4" name="Triangle isocèle 23"/>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5" name="Rectangle 24"/>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FFC000"/>
                  </a:solidFill>
                </a:rPr>
                <a:t>*</a:t>
              </a:r>
              <a:endParaRPr lang="fr-FR" sz="1000" dirty="0">
                <a:solidFill>
                  <a:srgbClr val="FFC000"/>
                </a:solidFill>
              </a:endParaRPr>
            </a:p>
          </p:txBody>
        </p:sp>
      </p:grpSp>
      <p:sp>
        <p:nvSpPr>
          <p:cNvPr id="26" name="ZoneTexte 25">
            <a:extLst>
              <a:ext uri="{FF2B5EF4-FFF2-40B4-BE49-F238E27FC236}">
                <a16:creationId xmlns:a16="http://schemas.microsoft.com/office/drawing/2014/main" id="{BBDE7B95-BB48-4B66-898F-C18EADD0E77B}"/>
              </a:ext>
            </a:extLst>
          </p:cNvPr>
          <p:cNvSpPr txBox="1"/>
          <p:nvPr/>
        </p:nvSpPr>
        <p:spPr>
          <a:xfrm>
            <a:off x="8181844" y="5670998"/>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27" name="Groupe 26">
            <a:extLst>
              <a:ext uri="{FF2B5EF4-FFF2-40B4-BE49-F238E27FC236}">
                <a16:creationId xmlns:a16="http://schemas.microsoft.com/office/drawing/2014/main" id="{2E8233CE-D80C-4CF7-B3AE-2A8A1A0E7951}"/>
              </a:ext>
            </a:extLst>
          </p:cNvPr>
          <p:cNvGrpSpPr/>
          <p:nvPr/>
        </p:nvGrpSpPr>
        <p:grpSpPr>
          <a:xfrm>
            <a:off x="8070250" y="5707644"/>
            <a:ext cx="180000" cy="221666"/>
            <a:chOff x="8321205" y="1842135"/>
            <a:chExt cx="180000" cy="221666"/>
          </a:xfrm>
        </p:grpSpPr>
        <p:sp>
          <p:nvSpPr>
            <p:cNvPr id="28" name="Ellipse 27">
              <a:extLst>
                <a:ext uri="{FF2B5EF4-FFF2-40B4-BE49-F238E27FC236}">
                  <a16:creationId xmlns:a16="http://schemas.microsoft.com/office/drawing/2014/main" id="{71C40C81-99A6-4939-84D2-CC0055610DCF}"/>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9" name="Triangle isocèle 28">
              <a:extLst>
                <a:ext uri="{FF2B5EF4-FFF2-40B4-BE49-F238E27FC236}">
                  <a16:creationId xmlns:a16="http://schemas.microsoft.com/office/drawing/2014/main" id="{4820C32A-F722-47E3-88A3-2B83B4150600}"/>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0" name="Rectangle 29">
              <a:extLst>
                <a:ext uri="{FF2B5EF4-FFF2-40B4-BE49-F238E27FC236}">
                  <a16:creationId xmlns:a16="http://schemas.microsoft.com/office/drawing/2014/main" id="{A1533AE8-78FF-47DE-9EBD-B2E18D620AB0}"/>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31" name="ZoneTexte 30">
            <a:extLst>
              <a:ext uri="{FF2B5EF4-FFF2-40B4-BE49-F238E27FC236}">
                <a16:creationId xmlns:a16="http://schemas.microsoft.com/office/drawing/2014/main" id="{950BF324-AC89-4A10-83CB-225F61577446}"/>
              </a:ext>
            </a:extLst>
          </p:cNvPr>
          <p:cNvSpPr txBox="1"/>
          <p:nvPr/>
        </p:nvSpPr>
        <p:spPr>
          <a:xfrm>
            <a:off x="8181843" y="6036758"/>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32" name="Groupe 31">
            <a:extLst>
              <a:ext uri="{FF2B5EF4-FFF2-40B4-BE49-F238E27FC236}">
                <a16:creationId xmlns:a16="http://schemas.microsoft.com/office/drawing/2014/main" id="{52286572-37A5-419E-8CE0-25651F5639E7}"/>
              </a:ext>
            </a:extLst>
          </p:cNvPr>
          <p:cNvGrpSpPr/>
          <p:nvPr/>
        </p:nvGrpSpPr>
        <p:grpSpPr>
          <a:xfrm>
            <a:off x="8070250" y="6073404"/>
            <a:ext cx="180000" cy="221666"/>
            <a:chOff x="8321205" y="1842135"/>
            <a:chExt cx="180000" cy="221666"/>
          </a:xfrm>
        </p:grpSpPr>
        <p:sp>
          <p:nvSpPr>
            <p:cNvPr id="33" name="Ellipse 32">
              <a:extLst>
                <a:ext uri="{FF2B5EF4-FFF2-40B4-BE49-F238E27FC236}">
                  <a16:creationId xmlns:a16="http://schemas.microsoft.com/office/drawing/2014/main" id="{F9B5CD5A-E909-4FA3-AD37-53713B8755BF}"/>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4" name="Triangle isocèle 33">
              <a:extLst>
                <a:ext uri="{FF2B5EF4-FFF2-40B4-BE49-F238E27FC236}">
                  <a16:creationId xmlns:a16="http://schemas.microsoft.com/office/drawing/2014/main" id="{C1510A17-070E-4F31-9412-2D5BA759898D}"/>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5" name="Rectangle 34">
              <a:extLst>
                <a:ext uri="{FF2B5EF4-FFF2-40B4-BE49-F238E27FC236}">
                  <a16:creationId xmlns:a16="http://schemas.microsoft.com/office/drawing/2014/main" id="{3F0B17DD-C7A8-4299-B76A-087BF1CE95B4}"/>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36" name="Groupe 35">
            <a:extLst>
              <a:ext uri="{FF2B5EF4-FFF2-40B4-BE49-F238E27FC236}">
                <a16:creationId xmlns:a16="http://schemas.microsoft.com/office/drawing/2014/main" id="{392BB838-38DB-417E-86B1-51BB104DC3B4}"/>
              </a:ext>
            </a:extLst>
          </p:cNvPr>
          <p:cNvGrpSpPr>
            <a:grpSpLocks noChangeAspect="1"/>
          </p:cNvGrpSpPr>
          <p:nvPr/>
        </p:nvGrpSpPr>
        <p:grpSpPr>
          <a:xfrm>
            <a:off x="6821944" y="5766435"/>
            <a:ext cx="116933" cy="144000"/>
            <a:chOff x="8321205" y="1842135"/>
            <a:chExt cx="180000" cy="221666"/>
          </a:xfrm>
        </p:grpSpPr>
        <p:sp>
          <p:nvSpPr>
            <p:cNvPr id="37" name="Ellipse 36">
              <a:extLst>
                <a:ext uri="{FF2B5EF4-FFF2-40B4-BE49-F238E27FC236}">
                  <a16:creationId xmlns:a16="http://schemas.microsoft.com/office/drawing/2014/main" id="{E018C8F4-0E28-4EB1-8619-431C83D19EC3}"/>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8" name="Triangle isocèle 37">
              <a:extLst>
                <a:ext uri="{FF2B5EF4-FFF2-40B4-BE49-F238E27FC236}">
                  <a16:creationId xmlns:a16="http://schemas.microsoft.com/office/drawing/2014/main" id="{BD5E5DFF-87FD-4A3A-B4C7-34DCAE3F769A}"/>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9" name="Rectangle 38">
              <a:extLst>
                <a:ext uri="{FF2B5EF4-FFF2-40B4-BE49-F238E27FC236}">
                  <a16:creationId xmlns:a16="http://schemas.microsoft.com/office/drawing/2014/main" id="{351551E4-9B5E-4D21-BE53-A0A1B8DED2A8}"/>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19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L’opinion à propos de différentes affirmations concernant les gens et la société </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2"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fontAlgn="auto">
              <a:spcBef>
                <a:spcPct val="20000"/>
              </a:spcBef>
              <a:spcAft>
                <a:spcPts val="0"/>
              </a:spcAft>
              <a:defRPr/>
            </a:pPr>
            <a:r>
              <a:rPr lang="fr-FR" sz="1000" b="0" dirty="0">
                <a:solidFill>
                  <a:sysClr val="windowText" lastClr="000000"/>
                </a:solidFill>
                <a:ea typeface="Tahoma" pitchFamily="34" charset="0"/>
                <a:cs typeface="Tahoma" pitchFamily="34" charset="0"/>
              </a:rPr>
              <a:t>Q5. Pour chacune des affirmations suivantes à propos des gens et de la société, êtes-vous tout à fait d'accord, plutôt d'accord, pas vraiment d'accord ou pas du tout d'accord... ?</a:t>
            </a:r>
          </a:p>
        </p:txBody>
      </p:sp>
      <p:graphicFrame>
        <p:nvGraphicFramePr>
          <p:cNvPr id="32" name="Tableau 31">
            <a:extLst>
              <a:ext uri="{FF2B5EF4-FFF2-40B4-BE49-F238E27FC236}">
                <a16:creationId xmlns:a16="http://schemas.microsoft.com/office/drawing/2014/main" id="{08E92B70-5EEF-43AD-9880-BE5131D7CC5B}"/>
              </a:ext>
            </a:extLst>
          </p:cNvPr>
          <p:cNvGraphicFramePr>
            <a:graphicFrameLocks noGrp="1"/>
          </p:cNvGraphicFramePr>
          <p:nvPr/>
        </p:nvGraphicFramePr>
        <p:xfrm>
          <a:off x="502920" y="2220686"/>
          <a:ext cx="8877301" cy="3239590"/>
        </p:xfrm>
        <a:graphic>
          <a:graphicData uri="http://schemas.openxmlformats.org/drawingml/2006/table">
            <a:tbl>
              <a:tblPr>
                <a:tableStyleId>{5C22544A-7EE6-4342-B048-85BDC9FD1C3A}</a:tableStyleId>
              </a:tblPr>
              <a:tblGrid>
                <a:gridCol w="1868105">
                  <a:extLst>
                    <a:ext uri="{9D8B030D-6E8A-4147-A177-3AD203B41FA5}">
                      <a16:colId xmlns:a16="http://schemas.microsoft.com/office/drawing/2014/main" val="4061785253"/>
                    </a:ext>
                  </a:extLst>
                </a:gridCol>
                <a:gridCol w="1721316">
                  <a:extLst>
                    <a:ext uri="{9D8B030D-6E8A-4147-A177-3AD203B41FA5}">
                      <a16:colId xmlns:a16="http://schemas.microsoft.com/office/drawing/2014/main" val="2281626971"/>
                    </a:ext>
                  </a:extLst>
                </a:gridCol>
                <a:gridCol w="1057576">
                  <a:extLst>
                    <a:ext uri="{9D8B030D-6E8A-4147-A177-3AD203B41FA5}">
                      <a16:colId xmlns:a16="http://schemas.microsoft.com/office/drawing/2014/main" val="1266639861"/>
                    </a:ext>
                  </a:extLst>
                </a:gridCol>
                <a:gridCol w="1057576">
                  <a:extLst>
                    <a:ext uri="{9D8B030D-6E8A-4147-A177-3AD203B41FA5}">
                      <a16:colId xmlns:a16="http://schemas.microsoft.com/office/drawing/2014/main" val="4251480744"/>
                    </a:ext>
                  </a:extLst>
                </a:gridCol>
                <a:gridCol w="1057576">
                  <a:extLst>
                    <a:ext uri="{9D8B030D-6E8A-4147-A177-3AD203B41FA5}">
                      <a16:colId xmlns:a16="http://schemas.microsoft.com/office/drawing/2014/main" val="789682629"/>
                    </a:ext>
                  </a:extLst>
                </a:gridCol>
                <a:gridCol w="1057576">
                  <a:extLst>
                    <a:ext uri="{9D8B030D-6E8A-4147-A177-3AD203B41FA5}">
                      <a16:colId xmlns:a16="http://schemas.microsoft.com/office/drawing/2014/main" val="1358923703"/>
                    </a:ext>
                  </a:extLst>
                </a:gridCol>
                <a:gridCol w="1057576">
                  <a:extLst>
                    <a:ext uri="{9D8B030D-6E8A-4147-A177-3AD203B41FA5}">
                      <a16:colId xmlns:a16="http://schemas.microsoft.com/office/drawing/2014/main" val="2729640514"/>
                    </a:ext>
                  </a:extLst>
                </a:gridCol>
              </a:tblGrid>
              <a:tr h="440236">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66559">
                <a:tc rowSpan="2">
                  <a:txBody>
                    <a:bodyPr/>
                    <a:lstStyle/>
                    <a:p>
                      <a:pPr algn="ctr" fontAlgn="ctr"/>
                      <a:r>
                        <a:rPr lang="fr-FR" sz="1200" b="0" i="0" u="none" strike="noStrike" kern="1200" dirty="0">
                          <a:solidFill>
                            <a:srgbClr val="404040"/>
                          </a:solidFill>
                          <a:effectLst/>
                          <a:latin typeface="Tahoma" panose="020B0604030504040204" pitchFamily="34" charset="0"/>
                          <a:ea typeface="+mn-ea"/>
                          <a:cs typeface="+mn-cs"/>
                        </a:rPr>
                        <a:t>Les gens peuvent changer la société par leurs choix et leurs actions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80%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74%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78%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83%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86%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466559">
                <a:tc vMerge="1">
                  <a:txBody>
                    <a:bodyPr/>
                    <a:lstStyle/>
                    <a:p>
                      <a:pPr algn="r" fontAlgn="ct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Calibri" panose="020F050202020403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Calibri" panose="020F050202020403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Calibri" panose="020F050202020403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Calibri" panose="020F0502020204030204" pitchFamily="34" charset="0"/>
                        </a:rPr>
                        <a:t>14%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466559">
                <a:tc rowSpan="2">
                  <a:txBody>
                    <a:bodyPr/>
                    <a:lstStyle/>
                    <a:p>
                      <a:pPr algn="ctr" fontAlgn="ctr"/>
                      <a:r>
                        <a:rPr lang="fr-FR" sz="1200" b="0" i="0" u="none" strike="noStrike" kern="1200" dirty="0">
                          <a:solidFill>
                            <a:srgbClr val="404040"/>
                          </a:solidFill>
                          <a:effectLst/>
                          <a:latin typeface="Tahoma" panose="020B0604030504040204" pitchFamily="34" charset="0"/>
                          <a:ea typeface="+mn-ea"/>
                          <a:cs typeface="+mn-cs"/>
                        </a:rPr>
                        <a:t>Les gens de mon pays ont la possibilité de choisir leur propre vie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69%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68%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73%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69%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64%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56746"/>
                  </a:ext>
                </a:extLst>
              </a:tr>
              <a:tr h="466559">
                <a:tc vMerge="1">
                  <a:txBody>
                    <a:bodyPr/>
                    <a:lstStyle/>
                    <a:p>
                      <a:pPr algn="r" fontAlgn="ct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Calibri" panose="020F0502020204030204" pitchFamily="34" charset="0"/>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Calibri" panose="020F050202020403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Calibri" panose="020F050202020403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Calibri" panose="020F050202020403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411756"/>
                  </a:ext>
                </a:extLst>
              </a:tr>
              <a:tr h="466559">
                <a:tc rowSpan="2">
                  <a:txBody>
                    <a:bodyPr/>
                    <a:lstStyle/>
                    <a:p>
                      <a:pPr algn="ctr" fontAlgn="ctr"/>
                      <a:r>
                        <a:rPr lang="fr-FR" sz="1200" b="0" i="0" u="none" strike="noStrike" kern="1200" dirty="0">
                          <a:solidFill>
                            <a:srgbClr val="404040"/>
                          </a:solidFill>
                          <a:effectLst/>
                          <a:latin typeface="Tahoma" panose="020B0604030504040204" pitchFamily="34" charset="0"/>
                          <a:ea typeface="+mn-ea"/>
                          <a:cs typeface="+mn-cs"/>
                        </a:rPr>
                        <a:t>J'ai une liberté et un contrôle total sur mon propre avenir</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63%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69%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69%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57%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4713247"/>
                  </a:ext>
                </a:extLst>
              </a:tr>
              <a:tr h="466559">
                <a:tc vMerge="1">
                  <a:txBody>
                    <a:bodyPr/>
                    <a:lstStyle/>
                    <a:p>
                      <a:pPr algn="r" fontAlgn="ct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Calibri" panose="020F050202020403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Calibri" panose="020F0502020204030204" pitchFamily="34" charset="0"/>
                        </a:rPr>
                        <a:t>43%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Calibri" panose="020F050202020403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Calibri" panose="020F050202020403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Calibri" panose="020F050202020403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1918926"/>
                  </a:ext>
                </a:extLst>
              </a:tr>
            </a:tbl>
          </a:graphicData>
        </a:graphic>
      </p:graphicFrame>
      <p:pic>
        <p:nvPicPr>
          <p:cNvPr id="13" name="Image 4" descr="Une image contenant texte, clipart&#10;&#10;Description générée automatiquement">
            <a:extLst>
              <a:ext uri="{FF2B5EF4-FFF2-40B4-BE49-F238E27FC236}">
                <a16:creationId xmlns:a16="http://schemas.microsoft.com/office/drawing/2014/main" id="{114230EA-D1BD-4846-A1B1-A795A07A3F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9600" y="1670087"/>
            <a:ext cx="612000" cy="612000"/>
          </a:xfrm>
          <a:prstGeom prst="rect">
            <a:avLst/>
          </a:prstGeom>
        </p:spPr>
      </p:pic>
      <p:pic>
        <p:nvPicPr>
          <p:cNvPr id="14" name="Image 8">
            <a:extLst>
              <a:ext uri="{FF2B5EF4-FFF2-40B4-BE49-F238E27FC236}">
                <a16:creationId xmlns:a16="http://schemas.microsoft.com/office/drawing/2014/main" id="{F4152B68-87BC-49B6-890A-0646BC67F3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2450" y="1670087"/>
            <a:ext cx="612000" cy="612000"/>
          </a:xfrm>
          <a:prstGeom prst="rect">
            <a:avLst/>
          </a:prstGeom>
        </p:spPr>
      </p:pic>
      <p:pic>
        <p:nvPicPr>
          <p:cNvPr id="15" name="Image 10">
            <a:extLst>
              <a:ext uri="{FF2B5EF4-FFF2-40B4-BE49-F238E27FC236}">
                <a16:creationId xmlns:a16="http://schemas.microsoft.com/office/drawing/2014/main" id="{81C4D431-4F5C-4902-A489-1552980656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1025" y="1670087"/>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EFE4096D-26B4-4FF7-AF1E-F39C0D3E7F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43875" y="1670087"/>
            <a:ext cx="612000" cy="612000"/>
          </a:xfrm>
          <a:prstGeom prst="rect">
            <a:avLst/>
          </a:prstGeom>
        </p:spPr>
      </p:pic>
      <p:pic>
        <p:nvPicPr>
          <p:cNvPr id="17" name="Image 14">
            <a:extLst>
              <a:ext uri="{FF2B5EF4-FFF2-40B4-BE49-F238E27FC236}">
                <a16:creationId xmlns:a16="http://schemas.microsoft.com/office/drawing/2014/main" id="{548712DE-12AB-45FF-8D39-A04ACF8184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8175" y="1670087"/>
            <a:ext cx="612000" cy="612000"/>
          </a:xfrm>
          <a:prstGeom prst="rect">
            <a:avLst/>
          </a:prstGeom>
        </p:spPr>
      </p:pic>
      <p:graphicFrame>
        <p:nvGraphicFramePr>
          <p:cNvPr id="2" name="Tabela 1">
            <a:extLst>
              <a:ext uri="{FF2B5EF4-FFF2-40B4-BE49-F238E27FC236}">
                <a16:creationId xmlns:a16="http://schemas.microsoft.com/office/drawing/2014/main" id="{8AAF61CE-3BD4-4B05-B66F-5BDCD1A5E58E}"/>
              </a:ext>
            </a:extLst>
          </p:cNvPr>
          <p:cNvGraphicFramePr>
            <a:graphicFrameLocks noGrp="1"/>
          </p:cNvGraphicFramePr>
          <p:nvPr/>
        </p:nvGraphicFramePr>
        <p:xfrm>
          <a:off x="6111240" y="2675414"/>
          <a:ext cx="266700" cy="2772888"/>
        </p:xfrm>
        <a:graphic>
          <a:graphicData uri="http://schemas.openxmlformats.org/drawingml/2006/table">
            <a:tbl>
              <a:tblPr/>
              <a:tblGrid>
                <a:gridCol w="266700">
                  <a:extLst>
                    <a:ext uri="{9D8B030D-6E8A-4147-A177-3AD203B41FA5}">
                      <a16:colId xmlns:a16="http://schemas.microsoft.com/office/drawing/2014/main" val="4229226354"/>
                    </a:ext>
                  </a:extLst>
                </a:gridCol>
              </a:tblGrid>
              <a:tr h="462148">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573394246"/>
                  </a:ext>
                </a:extLst>
              </a:tr>
              <a:tr h="462148">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4106697971"/>
                  </a:ext>
                </a:extLst>
              </a:tr>
              <a:tr h="462148">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811989770"/>
                  </a:ext>
                </a:extLst>
              </a:tr>
              <a:tr h="462148">
                <a:tc>
                  <a:txBody>
                    <a:bodyPr/>
                    <a:lstStyle/>
                    <a:p>
                      <a:pPr algn="l" fontAlgn="ctr"/>
                      <a:r>
                        <a:rPr lang="pl-PL" sz="800" b="1" i="0" u="none" strike="noStrike" dirty="0">
                          <a:solidFill>
                            <a:schemeClr val="tx2"/>
                          </a:solidFill>
                          <a:effectLst/>
                          <a:latin typeface="Tahoma" panose="020B0604030504040204" pitchFamily="34" charset="0"/>
                        </a:rPr>
                        <a:t>=</a:t>
                      </a:r>
                      <a:endParaRPr lang="fr-FR" sz="800" b="1" i="0" u="none" strike="noStrike" dirty="0">
                        <a:solidFill>
                          <a:schemeClr val="tx2"/>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279477786"/>
                  </a:ext>
                </a:extLst>
              </a:tr>
              <a:tr h="462148">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831931924"/>
                  </a:ext>
                </a:extLst>
              </a:tr>
              <a:tr h="462148">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184892536"/>
                  </a:ext>
                </a:extLst>
              </a:tr>
            </a:tbl>
          </a:graphicData>
        </a:graphic>
      </p:graphicFrame>
      <p:cxnSp>
        <p:nvCxnSpPr>
          <p:cNvPr id="18" name="Connecteur droit avec flèche 65">
            <a:extLst>
              <a:ext uri="{FF2B5EF4-FFF2-40B4-BE49-F238E27FC236}">
                <a16:creationId xmlns:a16="http://schemas.microsoft.com/office/drawing/2014/main" id="{6DDDDB0F-BE2D-48C2-998D-52A4719C2484}"/>
              </a:ext>
            </a:extLst>
          </p:cNvPr>
          <p:cNvCxnSpPr>
            <a:cxnSpLocks/>
          </p:cNvCxnSpPr>
          <p:nvPr/>
        </p:nvCxnSpPr>
        <p:spPr bwMode="auto">
          <a:xfrm>
            <a:off x="5948571" y="28616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19" name="Connecteur droit avec flèche 65">
            <a:extLst>
              <a:ext uri="{FF2B5EF4-FFF2-40B4-BE49-F238E27FC236}">
                <a16:creationId xmlns:a16="http://schemas.microsoft.com/office/drawing/2014/main" id="{2B358E4E-8DDC-4F29-93E6-7935FD40BDD2}"/>
              </a:ext>
            </a:extLst>
          </p:cNvPr>
          <p:cNvCxnSpPr>
            <a:cxnSpLocks/>
          </p:cNvCxnSpPr>
          <p:nvPr/>
        </p:nvCxnSpPr>
        <p:spPr bwMode="auto">
          <a:xfrm>
            <a:off x="5948571" y="378068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0" name="Connecteur droit avec flèche 65">
            <a:extLst>
              <a:ext uri="{FF2B5EF4-FFF2-40B4-BE49-F238E27FC236}">
                <a16:creationId xmlns:a16="http://schemas.microsoft.com/office/drawing/2014/main" id="{6C174792-8C9C-4BAF-B457-C90C4ADAD27F}"/>
              </a:ext>
            </a:extLst>
          </p:cNvPr>
          <p:cNvCxnSpPr>
            <a:cxnSpLocks/>
          </p:cNvCxnSpPr>
          <p:nvPr/>
        </p:nvCxnSpPr>
        <p:spPr bwMode="auto">
          <a:xfrm>
            <a:off x="5948571" y="469971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1" name="Connecteur droit avec flèche 73">
            <a:extLst>
              <a:ext uri="{FF2B5EF4-FFF2-40B4-BE49-F238E27FC236}">
                <a16:creationId xmlns:a16="http://schemas.microsoft.com/office/drawing/2014/main" id="{B93A7EF5-7DFF-4500-87B4-850F5A0992EA}"/>
              </a:ext>
            </a:extLst>
          </p:cNvPr>
          <p:cNvCxnSpPr>
            <a:cxnSpLocks/>
          </p:cNvCxnSpPr>
          <p:nvPr/>
        </p:nvCxnSpPr>
        <p:spPr bwMode="auto">
          <a:xfrm flipV="1">
            <a:off x="5948571" y="332116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2" name="Connecteur droit avec flèche 73">
            <a:extLst>
              <a:ext uri="{FF2B5EF4-FFF2-40B4-BE49-F238E27FC236}">
                <a16:creationId xmlns:a16="http://schemas.microsoft.com/office/drawing/2014/main" id="{A9E43B15-B3C6-4295-B426-4C937FDA19B7}"/>
              </a:ext>
            </a:extLst>
          </p:cNvPr>
          <p:cNvCxnSpPr>
            <a:cxnSpLocks/>
          </p:cNvCxnSpPr>
          <p:nvPr/>
        </p:nvCxnSpPr>
        <p:spPr bwMode="auto">
          <a:xfrm flipV="1">
            <a:off x="5948571" y="51592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3" name="Connecteur droit avec flèche 48">
            <a:extLst>
              <a:ext uri="{FF2B5EF4-FFF2-40B4-BE49-F238E27FC236}">
                <a16:creationId xmlns:a16="http://schemas.microsoft.com/office/drawing/2014/main" id="{085BDA85-1C39-44F0-945D-756631206A1D}"/>
              </a:ext>
            </a:extLst>
          </p:cNvPr>
          <p:cNvCxnSpPr>
            <a:cxnSpLocks/>
          </p:cNvCxnSpPr>
          <p:nvPr/>
        </p:nvCxnSpPr>
        <p:spPr bwMode="auto">
          <a:xfrm rot="2700000" flipV="1">
            <a:off x="5948571" y="424019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aphicFrame>
        <p:nvGraphicFramePr>
          <p:cNvPr id="3" name="Tabela 2">
            <a:extLst>
              <a:ext uri="{FF2B5EF4-FFF2-40B4-BE49-F238E27FC236}">
                <a16:creationId xmlns:a16="http://schemas.microsoft.com/office/drawing/2014/main" id="{6EAD7F0A-41D2-4842-B13B-81E5C4A1D37A}"/>
              </a:ext>
            </a:extLst>
          </p:cNvPr>
          <p:cNvGraphicFramePr>
            <a:graphicFrameLocks noGrp="1"/>
          </p:cNvGraphicFramePr>
          <p:nvPr/>
        </p:nvGraphicFramePr>
        <p:xfrm>
          <a:off x="7155180" y="2667794"/>
          <a:ext cx="304800" cy="2780508"/>
        </p:xfrm>
        <a:graphic>
          <a:graphicData uri="http://schemas.openxmlformats.org/drawingml/2006/table">
            <a:tbl>
              <a:tblPr/>
              <a:tblGrid>
                <a:gridCol w="304800">
                  <a:extLst>
                    <a:ext uri="{9D8B030D-6E8A-4147-A177-3AD203B41FA5}">
                      <a16:colId xmlns:a16="http://schemas.microsoft.com/office/drawing/2014/main" val="598176287"/>
                    </a:ext>
                  </a:extLst>
                </a:gridCol>
              </a:tblGrid>
              <a:tr h="463418">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389582209"/>
                  </a:ext>
                </a:extLst>
              </a:tr>
              <a:tr h="463418">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099554046"/>
                  </a:ext>
                </a:extLst>
              </a:tr>
              <a:tr h="463418">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934079361"/>
                  </a:ext>
                </a:extLst>
              </a:tr>
              <a:tr h="463418">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972681053"/>
                  </a:ext>
                </a:extLst>
              </a:tr>
              <a:tr h="463418">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181312674"/>
                  </a:ext>
                </a:extLst>
              </a:tr>
              <a:tr h="463418">
                <a:tc>
                  <a:txBody>
                    <a:bodyPr/>
                    <a:lstStyle/>
                    <a:p>
                      <a:pPr algn="l" fontAlgn="ctr"/>
                      <a:r>
                        <a:rPr lang="fr-FR" sz="800" b="1" i="0" u="none" strike="noStrike" dirty="0">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180347672"/>
                  </a:ext>
                </a:extLst>
              </a:tr>
            </a:tbl>
          </a:graphicData>
        </a:graphic>
      </p:graphicFrame>
      <p:cxnSp>
        <p:nvCxnSpPr>
          <p:cNvPr id="25" name="Connecteur droit avec flèche 65">
            <a:extLst>
              <a:ext uri="{FF2B5EF4-FFF2-40B4-BE49-F238E27FC236}">
                <a16:creationId xmlns:a16="http://schemas.microsoft.com/office/drawing/2014/main" id="{33805042-FE82-431E-8E2B-F6880497A379}"/>
              </a:ext>
            </a:extLst>
          </p:cNvPr>
          <p:cNvCxnSpPr>
            <a:cxnSpLocks/>
          </p:cNvCxnSpPr>
          <p:nvPr/>
        </p:nvCxnSpPr>
        <p:spPr bwMode="auto">
          <a:xfrm>
            <a:off x="6990306" y="28540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6" name="Connecteur droit avec flèche 65">
            <a:extLst>
              <a:ext uri="{FF2B5EF4-FFF2-40B4-BE49-F238E27FC236}">
                <a16:creationId xmlns:a16="http://schemas.microsoft.com/office/drawing/2014/main" id="{91045889-6A58-4BDC-8E49-303B9E0D5380}"/>
              </a:ext>
            </a:extLst>
          </p:cNvPr>
          <p:cNvCxnSpPr>
            <a:cxnSpLocks/>
          </p:cNvCxnSpPr>
          <p:nvPr/>
        </p:nvCxnSpPr>
        <p:spPr bwMode="auto">
          <a:xfrm>
            <a:off x="6990306" y="377610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7" name="Connecteur droit avec flèche 65">
            <a:extLst>
              <a:ext uri="{FF2B5EF4-FFF2-40B4-BE49-F238E27FC236}">
                <a16:creationId xmlns:a16="http://schemas.microsoft.com/office/drawing/2014/main" id="{8FADC466-5C97-4E7E-B2F1-6B6B79D1EF87}"/>
              </a:ext>
            </a:extLst>
          </p:cNvPr>
          <p:cNvCxnSpPr>
            <a:cxnSpLocks/>
          </p:cNvCxnSpPr>
          <p:nvPr/>
        </p:nvCxnSpPr>
        <p:spPr bwMode="auto">
          <a:xfrm>
            <a:off x="6990306" y="469819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8" name="Connecteur droit avec flèche 73">
            <a:extLst>
              <a:ext uri="{FF2B5EF4-FFF2-40B4-BE49-F238E27FC236}">
                <a16:creationId xmlns:a16="http://schemas.microsoft.com/office/drawing/2014/main" id="{203ED872-7C5D-412C-B665-89C2C980703E}"/>
              </a:ext>
            </a:extLst>
          </p:cNvPr>
          <p:cNvCxnSpPr>
            <a:cxnSpLocks/>
          </p:cNvCxnSpPr>
          <p:nvPr/>
        </p:nvCxnSpPr>
        <p:spPr bwMode="auto">
          <a:xfrm flipV="1">
            <a:off x="6990306" y="331506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9" name="Connecteur droit avec flèche 73">
            <a:extLst>
              <a:ext uri="{FF2B5EF4-FFF2-40B4-BE49-F238E27FC236}">
                <a16:creationId xmlns:a16="http://schemas.microsoft.com/office/drawing/2014/main" id="{F7F5DA0D-E21C-48A8-8CFD-8B8AB46B375F}"/>
              </a:ext>
            </a:extLst>
          </p:cNvPr>
          <p:cNvCxnSpPr>
            <a:cxnSpLocks/>
          </p:cNvCxnSpPr>
          <p:nvPr/>
        </p:nvCxnSpPr>
        <p:spPr bwMode="auto">
          <a:xfrm flipV="1">
            <a:off x="6990306" y="423715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0" name="Connecteur droit avec flèche 73">
            <a:extLst>
              <a:ext uri="{FF2B5EF4-FFF2-40B4-BE49-F238E27FC236}">
                <a16:creationId xmlns:a16="http://schemas.microsoft.com/office/drawing/2014/main" id="{3C018811-2E47-4C3E-8127-7A75452D5858}"/>
              </a:ext>
            </a:extLst>
          </p:cNvPr>
          <p:cNvCxnSpPr>
            <a:cxnSpLocks/>
          </p:cNvCxnSpPr>
          <p:nvPr/>
        </p:nvCxnSpPr>
        <p:spPr bwMode="auto">
          <a:xfrm flipV="1">
            <a:off x="6990306" y="51592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aphicFrame>
        <p:nvGraphicFramePr>
          <p:cNvPr id="4" name="Tabela 3">
            <a:extLst>
              <a:ext uri="{FF2B5EF4-FFF2-40B4-BE49-F238E27FC236}">
                <a16:creationId xmlns:a16="http://schemas.microsoft.com/office/drawing/2014/main" id="{4D8B46E8-7DF9-4283-BE10-C6EB2EDF4954}"/>
              </a:ext>
            </a:extLst>
          </p:cNvPr>
          <p:cNvGraphicFramePr>
            <a:graphicFrameLocks noGrp="1"/>
          </p:cNvGraphicFramePr>
          <p:nvPr/>
        </p:nvGraphicFramePr>
        <p:xfrm>
          <a:off x="8237220" y="2675414"/>
          <a:ext cx="335280" cy="2772888"/>
        </p:xfrm>
        <a:graphic>
          <a:graphicData uri="http://schemas.openxmlformats.org/drawingml/2006/table">
            <a:tbl>
              <a:tblPr/>
              <a:tblGrid>
                <a:gridCol w="335280">
                  <a:extLst>
                    <a:ext uri="{9D8B030D-6E8A-4147-A177-3AD203B41FA5}">
                      <a16:colId xmlns:a16="http://schemas.microsoft.com/office/drawing/2014/main" val="3511599313"/>
                    </a:ext>
                  </a:extLst>
                </a:gridCol>
              </a:tblGrid>
              <a:tr h="462148">
                <a:tc>
                  <a:txBody>
                    <a:bodyPr/>
                    <a:lstStyle/>
                    <a:p>
                      <a:pPr algn="l" fontAlgn="ctr"/>
                      <a:r>
                        <a:rPr lang="pl-PL" sz="800" b="1" i="0" u="none" strike="noStrike" dirty="0">
                          <a:solidFill>
                            <a:schemeClr val="tx2"/>
                          </a:solidFill>
                          <a:effectLst/>
                          <a:latin typeface="Tahoma" panose="020B0604030504040204" pitchFamily="34" charset="0"/>
                        </a:rPr>
                        <a:t>=</a:t>
                      </a:r>
                      <a:endParaRPr lang="fr-FR" sz="800" b="1" i="0" u="none" strike="noStrike" dirty="0">
                        <a:solidFill>
                          <a:schemeClr val="tx2"/>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833061479"/>
                  </a:ext>
                </a:extLst>
              </a:tr>
              <a:tr h="462148">
                <a:tc>
                  <a:txBody>
                    <a:bodyPr/>
                    <a:lstStyle/>
                    <a:p>
                      <a:pPr algn="l" fontAlgn="ctr"/>
                      <a:r>
                        <a:rPr lang="pl-PL" sz="800" b="1" i="0" u="none" strike="noStrike" dirty="0">
                          <a:solidFill>
                            <a:schemeClr val="tx2"/>
                          </a:solidFill>
                          <a:effectLst/>
                          <a:latin typeface="Tahoma" panose="020B0604030504040204" pitchFamily="34" charset="0"/>
                        </a:rPr>
                        <a:t>=</a:t>
                      </a:r>
                      <a:endParaRPr lang="fr-FR" sz="800" b="1" i="0" u="none" strike="noStrike" dirty="0">
                        <a:solidFill>
                          <a:schemeClr val="tx2"/>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299004673"/>
                  </a:ext>
                </a:extLst>
              </a:tr>
              <a:tr h="462148">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013068110"/>
                  </a:ext>
                </a:extLst>
              </a:tr>
              <a:tr h="462148">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764149275"/>
                  </a:ext>
                </a:extLst>
              </a:tr>
              <a:tr h="462148">
                <a:tc>
                  <a:txBody>
                    <a:bodyPr/>
                    <a:lstStyle/>
                    <a:p>
                      <a:pPr algn="l" fontAlgn="ctr"/>
                      <a:r>
                        <a:rPr lang="fr-FR" sz="800" b="1" i="0" u="none" strike="noStrike">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4083002360"/>
                  </a:ext>
                </a:extLst>
              </a:tr>
              <a:tr h="462148">
                <a:tc>
                  <a:txBody>
                    <a:bodyPr/>
                    <a:lstStyle/>
                    <a:p>
                      <a:pPr algn="l" fontAlgn="ctr"/>
                      <a:r>
                        <a:rPr lang="fr-FR" sz="800" b="1" i="0" u="none" strike="noStrike" dirty="0">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3366564228"/>
                  </a:ext>
                </a:extLst>
              </a:tr>
            </a:tbl>
          </a:graphicData>
        </a:graphic>
      </p:graphicFrame>
      <p:cxnSp>
        <p:nvCxnSpPr>
          <p:cNvPr id="37" name="Connecteur droit avec flèche 48">
            <a:extLst>
              <a:ext uri="{FF2B5EF4-FFF2-40B4-BE49-F238E27FC236}">
                <a16:creationId xmlns:a16="http://schemas.microsoft.com/office/drawing/2014/main" id="{095D3C3B-4E12-44B1-A2C4-D3235AD1BF1B}"/>
              </a:ext>
            </a:extLst>
          </p:cNvPr>
          <p:cNvCxnSpPr>
            <a:cxnSpLocks/>
          </p:cNvCxnSpPr>
          <p:nvPr/>
        </p:nvCxnSpPr>
        <p:spPr bwMode="auto">
          <a:xfrm rot="2700000" flipV="1">
            <a:off x="8063121" y="284646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38" name="Connecteur droit avec flèche 48">
            <a:extLst>
              <a:ext uri="{FF2B5EF4-FFF2-40B4-BE49-F238E27FC236}">
                <a16:creationId xmlns:a16="http://schemas.microsoft.com/office/drawing/2014/main" id="{0699B449-63DB-485B-AD79-867B90061D18}"/>
              </a:ext>
            </a:extLst>
          </p:cNvPr>
          <p:cNvCxnSpPr>
            <a:cxnSpLocks/>
          </p:cNvCxnSpPr>
          <p:nvPr/>
        </p:nvCxnSpPr>
        <p:spPr bwMode="auto">
          <a:xfrm rot="2700000" flipV="1">
            <a:off x="8063121" y="331053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39" name="Connecteur droit avec flèche 65">
            <a:extLst>
              <a:ext uri="{FF2B5EF4-FFF2-40B4-BE49-F238E27FC236}">
                <a16:creationId xmlns:a16="http://schemas.microsoft.com/office/drawing/2014/main" id="{8C062411-4DA6-47B8-ADDD-FFF0BD4DDB1F}"/>
              </a:ext>
            </a:extLst>
          </p:cNvPr>
          <p:cNvCxnSpPr>
            <a:cxnSpLocks/>
          </p:cNvCxnSpPr>
          <p:nvPr/>
        </p:nvCxnSpPr>
        <p:spPr bwMode="auto">
          <a:xfrm>
            <a:off x="8063121" y="377461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0" name="Connecteur droit avec flèche 65">
            <a:extLst>
              <a:ext uri="{FF2B5EF4-FFF2-40B4-BE49-F238E27FC236}">
                <a16:creationId xmlns:a16="http://schemas.microsoft.com/office/drawing/2014/main" id="{A144FAE5-3A9C-40DE-AC70-840C252B7FD8}"/>
              </a:ext>
            </a:extLst>
          </p:cNvPr>
          <p:cNvCxnSpPr>
            <a:cxnSpLocks/>
          </p:cNvCxnSpPr>
          <p:nvPr/>
        </p:nvCxnSpPr>
        <p:spPr bwMode="auto">
          <a:xfrm>
            <a:off x="8063121" y="47027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1" name="Connecteur droit avec flèche 73">
            <a:extLst>
              <a:ext uri="{FF2B5EF4-FFF2-40B4-BE49-F238E27FC236}">
                <a16:creationId xmlns:a16="http://schemas.microsoft.com/office/drawing/2014/main" id="{205478FF-04EF-4C6C-A491-E47AC08E2457}"/>
              </a:ext>
            </a:extLst>
          </p:cNvPr>
          <p:cNvCxnSpPr>
            <a:cxnSpLocks/>
          </p:cNvCxnSpPr>
          <p:nvPr/>
        </p:nvCxnSpPr>
        <p:spPr bwMode="auto">
          <a:xfrm flipV="1">
            <a:off x="8063121" y="423869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2" name="Connecteur droit avec flèche 73">
            <a:extLst>
              <a:ext uri="{FF2B5EF4-FFF2-40B4-BE49-F238E27FC236}">
                <a16:creationId xmlns:a16="http://schemas.microsoft.com/office/drawing/2014/main" id="{621DE50B-36EB-4A5E-98C0-FDD0108478E7}"/>
              </a:ext>
            </a:extLst>
          </p:cNvPr>
          <p:cNvCxnSpPr>
            <a:cxnSpLocks/>
          </p:cNvCxnSpPr>
          <p:nvPr/>
        </p:nvCxnSpPr>
        <p:spPr bwMode="auto">
          <a:xfrm flipV="1">
            <a:off x="8063121" y="51668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nvGrpSpPr>
          <p:cNvPr id="31" name="Groupe 178">
            <a:extLst>
              <a:ext uri="{FF2B5EF4-FFF2-40B4-BE49-F238E27FC236}">
                <a16:creationId xmlns:a16="http://schemas.microsoft.com/office/drawing/2014/main" id="{87DB9014-77E6-4C02-9282-7E6EDC226A66}"/>
              </a:ext>
            </a:extLst>
          </p:cNvPr>
          <p:cNvGrpSpPr/>
          <p:nvPr/>
        </p:nvGrpSpPr>
        <p:grpSpPr>
          <a:xfrm>
            <a:off x="6213466" y="6134084"/>
            <a:ext cx="2786465" cy="215444"/>
            <a:chOff x="6180269" y="5701497"/>
            <a:chExt cx="2786465" cy="215444"/>
          </a:xfrm>
        </p:grpSpPr>
        <p:sp>
          <p:nvSpPr>
            <p:cNvPr id="33" name="ZoneTexte 144">
              <a:extLst>
                <a:ext uri="{FF2B5EF4-FFF2-40B4-BE49-F238E27FC236}">
                  <a16:creationId xmlns:a16="http://schemas.microsoft.com/office/drawing/2014/main" id="{A6C4DFFE-5E67-4E34-838C-86F10A6829D1}"/>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34" name="Connecteur droit avec flèche 161">
              <a:extLst>
                <a:ext uri="{FF2B5EF4-FFF2-40B4-BE49-F238E27FC236}">
                  <a16:creationId xmlns:a16="http://schemas.microsoft.com/office/drawing/2014/main" id="{F6163095-9B60-4E99-8F5F-1FBFD3FB991A}"/>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5" name="Connecteur droit avec flèche 176">
              <a:extLst>
                <a:ext uri="{FF2B5EF4-FFF2-40B4-BE49-F238E27FC236}">
                  <a16:creationId xmlns:a16="http://schemas.microsoft.com/office/drawing/2014/main" id="{BC426E24-71AF-4231-9C95-86DF67D68793}"/>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6" name="Groupe 35">
            <a:extLst>
              <a:ext uri="{FF2B5EF4-FFF2-40B4-BE49-F238E27FC236}">
                <a16:creationId xmlns:a16="http://schemas.microsoft.com/office/drawing/2014/main" id="{B3F59598-93FD-4341-A876-B40354E2E4F7}"/>
              </a:ext>
            </a:extLst>
          </p:cNvPr>
          <p:cNvGrpSpPr/>
          <p:nvPr/>
        </p:nvGrpSpPr>
        <p:grpSpPr>
          <a:xfrm>
            <a:off x="727555" y="820927"/>
            <a:ext cx="982374" cy="360000"/>
            <a:chOff x="727555" y="820927"/>
            <a:chExt cx="982374" cy="360000"/>
          </a:xfrm>
        </p:grpSpPr>
        <p:sp>
          <p:nvSpPr>
            <p:cNvPr id="43" name="Espace réservé du texte 4">
              <a:extLst>
                <a:ext uri="{FF2B5EF4-FFF2-40B4-BE49-F238E27FC236}">
                  <a16:creationId xmlns:a16="http://schemas.microsoft.com/office/drawing/2014/main" id="{EF9AE452-4289-4597-BAD2-A25FB8962B5C}"/>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44" name="Picture 2" descr="C:\Users\NicoC\Desktop\CEVIPOF\sample-01.png">
              <a:extLst>
                <a:ext uri="{FF2B5EF4-FFF2-40B4-BE49-F238E27FC236}">
                  <a16:creationId xmlns:a16="http://schemas.microsoft.com/office/drawing/2014/main" id="{65D4CE6D-DAF2-4DCB-9D2B-61CEC87A2580}"/>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29847375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2898091076"/>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niveau de confiance générale envers les gens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graphicFrame>
        <p:nvGraphicFramePr>
          <p:cNvPr id="12" name="Graphique 11"/>
          <p:cNvGraphicFramePr>
            <a:graphicFrameLocks noChangeAspect="1"/>
          </p:cNvGraphicFramePr>
          <p:nvPr>
            <p:custDataLst>
              <p:tags r:id="rId1"/>
            </p:custDataLst>
            <p:extLst>
              <p:ext uri="{D42A27DB-BD31-4B8C-83A1-F6EECF244321}">
                <p14:modId xmlns:p14="http://schemas.microsoft.com/office/powerpoint/2010/main" val="3191291548"/>
              </p:ext>
            </p:extLst>
          </p:nvPr>
        </p:nvGraphicFramePr>
        <p:xfrm>
          <a:off x="1107734" y="1528581"/>
          <a:ext cx="6060795" cy="2275693"/>
        </p:xfrm>
        <a:graphic>
          <a:graphicData uri="http://schemas.openxmlformats.org/drawingml/2006/chart">
            <c:chart xmlns:c="http://schemas.openxmlformats.org/drawingml/2006/chart" xmlns:r="http://schemas.openxmlformats.org/officeDocument/2006/relationships" r:id="rId5"/>
          </a:graphicData>
        </a:graphic>
      </p:graphicFrame>
      <p:sp>
        <p:nvSpPr>
          <p:cNvPr id="13" name="AutoShape 4"/>
          <p:cNvSpPr>
            <a:spLocks noChangeArrowheads="1"/>
          </p:cNvSpPr>
          <p:nvPr/>
        </p:nvSpPr>
        <p:spPr bwMode="auto">
          <a:xfrm>
            <a:off x="4749778" y="1578656"/>
            <a:ext cx="3126118" cy="1483521"/>
          </a:xfrm>
          <a:prstGeom prst="roundRect">
            <a:avLst>
              <a:gd name="adj" fmla="val 5266"/>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ndParaRPr>
          </a:p>
        </p:txBody>
      </p:sp>
      <p:sp>
        <p:nvSpPr>
          <p:cNvPr id="14" name="=affich1"/>
          <p:cNvSpPr>
            <a:spLocks noChangeAspect="1"/>
          </p:cNvSpPr>
          <p:nvPr/>
        </p:nvSpPr>
        <p:spPr bwMode="auto">
          <a:xfrm rot="3470042">
            <a:off x="4980955" y="1780271"/>
            <a:ext cx="333370" cy="359979"/>
          </a:xfrm>
          <a:prstGeom prst="blockArc">
            <a:avLst>
              <a:gd name="adj1" fmla="val 10800000"/>
              <a:gd name="adj2" fmla="val 2543219"/>
              <a:gd name="adj3" fmla="val 31826"/>
            </a:avLst>
          </a:prstGeom>
          <a:solidFill>
            <a:srgbClr val="FCB711"/>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sp>
        <p:nvSpPr>
          <p:cNvPr id="15" name="=affich2"/>
          <p:cNvSpPr>
            <a:spLocks noChangeAspect="1"/>
          </p:cNvSpPr>
          <p:nvPr/>
        </p:nvSpPr>
        <p:spPr bwMode="auto">
          <a:xfrm rot="3470042">
            <a:off x="4980955" y="2462664"/>
            <a:ext cx="333369" cy="359979"/>
          </a:xfrm>
          <a:prstGeom prst="blockArc">
            <a:avLst>
              <a:gd name="adj1" fmla="val 10800000"/>
              <a:gd name="adj2" fmla="val 2543219"/>
              <a:gd name="adj3" fmla="val 31826"/>
            </a:avLst>
          </a:prstGeom>
          <a:solidFill>
            <a:srgbClr val="376092"/>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sp>
        <p:nvSpPr>
          <p:cNvPr id="18" name="=label2"/>
          <p:cNvSpPr txBox="1"/>
          <p:nvPr/>
        </p:nvSpPr>
        <p:spPr>
          <a:xfrm>
            <a:off x="5348802" y="2468725"/>
            <a:ext cx="2483962" cy="430887"/>
          </a:xfrm>
          <a:prstGeom prst="rect">
            <a:avLst/>
          </a:prstGeom>
          <a:noFill/>
          <a:effectLst/>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b="0" dirty="0">
                <a:solidFill>
                  <a:schemeClr val="tx1">
                    <a:lumMod val="75000"/>
                    <a:lumOff val="25000"/>
                  </a:schemeClr>
                </a:solidFill>
                <a:latin typeface="Tahoma" pitchFamily="34" charset="0"/>
                <a:ea typeface="Tahoma" pitchFamily="34" charset="0"/>
                <a:cs typeface="Tahoma" pitchFamily="34" charset="0"/>
              </a:rPr>
              <a:t>On peut faire confiance à la plupart des gens</a:t>
            </a:r>
          </a:p>
        </p:txBody>
      </p:sp>
      <p:sp>
        <p:nvSpPr>
          <p:cNvPr id="19" name="=label3"/>
          <p:cNvSpPr txBox="1"/>
          <p:nvPr/>
        </p:nvSpPr>
        <p:spPr>
          <a:xfrm>
            <a:off x="5348802" y="1784939"/>
            <a:ext cx="2483962" cy="430887"/>
          </a:xfrm>
          <a:prstGeom prst="rect">
            <a:avLst/>
          </a:prstGeom>
          <a:noFill/>
          <a:effectLst/>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b="0" dirty="0">
                <a:solidFill>
                  <a:srgbClr val="404040"/>
                </a:solidFill>
                <a:latin typeface="Tahoma" pitchFamily="34" charset="0"/>
                <a:ea typeface="Tahoma" pitchFamily="34" charset="0"/>
                <a:cs typeface="Tahoma" pitchFamily="34" charset="0"/>
              </a:rPr>
              <a:t>On n'est jamais assez prudent quand on a affaire aux autres</a:t>
            </a:r>
          </a:p>
        </p:txBody>
      </p:sp>
      <p:graphicFrame>
        <p:nvGraphicFramePr>
          <p:cNvPr id="24" name="Graphique 23"/>
          <p:cNvGraphicFramePr/>
          <p:nvPr>
            <p:extLst>
              <p:ext uri="{D42A27DB-BD31-4B8C-83A1-F6EECF244321}">
                <p14:modId xmlns:p14="http://schemas.microsoft.com/office/powerpoint/2010/main" val="3918149325"/>
              </p:ext>
            </p:extLst>
          </p:nvPr>
        </p:nvGraphicFramePr>
        <p:xfrm>
          <a:off x="853440" y="4002025"/>
          <a:ext cx="8087662" cy="195609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Group 27"/>
          <p:cNvGraphicFramePr>
            <a:graphicFrameLocks noGrp="1"/>
          </p:cNvGraphicFramePr>
          <p:nvPr>
            <p:extLst>
              <p:ext uri="{D42A27DB-BD31-4B8C-83A1-F6EECF244321}">
                <p14:modId xmlns:p14="http://schemas.microsoft.com/office/powerpoint/2010/main" val="285151411"/>
              </p:ext>
            </p:extLst>
          </p:nvPr>
        </p:nvGraphicFramePr>
        <p:xfrm>
          <a:off x="1409467" y="5878538"/>
          <a:ext cx="7303198" cy="359664"/>
        </p:xfrm>
        <a:graphic>
          <a:graphicData uri="http://schemas.openxmlformats.org/drawingml/2006/table">
            <a:tbl>
              <a:tblPr/>
              <a:tblGrid>
                <a:gridCol w="521657">
                  <a:extLst>
                    <a:ext uri="{9D8B030D-6E8A-4147-A177-3AD203B41FA5}">
                      <a16:colId xmlns:a16="http://schemas.microsoft.com/office/drawing/2014/main" val="20000"/>
                    </a:ext>
                  </a:extLst>
                </a:gridCol>
                <a:gridCol w="521657">
                  <a:extLst>
                    <a:ext uri="{9D8B030D-6E8A-4147-A177-3AD203B41FA5}">
                      <a16:colId xmlns:a16="http://schemas.microsoft.com/office/drawing/2014/main" val="20001"/>
                    </a:ext>
                  </a:extLst>
                </a:gridCol>
                <a:gridCol w="521657">
                  <a:extLst>
                    <a:ext uri="{9D8B030D-6E8A-4147-A177-3AD203B41FA5}">
                      <a16:colId xmlns:a16="http://schemas.microsoft.com/office/drawing/2014/main" val="20002"/>
                    </a:ext>
                  </a:extLst>
                </a:gridCol>
                <a:gridCol w="521657">
                  <a:extLst>
                    <a:ext uri="{9D8B030D-6E8A-4147-A177-3AD203B41FA5}">
                      <a16:colId xmlns:a16="http://schemas.microsoft.com/office/drawing/2014/main" val="20003"/>
                    </a:ext>
                  </a:extLst>
                </a:gridCol>
                <a:gridCol w="521657">
                  <a:extLst>
                    <a:ext uri="{9D8B030D-6E8A-4147-A177-3AD203B41FA5}">
                      <a16:colId xmlns:a16="http://schemas.microsoft.com/office/drawing/2014/main" val="20004"/>
                    </a:ext>
                  </a:extLst>
                </a:gridCol>
                <a:gridCol w="521657">
                  <a:extLst>
                    <a:ext uri="{9D8B030D-6E8A-4147-A177-3AD203B41FA5}">
                      <a16:colId xmlns:a16="http://schemas.microsoft.com/office/drawing/2014/main" val="20005"/>
                    </a:ext>
                  </a:extLst>
                </a:gridCol>
                <a:gridCol w="521657">
                  <a:extLst>
                    <a:ext uri="{9D8B030D-6E8A-4147-A177-3AD203B41FA5}">
                      <a16:colId xmlns:a16="http://schemas.microsoft.com/office/drawing/2014/main" val="20006"/>
                    </a:ext>
                  </a:extLst>
                </a:gridCol>
                <a:gridCol w="521657">
                  <a:extLst>
                    <a:ext uri="{9D8B030D-6E8A-4147-A177-3AD203B41FA5}">
                      <a16:colId xmlns:a16="http://schemas.microsoft.com/office/drawing/2014/main" val="20007"/>
                    </a:ext>
                  </a:extLst>
                </a:gridCol>
                <a:gridCol w="521657">
                  <a:extLst>
                    <a:ext uri="{9D8B030D-6E8A-4147-A177-3AD203B41FA5}">
                      <a16:colId xmlns:a16="http://schemas.microsoft.com/office/drawing/2014/main" val="20008"/>
                    </a:ext>
                  </a:extLst>
                </a:gridCol>
                <a:gridCol w="521657">
                  <a:extLst>
                    <a:ext uri="{9D8B030D-6E8A-4147-A177-3AD203B41FA5}">
                      <a16:colId xmlns:a16="http://schemas.microsoft.com/office/drawing/2014/main" val="20009"/>
                    </a:ext>
                  </a:extLst>
                </a:gridCol>
                <a:gridCol w="521657">
                  <a:extLst>
                    <a:ext uri="{9D8B030D-6E8A-4147-A177-3AD203B41FA5}">
                      <a16:colId xmlns:a16="http://schemas.microsoft.com/office/drawing/2014/main" val="2049412920"/>
                    </a:ext>
                  </a:extLst>
                </a:gridCol>
                <a:gridCol w="521657">
                  <a:extLst>
                    <a:ext uri="{9D8B030D-6E8A-4147-A177-3AD203B41FA5}">
                      <a16:colId xmlns:a16="http://schemas.microsoft.com/office/drawing/2014/main" val="2412258881"/>
                    </a:ext>
                  </a:extLst>
                </a:gridCol>
                <a:gridCol w="521657">
                  <a:extLst>
                    <a:ext uri="{9D8B030D-6E8A-4147-A177-3AD203B41FA5}">
                      <a16:colId xmlns:a16="http://schemas.microsoft.com/office/drawing/2014/main" val="4127859205"/>
                    </a:ext>
                  </a:extLst>
                </a:gridCol>
                <a:gridCol w="521657">
                  <a:extLst>
                    <a:ext uri="{9D8B030D-6E8A-4147-A177-3AD203B41FA5}">
                      <a16:colId xmlns:a16="http://schemas.microsoft.com/office/drawing/2014/main" val="3295854041"/>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8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8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0"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fontAlgn="auto">
              <a:spcBef>
                <a:spcPct val="20000"/>
              </a:spcBef>
              <a:spcAft>
                <a:spcPts val="0"/>
              </a:spcAft>
              <a:defRPr/>
            </a:pPr>
            <a:r>
              <a:rPr lang="fr-FR" sz="1000" b="0" dirty="0">
                <a:solidFill>
                  <a:sysClr val="windowText" lastClr="000000"/>
                </a:solidFill>
                <a:ea typeface="Tahoma" pitchFamily="34" charset="0"/>
                <a:cs typeface="Tahoma" pitchFamily="34" charset="0"/>
              </a:rPr>
              <a:t>Q11. D'une manière générale, diriez-vous que... ?</a:t>
            </a:r>
          </a:p>
        </p:txBody>
      </p:sp>
      <p:grpSp>
        <p:nvGrpSpPr>
          <p:cNvPr id="41" name="Groupe 40"/>
          <p:cNvGrpSpPr>
            <a:grpSpLocks noChangeAspect="1"/>
          </p:cNvGrpSpPr>
          <p:nvPr/>
        </p:nvGrpSpPr>
        <p:grpSpPr>
          <a:xfrm>
            <a:off x="4742537" y="5765060"/>
            <a:ext cx="116933" cy="144000"/>
            <a:chOff x="8321205" y="1842135"/>
            <a:chExt cx="180000" cy="221666"/>
          </a:xfrm>
        </p:grpSpPr>
        <p:sp>
          <p:nvSpPr>
            <p:cNvPr id="42" name="Ellipse 41"/>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3" name="Triangle isocèle 42"/>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4" name="Rectangle 43"/>
            <p:cNvSpPr>
              <a:spLocks noChangeAspect="1"/>
            </p:cNvSpPr>
            <p:nvPr/>
          </p:nvSpPr>
          <p:spPr>
            <a:xfrm>
              <a:off x="8339448" y="1847101"/>
              <a:ext cx="143515" cy="144000"/>
            </a:xfrm>
            <a:prstGeom prst="rect">
              <a:avLst/>
            </a:prstGeom>
            <a:noFill/>
          </p:spPr>
          <p:txBody>
            <a:bodyPr wrap="square" tIns="118800" anchor="ctr" anchorCtr="0">
              <a:noAutofit/>
            </a:bodyPr>
            <a:lstStyle/>
            <a:p>
              <a:pPr algn="ctr"/>
              <a:r>
                <a:rPr lang="fr-FR" sz="1000" b="0" dirty="0">
                  <a:solidFill>
                    <a:srgbClr val="FFC000"/>
                  </a:solidFill>
                </a:rPr>
                <a:t>*</a:t>
              </a:r>
              <a:endParaRPr lang="fr-FR" sz="1000" dirty="0">
                <a:solidFill>
                  <a:srgbClr val="FFC000"/>
                </a:solidFill>
              </a:endParaRPr>
            </a:p>
          </p:txBody>
        </p:sp>
      </p:grpSp>
      <p:grpSp>
        <p:nvGrpSpPr>
          <p:cNvPr id="45" name="Groupe 178"/>
          <p:cNvGrpSpPr/>
          <p:nvPr/>
        </p:nvGrpSpPr>
        <p:grpSpPr>
          <a:xfrm>
            <a:off x="5065536" y="3090519"/>
            <a:ext cx="2786465" cy="215444"/>
            <a:chOff x="6180269" y="5701497"/>
            <a:chExt cx="2786465" cy="215444"/>
          </a:xfrm>
        </p:grpSpPr>
        <p:sp>
          <p:nvSpPr>
            <p:cNvPr id="46" name="ZoneTexte 144"/>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7"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8"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sp>
        <p:nvSpPr>
          <p:cNvPr id="33" name="=label1"/>
          <p:cNvSpPr txBox="1"/>
          <p:nvPr/>
        </p:nvSpPr>
        <p:spPr>
          <a:xfrm>
            <a:off x="2722591" y="1369299"/>
            <a:ext cx="499888" cy="261610"/>
          </a:xfrm>
          <a:prstGeom prst="rect">
            <a:avLst/>
          </a:prstGeom>
          <a:noFill/>
          <a:effectLst/>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fr-FR" b="0" dirty="0">
                <a:solidFill>
                  <a:schemeClr val="tx1">
                    <a:lumMod val="75000"/>
                    <a:lumOff val="25000"/>
                  </a:schemeClr>
                </a:solidFill>
                <a:latin typeface="Tahoma" pitchFamily="34" charset="0"/>
                <a:ea typeface="Tahoma" pitchFamily="34" charset="0"/>
                <a:cs typeface="Tahoma" pitchFamily="34" charset="0"/>
              </a:rPr>
              <a:t>NSP</a:t>
            </a:r>
          </a:p>
        </p:txBody>
      </p:sp>
      <p:grpSp>
        <p:nvGrpSpPr>
          <p:cNvPr id="52" name="Groupe 63">
            <a:extLst>
              <a:ext uri="{FF2B5EF4-FFF2-40B4-BE49-F238E27FC236}">
                <a16:creationId xmlns:a16="http://schemas.microsoft.com/office/drawing/2014/main" id="{C9154D4B-4FCB-48B2-ABAB-0FB0B857AEC1}"/>
              </a:ext>
            </a:extLst>
          </p:cNvPr>
          <p:cNvGrpSpPr/>
          <p:nvPr/>
        </p:nvGrpSpPr>
        <p:grpSpPr>
          <a:xfrm>
            <a:off x="3878335" y="2471482"/>
            <a:ext cx="348366" cy="215444"/>
            <a:chOff x="6413168" y="3047886"/>
            <a:chExt cx="348366" cy="215444"/>
          </a:xfrm>
        </p:grpSpPr>
        <p:cxnSp>
          <p:nvCxnSpPr>
            <p:cNvPr id="53" name="Connecteur droit avec flèche 73">
              <a:extLst>
                <a:ext uri="{FF2B5EF4-FFF2-40B4-BE49-F238E27FC236}">
                  <a16:creationId xmlns:a16="http://schemas.microsoft.com/office/drawing/2014/main" id="{D714D5D5-5AC6-44EB-8354-D5C6097DFF8D}"/>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54" name="Rectangle 53">
              <a:extLst>
                <a:ext uri="{FF2B5EF4-FFF2-40B4-BE49-F238E27FC236}">
                  <a16:creationId xmlns:a16="http://schemas.microsoft.com/office/drawing/2014/main" id="{D16BF472-2203-471F-A5F5-E19BC16FA094}"/>
                </a:ext>
              </a:extLst>
            </p:cNvPr>
            <p:cNvSpPr/>
            <p:nvPr/>
          </p:nvSpPr>
          <p:spPr>
            <a:xfrm>
              <a:off x="6427788" y="3047886"/>
              <a:ext cx="333746" cy="215444"/>
            </a:xfrm>
            <a:prstGeom prst="rect">
              <a:avLst/>
            </a:prstGeom>
          </p:spPr>
          <p:txBody>
            <a:bodyPr wrap="none">
              <a:spAutoFit/>
            </a:bodyPr>
            <a:lstStyle/>
            <a:p>
              <a:r>
                <a:rPr lang="fr-FR" sz="800" i="1" dirty="0">
                  <a:solidFill>
                    <a:schemeClr val="bg1"/>
                  </a:solidFill>
                  <a:cs typeface="Tahoma" pitchFamily="34" charset="0"/>
                </a:rPr>
                <a:t>+</a:t>
              </a:r>
              <a:r>
                <a:rPr lang="pl-PL" sz="800" i="1" dirty="0">
                  <a:solidFill>
                    <a:schemeClr val="bg1"/>
                  </a:solidFill>
                  <a:cs typeface="Tahoma" pitchFamily="34" charset="0"/>
                </a:rPr>
                <a:t>2</a:t>
              </a:r>
              <a:endParaRPr lang="fr-FR" sz="800" dirty="0">
                <a:solidFill>
                  <a:schemeClr val="bg1"/>
                </a:solidFill>
              </a:endParaRPr>
            </a:p>
          </p:txBody>
        </p:sp>
      </p:grpSp>
      <p:grpSp>
        <p:nvGrpSpPr>
          <p:cNvPr id="55" name="Groupe 25">
            <a:extLst>
              <a:ext uri="{FF2B5EF4-FFF2-40B4-BE49-F238E27FC236}">
                <a16:creationId xmlns:a16="http://schemas.microsoft.com/office/drawing/2014/main" id="{F106063F-177F-4BAB-976A-3111BD0FCACD}"/>
              </a:ext>
            </a:extLst>
          </p:cNvPr>
          <p:cNvGrpSpPr/>
          <p:nvPr/>
        </p:nvGrpSpPr>
        <p:grpSpPr>
          <a:xfrm>
            <a:off x="2482105" y="3130683"/>
            <a:ext cx="322594" cy="215444"/>
            <a:chOff x="6413168" y="2736137"/>
            <a:chExt cx="322594" cy="215444"/>
          </a:xfrm>
        </p:grpSpPr>
        <p:cxnSp>
          <p:nvCxnSpPr>
            <p:cNvPr id="56" name="Connecteur droit avec flèche 26">
              <a:extLst>
                <a:ext uri="{FF2B5EF4-FFF2-40B4-BE49-F238E27FC236}">
                  <a16:creationId xmlns:a16="http://schemas.microsoft.com/office/drawing/2014/main" id="{D94FF3B1-8B0C-47DA-BA48-489D7EE3835F}"/>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57" name="Rectangle 27">
              <a:extLst>
                <a:ext uri="{FF2B5EF4-FFF2-40B4-BE49-F238E27FC236}">
                  <a16:creationId xmlns:a16="http://schemas.microsoft.com/office/drawing/2014/main" id="{44D37B81-17B4-45CA-B454-61885859727F}"/>
                </a:ext>
              </a:extLst>
            </p:cNvPr>
            <p:cNvSpPr/>
            <p:nvPr/>
          </p:nvSpPr>
          <p:spPr>
            <a:xfrm>
              <a:off x="6440488" y="2736137"/>
              <a:ext cx="295274" cy="215444"/>
            </a:xfrm>
            <a:prstGeom prst="rect">
              <a:avLst/>
            </a:prstGeom>
          </p:spPr>
          <p:txBody>
            <a:bodyPr wrap="none">
              <a:spAutoFit/>
            </a:bodyPr>
            <a:lstStyle/>
            <a:p>
              <a:r>
                <a:rPr lang="fr-FR" sz="800" i="1" dirty="0">
                  <a:solidFill>
                    <a:schemeClr val="bg1"/>
                  </a:solidFill>
                  <a:cs typeface="Tahoma" pitchFamily="34" charset="0"/>
                </a:rPr>
                <a:t>-</a:t>
              </a:r>
              <a:r>
                <a:rPr lang="pl-PL" sz="800" i="1" dirty="0">
                  <a:solidFill>
                    <a:schemeClr val="bg1"/>
                  </a:solidFill>
                  <a:cs typeface="Tahoma" pitchFamily="34" charset="0"/>
                </a:rPr>
                <a:t>4</a:t>
              </a:r>
              <a:endParaRPr lang="fr-FR" sz="800" dirty="0">
                <a:solidFill>
                  <a:schemeClr val="bg1"/>
                </a:solidFill>
              </a:endParaRPr>
            </a:p>
          </p:txBody>
        </p:sp>
      </p:grpSp>
      <p:sp>
        <p:nvSpPr>
          <p:cNvPr id="32" name="ZoneTexte 31">
            <a:extLst>
              <a:ext uri="{FF2B5EF4-FFF2-40B4-BE49-F238E27FC236}">
                <a16:creationId xmlns:a16="http://schemas.microsoft.com/office/drawing/2014/main" id="{9E698494-E6E4-4BFE-85CC-D076AD3D3409}"/>
              </a:ext>
            </a:extLst>
          </p:cNvPr>
          <p:cNvSpPr txBox="1"/>
          <p:nvPr/>
        </p:nvSpPr>
        <p:spPr>
          <a:xfrm>
            <a:off x="8260931" y="3378056"/>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34" name="Groupe 33">
            <a:extLst>
              <a:ext uri="{FF2B5EF4-FFF2-40B4-BE49-F238E27FC236}">
                <a16:creationId xmlns:a16="http://schemas.microsoft.com/office/drawing/2014/main" id="{2ED8E4B2-B208-4984-9247-C20B9280C547}"/>
              </a:ext>
            </a:extLst>
          </p:cNvPr>
          <p:cNvGrpSpPr/>
          <p:nvPr/>
        </p:nvGrpSpPr>
        <p:grpSpPr>
          <a:xfrm>
            <a:off x="8149337" y="3414702"/>
            <a:ext cx="180000" cy="221666"/>
            <a:chOff x="8321205" y="1842135"/>
            <a:chExt cx="180000" cy="221666"/>
          </a:xfrm>
        </p:grpSpPr>
        <p:sp>
          <p:nvSpPr>
            <p:cNvPr id="35" name="Ellipse 34">
              <a:extLst>
                <a:ext uri="{FF2B5EF4-FFF2-40B4-BE49-F238E27FC236}">
                  <a16:creationId xmlns:a16="http://schemas.microsoft.com/office/drawing/2014/main" id="{D10E13B4-6466-4DAA-B077-DA3964BB7F74}"/>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9" name="Triangle isocèle 48">
              <a:extLst>
                <a:ext uri="{FF2B5EF4-FFF2-40B4-BE49-F238E27FC236}">
                  <a16:creationId xmlns:a16="http://schemas.microsoft.com/office/drawing/2014/main" id="{D5AE22D9-AAE6-4A25-8748-1B42BE928FFD}"/>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0" name="Rectangle 49">
              <a:extLst>
                <a:ext uri="{FF2B5EF4-FFF2-40B4-BE49-F238E27FC236}">
                  <a16:creationId xmlns:a16="http://schemas.microsoft.com/office/drawing/2014/main" id="{4C480470-F7EF-4C6F-9EC9-DA8D9274ACE7}"/>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51" name="ZoneTexte 33">
            <a:extLst>
              <a:ext uri="{FF2B5EF4-FFF2-40B4-BE49-F238E27FC236}">
                <a16:creationId xmlns:a16="http://schemas.microsoft.com/office/drawing/2014/main" id="{CDF1F228-58AF-43CE-B174-EC90753E1F7F}"/>
              </a:ext>
            </a:extLst>
          </p:cNvPr>
          <p:cNvSpPr txBox="1"/>
          <p:nvPr/>
        </p:nvSpPr>
        <p:spPr>
          <a:xfrm>
            <a:off x="8240962" y="3778839"/>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58" name="Groupe 34">
            <a:extLst>
              <a:ext uri="{FF2B5EF4-FFF2-40B4-BE49-F238E27FC236}">
                <a16:creationId xmlns:a16="http://schemas.microsoft.com/office/drawing/2014/main" id="{BFE841B6-F2E8-47B3-91A2-0772190E066E}"/>
              </a:ext>
            </a:extLst>
          </p:cNvPr>
          <p:cNvGrpSpPr/>
          <p:nvPr/>
        </p:nvGrpSpPr>
        <p:grpSpPr>
          <a:xfrm>
            <a:off x="8129369" y="3815485"/>
            <a:ext cx="180000" cy="221666"/>
            <a:chOff x="8321205" y="1842135"/>
            <a:chExt cx="180000" cy="221666"/>
          </a:xfrm>
        </p:grpSpPr>
        <p:sp>
          <p:nvSpPr>
            <p:cNvPr id="59" name="Ellipse 35">
              <a:extLst>
                <a:ext uri="{FF2B5EF4-FFF2-40B4-BE49-F238E27FC236}">
                  <a16:creationId xmlns:a16="http://schemas.microsoft.com/office/drawing/2014/main" id="{69B77920-3592-41A7-8CBE-B85EEF0600E0}"/>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0" name="Triangle isocèle 36">
              <a:extLst>
                <a:ext uri="{FF2B5EF4-FFF2-40B4-BE49-F238E27FC236}">
                  <a16:creationId xmlns:a16="http://schemas.microsoft.com/office/drawing/2014/main" id="{38257795-92ED-4DC5-9566-6F4D8C7D952E}"/>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1" name="Rectangle 37">
              <a:extLst>
                <a:ext uri="{FF2B5EF4-FFF2-40B4-BE49-F238E27FC236}">
                  <a16:creationId xmlns:a16="http://schemas.microsoft.com/office/drawing/2014/main" id="{98D963A3-8AA3-4348-9CFA-E57B3D16806F}"/>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62" name="Groupe 61">
            <a:extLst>
              <a:ext uri="{FF2B5EF4-FFF2-40B4-BE49-F238E27FC236}">
                <a16:creationId xmlns:a16="http://schemas.microsoft.com/office/drawing/2014/main" id="{E802D79B-0413-4010-A69F-300124A98180}"/>
              </a:ext>
            </a:extLst>
          </p:cNvPr>
          <p:cNvGrpSpPr>
            <a:grpSpLocks noChangeAspect="1"/>
          </p:cNvGrpSpPr>
          <p:nvPr/>
        </p:nvGrpSpPr>
        <p:grpSpPr>
          <a:xfrm>
            <a:off x="7887347" y="5766435"/>
            <a:ext cx="116933" cy="144000"/>
            <a:chOff x="8321205" y="1842135"/>
            <a:chExt cx="180000" cy="221666"/>
          </a:xfrm>
        </p:grpSpPr>
        <p:sp>
          <p:nvSpPr>
            <p:cNvPr id="63" name="Ellipse 62">
              <a:extLst>
                <a:ext uri="{FF2B5EF4-FFF2-40B4-BE49-F238E27FC236}">
                  <a16:creationId xmlns:a16="http://schemas.microsoft.com/office/drawing/2014/main" id="{1AF91913-61BD-4EC8-9145-4FB8DDF8BC36}"/>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4" name="Triangle isocèle 63">
              <a:extLst>
                <a:ext uri="{FF2B5EF4-FFF2-40B4-BE49-F238E27FC236}">
                  <a16:creationId xmlns:a16="http://schemas.microsoft.com/office/drawing/2014/main" id="{2BC52A83-6891-4656-972A-A5C4E82E73BC}"/>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5" name="Rectangle 64">
              <a:extLst>
                <a:ext uri="{FF2B5EF4-FFF2-40B4-BE49-F238E27FC236}">
                  <a16:creationId xmlns:a16="http://schemas.microsoft.com/office/drawing/2014/main" id="{78762B22-E02A-4E0E-819D-4674CD4719E8}"/>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pic>
        <p:nvPicPr>
          <p:cNvPr id="66" name="Image 65" descr="Une image contenant texte, clipart&#10;&#10;Description générée automatiquement">
            <a:extLst>
              <a:ext uri="{FF2B5EF4-FFF2-40B4-BE49-F238E27FC236}">
                <a16:creationId xmlns:a16="http://schemas.microsoft.com/office/drawing/2014/main" id="{F76B15DD-9F37-BE40-AF72-9EC227DBA5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079" y="1385948"/>
            <a:ext cx="612000" cy="612000"/>
          </a:xfrm>
          <a:prstGeom prst="rect">
            <a:avLst/>
          </a:prstGeom>
        </p:spPr>
      </p:pic>
    </p:spTree>
    <p:extLst>
      <p:ext uri="{BB962C8B-B14F-4D97-AF65-F5344CB8AC3E}">
        <p14:creationId xmlns:p14="http://schemas.microsoft.com/office/powerpoint/2010/main" val="32706116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niveau de confiance générale envers les gens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20"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fontAlgn="auto">
              <a:spcBef>
                <a:spcPct val="20000"/>
              </a:spcBef>
              <a:spcAft>
                <a:spcPts val="0"/>
              </a:spcAft>
              <a:defRPr/>
            </a:pPr>
            <a:r>
              <a:rPr lang="fr-FR" sz="1000" b="0" dirty="0">
                <a:solidFill>
                  <a:sysClr val="windowText" lastClr="000000"/>
                </a:solidFill>
                <a:ea typeface="Tahoma" pitchFamily="34" charset="0"/>
                <a:cs typeface="Tahoma" pitchFamily="34" charset="0"/>
              </a:rPr>
              <a:t>Q11. D'une manière générale, diriez-vous que... ?</a:t>
            </a:r>
          </a:p>
        </p:txBody>
      </p:sp>
      <p:graphicFrame>
        <p:nvGraphicFramePr>
          <p:cNvPr id="32" name="Tableau 31">
            <a:extLst>
              <a:ext uri="{FF2B5EF4-FFF2-40B4-BE49-F238E27FC236}">
                <a16:creationId xmlns:a16="http://schemas.microsoft.com/office/drawing/2014/main" id="{0044B8D4-99EB-4A34-8B33-948FD89D99CB}"/>
              </a:ext>
            </a:extLst>
          </p:cNvPr>
          <p:cNvGraphicFramePr>
            <a:graphicFrameLocks noGrp="1"/>
          </p:cNvGraphicFramePr>
          <p:nvPr/>
        </p:nvGraphicFramePr>
        <p:xfrm>
          <a:off x="911981" y="2499361"/>
          <a:ext cx="8090261" cy="2749658"/>
        </p:xfrm>
        <a:graphic>
          <a:graphicData uri="http://schemas.openxmlformats.org/drawingml/2006/table">
            <a:tbl>
              <a:tblPr>
                <a:tableStyleId>{5C22544A-7EE6-4342-B048-85BDC9FD1C3A}</a:tableStyleId>
              </a:tblPr>
              <a:tblGrid>
                <a:gridCol w="3078651">
                  <a:extLst>
                    <a:ext uri="{9D8B030D-6E8A-4147-A177-3AD203B41FA5}">
                      <a16:colId xmlns:a16="http://schemas.microsoft.com/office/drawing/2014/main" val="2281626971"/>
                    </a:ext>
                  </a:extLst>
                </a:gridCol>
                <a:gridCol w="1002322">
                  <a:extLst>
                    <a:ext uri="{9D8B030D-6E8A-4147-A177-3AD203B41FA5}">
                      <a16:colId xmlns:a16="http://schemas.microsoft.com/office/drawing/2014/main" val="2286416507"/>
                    </a:ext>
                  </a:extLst>
                </a:gridCol>
                <a:gridCol w="1002322">
                  <a:extLst>
                    <a:ext uri="{9D8B030D-6E8A-4147-A177-3AD203B41FA5}">
                      <a16:colId xmlns:a16="http://schemas.microsoft.com/office/drawing/2014/main" val="4251480744"/>
                    </a:ext>
                  </a:extLst>
                </a:gridCol>
                <a:gridCol w="1002322">
                  <a:extLst>
                    <a:ext uri="{9D8B030D-6E8A-4147-A177-3AD203B41FA5}">
                      <a16:colId xmlns:a16="http://schemas.microsoft.com/office/drawing/2014/main" val="789682629"/>
                    </a:ext>
                  </a:extLst>
                </a:gridCol>
                <a:gridCol w="1002322">
                  <a:extLst>
                    <a:ext uri="{9D8B030D-6E8A-4147-A177-3AD203B41FA5}">
                      <a16:colId xmlns:a16="http://schemas.microsoft.com/office/drawing/2014/main" val="1358923703"/>
                    </a:ext>
                  </a:extLst>
                </a:gridCol>
                <a:gridCol w="1002322">
                  <a:extLst>
                    <a:ext uri="{9D8B030D-6E8A-4147-A177-3AD203B41FA5}">
                      <a16:colId xmlns:a16="http://schemas.microsoft.com/office/drawing/2014/main" val="3607641171"/>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79200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200" b="0" dirty="0">
                          <a:solidFill>
                            <a:srgbClr val="404040"/>
                          </a:solidFill>
                          <a:latin typeface="Tahoma" pitchFamily="34" charset="0"/>
                          <a:ea typeface="Tahoma" pitchFamily="34" charset="0"/>
                          <a:cs typeface="Tahoma" pitchFamily="34" charset="0"/>
                        </a:rPr>
                        <a:t>On n'est jamais assez prudent quand on a affaire aux autres</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62%</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56%</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53%</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67%</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792000">
                <a:tc>
                  <a:txBody>
                    <a:bodyPr/>
                    <a:lstStyle/>
                    <a:p>
                      <a:pPr algn="r"/>
                      <a:r>
                        <a:rPr lang="fr-FR" sz="1200" b="0" dirty="0">
                          <a:solidFill>
                            <a:srgbClr val="404040"/>
                          </a:solidFill>
                          <a:latin typeface="Tahoma" pitchFamily="34" charset="0"/>
                          <a:ea typeface="Tahoma" pitchFamily="34" charset="0"/>
                          <a:cs typeface="Tahoma" pitchFamily="34" charset="0"/>
                        </a:rPr>
                        <a:t>On peut faire confiance à la plupart des gens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792000">
                <a:tc>
                  <a:txBody>
                    <a:bodyPr/>
                    <a:lstStyle/>
                    <a:p>
                      <a:pPr algn="r"/>
                      <a:r>
                        <a:rPr lang="fr-FR" sz="1200" b="0" dirty="0">
                          <a:solidFill>
                            <a:srgbClr val="404040"/>
                          </a:solidFill>
                          <a:latin typeface="Tahoma" pitchFamily="34" charset="0"/>
                          <a:ea typeface="Tahoma" pitchFamily="34" charset="0"/>
                          <a:cs typeface="Tahoma"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5355618"/>
                  </a:ext>
                </a:extLst>
              </a:tr>
            </a:tbl>
          </a:graphicData>
        </a:graphic>
      </p:graphicFrame>
      <p:pic>
        <p:nvPicPr>
          <p:cNvPr id="12" name="Image 4" descr="Une image contenant texte, clipart&#10;&#10;Description générée automatiquement">
            <a:extLst>
              <a:ext uri="{FF2B5EF4-FFF2-40B4-BE49-F238E27FC236}">
                <a16:creationId xmlns:a16="http://schemas.microsoft.com/office/drawing/2014/main" id="{05184FED-0DF1-48A4-B64F-BF530E9036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809" y="1941020"/>
            <a:ext cx="612000" cy="612000"/>
          </a:xfrm>
          <a:prstGeom prst="rect">
            <a:avLst/>
          </a:prstGeom>
        </p:spPr>
      </p:pic>
      <p:pic>
        <p:nvPicPr>
          <p:cNvPr id="13" name="Image 8">
            <a:extLst>
              <a:ext uri="{FF2B5EF4-FFF2-40B4-BE49-F238E27FC236}">
                <a16:creationId xmlns:a16="http://schemas.microsoft.com/office/drawing/2014/main" id="{E7545B7B-6641-4EB8-9C77-52CBCD6075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4825" y="1941020"/>
            <a:ext cx="612000" cy="612000"/>
          </a:xfrm>
          <a:prstGeom prst="rect">
            <a:avLst/>
          </a:prstGeom>
        </p:spPr>
      </p:pic>
      <p:pic>
        <p:nvPicPr>
          <p:cNvPr id="14" name="Image 10">
            <a:extLst>
              <a:ext uri="{FF2B5EF4-FFF2-40B4-BE49-F238E27FC236}">
                <a16:creationId xmlns:a16="http://schemas.microsoft.com/office/drawing/2014/main" id="{D00027A4-0346-4110-B895-E7036D287F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6317" y="1941020"/>
            <a:ext cx="612000" cy="612000"/>
          </a:xfrm>
          <a:prstGeom prst="rect">
            <a:avLst/>
          </a:prstGeom>
        </p:spPr>
      </p:pic>
      <p:pic>
        <p:nvPicPr>
          <p:cNvPr id="15" name="Image 12" descr="Une image contenant texte, clipart&#10;&#10;Description générée automatiquement">
            <a:extLst>
              <a:ext uri="{FF2B5EF4-FFF2-40B4-BE49-F238E27FC236}">
                <a16:creationId xmlns:a16="http://schemas.microsoft.com/office/drawing/2014/main" id="{49918510-F495-4EBC-B9C0-720C9FDBE0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3332" y="1941020"/>
            <a:ext cx="612000" cy="612000"/>
          </a:xfrm>
          <a:prstGeom prst="rect">
            <a:avLst/>
          </a:prstGeom>
        </p:spPr>
      </p:pic>
      <p:pic>
        <p:nvPicPr>
          <p:cNvPr id="16" name="Image 14">
            <a:extLst>
              <a:ext uri="{FF2B5EF4-FFF2-40B4-BE49-F238E27FC236}">
                <a16:creationId xmlns:a16="http://schemas.microsoft.com/office/drawing/2014/main" id="{99F417E6-CE43-4BC6-B175-15C5FFBD53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9301" y="1941020"/>
            <a:ext cx="612000" cy="612000"/>
          </a:xfrm>
          <a:prstGeom prst="rect">
            <a:avLst/>
          </a:prstGeom>
        </p:spPr>
      </p:pic>
      <p:graphicFrame>
        <p:nvGraphicFramePr>
          <p:cNvPr id="2" name="Tabela 1">
            <a:extLst>
              <a:ext uri="{FF2B5EF4-FFF2-40B4-BE49-F238E27FC236}">
                <a16:creationId xmlns:a16="http://schemas.microsoft.com/office/drawing/2014/main" id="{F9607983-ACA4-4973-9C6B-2F41F2A1DCA5}"/>
              </a:ext>
            </a:extLst>
          </p:cNvPr>
          <p:cNvGraphicFramePr>
            <a:graphicFrameLocks noGrp="1"/>
          </p:cNvGraphicFramePr>
          <p:nvPr/>
        </p:nvGraphicFramePr>
        <p:xfrm>
          <a:off x="5901265" y="2878664"/>
          <a:ext cx="287866" cy="1583268"/>
        </p:xfrm>
        <a:graphic>
          <a:graphicData uri="http://schemas.openxmlformats.org/drawingml/2006/table">
            <a:tbl>
              <a:tblPr/>
              <a:tblGrid>
                <a:gridCol w="287866">
                  <a:extLst>
                    <a:ext uri="{9D8B030D-6E8A-4147-A177-3AD203B41FA5}">
                      <a16:colId xmlns:a16="http://schemas.microsoft.com/office/drawing/2014/main" val="4251250770"/>
                    </a:ext>
                  </a:extLst>
                </a:gridCol>
              </a:tblGrid>
              <a:tr h="791634">
                <a:tc>
                  <a:txBody>
                    <a:bodyPr/>
                    <a:lstStyle/>
                    <a:p>
                      <a:pPr algn="l" fontAlgn="ctr"/>
                      <a:r>
                        <a:rPr lang="fr-FR" sz="800" b="1" i="0" u="none" strike="noStrike" dirty="0">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794580904"/>
                  </a:ext>
                </a:extLst>
              </a:tr>
              <a:tr h="791634">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4095135940"/>
                  </a:ext>
                </a:extLst>
              </a:tr>
            </a:tbl>
          </a:graphicData>
        </a:graphic>
      </p:graphicFrame>
      <p:cxnSp>
        <p:nvCxnSpPr>
          <p:cNvPr id="18" name="Connecteur droit avec flèche 65">
            <a:extLst>
              <a:ext uri="{FF2B5EF4-FFF2-40B4-BE49-F238E27FC236}">
                <a16:creationId xmlns:a16="http://schemas.microsoft.com/office/drawing/2014/main" id="{F940693E-42DA-43EC-8BE8-63BE2AF32B41}"/>
              </a:ext>
            </a:extLst>
          </p:cNvPr>
          <p:cNvCxnSpPr>
            <a:cxnSpLocks/>
          </p:cNvCxnSpPr>
          <p:nvPr/>
        </p:nvCxnSpPr>
        <p:spPr bwMode="auto">
          <a:xfrm>
            <a:off x="5749090" y="32223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19" name="Connecteur droit avec flèche 73">
            <a:extLst>
              <a:ext uri="{FF2B5EF4-FFF2-40B4-BE49-F238E27FC236}">
                <a16:creationId xmlns:a16="http://schemas.microsoft.com/office/drawing/2014/main" id="{097BE4E0-979B-412C-A021-2E2C9EB16E81}"/>
              </a:ext>
            </a:extLst>
          </p:cNvPr>
          <p:cNvCxnSpPr>
            <a:cxnSpLocks/>
          </p:cNvCxnSpPr>
          <p:nvPr/>
        </p:nvCxnSpPr>
        <p:spPr bwMode="auto">
          <a:xfrm flipV="1">
            <a:off x="5749090" y="39993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aphicFrame>
        <p:nvGraphicFramePr>
          <p:cNvPr id="24" name="Tabela 23">
            <a:extLst>
              <a:ext uri="{FF2B5EF4-FFF2-40B4-BE49-F238E27FC236}">
                <a16:creationId xmlns:a16="http://schemas.microsoft.com/office/drawing/2014/main" id="{1A0DB2AD-9ACB-4DB0-91EF-606DCE26FC98}"/>
              </a:ext>
            </a:extLst>
          </p:cNvPr>
          <p:cNvGraphicFramePr>
            <a:graphicFrameLocks noGrp="1"/>
          </p:cNvGraphicFramePr>
          <p:nvPr/>
        </p:nvGraphicFramePr>
        <p:xfrm>
          <a:off x="6917268" y="2878664"/>
          <a:ext cx="287866" cy="1583268"/>
        </p:xfrm>
        <a:graphic>
          <a:graphicData uri="http://schemas.openxmlformats.org/drawingml/2006/table">
            <a:tbl>
              <a:tblPr/>
              <a:tblGrid>
                <a:gridCol w="287866">
                  <a:extLst>
                    <a:ext uri="{9D8B030D-6E8A-4147-A177-3AD203B41FA5}">
                      <a16:colId xmlns:a16="http://schemas.microsoft.com/office/drawing/2014/main" val="4251250770"/>
                    </a:ext>
                  </a:extLst>
                </a:gridCol>
              </a:tblGrid>
              <a:tr h="791634">
                <a:tc>
                  <a:txBody>
                    <a:bodyPr/>
                    <a:lstStyle/>
                    <a:p>
                      <a:pPr algn="l" fontAlgn="ctr"/>
                      <a:r>
                        <a:rPr lang="fr-FR" sz="800" b="1" i="0" u="none" strike="noStrike" dirty="0">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794580904"/>
                  </a:ext>
                </a:extLst>
              </a:tr>
              <a:tr h="791634">
                <a:tc>
                  <a:txBody>
                    <a:bodyPr/>
                    <a:lstStyle/>
                    <a:p>
                      <a:pPr algn="l" fontAlgn="ctr"/>
                      <a:r>
                        <a:rPr lang="fr-FR" sz="800" b="1" i="0" u="none" strike="noStrike" dirty="0">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4095135940"/>
                  </a:ext>
                </a:extLst>
              </a:tr>
            </a:tbl>
          </a:graphicData>
        </a:graphic>
      </p:graphicFrame>
      <p:cxnSp>
        <p:nvCxnSpPr>
          <p:cNvPr id="25" name="Connecteur droit avec flèche 73">
            <a:extLst>
              <a:ext uri="{FF2B5EF4-FFF2-40B4-BE49-F238E27FC236}">
                <a16:creationId xmlns:a16="http://schemas.microsoft.com/office/drawing/2014/main" id="{202B34F5-E4C9-49FF-BDD9-A8D2190E4706}"/>
              </a:ext>
            </a:extLst>
          </p:cNvPr>
          <p:cNvCxnSpPr>
            <a:cxnSpLocks/>
          </p:cNvCxnSpPr>
          <p:nvPr/>
        </p:nvCxnSpPr>
        <p:spPr bwMode="auto">
          <a:xfrm flipV="1">
            <a:off x="6756625" y="32119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6" name="Connecteur droit avec flèche 65">
            <a:extLst>
              <a:ext uri="{FF2B5EF4-FFF2-40B4-BE49-F238E27FC236}">
                <a16:creationId xmlns:a16="http://schemas.microsoft.com/office/drawing/2014/main" id="{5640FB09-0724-4E4E-8031-30AA801803FF}"/>
              </a:ext>
            </a:extLst>
          </p:cNvPr>
          <p:cNvCxnSpPr>
            <a:cxnSpLocks/>
          </p:cNvCxnSpPr>
          <p:nvPr/>
        </p:nvCxnSpPr>
        <p:spPr bwMode="auto">
          <a:xfrm>
            <a:off x="6756625" y="40181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3" name="Tabela 2">
            <a:extLst>
              <a:ext uri="{FF2B5EF4-FFF2-40B4-BE49-F238E27FC236}">
                <a16:creationId xmlns:a16="http://schemas.microsoft.com/office/drawing/2014/main" id="{0F1D51DF-B048-4D32-A41E-3C244DB697EC}"/>
              </a:ext>
            </a:extLst>
          </p:cNvPr>
          <p:cNvGraphicFramePr>
            <a:graphicFrameLocks noGrp="1"/>
          </p:cNvGraphicFramePr>
          <p:nvPr/>
        </p:nvGraphicFramePr>
        <p:xfrm>
          <a:off x="7941734" y="2891309"/>
          <a:ext cx="313267" cy="1545224"/>
        </p:xfrm>
        <a:graphic>
          <a:graphicData uri="http://schemas.openxmlformats.org/drawingml/2006/table">
            <a:tbl>
              <a:tblPr/>
              <a:tblGrid>
                <a:gridCol w="313267">
                  <a:extLst>
                    <a:ext uri="{9D8B030D-6E8A-4147-A177-3AD203B41FA5}">
                      <a16:colId xmlns:a16="http://schemas.microsoft.com/office/drawing/2014/main" val="3831481499"/>
                    </a:ext>
                  </a:extLst>
                </a:gridCol>
              </a:tblGrid>
              <a:tr h="772612">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79133132"/>
                  </a:ext>
                </a:extLst>
              </a:tr>
              <a:tr h="772612">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902914828"/>
                  </a:ext>
                </a:extLst>
              </a:tr>
            </a:tbl>
          </a:graphicData>
        </a:graphic>
      </p:graphicFrame>
      <p:cxnSp>
        <p:nvCxnSpPr>
          <p:cNvPr id="27" name="Connecteur droit avec flèche 73">
            <a:extLst>
              <a:ext uri="{FF2B5EF4-FFF2-40B4-BE49-F238E27FC236}">
                <a16:creationId xmlns:a16="http://schemas.microsoft.com/office/drawing/2014/main" id="{83AC9FA0-7432-4761-9E0F-B13E39E830E6}"/>
              </a:ext>
            </a:extLst>
          </p:cNvPr>
          <p:cNvCxnSpPr>
            <a:cxnSpLocks/>
          </p:cNvCxnSpPr>
          <p:nvPr/>
        </p:nvCxnSpPr>
        <p:spPr bwMode="auto">
          <a:xfrm flipV="1">
            <a:off x="7772625" y="32119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8" name="Connecteur droit avec flèche 65">
            <a:extLst>
              <a:ext uri="{FF2B5EF4-FFF2-40B4-BE49-F238E27FC236}">
                <a16:creationId xmlns:a16="http://schemas.microsoft.com/office/drawing/2014/main" id="{7C925051-D62B-45EE-BD98-DCF072BCFCE7}"/>
              </a:ext>
            </a:extLst>
          </p:cNvPr>
          <p:cNvCxnSpPr>
            <a:cxnSpLocks/>
          </p:cNvCxnSpPr>
          <p:nvPr/>
        </p:nvCxnSpPr>
        <p:spPr bwMode="auto">
          <a:xfrm>
            <a:off x="7772626" y="40181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pSp>
        <p:nvGrpSpPr>
          <p:cNvPr id="21" name="Groupe 178">
            <a:extLst>
              <a:ext uri="{FF2B5EF4-FFF2-40B4-BE49-F238E27FC236}">
                <a16:creationId xmlns:a16="http://schemas.microsoft.com/office/drawing/2014/main" id="{03C84257-4DE3-4A38-B236-0B74E780FE76}"/>
              </a:ext>
            </a:extLst>
          </p:cNvPr>
          <p:cNvGrpSpPr/>
          <p:nvPr/>
        </p:nvGrpSpPr>
        <p:grpSpPr>
          <a:xfrm>
            <a:off x="6213466" y="6134084"/>
            <a:ext cx="2786465" cy="215444"/>
            <a:chOff x="6180269" y="5701497"/>
            <a:chExt cx="2786465" cy="215444"/>
          </a:xfrm>
        </p:grpSpPr>
        <p:sp>
          <p:nvSpPr>
            <p:cNvPr id="22" name="ZoneTexte 144">
              <a:extLst>
                <a:ext uri="{FF2B5EF4-FFF2-40B4-BE49-F238E27FC236}">
                  <a16:creationId xmlns:a16="http://schemas.microsoft.com/office/drawing/2014/main" id="{20017A4F-C070-4D30-A015-79EC6B61F834}"/>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23" name="Connecteur droit avec flèche 161">
              <a:extLst>
                <a:ext uri="{FF2B5EF4-FFF2-40B4-BE49-F238E27FC236}">
                  <a16:creationId xmlns:a16="http://schemas.microsoft.com/office/drawing/2014/main" id="{6FD24CD8-FDDF-46C0-B397-681ADB8C9540}"/>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9" name="Connecteur droit avec flèche 176">
              <a:extLst>
                <a:ext uri="{FF2B5EF4-FFF2-40B4-BE49-F238E27FC236}">
                  <a16:creationId xmlns:a16="http://schemas.microsoft.com/office/drawing/2014/main" id="{05A3F227-C51A-41E4-A2BF-67E0298D2C36}"/>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0" name="Groupe 29">
            <a:extLst>
              <a:ext uri="{FF2B5EF4-FFF2-40B4-BE49-F238E27FC236}">
                <a16:creationId xmlns:a16="http://schemas.microsoft.com/office/drawing/2014/main" id="{1D2E2207-D806-4D71-AF63-757175DDC549}"/>
              </a:ext>
            </a:extLst>
          </p:cNvPr>
          <p:cNvGrpSpPr/>
          <p:nvPr/>
        </p:nvGrpSpPr>
        <p:grpSpPr>
          <a:xfrm>
            <a:off x="727555" y="820927"/>
            <a:ext cx="982374" cy="360000"/>
            <a:chOff x="727555" y="820927"/>
            <a:chExt cx="982374" cy="360000"/>
          </a:xfrm>
        </p:grpSpPr>
        <p:sp>
          <p:nvSpPr>
            <p:cNvPr id="31" name="Espace réservé du texte 4">
              <a:extLst>
                <a:ext uri="{FF2B5EF4-FFF2-40B4-BE49-F238E27FC236}">
                  <a16:creationId xmlns:a16="http://schemas.microsoft.com/office/drawing/2014/main" id="{3DB18BEA-7289-4179-B43A-6662CF413A5A}"/>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33" name="Picture 2" descr="C:\Users\NicoC\Desktop\CEVIPOF\sample-01.png">
              <a:extLst>
                <a:ext uri="{FF2B5EF4-FFF2-40B4-BE49-F238E27FC236}">
                  <a16:creationId xmlns:a16="http://schemas.microsoft.com/office/drawing/2014/main" id="{47395118-767A-48EA-BAE7-BFD8CD022B62}"/>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9261426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Graphique 33"/>
          <p:cNvGraphicFramePr>
            <a:graphicFrameLocks noChangeAspect="1"/>
          </p:cNvGraphicFramePr>
          <p:nvPr>
            <p:custDataLst>
              <p:tags r:id="rId1"/>
            </p:custDataLst>
            <p:extLst>
              <p:ext uri="{D42A27DB-BD31-4B8C-83A1-F6EECF244321}">
                <p14:modId xmlns:p14="http://schemas.microsoft.com/office/powerpoint/2010/main" val="2736330934"/>
              </p:ext>
            </p:extLst>
          </p:nvPr>
        </p:nvGraphicFramePr>
        <p:xfrm>
          <a:off x="1107734" y="1528581"/>
          <a:ext cx="6060795" cy="22756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87333" name="Group 133"/>
          <p:cNvGraphicFramePr>
            <a:graphicFrameLocks noGrp="1"/>
          </p:cNvGraphicFramePr>
          <p:nvPr>
            <p:extLst>
              <p:ext uri="{D42A27DB-BD31-4B8C-83A1-F6EECF244321}">
                <p14:modId xmlns:p14="http://schemas.microsoft.com/office/powerpoint/2010/main" val="1147166145"/>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19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perception du comportement des gens</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3" name="AutoShape 4"/>
          <p:cNvSpPr>
            <a:spLocks noChangeArrowheads="1"/>
          </p:cNvSpPr>
          <p:nvPr/>
        </p:nvSpPr>
        <p:spPr bwMode="auto">
          <a:xfrm>
            <a:off x="4578069" y="1561405"/>
            <a:ext cx="3126118" cy="1519174"/>
          </a:xfrm>
          <a:prstGeom prst="roundRect">
            <a:avLst>
              <a:gd name="adj" fmla="val 5266"/>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ndParaRPr>
          </a:p>
        </p:txBody>
      </p:sp>
      <p:sp>
        <p:nvSpPr>
          <p:cNvPr id="14" name="=affich1"/>
          <p:cNvSpPr>
            <a:spLocks noChangeAspect="1"/>
          </p:cNvSpPr>
          <p:nvPr/>
        </p:nvSpPr>
        <p:spPr bwMode="auto">
          <a:xfrm rot="3470042">
            <a:off x="4809246" y="2416144"/>
            <a:ext cx="333370" cy="359979"/>
          </a:xfrm>
          <a:prstGeom prst="blockArc">
            <a:avLst>
              <a:gd name="adj1" fmla="val 10800000"/>
              <a:gd name="adj2" fmla="val 2543219"/>
              <a:gd name="adj3" fmla="val 31826"/>
            </a:avLst>
          </a:prstGeom>
          <a:solidFill>
            <a:srgbClr val="376092"/>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sp>
        <p:nvSpPr>
          <p:cNvPr id="15" name="=affich2"/>
          <p:cNvSpPr>
            <a:spLocks noChangeAspect="1"/>
          </p:cNvSpPr>
          <p:nvPr/>
        </p:nvSpPr>
        <p:spPr bwMode="auto">
          <a:xfrm rot="3470042">
            <a:off x="4809246" y="1816037"/>
            <a:ext cx="333369" cy="359979"/>
          </a:xfrm>
          <a:prstGeom prst="blockArc">
            <a:avLst>
              <a:gd name="adj1" fmla="val 10800000"/>
              <a:gd name="adj2" fmla="val 2543219"/>
              <a:gd name="adj3" fmla="val 31826"/>
            </a:avLst>
          </a:prstGeom>
          <a:solidFill>
            <a:srgbClr val="FCB711"/>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sp>
        <p:nvSpPr>
          <p:cNvPr id="18" name="=label2"/>
          <p:cNvSpPr txBox="1"/>
          <p:nvPr/>
        </p:nvSpPr>
        <p:spPr>
          <a:xfrm>
            <a:off x="5177093" y="1822097"/>
            <a:ext cx="2483962" cy="430887"/>
          </a:xfrm>
          <a:prstGeom prst="rect">
            <a:avLst/>
          </a:prstGeom>
          <a:noFill/>
          <a:effectLst/>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b="0" dirty="0">
                <a:solidFill>
                  <a:schemeClr val="tx1">
                    <a:lumMod val="75000"/>
                    <a:lumOff val="25000"/>
                  </a:schemeClr>
                </a:solidFill>
                <a:latin typeface="Tahoma" pitchFamily="34" charset="0"/>
                <a:ea typeface="Tahoma" pitchFamily="34" charset="0"/>
                <a:cs typeface="Tahoma" pitchFamily="34" charset="0"/>
              </a:rPr>
              <a:t>La plupart des gens cherchent </a:t>
            </a:r>
          </a:p>
          <a:p>
            <a:r>
              <a:rPr lang="fr-FR" b="0" dirty="0">
                <a:solidFill>
                  <a:schemeClr val="tx1">
                    <a:lumMod val="75000"/>
                    <a:lumOff val="25000"/>
                  </a:schemeClr>
                </a:solidFill>
                <a:latin typeface="Tahoma" pitchFamily="34" charset="0"/>
                <a:ea typeface="Tahoma" pitchFamily="34" charset="0"/>
                <a:cs typeface="Tahoma" pitchFamily="34" charset="0"/>
              </a:rPr>
              <a:t>à tirer profit de vous</a:t>
            </a:r>
          </a:p>
        </p:txBody>
      </p:sp>
      <p:sp>
        <p:nvSpPr>
          <p:cNvPr id="19" name="=label3"/>
          <p:cNvSpPr txBox="1"/>
          <p:nvPr/>
        </p:nvSpPr>
        <p:spPr>
          <a:xfrm>
            <a:off x="5177093" y="2336174"/>
            <a:ext cx="2483962" cy="600164"/>
          </a:xfrm>
          <a:prstGeom prst="rect">
            <a:avLst/>
          </a:prstGeom>
          <a:noFill/>
          <a:effectLst/>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b="0" dirty="0">
                <a:solidFill>
                  <a:schemeClr val="tx1">
                    <a:lumMod val="75000"/>
                    <a:lumOff val="25000"/>
                  </a:schemeClr>
                </a:solidFill>
                <a:latin typeface="Tahoma" pitchFamily="34" charset="0"/>
                <a:ea typeface="Tahoma" pitchFamily="34" charset="0"/>
                <a:cs typeface="Tahoma" pitchFamily="34" charset="0"/>
              </a:rPr>
              <a:t>La plupart des gens font leur possible pour se conduire correctement</a:t>
            </a:r>
          </a:p>
        </p:txBody>
      </p:sp>
      <p:graphicFrame>
        <p:nvGraphicFramePr>
          <p:cNvPr id="24" name="Graphique 23"/>
          <p:cNvGraphicFramePr/>
          <p:nvPr>
            <p:extLst>
              <p:ext uri="{D42A27DB-BD31-4B8C-83A1-F6EECF244321}">
                <p14:modId xmlns:p14="http://schemas.microsoft.com/office/powerpoint/2010/main" val="3141651695"/>
              </p:ext>
            </p:extLst>
          </p:nvPr>
        </p:nvGraphicFramePr>
        <p:xfrm>
          <a:off x="870857" y="3936273"/>
          <a:ext cx="7802839" cy="2079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Group 27"/>
          <p:cNvGraphicFramePr>
            <a:graphicFrameLocks noGrp="1"/>
          </p:cNvGraphicFramePr>
          <p:nvPr>
            <p:extLst>
              <p:ext uri="{D42A27DB-BD31-4B8C-83A1-F6EECF244321}">
                <p14:modId xmlns:p14="http://schemas.microsoft.com/office/powerpoint/2010/main" val="3851732611"/>
              </p:ext>
            </p:extLst>
          </p:nvPr>
        </p:nvGraphicFramePr>
        <p:xfrm>
          <a:off x="1396687" y="5953424"/>
          <a:ext cx="7082306" cy="359664"/>
        </p:xfrm>
        <a:graphic>
          <a:graphicData uri="http://schemas.openxmlformats.org/drawingml/2006/table">
            <a:tbl>
              <a:tblPr/>
              <a:tblGrid>
                <a:gridCol w="505879">
                  <a:extLst>
                    <a:ext uri="{9D8B030D-6E8A-4147-A177-3AD203B41FA5}">
                      <a16:colId xmlns:a16="http://schemas.microsoft.com/office/drawing/2014/main" val="20000"/>
                    </a:ext>
                  </a:extLst>
                </a:gridCol>
                <a:gridCol w="505879">
                  <a:extLst>
                    <a:ext uri="{9D8B030D-6E8A-4147-A177-3AD203B41FA5}">
                      <a16:colId xmlns:a16="http://schemas.microsoft.com/office/drawing/2014/main" val="20001"/>
                    </a:ext>
                  </a:extLst>
                </a:gridCol>
                <a:gridCol w="505879">
                  <a:extLst>
                    <a:ext uri="{9D8B030D-6E8A-4147-A177-3AD203B41FA5}">
                      <a16:colId xmlns:a16="http://schemas.microsoft.com/office/drawing/2014/main" val="20002"/>
                    </a:ext>
                  </a:extLst>
                </a:gridCol>
                <a:gridCol w="505879">
                  <a:extLst>
                    <a:ext uri="{9D8B030D-6E8A-4147-A177-3AD203B41FA5}">
                      <a16:colId xmlns:a16="http://schemas.microsoft.com/office/drawing/2014/main" val="20003"/>
                    </a:ext>
                  </a:extLst>
                </a:gridCol>
                <a:gridCol w="505879">
                  <a:extLst>
                    <a:ext uri="{9D8B030D-6E8A-4147-A177-3AD203B41FA5}">
                      <a16:colId xmlns:a16="http://schemas.microsoft.com/office/drawing/2014/main" val="20004"/>
                    </a:ext>
                  </a:extLst>
                </a:gridCol>
                <a:gridCol w="505879">
                  <a:extLst>
                    <a:ext uri="{9D8B030D-6E8A-4147-A177-3AD203B41FA5}">
                      <a16:colId xmlns:a16="http://schemas.microsoft.com/office/drawing/2014/main" val="20005"/>
                    </a:ext>
                  </a:extLst>
                </a:gridCol>
                <a:gridCol w="505879">
                  <a:extLst>
                    <a:ext uri="{9D8B030D-6E8A-4147-A177-3AD203B41FA5}">
                      <a16:colId xmlns:a16="http://schemas.microsoft.com/office/drawing/2014/main" val="20006"/>
                    </a:ext>
                  </a:extLst>
                </a:gridCol>
                <a:gridCol w="505879">
                  <a:extLst>
                    <a:ext uri="{9D8B030D-6E8A-4147-A177-3AD203B41FA5}">
                      <a16:colId xmlns:a16="http://schemas.microsoft.com/office/drawing/2014/main" val="20007"/>
                    </a:ext>
                  </a:extLst>
                </a:gridCol>
                <a:gridCol w="505879">
                  <a:extLst>
                    <a:ext uri="{9D8B030D-6E8A-4147-A177-3AD203B41FA5}">
                      <a16:colId xmlns:a16="http://schemas.microsoft.com/office/drawing/2014/main" val="20008"/>
                    </a:ext>
                  </a:extLst>
                </a:gridCol>
                <a:gridCol w="505879">
                  <a:extLst>
                    <a:ext uri="{9D8B030D-6E8A-4147-A177-3AD203B41FA5}">
                      <a16:colId xmlns:a16="http://schemas.microsoft.com/office/drawing/2014/main" val="20009"/>
                    </a:ext>
                  </a:extLst>
                </a:gridCol>
                <a:gridCol w="505879">
                  <a:extLst>
                    <a:ext uri="{9D8B030D-6E8A-4147-A177-3AD203B41FA5}">
                      <a16:colId xmlns:a16="http://schemas.microsoft.com/office/drawing/2014/main" val="4016124366"/>
                    </a:ext>
                  </a:extLst>
                </a:gridCol>
                <a:gridCol w="505879">
                  <a:extLst>
                    <a:ext uri="{9D8B030D-6E8A-4147-A177-3AD203B41FA5}">
                      <a16:colId xmlns:a16="http://schemas.microsoft.com/office/drawing/2014/main" val="63684622"/>
                    </a:ext>
                  </a:extLst>
                </a:gridCol>
                <a:gridCol w="505879">
                  <a:extLst>
                    <a:ext uri="{9D8B030D-6E8A-4147-A177-3AD203B41FA5}">
                      <a16:colId xmlns:a16="http://schemas.microsoft.com/office/drawing/2014/main" val="3792503373"/>
                    </a:ext>
                  </a:extLst>
                </a:gridCol>
                <a:gridCol w="505879">
                  <a:extLst>
                    <a:ext uri="{9D8B030D-6E8A-4147-A177-3AD203B41FA5}">
                      <a16:colId xmlns:a16="http://schemas.microsoft.com/office/drawing/2014/main" val="427451009"/>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8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8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0"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fontAlgn="auto">
              <a:spcBef>
                <a:spcPct val="20000"/>
              </a:spcBef>
              <a:spcAft>
                <a:spcPts val="0"/>
              </a:spcAft>
              <a:defRPr/>
            </a:pPr>
            <a:r>
              <a:rPr lang="fr-FR" sz="1000" b="0" dirty="0">
                <a:solidFill>
                  <a:sysClr val="windowText" lastClr="000000"/>
                </a:solidFill>
                <a:ea typeface="Tahoma" pitchFamily="34" charset="0"/>
                <a:cs typeface="Tahoma" pitchFamily="34" charset="0"/>
              </a:rPr>
              <a:t>Q12. D'une manière générale, diriez-vous que... ?</a:t>
            </a:r>
          </a:p>
        </p:txBody>
      </p:sp>
      <p:grpSp>
        <p:nvGrpSpPr>
          <p:cNvPr id="42" name="Groupe 41"/>
          <p:cNvGrpSpPr>
            <a:grpSpLocks noChangeAspect="1"/>
          </p:cNvGrpSpPr>
          <p:nvPr/>
        </p:nvGrpSpPr>
        <p:grpSpPr>
          <a:xfrm>
            <a:off x="4630457" y="5868723"/>
            <a:ext cx="116933" cy="144000"/>
            <a:chOff x="8321205" y="1842135"/>
            <a:chExt cx="180000" cy="221666"/>
          </a:xfrm>
        </p:grpSpPr>
        <p:sp>
          <p:nvSpPr>
            <p:cNvPr id="43" name="Ellipse 42"/>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4" name="Triangle isocèle 43"/>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5" name="Rectangle 44"/>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FFC000"/>
                  </a:solidFill>
                </a:rPr>
                <a:t>*</a:t>
              </a:r>
              <a:endParaRPr lang="fr-FR" sz="1000" dirty="0">
                <a:solidFill>
                  <a:srgbClr val="FFC000"/>
                </a:solidFill>
              </a:endParaRPr>
            </a:p>
          </p:txBody>
        </p:sp>
      </p:grpSp>
      <p:grpSp>
        <p:nvGrpSpPr>
          <p:cNvPr id="46" name="Groupe 178"/>
          <p:cNvGrpSpPr/>
          <p:nvPr/>
        </p:nvGrpSpPr>
        <p:grpSpPr>
          <a:xfrm>
            <a:off x="4875483" y="3140963"/>
            <a:ext cx="2786464" cy="215444"/>
            <a:chOff x="6180269" y="5701497"/>
            <a:chExt cx="2786464" cy="215444"/>
          </a:xfrm>
        </p:grpSpPr>
        <p:sp>
          <p:nvSpPr>
            <p:cNvPr id="47" name="ZoneTexte 144"/>
            <p:cNvSpPr txBox="1"/>
            <p:nvPr/>
          </p:nvSpPr>
          <p:spPr>
            <a:xfrm>
              <a:off x="6438477"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8"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9"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sp>
        <p:nvSpPr>
          <p:cNvPr id="33" name="=label1"/>
          <p:cNvSpPr txBox="1"/>
          <p:nvPr/>
        </p:nvSpPr>
        <p:spPr>
          <a:xfrm>
            <a:off x="2609378" y="1317046"/>
            <a:ext cx="499888" cy="261610"/>
          </a:xfrm>
          <a:prstGeom prst="rect">
            <a:avLst/>
          </a:prstGeom>
          <a:noFill/>
          <a:effectLst/>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fr-FR" b="0" dirty="0">
                <a:solidFill>
                  <a:schemeClr val="tx1">
                    <a:lumMod val="75000"/>
                    <a:lumOff val="25000"/>
                  </a:schemeClr>
                </a:solidFill>
                <a:latin typeface="Tahoma" pitchFamily="34" charset="0"/>
                <a:ea typeface="Tahoma" pitchFamily="34" charset="0"/>
                <a:cs typeface="Tahoma" pitchFamily="34" charset="0"/>
              </a:rPr>
              <a:t>NSP</a:t>
            </a:r>
          </a:p>
        </p:txBody>
      </p:sp>
      <p:grpSp>
        <p:nvGrpSpPr>
          <p:cNvPr id="35" name="Groupe 37">
            <a:extLst>
              <a:ext uri="{FF2B5EF4-FFF2-40B4-BE49-F238E27FC236}">
                <a16:creationId xmlns:a16="http://schemas.microsoft.com/office/drawing/2014/main" id="{9CF02A02-83F9-475B-BDEC-699E20825E57}"/>
              </a:ext>
            </a:extLst>
          </p:cNvPr>
          <p:cNvGrpSpPr/>
          <p:nvPr/>
        </p:nvGrpSpPr>
        <p:grpSpPr>
          <a:xfrm>
            <a:off x="3636139" y="3176449"/>
            <a:ext cx="348366" cy="215444"/>
            <a:chOff x="6413168" y="3047886"/>
            <a:chExt cx="348366" cy="215444"/>
          </a:xfrm>
        </p:grpSpPr>
        <p:cxnSp>
          <p:nvCxnSpPr>
            <p:cNvPr id="36" name="Connecteur droit avec flèche 38">
              <a:extLst>
                <a:ext uri="{FF2B5EF4-FFF2-40B4-BE49-F238E27FC236}">
                  <a16:creationId xmlns:a16="http://schemas.microsoft.com/office/drawing/2014/main" id="{E92F2A63-CE93-43B9-93F5-9FA9E6660C46}"/>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37" name="Rectangle 39">
              <a:extLst>
                <a:ext uri="{FF2B5EF4-FFF2-40B4-BE49-F238E27FC236}">
                  <a16:creationId xmlns:a16="http://schemas.microsoft.com/office/drawing/2014/main" id="{DD51CFFF-91C3-4FCA-933D-4049FE8A3213}"/>
                </a:ext>
              </a:extLst>
            </p:cNvPr>
            <p:cNvSpPr/>
            <p:nvPr/>
          </p:nvSpPr>
          <p:spPr>
            <a:xfrm>
              <a:off x="6427788" y="3047886"/>
              <a:ext cx="333746" cy="215444"/>
            </a:xfrm>
            <a:prstGeom prst="rect">
              <a:avLst/>
            </a:prstGeom>
          </p:spPr>
          <p:txBody>
            <a:bodyPr wrap="none">
              <a:spAutoFit/>
            </a:bodyPr>
            <a:lstStyle/>
            <a:p>
              <a:r>
                <a:rPr lang="fr-FR" sz="800" i="1" dirty="0">
                  <a:solidFill>
                    <a:schemeClr val="bg1"/>
                  </a:solidFill>
                  <a:cs typeface="Tahoma" pitchFamily="34" charset="0"/>
                </a:rPr>
                <a:t>+2</a:t>
              </a:r>
              <a:endParaRPr lang="fr-FR" sz="800" dirty="0">
                <a:solidFill>
                  <a:schemeClr val="bg1"/>
                </a:solidFill>
              </a:endParaRPr>
            </a:p>
          </p:txBody>
        </p:sp>
      </p:grpSp>
      <p:grpSp>
        <p:nvGrpSpPr>
          <p:cNvPr id="38" name="Groupe 34">
            <a:extLst>
              <a:ext uri="{FF2B5EF4-FFF2-40B4-BE49-F238E27FC236}">
                <a16:creationId xmlns:a16="http://schemas.microsoft.com/office/drawing/2014/main" id="{BF386661-3134-4A44-8025-68781DF6250C}"/>
              </a:ext>
            </a:extLst>
          </p:cNvPr>
          <p:cNvGrpSpPr/>
          <p:nvPr/>
        </p:nvGrpSpPr>
        <p:grpSpPr>
          <a:xfrm>
            <a:off x="2283045" y="2467506"/>
            <a:ext cx="309894" cy="215444"/>
            <a:chOff x="6413168" y="2748837"/>
            <a:chExt cx="309894" cy="215444"/>
          </a:xfrm>
        </p:grpSpPr>
        <p:cxnSp>
          <p:nvCxnSpPr>
            <p:cNvPr id="39" name="Connecteur droit avec flèche 35">
              <a:extLst>
                <a:ext uri="{FF2B5EF4-FFF2-40B4-BE49-F238E27FC236}">
                  <a16:creationId xmlns:a16="http://schemas.microsoft.com/office/drawing/2014/main" id="{D4F08CBB-6D24-42EB-B328-1FB3CFC938D5}"/>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40" name="Rectangle 36">
              <a:extLst>
                <a:ext uri="{FF2B5EF4-FFF2-40B4-BE49-F238E27FC236}">
                  <a16:creationId xmlns:a16="http://schemas.microsoft.com/office/drawing/2014/main" id="{7C01AFB3-1FF7-45A1-8C6B-40549A97F598}"/>
                </a:ext>
              </a:extLst>
            </p:cNvPr>
            <p:cNvSpPr/>
            <p:nvPr/>
          </p:nvSpPr>
          <p:spPr>
            <a:xfrm>
              <a:off x="6427788" y="2748837"/>
              <a:ext cx="295274" cy="215444"/>
            </a:xfrm>
            <a:prstGeom prst="rect">
              <a:avLst/>
            </a:prstGeom>
          </p:spPr>
          <p:txBody>
            <a:bodyPr wrap="none">
              <a:spAutoFit/>
            </a:bodyPr>
            <a:lstStyle/>
            <a:p>
              <a:r>
                <a:rPr lang="fr-FR" sz="800" i="1" dirty="0">
                  <a:solidFill>
                    <a:schemeClr val="bg1"/>
                  </a:solidFill>
                  <a:cs typeface="Tahoma" pitchFamily="34" charset="0"/>
                </a:rPr>
                <a:t>-3</a:t>
              </a:r>
              <a:endParaRPr lang="fr-FR" sz="800" dirty="0">
                <a:solidFill>
                  <a:schemeClr val="bg1"/>
                </a:solidFill>
              </a:endParaRPr>
            </a:p>
          </p:txBody>
        </p:sp>
      </p:grpSp>
      <p:sp>
        <p:nvSpPr>
          <p:cNvPr id="32" name="ZoneTexte 31">
            <a:extLst>
              <a:ext uri="{FF2B5EF4-FFF2-40B4-BE49-F238E27FC236}">
                <a16:creationId xmlns:a16="http://schemas.microsoft.com/office/drawing/2014/main" id="{676F1BAC-A20E-4DA7-8F10-F2A81972F00E}"/>
              </a:ext>
            </a:extLst>
          </p:cNvPr>
          <p:cNvSpPr txBox="1"/>
          <p:nvPr/>
        </p:nvSpPr>
        <p:spPr>
          <a:xfrm>
            <a:off x="8260931" y="3378056"/>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50" name="Groupe 49">
            <a:extLst>
              <a:ext uri="{FF2B5EF4-FFF2-40B4-BE49-F238E27FC236}">
                <a16:creationId xmlns:a16="http://schemas.microsoft.com/office/drawing/2014/main" id="{FB71DDBF-A10A-472F-BE7E-9301A6A32C59}"/>
              </a:ext>
            </a:extLst>
          </p:cNvPr>
          <p:cNvGrpSpPr/>
          <p:nvPr/>
        </p:nvGrpSpPr>
        <p:grpSpPr>
          <a:xfrm>
            <a:off x="8149337" y="3414702"/>
            <a:ext cx="180000" cy="221666"/>
            <a:chOff x="8321205" y="1842135"/>
            <a:chExt cx="180000" cy="221666"/>
          </a:xfrm>
        </p:grpSpPr>
        <p:sp>
          <p:nvSpPr>
            <p:cNvPr id="51" name="Ellipse 50">
              <a:extLst>
                <a:ext uri="{FF2B5EF4-FFF2-40B4-BE49-F238E27FC236}">
                  <a16:creationId xmlns:a16="http://schemas.microsoft.com/office/drawing/2014/main" id="{50F7AC85-7806-48B1-A798-A6E2E40A0A24}"/>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2" name="Triangle isocèle 51">
              <a:extLst>
                <a:ext uri="{FF2B5EF4-FFF2-40B4-BE49-F238E27FC236}">
                  <a16:creationId xmlns:a16="http://schemas.microsoft.com/office/drawing/2014/main" id="{F415E5F3-26A6-4068-BE45-C77F6C3E963A}"/>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3" name="Rectangle 52">
              <a:extLst>
                <a:ext uri="{FF2B5EF4-FFF2-40B4-BE49-F238E27FC236}">
                  <a16:creationId xmlns:a16="http://schemas.microsoft.com/office/drawing/2014/main" id="{1FA0C848-7503-4727-80F2-109D99BE78AB}"/>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54" name="ZoneTexte 33">
            <a:extLst>
              <a:ext uri="{FF2B5EF4-FFF2-40B4-BE49-F238E27FC236}">
                <a16:creationId xmlns:a16="http://schemas.microsoft.com/office/drawing/2014/main" id="{B905A28F-ABB4-498F-B62E-946E8AF99CF2}"/>
              </a:ext>
            </a:extLst>
          </p:cNvPr>
          <p:cNvSpPr txBox="1"/>
          <p:nvPr/>
        </p:nvSpPr>
        <p:spPr>
          <a:xfrm>
            <a:off x="8240962" y="3778839"/>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55" name="Groupe 34">
            <a:extLst>
              <a:ext uri="{FF2B5EF4-FFF2-40B4-BE49-F238E27FC236}">
                <a16:creationId xmlns:a16="http://schemas.microsoft.com/office/drawing/2014/main" id="{23F6905C-4132-421C-9B86-254FA6034B6F}"/>
              </a:ext>
            </a:extLst>
          </p:cNvPr>
          <p:cNvGrpSpPr/>
          <p:nvPr/>
        </p:nvGrpSpPr>
        <p:grpSpPr>
          <a:xfrm>
            <a:off x="8129369" y="3815485"/>
            <a:ext cx="180000" cy="221666"/>
            <a:chOff x="8321205" y="1842135"/>
            <a:chExt cx="180000" cy="221666"/>
          </a:xfrm>
        </p:grpSpPr>
        <p:sp>
          <p:nvSpPr>
            <p:cNvPr id="56" name="Ellipse 35">
              <a:extLst>
                <a:ext uri="{FF2B5EF4-FFF2-40B4-BE49-F238E27FC236}">
                  <a16:creationId xmlns:a16="http://schemas.microsoft.com/office/drawing/2014/main" id="{B60E8165-5536-4E63-81F2-A0A51A6F6A2A}"/>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7" name="Triangle isocèle 36">
              <a:extLst>
                <a:ext uri="{FF2B5EF4-FFF2-40B4-BE49-F238E27FC236}">
                  <a16:creationId xmlns:a16="http://schemas.microsoft.com/office/drawing/2014/main" id="{99665204-4AFE-4166-8D39-935A9CF1CC41}"/>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8" name="Rectangle 37">
              <a:extLst>
                <a:ext uri="{FF2B5EF4-FFF2-40B4-BE49-F238E27FC236}">
                  <a16:creationId xmlns:a16="http://schemas.microsoft.com/office/drawing/2014/main" id="{8D37EE85-300B-47D7-9B5C-CACEC8BBDFCD}"/>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59" name="Groupe 58">
            <a:extLst>
              <a:ext uri="{FF2B5EF4-FFF2-40B4-BE49-F238E27FC236}">
                <a16:creationId xmlns:a16="http://schemas.microsoft.com/office/drawing/2014/main" id="{8C948501-C70A-48FA-86AF-F8D8B924AE0D}"/>
              </a:ext>
            </a:extLst>
          </p:cNvPr>
          <p:cNvGrpSpPr>
            <a:grpSpLocks noChangeAspect="1"/>
          </p:cNvGrpSpPr>
          <p:nvPr/>
        </p:nvGrpSpPr>
        <p:grpSpPr>
          <a:xfrm>
            <a:off x="7644066" y="5766435"/>
            <a:ext cx="116933" cy="144000"/>
            <a:chOff x="8321205" y="1842135"/>
            <a:chExt cx="180000" cy="221666"/>
          </a:xfrm>
        </p:grpSpPr>
        <p:sp>
          <p:nvSpPr>
            <p:cNvPr id="60" name="Ellipse 59">
              <a:extLst>
                <a:ext uri="{FF2B5EF4-FFF2-40B4-BE49-F238E27FC236}">
                  <a16:creationId xmlns:a16="http://schemas.microsoft.com/office/drawing/2014/main" id="{D96F1B7D-71F2-4D34-908E-EE9D4E139F17}"/>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1" name="Triangle isocèle 60">
              <a:extLst>
                <a:ext uri="{FF2B5EF4-FFF2-40B4-BE49-F238E27FC236}">
                  <a16:creationId xmlns:a16="http://schemas.microsoft.com/office/drawing/2014/main" id="{71FE8263-FE68-4B3A-BA23-76EE47CA9822}"/>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2" name="Rectangle 61">
              <a:extLst>
                <a:ext uri="{FF2B5EF4-FFF2-40B4-BE49-F238E27FC236}">
                  <a16:creationId xmlns:a16="http://schemas.microsoft.com/office/drawing/2014/main" id="{B44D2AFD-CF34-49ED-8951-67A8952FE5AA}"/>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extLst>
      <p:ext uri="{BB962C8B-B14F-4D97-AF65-F5344CB8AC3E}">
        <p14:creationId xmlns:p14="http://schemas.microsoft.com/office/powerpoint/2010/main" val="29008312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19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perception du comportement des gens</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20"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fontAlgn="auto">
              <a:spcBef>
                <a:spcPct val="20000"/>
              </a:spcBef>
              <a:spcAft>
                <a:spcPts val="0"/>
              </a:spcAft>
              <a:defRPr/>
            </a:pPr>
            <a:r>
              <a:rPr lang="fr-FR" sz="1000" b="0" dirty="0">
                <a:solidFill>
                  <a:sysClr val="windowText" lastClr="000000"/>
                </a:solidFill>
                <a:ea typeface="Tahoma" pitchFamily="34" charset="0"/>
                <a:cs typeface="Tahoma" pitchFamily="34" charset="0"/>
              </a:rPr>
              <a:t>Q12. D'une manière générale, diriez-vous que... ?</a:t>
            </a:r>
          </a:p>
        </p:txBody>
      </p:sp>
      <p:graphicFrame>
        <p:nvGraphicFramePr>
          <p:cNvPr id="32" name="Tableau 31">
            <a:extLst>
              <a:ext uri="{FF2B5EF4-FFF2-40B4-BE49-F238E27FC236}">
                <a16:creationId xmlns:a16="http://schemas.microsoft.com/office/drawing/2014/main" id="{97DC7072-4FBC-476A-B41C-562E08DBE7F4}"/>
              </a:ext>
            </a:extLst>
          </p:cNvPr>
          <p:cNvGraphicFramePr>
            <a:graphicFrameLocks noGrp="1"/>
          </p:cNvGraphicFramePr>
          <p:nvPr>
            <p:extLst>
              <p:ext uri="{D42A27DB-BD31-4B8C-83A1-F6EECF244321}">
                <p14:modId xmlns:p14="http://schemas.microsoft.com/office/powerpoint/2010/main" val="1674132577"/>
              </p:ext>
            </p:extLst>
          </p:nvPr>
        </p:nvGraphicFramePr>
        <p:xfrm>
          <a:off x="903515" y="2499361"/>
          <a:ext cx="8090261" cy="2749658"/>
        </p:xfrm>
        <a:graphic>
          <a:graphicData uri="http://schemas.openxmlformats.org/drawingml/2006/table">
            <a:tbl>
              <a:tblPr>
                <a:tableStyleId>{5C22544A-7EE6-4342-B048-85BDC9FD1C3A}</a:tableStyleId>
              </a:tblPr>
              <a:tblGrid>
                <a:gridCol w="3078651">
                  <a:extLst>
                    <a:ext uri="{9D8B030D-6E8A-4147-A177-3AD203B41FA5}">
                      <a16:colId xmlns:a16="http://schemas.microsoft.com/office/drawing/2014/main" val="2281626971"/>
                    </a:ext>
                  </a:extLst>
                </a:gridCol>
                <a:gridCol w="1002322">
                  <a:extLst>
                    <a:ext uri="{9D8B030D-6E8A-4147-A177-3AD203B41FA5}">
                      <a16:colId xmlns:a16="http://schemas.microsoft.com/office/drawing/2014/main" val="3278789856"/>
                    </a:ext>
                  </a:extLst>
                </a:gridCol>
                <a:gridCol w="1002322">
                  <a:extLst>
                    <a:ext uri="{9D8B030D-6E8A-4147-A177-3AD203B41FA5}">
                      <a16:colId xmlns:a16="http://schemas.microsoft.com/office/drawing/2014/main" val="4251480744"/>
                    </a:ext>
                  </a:extLst>
                </a:gridCol>
                <a:gridCol w="1002322">
                  <a:extLst>
                    <a:ext uri="{9D8B030D-6E8A-4147-A177-3AD203B41FA5}">
                      <a16:colId xmlns:a16="http://schemas.microsoft.com/office/drawing/2014/main" val="789682629"/>
                    </a:ext>
                  </a:extLst>
                </a:gridCol>
                <a:gridCol w="1002322">
                  <a:extLst>
                    <a:ext uri="{9D8B030D-6E8A-4147-A177-3AD203B41FA5}">
                      <a16:colId xmlns:a16="http://schemas.microsoft.com/office/drawing/2014/main" val="1358923703"/>
                    </a:ext>
                  </a:extLst>
                </a:gridCol>
                <a:gridCol w="1002322">
                  <a:extLst>
                    <a:ext uri="{9D8B030D-6E8A-4147-A177-3AD203B41FA5}">
                      <a16:colId xmlns:a16="http://schemas.microsoft.com/office/drawing/2014/main" val="1845305525"/>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792000">
                <a:tc>
                  <a:txBody>
                    <a:bodyPr/>
                    <a:lstStyle/>
                    <a:p>
                      <a:pPr algn="r"/>
                      <a:r>
                        <a:rPr lang="fr-FR" sz="1200" b="0" dirty="0">
                          <a:solidFill>
                            <a:srgbClr val="404040"/>
                          </a:solidFill>
                          <a:latin typeface="Tahoma" pitchFamily="34" charset="0"/>
                          <a:ea typeface="Tahoma" pitchFamily="34" charset="0"/>
                          <a:cs typeface="Tahoma" pitchFamily="34" charset="0"/>
                        </a:rPr>
                        <a:t>La plupart des gens font leur possible pour se conduire correctement</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66%</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61%</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63%</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792000">
                <a:tc>
                  <a:txBody>
                    <a:bodyPr/>
                    <a:lstStyle/>
                    <a:p>
                      <a:pPr algn="r" fontAlgn="ctr"/>
                      <a:r>
                        <a:rPr lang="fr-FR" sz="1200" b="0" i="0" u="none" strike="noStrike" dirty="0">
                          <a:solidFill>
                            <a:srgbClr val="000000"/>
                          </a:solidFill>
                          <a:effectLst/>
                          <a:latin typeface="Tahoma" panose="020B0604030504040204" pitchFamily="34" charset="0"/>
                        </a:rPr>
                        <a:t>La plupart des gens cherchent à tirer profit de vous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792000">
                <a:tc>
                  <a:txBody>
                    <a:bodyPr/>
                    <a:lstStyle/>
                    <a:p>
                      <a:pPr algn="r"/>
                      <a:r>
                        <a:rPr lang="fr-FR" sz="1200" b="0" dirty="0">
                          <a:solidFill>
                            <a:srgbClr val="404040"/>
                          </a:solidFill>
                          <a:latin typeface="Tahoma" pitchFamily="34" charset="0"/>
                          <a:ea typeface="Tahoma" pitchFamily="34" charset="0"/>
                          <a:cs typeface="Tahoma"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35047"/>
                  </a:ext>
                </a:extLst>
              </a:tr>
            </a:tbl>
          </a:graphicData>
        </a:graphic>
      </p:graphicFrame>
      <p:pic>
        <p:nvPicPr>
          <p:cNvPr id="12" name="Image 4" descr="Une image contenant texte, clipart&#10;&#10;Description générée automatiquement">
            <a:extLst>
              <a:ext uri="{FF2B5EF4-FFF2-40B4-BE49-F238E27FC236}">
                <a16:creationId xmlns:a16="http://schemas.microsoft.com/office/drawing/2014/main" id="{208AF443-8B06-4217-9A69-582C1871C9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809" y="1941020"/>
            <a:ext cx="612000" cy="612000"/>
          </a:xfrm>
          <a:prstGeom prst="rect">
            <a:avLst/>
          </a:prstGeom>
        </p:spPr>
      </p:pic>
      <p:pic>
        <p:nvPicPr>
          <p:cNvPr id="13" name="Image 8">
            <a:extLst>
              <a:ext uri="{FF2B5EF4-FFF2-40B4-BE49-F238E27FC236}">
                <a16:creationId xmlns:a16="http://schemas.microsoft.com/office/drawing/2014/main" id="{A1B8E335-055D-4DB3-8C40-0CAA474B99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4825" y="1941020"/>
            <a:ext cx="612000" cy="612000"/>
          </a:xfrm>
          <a:prstGeom prst="rect">
            <a:avLst/>
          </a:prstGeom>
        </p:spPr>
      </p:pic>
      <p:pic>
        <p:nvPicPr>
          <p:cNvPr id="14" name="Image 10">
            <a:extLst>
              <a:ext uri="{FF2B5EF4-FFF2-40B4-BE49-F238E27FC236}">
                <a16:creationId xmlns:a16="http://schemas.microsoft.com/office/drawing/2014/main" id="{4CC48ABC-BBD4-480E-825B-9FF464F6C6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6317" y="1941020"/>
            <a:ext cx="612000" cy="612000"/>
          </a:xfrm>
          <a:prstGeom prst="rect">
            <a:avLst/>
          </a:prstGeom>
        </p:spPr>
      </p:pic>
      <p:pic>
        <p:nvPicPr>
          <p:cNvPr id="15" name="Image 12" descr="Une image contenant texte, clipart&#10;&#10;Description générée automatiquement">
            <a:extLst>
              <a:ext uri="{FF2B5EF4-FFF2-40B4-BE49-F238E27FC236}">
                <a16:creationId xmlns:a16="http://schemas.microsoft.com/office/drawing/2014/main" id="{86B65A67-513E-487E-A936-9A23A59107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3332" y="1941020"/>
            <a:ext cx="612000" cy="612000"/>
          </a:xfrm>
          <a:prstGeom prst="rect">
            <a:avLst/>
          </a:prstGeom>
        </p:spPr>
      </p:pic>
      <p:pic>
        <p:nvPicPr>
          <p:cNvPr id="16" name="Image 14">
            <a:extLst>
              <a:ext uri="{FF2B5EF4-FFF2-40B4-BE49-F238E27FC236}">
                <a16:creationId xmlns:a16="http://schemas.microsoft.com/office/drawing/2014/main" id="{E696DEFB-D97B-4548-A91C-4640A9D5C3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9301" y="1941020"/>
            <a:ext cx="612000" cy="612000"/>
          </a:xfrm>
          <a:prstGeom prst="rect">
            <a:avLst/>
          </a:prstGeom>
        </p:spPr>
      </p:pic>
      <p:graphicFrame>
        <p:nvGraphicFramePr>
          <p:cNvPr id="2" name="Tabela 1">
            <a:extLst>
              <a:ext uri="{FF2B5EF4-FFF2-40B4-BE49-F238E27FC236}">
                <a16:creationId xmlns:a16="http://schemas.microsoft.com/office/drawing/2014/main" id="{4023A034-1992-4175-B614-6CCF601B923C}"/>
              </a:ext>
            </a:extLst>
          </p:cNvPr>
          <p:cNvGraphicFramePr>
            <a:graphicFrameLocks noGrp="1"/>
          </p:cNvGraphicFramePr>
          <p:nvPr/>
        </p:nvGraphicFramePr>
        <p:xfrm>
          <a:off x="5901264" y="2874378"/>
          <a:ext cx="270934" cy="1570622"/>
        </p:xfrm>
        <a:graphic>
          <a:graphicData uri="http://schemas.openxmlformats.org/drawingml/2006/table">
            <a:tbl>
              <a:tblPr/>
              <a:tblGrid>
                <a:gridCol w="270934">
                  <a:extLst>
                    <a:ext uri="{9D8B030D-6E8A-4147-A177-3AD203B41FA5}">
                      <a16:colId xmlns:a16="http://schemas.microsoft.com/office/drawing/2014/main" val="4237069375"/>
                    </a:ext>
                  </a:extLst>
                </a:gridCol>
              </a:tblGrid>
              <a:tr h="785311">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642579566"/>
                  </a:ext>
                </a:extLst>
              </a:tr>
              <a:tr h="785311">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397488523"/>
                  </a:ext>
                </a:extLst>
              </a:tr>
            </a:tbl>
          </a:graphicData>
        </a:graphic>
      </p:graphicFrame>
      <p:cxnSp>
        <p:nvCxnSpPr>
          <p:cNvPr id="18" name="Connecteur droit avec flèche 73">
            <a:extLst>
              <a:ext uri="{FF2B5EF4-FFF2-40B4-BE49-F238E27FC236}">
                <a16:creationId xmlns:a16="http://schemas.microsoft.com/office/drawing/2014/main" id="{2451BE0B-F970-42E9-BDB9-2EC2D8DE38F3}"/>
              </a:ext>
            </a:extLst>
          </p:cNvPr>
          <p:cNvCxnSpPr>
            <a:cxnSpLocks/>
          </p:cNvCxnSpPr>
          <p:nvPr/>
        </p:nvCxnSpPr>
        <p:spPr bwMode="auto">
          <a:xfrm flipV="1">
            <a:off x="5753325" y="32034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19" name="Connecteur droit avec flèche 65">
            <a:extLst>
              <a:ext uri="{FF2B5EF4-FFF2-40B4-BE49-F238E27FC236}">
                <a16:creationId xmlns:a16="http://schemas.microsoft.com/office/drawing/2014/main" id="{1F941B89-8BEB-455E-83A7-0969D85A622A}"/>
              </a:ext>
            </a:extLst>
          </p:cNvPr>
          <p:cNvCxnSpPr>
            <a:cxnSpLocks/>
          </p:cNvCxnSpPr>
          <p:nvPr/>
        </p:nvCxnSpPr>
        <p:spPr bwMode="auto">
          <a:xfrm>
            <a:off x="5753325" y="40097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21" name="Tabela 20">
            <a:extLst>
              <a:ext uri="{FF2B5EF4-FFF2-40B4-BE49-F238E27FC236}">
                <a16:creationId xmlns:a16="http://schemas.microsoft.com/office/drawing/2014/main" id="{B569D22A-0445-4B41-9156-CC8EC2D3ED91}"/>
              </a:ext>
            </a:extLst>
          </p:cNvPr>
          <p:cNvGraphicFramePr>
            <a:graphicFrameLocks noGrp="1"/>
          </p:cNvGraphicFramePr>
          <p:nvPr/>
        </p:nvGraphicFramePr>
        <p:xfrm>
          <a:off x="6900329" y="2874378"/>
          <a:ext cx="270934" cy="1570622"/>
        </p:xfrm>
        <a:graphic>
          <a:graphicData uri="http://schemas.openxmlformats.org/drawingml/2006/table">
            <a:tbl>
              <a:tblPr/>
              <a:tblGrid>
                <a:gridCol w="270934">
                  <a:extLst>
                    <a:ext uri="{9D8B030D-6E8A-4147-A177-3AD203B41FA5}">
                      <a16:colId xmlns:a16="http://schemas.microsoft.com/office/drawing/2014/main" val="4237069375"/>
                    </a:ext>
                  </a:extLst>
                </a:gridCol>
              </a:tblGrid>
              <a:tr h="785311">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642579566"/>
                  </a:ext>
                </a:extLst>
              </a:tr>
              <a:tr h="785311">
                <a:tc>
                  <a:txBody>
                    <a:bodyPr/>
                    <a:lstStyle/>
                    <a:p>
                      <a:pPr algn="l" fontAlgn="ctr"/>
                      <a:r>
                        <a:rPr lang="fr-FR" sz="800" b="1" i="0" u="none" strike="noStrike" dirty="0">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397488523"/>
                  </a:ext>
                </a:extLst>
              </a:tr>
            </a:tbl>
          </a:graphicData>
        </a:graphic>
      </p:graphicFrame>
      <p:cxnSp>
        <p:nvCxnSpPr>
          <p:cNvPr id="22" name="Connecteur droit avec flèche 73">
            <a:extLst>
              <a:ext uri="{FF2B5EF4-FFF2-40B4-BE49-F238E27FC236}">
                <a16:creationId xmlns:a16="http://schemas.microsoft.com/office/drawing/2014/main" id="{2FDE9C2A-31B7-4FFE-BD3F-8FB82633E362}"/>
              </a:ext>
            </a:extLst>
          </p:cNvPr>
          <p:cNvCxnSpPr>
            <a:cxnSpLocks/>
          </p:cNvCxnSpPr>
          <p:nvPr/>
        </p:nvCxnSpPr>
        <p:spPr bwMode="auto">
          <a:xfrm flipV="1">
            <a:off x="6752390" y="32034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3" name="Connecteur droit avec flèche 65">
            <a:extLst>
              <a:ext uri="{FF2B5EF4-FFF2-40B4-BE49-F238E27FC236}">
                <a16:creationId xmlns:a16="http://schemas.microsoft.com/office/drawing/2014/main" id="{A1164909-2F2C-48D9-A50F-F6C1909D872F}"/>
              </a:ext>
            </a:extLst>
          </p:cNvPr>
          <p:cNvCxnSpPr>
            <a:cxnSpLocks/>
          </p:cNvCxnSpPr>
          <p:nvPr/>
        </p:nvCxnSpPr>
        <p:spPr bwMode="auto">
          <a:xfrm>
            <a:off x="6752390" y="40097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24" name="Tabela 23">
            <a:extLst>
              <a:ext uri="{FF2B5EF4-FFF2-40B4-BE49-F238E27FC236}">
                <a16:creationId xmlns:a16="http://schemas.microsoft.com/office/drawing/2014/main" id="{628B0DCB-3D27-480E-9E58-411C989C60F6}"/>
              </a:ext>
            </a:extLst>
          </p:cNvPr>
          <p:cNvGraphicFramePr>
            <a:graphicFrameLocks noGrp="1"/>
          </p:cNvGraphicFramePr>
          <p:nvPr/>
        </p:nvGraphicFramePr>
        <p:xfrm>
          <a:off x="7916330" y="2874378"/>
          <a:ext cx="270934" cy="1570622"/>
        </p:xfrm>
        <a:graphic>
          <a:graphicData uri="http://schemas.openxmlformats.org/drawingml/2006/table">
            <a:tbl>
              <a:tblPr/>
              <a:tblGrid>
                <a:gridCol w="270934">
                  <a:extLst>
                    <a:ext uri="{9D8B030D-6E8A-4147-A177-3AD203B41FA5}">
                      <a16:colId xmlns:a16="http://schemas.microsoft.com/office/drawing/2014/main" val="4237069375"/>
                    </a:ext>
                  </a:extLst>
                </a:gridCol>
              </a:tblGrid>
              <a:tr h="785311">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642579566"/>
                  </a:ext>
                </a:extLst>
              </a:tr>
              <a:tr h="785311">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397488523"/>
                  </a:ext>
                </a:extLst>
              </a:tr>
            </a:tbl>
          </a:graphicData>
        </a:graphic>
      </p:graphicFrame>
      <p:cxnSp>
        <p:nvCxnSpPr>
          <p:cNvPr id="25" name="Connecteur droit avec flèche 73">
            <a:extLst>
              <a:ext uri="{FF2B5EF4-FFF2-40B4-BE49-F238E27FC236}">
                <a16:creationId xmlns:a16="http://schemas.microsoft.com/office/drawing/2014/main" id="{5D3D06B2-03D3-4C3E-ABD8-DF48C91E5463}"/>
              </a:ext>
            </a:extLst>
          </p:cNvPr>
          <p:cNvCxnSpPr>
            <a:cxnSpLocks/>
          </p:cNvCxnSpPr>
          <p:nvPr/>
        </p:nvCxnSpPr>
        <p:spPr bwMode="auto">
          <a:xfrm flipV="1">
            <a:off x="7768391" y="32034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6" name="Connecteur droit avec flèche 65">
            <a:extLst>
              <a:ext uri="{FF2B5EF4-FFF2-40B4-BE49-F238E27FC236}">
                <a16:creationId xmlns:a16="http://schemas.microsoft.com/office/drawing/2014/main" id="{D75CAC55-96E6-42D9-8972-E64B0D7B3D1F}"/>
              </a:ext>
            </a:extLst>
          </p:cNvPr>
          <p:cNvCxnSpPr>
            <a:cxnSpLocks/>
          </p:cNvCxnSpPr>
          <p:nvPr/>
        </p:nvCxnSpPr>
        <p:spPr bwMode="auto">
          <a:xfrm>
            <a:off x="7768391" y="40097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pSp>
        <p:nvGrpSpPr>
          <p:cNvPr id="28" name="Groupe 178">
            <a:extLst>
              <a:ext uri="{FF2B5EF4-FFF2-40B4-BE49-F238E27FC236}">
                <a16:creationId xmlns:a16="http://schemas.microsoft.com/office/drawing/2014/main" id="{20678F81-A649-41C1-8541-CB0CF448F82E}"/>
              </a:ext>
            </a:extLst>
          </p:cNvPr>
          <p:cNvGrpSpPr/>
          <p:nvPr/>
        </p:nvGrpSpPr>
        <p:grpSpPr>
          <a:xfrm>
            <a:off x="6213466" y="6134084"/>
            <a:ext cx="2786465" cy="215444"/>
            <a:chOff x="6180269" y="5701497"/>
            <a:chExt cx="2786465" cy="215444"/>
          </a:xfrm>
        </p:grpSpPr>
        <p:sp>
          <p:nvSpPr>
            <p:cNvPr id="29" name="ZoneTexte 144">
              <a:extLst>
                <a:ext uri="{FF2B5EF4-FFF2-40B4-BE49-F238E27FC236}">
                  <a16:creationId xmlns:a16="http://schemas.microsoft.com/office/drawing/2014/main" id="{89AF576B-02DE-47D7-B105-DAA0D1793920}"/>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30" name="Connecteur droit avec flèche 161">
              <a:extLst>
                <a:ext uri="{FF2B5EF4-FFF2-40B4-BE49-F238E27FC236}">
                  <a16:creationId xmlns:a16="http://schemas.microsoft.com/office/drawing/2014/main" id="{FF1EE307-00EC-4330-A577-4430FAC08DAE}"/>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1" name="Connecteur droit avec flèche 176">
              <a:extLst>
                <a:ext uri="{FF2B5EF4-FFF2-40B4-BE49-F238E27FC236}">
                  <a16:creationId xmlns:a16="http://schemas.microsoft.com/office/drawing/2014/main" id="{41A3FD4C-12AB-42AB-8193-A82F04C35B3D}"/>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3" name="Groupe 32">
            <a:extLst>
              <a:ext uri="{FF2B5EF4-FFF2-40B4-BE49-F238E27FC236}">
                <a16:creationId xmlns:a16="http://schemas.microsoft.com/office/drawing/2014/main" id="{1CF448BC-7ACA-43B1-A8EA-A48ABD5C3535}"/>
              </a:ext>
            </a:extLst>
          </p:cNvPr>
          <p:cNvGrpSpPr/>
          <p:nvPr/>
        </p:nvGrpSpPr>
        <p:grpSpPr>
          <a:xfrm>
            <a:off x="727555" y="820927"/>
            <a:ext cx="982374" cy="360000"/>
            <a:chOff x="727555" y="820927"/>
            <a:chExt cx="982374" cy="360000"/>
          </a:xfrm>
        </p:grpSpPr>
        <p:sp>
          <p:nvSpPr>
            <p:cNvPr id="34" name="Espace réservé du texte 4">
              <a:extLst>
                <a:ext uri="{FF2B5EF4-FFF2-40B4-BE49-F238E27FC236}">
                  <a16:creationId xmlns:a16="http://schemas.microsoft.com/office/drawing/2014/main" id="{6E820D0D-EACD-439E-BAB6-13D1F05A8A6D}"/>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35" name="Picture 2" descr="C:\Users\NicoC\Desktop\CEVIPOF\sample-01.png">
              <a:extLst>
                <a:ext uri="{FF2B5EF4-FFF2-40B4-BE49-F238E27FC236}">
                  <a16:creationId xmlns:a16="http://schemas.microsoft.com/office/drawing/2014/main" id="{5F9C35E3-F6FD-4F33-801F-2CB0373C63FE}"/>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42075806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9375" y="1601788"/>
            <a:ext cx="1939955" cy="3170099"/>
          </a:xfrm>
          <a:prstGeom prst="rect">
            <a:avLst/>
          </a:prstGeom>
          <a:noFill/>
          <a:ln w="9525">
            <a:noFill/>
            <a:miter lim="800000"/>
            <a:headEnd/>
            <a:tailEnd/>
          </a:ln>
        </p:spPr>
        <p:txBody>
          <a:bodyPr wrap="none">
            <a:spAutoFit/>
          </a:bodyPr>
          <a:lstStyle/>
          <a:p>
            <a:pPr eaLnBrk="0" hangingPunct="0"/>
            <a:r>
              <a:rPr lang="fr-FR" sz="20000" dirty="0">
                <a:solidFill>
                  <a:schemeClr val="bg1"/>
                </a:solidFill>
              </a:rPr>
              <a:t>A</a:t>
            </a:r>
          </a:p>
        </p:txBody>
      </p:sp>
      <p:graphicFrame>
        <p:nvGraphicFramePr>
          <p:cNvPr id="2" name="Group 2"/>
          <p:cNvGraphicFramePr>
            <a:graphicFrameLocks noGrp="1"/>
          </p:cNvGraphicFramePr>
          <p:nvPr>
            <p:extLst>
              <p:ext uri="{D42A27DB-BD31-4B8C-83A1-F6EECF244321}">
                <p14:modId xmlns:p14="http://schemas.microsoft.com/office/powerpoint/2010/main" val="1328580642"/>
              </p:ext>
            </p:extLst>
          </p:nvPr>
        </p:nvGraphicFramePr>
        <p:xfrm>
          <a:off x="1341600" y="3603625"/>
          <a:ext cx="8564400" cy="518160"/>
        </p:xfrm>
        <a:graphic>
          <a:graphicData uri="http://schemas.openxmlformats.org/drawingml/2006/table">
            <a:tbl>
              <a:tblPr/>
              <a:tblGrid>
                <a:gridCol w="8564400">
                  <a:extLst>
                    <a:ext uri="{9D8B030D-6E8A-4147-A177-3AD203B41FA5}">
                      <a16:colId xmlns:a16="http://schemas.microsoft.com/office/drawing/2014/main" val="20000"/>
                    </a:ext>
                  </a:extLst>
                </a:gridCol>
              </a:tblGrid>
              <a:tr h="49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bg1"/>
                          </a:solidFill>
                          <a:effectLst/>
                          <a:latin typeface="Arial" charset="0"/>
                        </a:rPr>
                        <a:t>La méthodologie</a:t>
                      </a:r>
                    </a:p>
                  </a:txBody>
                  <a:tcPr horzOverflow="overflow">
                    <a:lnL cap="flat">
                      <a:noFill/>
                    </a:lnL>
                    <a:lnR cap="flat">
                      <a:noFill/>
                    </a:lnR>
                    <a:lnT cap="flat">
                      <a:noFill/>
                    </a:lnT>
                    <a:lnB>
                      <a:noFill/>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bl>
          </a:graphicData>
        </a:graphic>
      </p:graphicFrame>
      <p:sp>
        <p:nvSpPr>
          <p:cNvPr id="11" name="Rectangle 2"/>
          <p:cNvSpPr>
            <a:spLocks noChangeArrowheads="1"/>
          </p:cNvSpPr>
          <p:nvPr/>
        </p:nvSpPr>
        <p:spPr bwMode="auto">
          <a:xfrm>
            <a:off x="1341438" y="4116388"/>
            <a:ext cx="8564562" cy="360000"/>
          </a:xfrm>
          <a:prstGeom prst="rect">
            <a:avLst/>
          </a:prstGeom>
          <a:solidFill>
            <a:srgbClr val="FCB711"/>
          </a:solidFill>
          <a:ln w="9525">
            <a:noFill/>
            <a:miter lim="800000"/>
            <a:headEnd/>
            <a:tailEnd/>
          </a:ln>
        </p:spPr>
        <p:txBody>
          <a:bodyPr/>
          <a:lstStyle/>
          <a:p>
            <a:pPr>
              <a:spcBef>
                <a:spcPct val="20000"/>
              </a:spcBef>
            </a:pPr>
            <a:endParaRPr lang="en-US" sz="1600" b="0" dirty="0">
              <a:solidFill>
                <a:srgbClr val="000000"/>
              </a:solidFill>
              <a:latin typeface="Arial"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3058110290"/>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satisfaction à l’égard de sa vie</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new22. Etes-vous satisfait(e) de la vie que vous menez ?</a:t>
            </a:r>
            <a:endPar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endParaRPr>
          </a:p>
        </p:txBody>
      </p:sp>
      <p:graphicFrame>
        <p:nvGraphicFramePr>
          <p:cNvPr id="30" name="Graphique 106"/>
          <p:cNvGraphicFramePr/>
          <p:nvPr>
            <p:extLst>
              <p:ext uri="{D42A27DB-BD31-4B8C-83A1-F6EECF244321}">
                <p14:modId xmlns:p14="http://schemas.microsoft.com/office/powerpoint/2010/main" val="4221953176"/>
              </p:ext>
            </p:extLst>
          </p:nvPr>
        </p:nvGraphicFramePr>
        <p:xfrm>
          <a:off x="1177909" y="2085432"/>
          <a:ext cx="7819442" cy="33013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Tableau 55"/>
          <p:cNvGraphicFramePr>
            <a:graphicFrameLocks noGrp="1"/>
          </p:cNvGraphicFramePr>
          <p:nvPr>
            <p:extLst>
              <p:ext uri="{D42A27DB-BD31-4B8C-83A1-F6EECF244321}">
                <p14:modId xmlns:p14="http://schemas.microsoft.com/office/powerpoint/2010/main" val="3184244274"/>
              </p:ext>
            </p:extLst>
          </p:nvPr>
        </p:nvGraphicFramePr>
        <p:xfrm>
          <a:off x="1250831" y="5429939"/>
          <a:ext cx="7625750" cy="421005"/>
        </p:xfrm>
        <a:graphic>
          <a:graphicData uri="http://schemas.openxmlformats.org/drawingml/2006/table">
            <a:tbl>
              <a:tblPr/>
              <a:tblGrid>
                <a:gridCol w="693250">
                  <a:extLst>
                    <a:ext uri="{9D8B030D-6E8A-4147-A177-3AD203B41FA5}">
                      <a16:colId xmlns:a16="http://schemas.microsoft.com/office/drawing/2014/main" val="20000"/>
                    </a:ext>
                  </a:extLst>
                </a:gridCol>
                <a:gridCol w="693250">
                  <a:extLst>
                    <a:ext uri="{9D8B030D-6E8A-4147-A177-3AD203B41FA5}">
                      <a16:colId xmlns:a16="http://schemas.microsoft.com/office/drawing/2014/main" val="20001"/>
                    </a:ext>
                  </a:extLst>
                </a:gridCol>
                <a:gridCol w="693250">
                  <a:extLst>
                    <a:ext uri="{9D8B030D-6E8A-4147-A177-3AD203B41FA5}">
                      <a16:colId xmlns:a16="http://schemas.microsoft.com/office/drawing/2014/main" val="20002"/>
                    </a:ext>
                  </a:extLst>
                </a:gridCol>
                <a:gridCol w="693250">
                  <a:extLst>
                    <a:ext uri="{9D8B030D-6E8A-4147-A177-3AD203B41FA5}">
                      <a16:colId xmlns:a16="http://schemas.microsoft.com/office/drawing/2014/main" val="20003"/>
                    </a:ext>
                  </a:extLst>
                </a:gridCol>
                <a:gridCol w="693250">
                  <a:extLst>
                    <a:ext uri="{9D8B030D-6E8A-4147-A177-3AD203B41FA5}">
                      <a16:colId xmlns:a16="http://schemas.microsoft.com/office/drawing/2014/main" val="20004"/>
                    </a:ext>
                  </a:extLst>
                </a:gridCol>
                <a:gridCol w="693250">
                  <a:extLst>
                    <a:ext uri="{9D8B030D-6E8A-4147-A177-3AD203B41FA5}">
                      <a16:colId xmlns:a16="http://schemas.microsoft.com/office/drawing/2014/main" val="20005"/>
                    </a:ext>
                  </a:extLst>
                </a:gridCol>
                <a:gridCol w="693250">
                  <a:extLst>
                    <a:ext uri="{9D8B030D-6E8A-4147-A177-3AD203B41FA5}">
                      <a16:colId xmlns:a16="http://schemas.microsoft.com/office/drawing/2014/main" val="20006"/>
                    </a:ext>
                  </a:extLst>
                </a:gridCol>
                <a:gridCol w="693250">
                  <a:extLst>
                    <a:ext uri="{9D8B030D-6E8A-4147-A177-3AD203B41FA5}">
                      <a16:colId xmlns:a16="http://schemas.microsoft.com/office/drawing/2014/main" val="20007"/>
                    </a:ext>
                  </a:extLst>
                </a:gridCol>
                <a:gridCol w="693250">
                  <a:extLst>
                    <a:ext uri="{9D8B030D-6E8A-4147-A177-3AD203B41FA5}">
                      <a16:colId xmlns:a16="http://schemas.microsoft.com/office/drawing/2014/main" val="20008"/>
                    </a:ext>
                  </a:extLst>
                </a:gridCol>
                <a:gridCol w="693250">
                  <a:extLst>
                    <a:ext uri="{9D8B030D-6E8A-4147-A177-3AD203B41FA5}">
                      <a16:colId xmlns:a16="http://schemas.microsoft.com/office/drawing/2014/main" val="20009"/>
                    </a:ext>
                  </a:extLst>
                </a:gridCol>
                <a:gridCol w="693250">
                  <a:extLst>
                    <a:ext uri="{9D8B030D-6E8A-4147-A177-3AD203B41FA5}">
                      <a16:colId xmlns:a16="http://schemas.microsoft.com/office/drawing/2014/main" val="20010"/>
                    </a:ext>
                  </a:extLst>
                </a:gridCol>
              </a:tblGrid>
              <a:tr h="216024">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0</a:t>
                      </a:r>
                    </a:p>
                    <a:p>
                      <a:pPr algn="ctr" fontAlgn="ctr"/>
                      <a:r>
                        <a:rPr lang="fr-FR" sz="800" b="0" i="0" u="none" strike="noStrike" noProof="0" dirty="0">
                          <a:solidFill>
                            <a:srgbClr val="3E3E3E"/>
                          </a:solidFill>
                          <a:latin typeface="Tahoma" pitchFamily="34" charset="0"/>
                          <a:ea typeface="Tahoma" pitchFamily="34" charset="0"/>
                          <a:cs typeface="Tahoma" pitchFamily="34" charset="0"/>
                        </a:rPr>
                        <a:t>Très mécontent</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1</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2</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3</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4</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5</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6</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7</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8</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9</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10</a:t>
                      </a:r>
                    </a:p>
                    <a:p>
                      <a:pPr algn="ctr" fontAlgn="ctr"/>
                      <a:r>
                        <a:rPr lang="fr-FR" sz="800" b="0" i="0" u="none" strike="noStrike" noProof="0" dirty="0">
                          <a:solidFill>
                            <a:srgbClr val="3E3E3E"/>
                          </a:solidFill>
                          <a:latin typeface="Tahoma" pitchFamily="34" charset="0"/>
                          <a:ea typeface="Tahoma" pitchFamily="34" charset="0"/>
                          <a:cs typeface="Tahoma" pitchFamily="34" charset="0"/>
                        </a:rPr>
                        <a:t>Très satisfait</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Rectangle 34"/>
          <p:cNvSpPr/>
          <p:nvPr/>
        </p:nvSpPr>
        <p:spPr>
          <a:xfrm>
            <a:off x="3008607" y="2104456"/>
            <a:ext cx="692818"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EB4347"/>
                </a:solidFill>
                <a:effectLst/>
                <a:uLnTx/>
                <a:uFillTx/>
                <a:latin typeface="Tahoma" pitchFamily="34" charset="0"/>
                <a:ea typeface="+mn-ea"/>
                <a:cs typeface="Arial" charset="0"/>
              </a:rPr>
              <a:t>2</a:t>
            </a:r>
            <a:r>
              <a:rPr lang="fr-FR" sz="1600" dirty="0">
                <a:solidFill>
                  <a:srgbClr val="EB4347"/>
                </a:solidFill>
              </a:rPr>
              <a:t>1</a:t>
            </a:r>
            <a:r>
              <a:rPr kumimoji="0" lang="en-US" sz="1600" b="1" i="0" u="none" strike="noStrike" kern="1200" cap="none" spc="0" normalizeH="0" baseline="0" noProof="0" dirty="0">
                <a:ln>
                  <a:noFill/>
                </a:ln>
                <a:solidFill>
                  <a:srgbClr val="EB4347"/>
                </a:solidFill>
                <a:effectLst/>
                <a:uLnTx/>
                <a:uFillTx/>
                <a:latin typeface="Tahoma" pitchFamily="34" charset="0"/>
                <a:ea typeface="+mn-ea"/>
                <a:cs typeface="Arial" charset="0"/>
              </a:rPr>
              <a:t>%</a:t>
            </a:r>
            <a:endParaRPr kumimoji="0" lang="fr-FR" sz="1600" b="1" i="0" u="none" strike="noStrike" kern="1200" cap="none" spc="0" normalizeH="0" baseline="0" noProof="0" dirty="0">
              <a:ln>
                <a:noFill/>
              </a:ln>
              <a:solidFill>
                <a:srgbClr val="EB4347"/>
              </a:solidFill>
              <a:effectLst/>
              <a:uLnTx/>
              <a:uFillTx/>
              <a:latin typeface="Tahoma" pitchFamily="34" charset="0"/>
              <a:ea typeface="+mn-ea"/>
              <a:cs typeface="Arial" charset="0"/>
            </a:endParaRPr>
          </a:p>
        </p:txBody>
      </p:sp>
      <p:sp>
        <p:nvSpPr>
          <p:cNvPr id="36" name="Rectangle 35"/>
          <p:cNvSpPr/>
          <p:nvPr/>
        </p:nvSpPr>
        <p:spPr>
          <a:xfrm>
            <a:off x="2921243" y="1902348"/>
            <a:ext cx="867545"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EB4347"/>
                </a:solidFill>
                <a:effectLst/>
                <a:uLnTx/>
                <a:uFillTx/>
                <a:latin typeface="Tahoma" pitchFamily="34" charset="0"/>
                <a:ea typeface="+mn-ea"/>
                <a:cs typeface="Arial" charset="0"/>
              </a:rPr>
              <a:t>Mécontent</a:t>
            </a:r>
          </a:p>
        </p:txBody>
      </p:sp>
      <p:sp>
        <p:nvSpPr>
          <p:cNvPr id="40" name="Rectangle 39"/>
          <p:cNvSpPr/>
          <p:nvPr/>
        </p:nvSpPr>
        <p:spPr>
          <a:xfrm>
            <a:off x="6841192" y="5894253"/>
            <a:ext cx="1794081"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808080">
                    <a:lumMod val="75000"/>
                  </a:srgbClr>
                </a:solidFill>
                <a:effectLst/>
                <a:uLnTx/>
                <a:uFillTx/>
                <a:latin typeface="Tahoma" pitchFamily="34" charset="0"/>
                <a:ea typeface="+mn-ea"/>
                <a:cs typeface="Arial" charset="0"/>
              </a:rPr>
              <a:t>Ne se prononce pas : </a:t>
            </a:r>
            <a:r>
              <a:rPr lang="pl-PL" sz="1000" dirty="0">
                <a:solidFill>
                  <a:srgbClr val="808080">
                    <a:lumMod val="75000"/>
                  </a:srgbClr>
                </a:solidFill>
              </a:rPr>
              <a:t>5</a:t>
            </a:r>
            <a:r>
              <a:rPr kumimoji="0" lang="fr-FR" sz="1000" b="1" i="0" u="none" strike="noStrike" kern="1200" cap="none" spc="0" normalizeH="0" baseline="0" noProof="0" dirty="0">
                <a:ln>
                  <a:noFill/>
                </a:ln>
                <a:solidFill>
                  <a:srgbClr val="808080">
                    <a:lumMod val="75000"/>
                  </a:srgbClr>
                </a:solidFill>
                <a:effectLst/>
                <a:uLnTx/>
                <a:uFillTx/>
                <a:latin typeface="Tahoma" pitchFamily="34" charset="0"/>
                <a:ea typeface="+mn-ea"/>
                <a:cs typeface="Arial" charset="0"/>
              </a:rPr>
              <a:t>%</a:t>
            </a:r>
          </a:p>
        </p:txBody>
      </p:sp>
      <p:cxnSp>
        <p:nvCxnSpPr>
          <p:cNvPr id="44" name="Connecteur droit 43"/>
          <p:cNvCxnSpPr>
            <a:cxnSpLocks/>
          </p:cNvCxnSpPr>
          <p:nvPr/>
        </p:nvCxnSpPr>
        <p:spPr>
          <a:xfrm>
            <a:off x="6810103" y="2518237"/>
            <a:ext cx="2006096" cy="0"/>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466740" y="2104456"/>
            <a:ext cx="692818"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76092"/>
                </a:solidFill>
                <a:effectLst/>
                <a:uLnTx/>
                <a:uFillTx/>
                <a:latin typeface="Tahoma" pitchFamily="34" charset="0"/>
                <a:ea typeface="+mn-ea"/>
                <a:cs typeface="Arial" charset="0"/>
              </a:rPr>
              <a:t>3</a:t>
            </a:r>
            <a:r>
              <a:rPr kumimoji="0" lang="pl-PL" sz="1600" b="1" i="0" u="none" strike="noStrike" kern="1200" cap="none" spc="0" normalizeH="0" baseline="0" noProof="0" dirty="0">
                <a:ln>
                  <a:noFill/>
                </a:ln>
                <a:solidFill>
                  <a:srgbClr val="376092"/>
                </a:solidFill>
                <a:effectLst/>
                <a:uLnTx/>
                <a:uFillTx/>
                <a:latin typeface="Tahoma" pitchFamily="34" charset="0"/>
                <a:ea typeface="+mn-ea"/>
                <a:cs typeface="Arial" charset="0"/>
              </a:rPr>
              <a:t>5</a:t>
            </a:r>
            <a:r>
              <a:rPr kumimoji="0" lang="en-US" sz="1600" b="1" i="0" u="none" strike="noStrike" kern="1200" cap="none" spc="0" normalizeH="0" baseline="0" noProof="0" dirty="0">
                <a:ln>
                  <a:noFill/>
                </a:ln>
                <a:solidFill>
                  <a:srgbClr val="376092"/>
                </a:solidFill>
                <a:effectLst/>
                <a:uLnTx/>
                <a:uFillTx/>
                <a:latin typeface="Tahoma" pitchFamily="34" charset="0"/>
                <a:ea typeface="+mn-ea"/>
                <a:cs typeface="Arial" charset="0"/>
              </a:rPr>
              <a:t>%</a:t>
            </a:r>
            <a:endParaRPr kumimoji="0" lang="fr-FR" sz="1600" b="1" i="0" u="none" strike="noStrike" kern="1200" cap="none" spc="0" normalizeH="0" baseline="0" noProof="0" dirty="0">
              <a:ln>
                <a:noFill/>
              </a:ln>
              <a:solidFill>
                <a:srgbClr val="376092"/>
              </a:solidFill>
              <a:effectLst/>
              <a:uLnTx/>
              <a:uFillTx/>
              <a:latin typeface="Tahoma" pitchFamily="34" charset="0"/>
              <a:ea typeface="+mn-ea"/>
              <a:cs typeface="Arial" charset="0"/>
            </a:endParaRPr>
          </a:p>
        </p:txBody>
      </p:sp>
      <p:sp>
        <p:nvSpPr>
          <p:cNvPr id="46" name="Rectangle 45"/>
          <p:cNvSpPr/>
          <p:nvPr/>
        </p:nvSpPr>
        <p:spPr>
          <a:xfrm>
            <a:off x="7453918" y="1902348"/>
            <a:ext cx="718466"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376092"/>
                </a:solidFill>
                <a:effectLst/>
                <a:uLnTx/>
                <a:uFillTx/>
                <a:latin typeface="Tahoma" pitchFamily="34" charset="0"/>
                <a:ea typeface="+mn-ea"/>
                <a:cs typeface="Arial" charset="0"/>
              </a:rPr>
              <a:t>Satisfait</a:t>
            </a:r>
          </a:p>
        </p:txBody>
      </p:sp>
      <p:cxnSp>
        <p:nvCxnSpPr>
          <p:cNvPr id="50" name="Connecteur droit 49"/>
          <p:cNvCxnSpPr>
            <a:cxnSpLocks/>
          </p:cNvCxnSpPr>
          <p:nvPr/>
        </p:nvCxnSpPr>
        <p:spPr>
          <a:xfrm>
            <a:off x="1319424" y="2518237"/>
            <a:ext cx="4071182" cy="0"/>
          </a:xfrm>
          <a:prstGeom prst="line">
            <a:avLst/>
          </a:prstGeom>
          <a:ln w="28575">
            <a:solidFill>
              <a:srgbClr val="EB4347"/>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0F0FEE66-FA57-474E-990A-7D6431826F82}"/>
              </a:ext>
            </a:extLst>
          </p:cNvPr>
          <p:cNvCxnSpPr>
            <a:cxnSpLocks/>
          </p:cNvCxnSpPr>
          <p:nvPr/>
        </p:nvCxnSpPr>
        <p:spPr>
          <a:xfrm>
            <a:off x="5440579" y="2518237"/>
            <a:ext cx="1332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B7B30248-854B-4C83-B5B9-C8E78F09034E}"/>
              </a:ext>
            </a:extLst>
          </p:cNvPr>
          <p:cNvSpPr/>
          <p:nvPr/>
        </p:nvSpPr>
        <p:spPr>
          <a:xfrm>
            <a:off x="5760168" y="2104456"/>
            <a:ext cx="692818"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Tahoma" pitchFamily="34" charset="0"/>
                <a:ea typeface="+mn-ea"/>
                <a:cs typeface="Arial" charset="0"/>
              </a:rPr>
              <a:t>39%</a:t>
            </a:r>
            <a:endParaRPr kumimoji="0" lang="fr-FR" sz="16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sp>
        <p:nvSpPr>
          <p:cNvPr id="55" name="Rectangle 54">
            <a:extLst>
              <a:ext uri="{FF2B5EF4-FFF2-40B4-BE49-F238E27FC236}">
                <a16:creationId xmlns:a16="http://schemas.microsoft.com/office/drawing/2014/main" id="{4E9B878C-F50A-46AB-80D8-94458E11BAC0}"/>
              </a:ext>
            </a:extLst>
          </p:cNvPr>
          <p:cNvSpPr/>
          <p:nvPr/>
        </p:nvSpPr>
        <p:spPr>
          <a:xfrm>
            <a:off x="5759369" y="1902348"/>
            <a:ext cx="694422"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FFC000"/>
                </a:solidFill>
                <a:effectLst/>
                <a:uLnTx/>
                <a:uFillTx/>
                <a:latin typeface="Tahoma" pitchFamily="34" charset="0"/>
                <a:ea typeface="+mn-ea"/>
                <a:cs typeface="Arial" charset="0"/>
              </a:rPr>
              <a:t>Neutres</a:t>
            </a:r>
          </a:p>
        </p:txBody>
      </p:sp>
      <p:grpSp>
        <p:nvGrpSpPr>
          <p:cNvPr id="17" name="Groupe 64">
            <a:extLst>
              <a:ext uri="{FF2B5EF4-FFF2-40B4-BE49-F238E27FC236}">
                <a16:creationId xmlns:a16="http://schemas.microsoft.com/office/drawing/2014/main" id="{B4646701-AA6C-478C-BAAF-AC72315765BB}"/>
              </a:ext>
            </a:extLst>
          </p:cNvPr>
          <p:cNvGrpSpPr/>
          <p:nvPr/>
        </p:nvGrpSpPr>
        <p:grpSpPr>
          <a:xfrm>
            <a:off x="3701987" y="2167257"/>
            <a:ext cx="309894" cy="215444"/>
            <a:chOff x="6413168" y="2748837"/>
            <a:chExt cx="309894" cy="215444"/>
          </a:xfrm>
        </p:grpSpPr>
        <p:cxnSp>
          <p:nvCxnSpPr>
            <p:cNvPr id="18" name="Connecteur droit avec flèche 65">
              <a:extLst>
                <a:ext uri="{FF2B5EF4-FFF2-40B4-BE49-F238E27FC236}">
                  <a16:creationId xmlns:a16="http://schemas.microsoft.com/office/drawing/2014/main" id="{D15318DE-344A-489A-8192-38891731242D}"/>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20" name="Rectangle 19">
              <a:extLst>
                <a:ext uri="{FF2B5EF4-FFF2-40B4-BE49-F238E27FC236}">
                  <a16:creationId xmlns:a16="http://schemas.microsoft.com/office/drawing/2014/main" id="{F26E4096-3C57-465B-8FB3-3F87213DE8B8}"/>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-2</a:t>
              </a:r>
              <a:endParaRPr lang="fr-FR" sz="800" dirty="0">
                <a:solidFill>
                  <a:srgbClr val="E40546"/>
                </a:solidFill>
              </a:endParaRPr>
            </a:p>
          </p:txBody>
        </p:sp>
      </p:grpSp>
      <p:grpSp>
        <p:nvGrpSpPr>
          <p:cNvPr id="21" name="Groupe 45">
            <a:extLst>
              <a:ext uri="{FF2B5EF4-FFF2-40B4-BE49-F238E27FC236}">
                <a16:creationId xmlns:a16="http://schemas.microsoft.com/office/drawing/2014/main" id="{63FEE632-B326-4A5F-A8A2-69A518A627B1}"/>
              </a:ext>
            </a:extLst>
          </p:cNvPr>
          <p:cNvGrpSpPr/>
          <p:nvPr/>
        </p:nvGrpSpPr>
        <p:grpSpPr>
          <a:xfrm>
            <a:off x="6459203" y="2168359"/>
            <a:ext cx="318011" cy="215444"/>
            <a:chOff x="6438181" y="3346935"/>
            <a:chExt cx="318011" cy="215444"/>
          </a:xfrm>
        </p:grpSpPr>
        <p:cxnSp>
          <p:nvCxnSpPr>
            <p:cNvPr id="22" name="Connecteur droit avec flèche 46">
              <a:extLst>
                <a:ext uri="{FF2B5EF4-FFF2-40B4-BE49-F238E27FC236}">
                  <a16:creationId xmlns:a16="http://schemas.microsoft.com/office/drawing/2014/main" id="{9F4E75E5-9B6A-4EB6-BF4B-913B321184CA}"/>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FFC000"/>
              </a:solidFill>
              <a:prstDash val="solid"/>
              <a:miter lim="800000"/>
              <a:headEnd type="none" w="med" len="med"/>
              <a:tailEnd type="arrow"/>
            </a:ln>
            <a:effectLst/>
          </p:spPr>
        </p:cxnSp>
        <p:sp>
          <p:nvSpPr>
            <p:cNvPr id="23" name="Rectangle 50">
              <a:extLst>
                <a:ext uri="{FF2B5EF4-FFF2-40B4-BE49-F238E27FC236}">
                  <a16:creationId xmlns:a16="http://schemas.microsoft.com/office/drawing/2014/main" id="{0361811D-D810-43C6-86D2-5235ED6DE6C1}"/>
                </a:ext>
              </a:extLst>
            </p:cNvPr>
            <p:cNvSpPr/>
            <p:nvPr/>
          </p:nvSpPr>
          <p:spPr>
            <a:xfrm>
              <a:off x="6488170" y="3346935"/>
              <a:ext cx="268022" cy="215444"/>
            </a:xfrm>
            <a:prstGeom prst="rect">
              <a:avLst/>
            </a:prstGeom>
          </p:spPr>
          <p:txBody>
            <a:bodyPr wrap="none">
              <a:spAutoFit/>
            </a:bodyPr>
            <a:lstStyle/>
            <a:p>
              <a:r>
                <a:rPr lang="fr-FR" sz="800" i="1" dirty="0">
                  <a:solidFill>
                    <a:srgbClr val="FFC000"/>
                  </a:solidFill>
                  <a:cs typeface="Tahoma" pitchFamily="34" charset="0"/>
                </a:rPr>
                <a:t>=</a:t>
              </a:r>
              <a:endParaRPr lang="fr-FR" sz="800" dirty="0">
                <a:solidFill>
                  <a:srgbClr val="FFC000"/>
                </a:solidFill>
              </a:endParaRPr>
            </a:p>
          </p:txBody>
        </p:sp>
      </p:grpSp>
      <p:grpSp>
        <p:nvGrpSpPr>
          <p:cNvPr id="24" name="Groupe 63">
            <a:extLst>
              <a:ext uri="{FF2B5EF4-FFF2-40B4-BE49-F238E27FC236}">
                <a16:creationId xmlns:a16="http://schemas.microsoft.com/office/drawing/2014/main" id="{B1B09404-52CC-459A-AD37-A5EB7035AD01}"/>
              </a:ext>
            </a:extLst>
          </p:cNvPr>
          <p:cNvGrpSpPr/>
          <p:nvPr/>
        </p:nvGrpSpPr>
        <p:grpSpPr>
          <a:xfrm>
            <a:off x="8173334" y="2162201"/>
            <a:ext cx="348366" cy="215444"/>
            <a:chOff x="6413168" y="3047886"/>
            <a:chExt cx="348366" cy="215444"/>
          </a:xfrm>
        </p:grpSpPr>
        <p:cxnSp>
          <p:nvCxnSpPr>
            <p:cNvPr id="25" name="Connecteur droit avec flèche 73">
              <a:extLst>
                <a:ext uri="{FF2B5EF4-FFF2-40B4-BE49-F238E27FC236}">
                  <a16:creationId xmlns:a16="http://schemas.microsoft.com/office/drawing/2014/main" id="{03CAD922-8571-4FCF-A43B-A07AF631B38E}"/>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376092"/>
              </a:solidFill>
              <a:prstDash val="solid"/>
              <a:miter lim="800000"/>
              <a:headEnd type="none" w="med" len="med"/>
              <a:tailEnd type="arrow"/>
            </a:ln>
            <a:effectLst/>
          </p:spPr>
        </p:cxnSp>
        <p:sp>
          <p:nvSpPr>
            <p:cNvPr id="26" name="Rectangle 25">
              <a:extLst>
                <a:ext uri="{FF2B5EF4-FFF2-40B4-BE49-F238E27FC236}">
                  <a16:creationId xmlns:a16="http://schemas.microsoft.com/office/drawing/2014/main" id="{A56676CF-B264-4A38-9147-D48C16A706F6}"/>
                </a:ext>
              </a:extLst>
            </p:cNvPr>
            <p:cNvSpPr/>
            <p:nvPr/>
          </p:nvSpPr>
          <p:spPr>
            <a:xfrm>
              <a:off x="6427788" y="3047886"/>
              <a:ext cx="333746" cy="215444"/>
            </a:xfrm>
            <a:prstGeom prst="rect">
              <a:avLst/>
            </a:prstGeom>
          </p:spPr>
          <p:txBody>
            <a:bodyPr wrap="none">
              <a:spAutoFit/>
            </a:bodyPr>
            <a:lstStyle/>
            <a:p>
              <a:r>
                <a:rPr lang="fr-FR" sz="800" i="1" dirty="0">
                  <a:solidFill>
                    <a:srgbClr val="376092"/>
                  </a:solidFill>
                  <a:cs typeface="Tahoma" pitchFamily="34" charset="0"/>
                </a:rPr>
                <a:t>+</a:t>
              </a:r>
              <a:r>
                <a:rPr lang="pl-PL" sz="800" i="1" dirty="0">
                  <a:solidFill>
                    <a:srgbClr val="376092"/>
                  </a:solidFill>
                  <a:cs typeface="Tahoma" pitchFamily="34" charset="0"/>
                </a:rPr>
                <a:t>1</a:t>
              </a:r>
              <a:endParaRPr lang="fr-FR" sz="800" dirty="0">
                <a:solidFill>
                  <a:srgbClr val="376092"/>
                </a:solidFill>
              </a:endParaRPr>
            </a:p>
          </p:txBody>
        </p:sp>
      </p:grpSp>
      <p:grpSp>
        <p:nvGrpSpPr>
          <p:cNvPr id="27" name="Groupe 178">
            <a:extLst>
              <a:ext uri="{FF2B5EF4-FFF2-40B4-BE49-F238E27FC236}">
                <a16:creationId xmlns:a16="http://schemas.microsoft.com/office/drawing/2014/main" id="{2275D225-7EA3-4FDA-8C1D-690B295DECF9}"/>
              </a:ext>
            </a:extLst>
          </p:cNvPr>
          <p:cNvGrpSpPr/>
          <p:nvPr/>
        </p:nvGrpSpPr>
        <p:grpSpPr>
          <a:xfrm>
            <a:off x="6978637" y="6305827"/>
            <a:ext cx="2786465" cy="215444"/>
            <a:chOff x="6180269" y="5701497"/>
            <a:chExt cx="2786465" cy="215444"/>
          </a:xfrm>
        </p:grpSpPr>
        <p:sp>
          <p:nvSpPr>
            <p:cNvPr id="28" name="ZoneTexte 144">
              <a:extLst>
                <a:ext uri="{FF2B5EF4-FFF2-40B4-BE49-F238E27FC236}">
                  <a16:creationId xmlns:a16="http://schemas.microsoft.com/office/drawing/2014/main" id="{6491E07E-70BA-4A0C-A870-FA1AA0C8280A}"/>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29" name="Connecteur droit avec flèche 161">
              <a:extLst>
                <a:ext uri="{FF2B5EF4-FFF2-40B4-BE49-F238E27FC236}">
                  <a16:creationId xmlns:a16="http://schemas.microsoft.com/office/drawing/2014/main" id="{92788BFC-919F-4DF8-9E4C-19C7881338E0}"/>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1" name="Connecteur droit avec flèche 176">
              <a:extLst>
                <a:ext uri="{FF2B5EF4-FFF2-40B4-BE49-F238E27FC236}">
                  <a16:creationId xmlns:a16="http://schemas.microsoft.com/office/drawing/2014/main" id="{4AD779F0-B6BA-41BB-86A7-6F649EF2D21D}"/>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pic>
        <p:nvPicPr>
          <p:cNvPr id="32" name="Image 31" descr="Une image contenant texte, clipart&#10;&#10;Description générée automatiquement">
            <a:extLst>
              <a:ext uri="{FF2B5EF4-FFF2-40B4-BE49-F238E27FC236}">
                <a16:creationId xmlns:a16="http://schemas.microsoft.com/office/drawing/2014/main" id="{680B008F-A83B-524A-9F11-55FC2033CA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079" y="1385948"/>
            <a:ext cx="612000" cy="612000"/>
          </a:xfrm>
          <a:prstGeom prst="rect">
            <a:avLst/>
          </a:prstGeom>
        </p:spPr>
      </p:pic>
    </p:spTree>
    <p:extLst>
      <p:ext uri="{BB962C8B-B14F-4D97-AF65-F5344CB8AC3E}">
        <p14:creationId xmlns:p14="http://schemas.microsoft.com/office/powerpoint/2010/main" val="33474142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satisfaction à l’égard de sa vie</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new22. Etes-vous satisfait(e) de la vie que vous menez ?</a:t>
            </a:r>
            <a:endPar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endParaRPr>
          </a:p>
        </p:txBody>
      </p:sp>
      <p:graphicFrame>
        <p:nvGraphicFramePr>
          <p:cNvPr id="17" name="Tableau 16">
            <a:extLst>
              <a:ext uri="{FF2B5EF4-FFF2-40B4-BE49-F238E27FC236}">
                <a16:creationId xmlns:a16="http://schemas.microsoft.com/office/drawing/2014/main" id="{EC230B75-4353-4365-8BAB-18559DF127C7}"/>
              </a:ext>
            </a:extLst>
          </p:cNvPr>
          <p:cNvGraphicFramePr>
            <a:graphicFrameLocks noGrp="1"/>
          </p:cNvGraphicFramePr>
          <p:nvPr>
            <p:extLst>
              <p:ext uri="{D42A27DB-BD31-4B8C-83A1-F6EECF244321}">
                <p14:modId xmlns:p14="http://schemas.microsoft.com/office/powerpoint/2010/main" val="1278349386"/>
              </p:ext>
            </p:extLst>
          </p:nvPr>
        </p:nvGraphicFramePr>
        <p:xfrm>
          <a:off x="901339" y="2499361"/>
          <a:ext cx="8090261" cy="3109658"/>
        </p:xfrm>
        <a:graphic>
          <a:graphicData uri="http://schemas.openxmlformats.org/drawingml/2006/table">
            <a:tbl>
              <a:tblPr>
                <a:tableStyleId>{5C22544A-7EE6-4342-B048-85BDC9FD1C3A}</a:tableStyleId>
              </a:tblPr>
              <a:tblGrid>
                <a:gridCol w="3078651">
                  <a:extLst>
                    <a:ext uri="{9D8B030D-6E8A-4147-A177-3AD203B41FA5}">
                      <a16:colId xmlns:a16="http://schemas.microsoft.com/office/drawing/2014/main" val="2281626971"/>
                    </a:ext>
                  </a:extLst>
                </a:gridCol>
                <a:gridCol w="1002322">
                  <a:extLst>
                    <a:ext uri="{9D8B030D-6E8A-4147-A177-3AD203B41FA5}">
                      <a16:colId xmlns:a16="http://schemas.microsoft.com/office/drawing/2014/main" val="2405788742"/>
                    </a:ext>
                  </a:extLst>
                </a:gridCol>
                <a:gridCol w="1002322">
                  <a:extLst>
                    <a:ext uri="{9D8B030D-6E8A-4147-A177-3AD203B41FA5}">
                      <a16:colId xmlns:a16="http://schemas.microsoft.com/office/drawing/2014/main" val="4251480744"/>
                    </a:ext>
                  </a:extLst>
                </a:gridCol>
                <a:gridCol w="1002322">
                  <a:extLst>
                    <a:ext uri="{9D8B030D-6E8A-4147-A177-3AD203B41FA5}">
                      <a16:colId xmlns:a16="http://schemas.microsoft.com/office/drawing/2014/main" val="789682629"/>
                    </a:ext>
                  </a:extLst>
                </a:gridCol>
                <a:gridCol w="1002322">
                  <a:extLst>
                    <a:ext uri="{9D8B030D-6E8A-4147-A177-3AD203B41FA5}">
                      <a16:colId xmlns:a16="http://schemas.microsoft.com/office/drawing/2014/main" val="1358923703"/>
                    </a:ext>
                  </a:extLst>
                </a:gridCol>
                <a:gridCol w="1002322">
                  <a:extLst>
                    <a:ext uri="{9D8B030D-6E8A-4147-A177-3AD203B41FA5}">
                      <a16:colId xmlns:a16="http://schemas.microsoft.com/office/drawing/2014/main" val="2579449720"/>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684000">
                <a:tc>
                  <a:txBody>
                    <a:bodyPr/>
                    <a:lstStyle/>
                    <a:p>
                      <a:pPr algn="r" fontAlgn="ctr"/>
                      <a:r>
                        <a:rPr lang="fr-FR" sz="1200" b="0" kern="1200" dirty="0">
                          <a:solidFill>
                            <a:srgbClr val="404040"/>
                          </a:solidFill>
                          <a:latin typeface="Tahoma" pitchFamily="34" charset="0"/>
                          <a:ea typeface="Tahoma" pitchFamily="34" charset="0"/>
                          <a:cs typeface="Tahoma" pitchFamily="34" charset="0"/>
                        </a:rPr>
                        <a:t>Satisfait (Notes 8 à 10)</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400" b="1" i="0" u="none" strike="noStrike" kern="1200" dirty="0">
                          <a:solidFill>
                            <a:srgbClr val="000000"/>
                          </a:solidFill>
                          <a:effectLst/>
                          <a:latin typeface="Tahoma" panose="020B0604030504040204" pitchFamily="34" charset="0"/>
                          <a:ea typeface="+mn-ea"/>
                          <a:cs typeface="+mn-cs"/>
                        </a:rPr>
                        <a:t>37%</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400" b="0" i="0" u="none" strike="noStrike" kern="1200" dirty="0">
                          <a:solidFill>
                            <a:srgbClr val="000000"/>
                          </a:solidFill>
                          <a:effectLst/>
                          <a:latin typeface="Tahoma" panose="020B0604030504040204" pitchFamily="34" charset="0"/>
                          <a:ea typeface="+mn-ea"/>
                          <a:cs typeface="+mn-cs"/>
                        </a:rPr>
                        <a:t>35</a:t>
                      </a:r>
                      <a:r>
                        <a:rPr lang="en-US" sz="1400" b="0" i="0" u="none" strike="noStrike" kern="1200" dirty="0">
                          <a:solidFill>
                            <a:srgbClr val="000000"/>
                          </a:solidFill>
                          <a:effectLst/>
                          <a:latin typeface="Tahoma" panose="020B0604030504040204" pitchFamily="34" charset="0"/>
                          <a:ea typeface="+mn-ea"/>
                          <a:cs typeface="+mn-cs"/>
                        </a:rPr>
                        <a:t>%</a:t>
                      </a:r>
                      <a:endParaRPr lang="fr-FR" sz="1400" b="0" i="0" u="none" strike="noStrike" kern="1200" dirty="0">
                        <a:solidFill>
                          <a:srgbClr val="000000"/>
                        </a:solidFill>
                        <a:effectLst/>
                        <a:latin typeface="Tahoma" panose="020B0604030504040204" pitchFamily="34" charset="0"/>
                        <a:ea typeface="+mn-ea"/>
                        <a:cs typeface="+mn-cs"/>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684000">
                <a:tc>
                  <a:txBody>
                    <a:bodyPr/>
                    <a:lstStyle/>
                    <a:p>
                      <a:pPr algn="r" fontAlgn="ctr"/>
                      <a:r>
                        <a:rPr lang="fr-FR" sz="1200" b="0" kern="1200" dirty="0">
                          <a:solidFill>
                            <a:srgbClr val="404040"/>
                          </a:solidFill>
                          <a:latin typeface="Tahoma" pitchFamily="34" charset="0"/>
                          <a:ea typeface="Tahoma" pitchFamily="34" charset="0"/>
                          <a:cs typeface="Tahoma" pitchFamily="34" charset="0"/>
                        </a:rPr>
                        <a:t>Neutres (Notes 6 et 7)</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400" b="1" i="0" u="none" strike="noStrike" kern="1200" dirty="0">
                          <a:solidFill>
                            <a:srgbClr val="000000"/>
                          </a:solidFill>
                          <a:effectLst/>
                          <a:latin typeface="Tahoma" panose="020B0604030504040204" pitchFamily="34" charset="0"/>
                          <a:ea typeface="+mn-ea"/>
                          <a:cs typeface="+mn-cs"/>
                        </a:rPr>
                        <a:t>37%</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400" b="0" i="0" u="none" strike="noStrike" kern="1200" dirty="0">
                          <a:solidFill>
                            <a:srgbClr val="000000"/>
                          </a:solidFill>
                          <a:effectLst/>
                          <a:latin typeface="Tahoma" panose="020B0604030504040204" pitchFamily="34" charset="0"/>
                          <a:ea typeface="+mn-ea"/>
                          <a:cs typeface="+mn-cs"/>
                        </a:rPr>
                        <a:t>39%</a:t>
                      </a:r>
                      <a:endParaRPr lang="fr-FR" sz="1400" b="0" i="0" u="none" strike="noStrike" kern="1200" dirty="0">
                        <a:solidFill>
                          <a:srgbClr val="00000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33%</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33%</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43%</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684000">
                <a:tc>
                  <a:txBody>
                    <a:bodyPr/>
                    <a:lstStyle/>
                    <a:p>
                      <a:pPr algn="r" fontAlgn="ctr"/>
                      <a:r>
                        <a:rPr lang="fr-FR" sz="1200" b="0" kern="1200" dirty="0">
                          <a:solidFill>
                            <a:srgbClr val="404040"/>
                          </a:solidFill>
                          <a:latin typeface="Tahoma" pitchFamily="34" charset="0"/>
                          <a:ea typeface="Tahoma" pitchFamily="34" charset="0"/>
                          <a:cs typeface="Tahoma" pitchFamily="34" charset="0"/>
                        </a:rPr>
                        <a:t>Mécontent (Notes 0 à 5)</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400" b="1" i="0" u="none" strike="noStrike" kern="1200" dirty="0">
                          <a:solidFill>
                            <a:srgbClr val="000000"/>
                          </a:solidFill>
                          <a:effectLst/>
                          <a:latin typeface="Tahoma" panose="020B0604030504040204" pitchFamily="34" charset="0"/>
                          <a:ea typeface="+mn-ea"/>
                          <a:cs typeface="+mn-cs"/>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400" b="0" i="0" u="none" strike="noStrike" kern="1200" dirty="0">
                          <a:solidFill>
                            <a:srgbClr val="000000"/>
                          </a:solidFill>
                          <a:effectLst/>
                          <a:latin typeface="Tahoma" panose="020B0604030504040204" pitchFamily="34" charset="0"/>
                          <a:ea typeface="+mn-ea"/>
                          <a:cs typeface="+mn-cs"/>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21%</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684000">
                <a:tc>
                  <a:txBody>
                    <a:bodyPr/>
                    <a:lstStyle/>
                    <a:p>
                      <a:pPr algn="r" fontAlgn="ctr"/>
                      <a:r>
                        <a:rPr lang="fr-FR" sz="1200" b="0" kern="1200" dirty="0">
                          <a:solidFill>
                            <a:srgbClr val="404040"/>
                          </a:solidFill>
                          <a:latin typeface="Tahoma" pitchFamily="34" charset="0"/>
                          <a:ea typeface="Tahoma" pitchFamily="34" charset="0"/>
                          <a:cs typeface="Tahoma"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400" b="1" i="0" u="none" strike="noStrike" kern="1200" dirty="0">
                          <a:solidFill>
                            <a:srgbClr val="000000"/>
                          </a:solidFill>
                          <a:effectLst/>
                          <a:latin typeface="Tahoma" panose="020B0604030504040204" pitchFamily="34" charset="0"/>
                          <a:ea typeface="+mn-ea"/>
                          <a:cs typeface="+mn-cs"/>
                        </a:rPr>
                        <a:t>2%</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400" b="0" i="0" u="none" strike="noStrike" kern="1200" dirty="0">
                          <a:solidFill>
                            <a:srgbClr val="000000"/>
                          </a:solidFill>
                          <a:effectLst/>
                          <a:latin typeface="Tahoma" panose="020B0604030504040204" pitchFamily="34" charset="0"/>
                          <a:ea typeface="+mn-ea"/>
                          <a:cs typeface="+mn-cs"/>
                        </a:rPr>
                        <a:t>5</a:t>
                      </a:r>
                      <a:r>
                        <a:rPr lang="en-US" sz="1400" b="0" i="0" u="none" strike="noStrike" kern="1200" dirty="0">
                          <a:solidFill>
                            <a:srgbClr val="000000"/>
                          </a:solidFill>
                          <a:effectLst/>
                          <a:latin typeface="Tahoma" panose="020B0604030504040204" pitchFamily="34" charset="0"/>
                          <a:ea typeface="+mn-ea"/>
                          <a:cs typeface="+mn-cs"/>
                        </a:rPr>
                        <a:t>%</a:t>
                      </a:r>
                      <a:endParaRPr lang="fr-FR" sz="1400" b="0" i="0" u="none" strike="noStrike" kern="1200" dirty="0">
                        <a:solidFill>
                          <a:srgbClr val="00000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bl>
          </a:graphicData>
        </a:graphic>
      </p:graphicFrame>
      <p:pic>
        <p:nvPicPr>
          <p:cNvPr id="13" name="Image 4" descr="Une image contenant texte, clipart&#10;&#10;Description générée automatiquement">
            <a:extLst>
              <a:ext uri="{FF2B5EF4-FFF2-40B4-BE49-F238E27FC236}">
                <a16:creationId xmlns:a16="http://schemas.microsoft.com/office/drawing/2014/main" id="{4BB4F2FF-C8CB-45A3-9CD8-AAD0888FF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342" y="1941020"/>
            <a:ext cx="612000" cy="612000"/>
          </a:xfrm>
          <a:prstGeom prst="rect">
            <a:avLst/>
          </a:prstGeom>
        </p:spPr>
      </p:pic>
      <p:pic>
        <p:nvPicPr>
          <p:cNvPr id="14" name="Image 8">
            <a:extLst>
              <a:ext uri="{FF2B5EF4-FFF2-40B4-BE49-F238E27FC236}">
                <a16:creationId xmlns:a16="http://schemas.microsoft.com/office/drawing/2014/main" id="{A74B705E-3790-4877-8F47-8F87E62431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6358" y="1941020"/>
            <a:ext cx="612000" cy="612000"/>
          </a:xfrm>
          <a:prstGeom prst="rect">
            <a:avLst/>
          </a:prstGeom>
        </p:spPr>
      </p:pic>
      <p:pic>
        <p:nvPicPr>
          <p:cNvPr id="15" name="Image 10">
            <a:extLst>
              <a:ext uri="{FF2B5EF4-FFF2-40B4-BE49-F238E27FC236}">
                <a16:creationId xmlns:a16="http://schemas.microsoft.com/office/drawing/2014/main" id="{C8120AF0-4FF0-415E-B920-831411CB90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7850" y="1941020"/>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040CA5E4-A0B3-4582-B3A3-15ABAFF37F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4865" y="1941020"/>
            <a:ext cx="612000" cy="612000"/>
          </a:xfrm>
          <a:prstGeom prst="rect">
            <a:avLst/>
          </a:prstGeom>
        </p:spPr>
      </p:pic>
      <p:pic>
        <p:nvPicPr>
          <p:cNvPr id="22" name="Image 14">
            <a:extLst>
              <a:ext uri="{FF2B5EF4-FFF2-40B4-BE49-F238E27FC236}">
                <a16:creationId xmlns:a16="http://schemas.microsoft.com/office/drawing/2014/main" id="{4CF79045-C672-4265-A6B4-05C6560EF8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0834" y="1941020"/>
            <a:ext cx="612000" cy="612000"/>
          </a:xfrm>
          <a:prstGeom prst="rect">
            <a:avLst/>
          </a:prstGeom>
        </p:spPr>
      </p:pic>
      <p:graphicFrame>
        <p:nvGraphicFramePr>
          <p:cNvPr id="2" name="Tabela 1">
            <a:extLst>
              <a:ext uri="{FF2B5EF4-FFF2-40B4-BE49-F238E27FC236}">
                <a16:creationId xmlns:a16="http://schemas.microsoft.com/office/drawing/2014/main" id="{B402EA5F-54A7-4740-8FA4-CE858F477999}"/>
              </a:ext>
            </a:extLst>
          </p:cNvPr>
          <p:cNvGraphicFramePr>
            <a:graphicFrameLocks noGrp="1"/>
          </p:cNvGraphicFramePr>
          <p:nvPr>
            <p:extLst>
              <p:ext uri="{D42A27DB-BD31-4B8C-83A1-F6EECF244321}">
                <p14:modId xmlns:p14="http://schemas.microsoft.com/office/powerpoint/2010/main" val="749465894"/>
              </p:ext>
            </p:extLst>
          </p:nvPr>
        </p:nvGraphicFramePr>
        <p:xfrm>
          <a:off x="5943599" y="2882422"/>
          <a:ext cx="313266" cy="2062113"/>
        </p:xfrm>
        <a:graphic>
          <a:graphicData uri="http://schemas.openxmlformats.org/drawingml/2006/table">
            <a:tbl>
              <a:tblPr/>
              <a:tblGrid>
                <a:gridCol w="313266">
                  <a:extLst>
                    <a:ext uri="{9D8B030D-6E8A-4147-A177-3AD203B41FA5}">
                      <a16:colId xmlns:a16="http://schemas.microsoft.com/office/drawing/2014/main" val="3202830018"/>
                    </a:ext>
                  </a:extLst>
                </a:gridCol>
              </a:tblGrid>
              <a:tr h="687371">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813496756"/>
                  </a:ext>
                </a:extLst>
              </a:tr>
              <a:tr h="687371">
                <a:tc>
                  <a:txBody>
                    <a:bodyPr/>
                    <a:lstStyle/>
                    <a:p>
                      <a:pPr algn="l" fontAlgn="ctr"/>
                      <a:r>
                        <a:rPr lang="fr-FR" sz="800" b="1" i="0" u="none" strike="noStrike">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508844516"/>
                  </a:ext>
                </a:extLst>
              </a:tr>
              <a:tr h="687371">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893792062"/>
                  </a:ext>
                </a:extLst>
              </a:tr>
            </a:tbl>
          </a:graphicData>
        </a:graphic>
      </p:graphicFrame>
      <p:cxnSp>
        <p:nvCxnSpPr>
          <p:cNvPr id="23" name="Connecteur droit avec flèche 73">
            <a:extLst>
              <a:ext uri="{FF2B5EF4-FFF2-40B4-BE49-F238E27FC236}">
                <a16:creationId xmlns:a16="http://schemas.microsoft.com/office/drawing/2014/main" id="{B7A8CB47-5F98-40FC-9E40-A3660801DC9D}"/>
              </a:ext>
            </a:extLst>
          </p:cNvPr>
          <p:cNvCxnSpPr>
            <a:cxnSpLocks/>
          </p:cNvCxnSpPr>
          <p:nvPr/>
        </p:nvCxnSpPr>
        <p:spPr bwMode="auto">
          <a:xfrm flipV="1">
            <a:off x="5760609" y="31695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4" name="Connecteur droit avec flèche 48">
            <a:extLst>
              <a:ext uri="{FF2B5EF4-FFF2-40B4-BE49-F238E27FC236}">
                <a16:creationId xmlns:a16="http://schemas.microsoft.com/office/drawing/2014/main" id="{9031A711-46B8-4150-8F22-D91D5155B3EA}"/>
              </a:ext>
            </a:extLst>
          </p:cNvPr>
          <p:cNvCxnSpPr>
            <a:cxnSpLocks/>
          </p:cNvCxnSpPr>
          <p:nvPr/>
        </p:nvCxnSpPr>
        <p:spPr bwMode="auto">
          <a:xfrm rot="2700000" flipV="1">
            <a:off x="5760609" y="385145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25" name="Connecteur droit avec flèche 65">
            <a:extLst>
              <a:ext uri="{FF2B5EF4-FFF2-40B4-BE49-F238E27FC236}">
                <a16:creationId xmlns:a16="http://schemas.microsoft.com/office/drawing/2014/main" id="{C114840D-3C0E-4E09-AD76-D94BA10208EB}"/>
              </a:ext>
            </a:extLst>
          </p:cNvPr>
          <p:cNvCxnSpPr>
            <a:cxnSpLocks/>
          </p:cNvCxnSpPr>
          <p:nvPr/>
        </p:nvCxnSpPr>
        <p:spPr bwMode="auto">
          <a:xfrm>
            <a:off x="5760609" y="454312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4" name="Tabela 3">
            <a:extLst>
              <a:ext uri="{FF2B5EF4-FFF2-40B4-BE49-F238E27FC236}">
                <a16:creationId xmlns:a16="http://schemas.microsoft.com/office/drawing/2014/main" id="{D54330EF-C314-49C6-B398-3865F0438D4B}"/>
              </a:ext>
            </a:extLst>
          </p:cNvPr>
          <p:cNvGraphicFramePr>
            <a:graphicFrameLocks noGrp="1"/>
          </p:cNvGraphicFramePr>
          <p:nvPr/>
        </p:nvGraphicFramePr>
        <p:xfrm>
          <a:off x="6908799" y="2873957"/>
          <a:ext cx="321734" cy="2053644"/>
        </p:xfrm>
        <a:graphic>
          <a:graphicData uri="http://schemas.openxmlformats.org/drawingml/2006/table">
            <a:tbl>
              <a:tblPr/>
              <a:tblGrid>
                <a:gridCol w="321734">
                  <a:extLst>
                    <a:ext uri="{9D8B030D-6E8A-4147-A177-3AD203B41FA5}">
                      <a16:colId xmlns:a16="http://schemas.microsoft.com/office/drawing/2014/main" val="1084370214"/>
                    </a:ext>
                  </a:extLst>
                </a:gridCol>
              </a:tblGrid>
              <a:tr h="684548">
                <a:tc>
                  <a:txBody>
                    <a:bodyPr/>
                    <a:lstStyle/>
                    <a:p>
                      <a:pPr algn="l" fontAlgn="ctr"/>
                      <a:r>
                        <a:rPr lang="fr-FR" sz="800" b="1" i="0" u="none" strike="noStrike" dirty="0">
                          <a:solidFill>
                            <a:srgbClr val="DD4B5A"/>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3959821152"/>
                  </a:ext>
                </a:extLst>
              </a:tr>
              <a:tr h="684548">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502332758"/>
                  </a:ext>
                </a:extLst>
              </a:tr>
              <a:tr h="684548">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732281350"/>
                  </a:ext>
                </a:extLst>
              </a:tr>
            </a:tbl>
          </a:graphicData>
        </a:graphic>
      </p:graphicFrame>
      <p:cxnSp>
        <p:nvCxnSpPr>
          <p:cNvPr id="26" name="Connecteur droit avec flèche 65">
            <a:extLst>
              <a:ext uri="{FF2B5EF4-FFF2-40B4-BE49-F238E27FC236}">
                <a16:creationId xmlns:a16="http://schemas.microsoft.com/office/drawing/2014/main" id="{F11B9E1F-D3FF-42FE-B79B-B958B7B9C0BF}"/>
              </a:ext>
            </a:extLst>
          </p:cNvPr>
          <p:cNvCxnSpPr>
            <a:cxnSpLocks/>
          </p:cNvCxnSpPr>
          <p:nvPr/>
        </p:nvCxnSpPr>
        <p:spPr bwMode="auto">
          <a:xfrm>
            <a:off x="6767422" y="317152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7" name="Connecteur droit avec flèche 73">
            <a:extLst>
              <a:ext uri="{FF2B5EF4-FFF2-40B4-BE49-F238E27FC236}">
                <a16:creationId xmlns:a16="http://schemas.microsoft.com/office/drawing/2014/main" id="{3FEE928C-F801-4923-B4DC-FD1C6A11C67D}"/>
              </a:ext>
            </a:extLst>
          </p:cNvPr>
          <p:cNvCxnSpPr>
            <a:cxnSpLocks/>
          </p:cNvCxnSpPr>
          <p:nvPr/>
        </p:nvCxnSpPr>
        <p:spPr bwMode="auto">
          <a:xfrm flipV="1">
            <a:off x="6767422" y="38384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8" name="Connecteur droit avec flèche 73">
            <a:extLst>
              <a:ext uri="{FF2B5EF4-FFF2-40B4-BE49-F238E27FC236}">
                <a16:creationId xmlns:a16="http://schemas.microsoft.com/office/drawing/2014/main" id="{10609568-6ADE-4975-8E9E-5F804A430344}"/>
              </a:ext>
            </a:extLst>
          </p:cNvPr>
          <p:cNvCxnSpPr>
            <a:cxnSpLocks/>
          </p:cNvCxnSpPr>
          <p:nvPr/>
        </p:nvCxnSpPr>
        <p:spPr bwMode="auto">
          <a:xfrm flipV="1">
            <a:off x="6767422" y="45242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aphicFrame>
        <p:nvGraphicFramePr>
          <p:cNvPr id="5" name="Tabela 4">
            <a:extLst>
              <a:ext uri="{FF2B5EF4-FFF2-40B4-BE49-F238E27FC236}">
                <a16:creationId xmlns:a16="http://schemas.microsoft.com/office/drawing/2014/main" id="{9D43C5F5-88A7-4536-83EB-805A99979429}"/>
              </a:ext>
            </a:extLst>
          </p:cNvPr>
          <p:cNvGraphicFramePr>
            <a:graphicFrameLocks noGrp="1"/>
          </p:cNvGraphicFramePr>
          <p:nvPr/>
        </p:nvGraphicFramePr>
        <p:xfrm>
          <a:off x="7950202" y="2873955"/>
          <a:ext cx="389465" cy="2036712"/>
        </p:xfrm>
        <a:graphic>
          <a:graphicData uri="http://schemas.openxmlformats.org/drawingml/2006/table">
            <a:tbl>
              <a:tblPr/>
              <a:tblGrid>
                <a:gridCol w="389465">
                  <a:extLst>
                    <a:ext uri="{9D8B030D-6E8A-4147-A177-3AD203B41FA5}">
                      <a16:colId xmlns:a16="http://schemas.microsoft.com/office/drawing/2014/main" val="842432614"/>
                    </a:ext>
                  </a:extLst>
                </a:gridCol>
              </a:tblGrid>
              <a:tr h="678904">
                <a:tc>
                  <a:txBody>
                    <a:bodyPr/>
                    <a:lstStyle/>
                    <a:p>
                      <a:pPr algn="l" fontAlgn="ctr"/>
                      <a:r>
                        <a:rPr lang="fr-FR" sz="800" b="1" i="0" u="none" strike="noStrike" dirty="0">
                          <a:solidFill>
                            <a:srgbClr val="DD4B5A"/>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4051345035"/>
                  </a:ext>
                </a:extLst>
              </a:tr>
              <a:tr h="678904">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867322988"/>
                  </a:ext>
                </a:extLst>
              </a:tr>
              <a:tr h="678904">
                <a:tc>
                  <a:txBody>
                    <a:bodyPr/>
                    <a:lstStyle/>
                    <a:p>
                      <a:pPr algn="l" fontAlgn="ctr"/>
                      <a:r>
                        <a:rPr lang="fr-FR" sz="800" b="1" i="0" u="none" strike="noStrike" dirty="0">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304868950"/>
                  </a:ext>
                </a:extLst>
              </a:tr>
            </a:tbl>
          </a:graphicData>
        </a:graphic>
      </p:graphicFrame>
      <p:cxnSp>
        <p:nvCxnSpPr>
          <p:cNvPr id="29" name="Connecteur droit avec flèche 73">
            <a:extLst>
              <a:ext uri="{FF2B5EF4-FFF2-40B4-BE49-F238E27FC236}">
                <a16:creationId xmlns:a16="http://schemas.microsoft.com/office/drawing/2014/main" id="{4A004B49-0134-42BC-B20D-F968DD28D4FD}"/>
              </a:ext>
            </a:extLst>
          </p:cNvPr>
          <p:cNvCxnSpPr>
            <a:cxnSpLocks/>
          </p:cNvCxnSpPr>
          <p:nvPr/>
        </p:nvCxnSpPr>
        <p:spPr bwMode="auto">
          <a:xfrm flipV="1">
            <a:off x="7768393" y="38436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0" name="Connecteur droit avec flèche 65">
            <a:extLst>
              <a:ext uri="{FF2B5EF4-FFF2-40B4-BE49-F238E27FC236}">
                <a16:creationId xmlns:a16="http://schemas.microsoft.com/office/drawing/2014/main" id="{3AE46162-B50A-4AE6-94A3-5831CBCB5F27}"/>
              </a:ext>
            </a:extLst>
          </p:cNvPr>
          <p:cNvCxnSpPr>
            <a:cxnSpLocks/>
          </p:cNvCxnSpPr>
          <p:nvPr/>
        </p:nvCxnSpPr>
        <p:spPr bwMode="auto">
          <a:xfrm>
            <a:off x="7768393" y="31630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1" name="Connecteur droit avec flèche 73">
            <a:extLst>
              <a:ext uri="{FF2B5EF4-FFF2-40B4-BE49-F238E27FC236}">
                <a16:creationId xmlns:a16="http://schemas.microsoft.com/office/drawing/2014/main" id="{D40C1C86-BA85-47E1-862E-7E643BDE04DE}"/>
              </a:ext>
            </a:extLst>
          </p:cNvPr>
          <p:cNvCxnSpPr>
            <a:cxnSpLocks/>
          </p:cNvCxnSpPr>
          <p:nvPr/>
        </p:nvCxnSpPr>
        <p:spPr bwMode="auto">
          <a:xfrm flipV="1">
            <a:off x="7768393" y="45242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nvGrpSpPr>
          <p:cNvPr id="32" name="Groupe 178">
            <a:extLst>
              <a:ext uri="{FF2B5EF4-FFF2-40B4-BE49-F238E27FC236}">
                <a16:creationId xmlns:a16="http://schemas.microsoft.com/office/drawing/2014/main" id="{654918CD-690B-4E25-A6DE-E85F054F3A83}"/>
              </a:ext>
            </a:extLst>
          </p:cNvPr>
          <p:cNvGrpSpPr/>
          <p:nvPr/>
        </p:nvGrpSpPr>
        <p:grpSpPr>
          <a:xfrm>
            <a:off x="6213466" y="6134084"/>
            <a:ext cx="2786465" cy="215444"/>
            <a:chOff x="6180269" y="5701497"/>
            <a:chExt cx="2786465" cy="215444"/>
          </a:xfrm>
        </p:grpSpPr>
        <p:sp>
          <p:nvSpPr>
            <p:cNvPr id="33" name="ZoneTexte 144">
              <a:extLst>
                <a:ext uri="{FF2B5EF4-FFF2-40B4-BE49-F238E27FC236}">
                  <a16:creationId xmlns:a16="http://schemas.microsoft.com/office/drawing/2014/main" id="{A37E43FD-8447-4EE7-811C-8344AC5CD998}"/>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34" name="Connecteur droit avec flèche 161">
              <a:extLst>
                <a:ext uri="{FF2B5EF4-FFF2-40B4-BE49-F238E27FC236}">
                  <a16:creationId xmlns:a16="http://schemas.microsoft.com/office/drawing/2014/main" id="{0A142D53-58C1-4890-9829-61E4F9B807BD}"/>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5" name="Connecteur droit avec flèche 176">
              <a:extLst>
                <a:ext uri="{FF2B5EF4-FFF2-40B4-BE49-F238E27FC236}">
                  <a16:creationId xmlns:a16="http://schemas.microsoft.com/office/drawing/2014/main" id="{7F5FA9C0-3F2E-47BE-9595-4EA273A8A9AA}"/>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6" name="Groupe 35">
            <a:extLst>
              <a:ext uri="{FF2B5EF4-FFF2-40B4-BE49-F238E27FC236}">
                <a16:creationId xmlns:a16="http://schemas.microsoft.com/office/drawing/2014/main" id="{2DEC3DAC-ECA2-4AB6-AFA5-740621F8E76C}"/>
              </a:ext>
            </a:extLst>
          </p:cNvPr>
          <p:cNvGrpSpPr/>
          <p:nvPr/>
        </p:nvGrpSpPr>
        <p:grpSpPr>
          <a:xfrm>
            <a:off x="727555" y="820927"/>
            <a:ext cx="982374" cy="360000"/>
            <a:chOff x="727555" y="820927"/>
            <a:chExt cx="982374" cy="360000"/>
          </a:xfrm>
        </p:grpSpPr>
        <p:sp>
          <p:nvSpPr>
            <p:cNvPr id="37" name="Espace réservé du texte 4">
              <a:extLst>
                <a:ext uri="{FF2B5EF4-FFF2-40B4-BE49-F238E27FC236}">
                  <a16:creationId xmlns:a16="http://schemas.microsoft.com/office/drawing/2014/main" id="{D750221B-2B35-4E4D-9F16-57D69D44FAF5}"/>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38" name="Picture 2" descr="C:\Users\NicoC\Desktop\CEVIPOF\sample-01.png">
              <a:extLst>
                <a:ext uri="{FF2B5EF4-FFF2-40B4-BE49-F238E27FC236}">
                  <a16:creationId xmlns:a16="http://schemas.microsoft.com/office/drawing/2014/main" id="{1216035C-C88F-4F93-AD26-46E5164F5B16}"/>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11023557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3273785734"/>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L’évolution ressentie de son niveau de vie</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new25. Au cours de ces dernières années, d'une manière générale, avez-vous le sentiment que votre niveau de vie s'est amélioré ou dégradé ?</a:t>
            </a:r>
            <a:endPar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endParaRPr>
          </a:p>
        </p:txBody>
      </p:sp>
      <p:sp>
        <p:nvSpPr>
          <p:cNvPr id="14" name="AutoShape 4">
            <a:extLst>
              <a:ext uri="{FF2B5EF4-FFF2-40B4-BE49-F238E27FC236}">
                <a16:creationId xmlns:a16="http://schemas.microsoft.com/office/drawing/2014/main" id="{0BC6CD2F-63C3-4470-83C9-966D1085D432}"/>
              </a:ext>
            </a:extLst>
          </p:cNvPr>
          <p:cNvSpPr>
            <a:spLocks noChangeArrowheads="1"/>
          </p:cNvSpPr>
          <p:nvPr/>
        </p:nvSpPr>
        <p:spPr bwMode="auto">
          <a:xfrm>
            <a:off x="6242994" y="2582872"/>
            <a:ext cx="2387200" cy="2677104"/>
          </a:xfrm>
          <a:prstGeom prst="roundRect">
            <a:avLst>
              <a:gd name="adj" fmla="val 5266"/>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ndParaRPr>
          </a:p>
        </p:txBody>
      </p:sp>
      <p:sp>
        <p:nvSpPr>
          <p:cNvPr id="15" name="=affich1">
            <a:extLst>
              <a:ext uri="{FF2B5EF4-FFF2-40B4-BE49-F238E27FC236}">
                <a16:creationId xmlns:a16="http://schemas.microsoft.com/office/drawing/2014/main" id="{C1D6B70D-FAAC-487C-8E18-95D24800A81B}"/>
              </a:ext>
            </a:extLst>
          </p:cNvPr>
          <p:cNvSpPr>
            <a:spLocks noChangeAspect="1"/>
          </p:cNvSpPr>
          <p:nvPr/>
        </p:nvSpPr>
        <p:spPr bwMode="auto">
          <a:xfrm rot="3470042">
            <a:off x="6474171" y="2828196"/>
            <a:ext cx="333370" cy="359979"/>
          </a:xfrm>
          <a:prstGeom prst="blockArc">
            <a:avLst>
              <a:gd name="adj1" fmla="val 10800000"/>
              <a:gd name="adj2" fmla="val 2543219"/>
              <a:gd name="adj3" fmla="val 31826"/>
            </a:avLst>
          </a:prstGeom>
          <a:solidFill>
            <a:srgbClr val="376092"/>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sp>
        <p:nvSpPr>
          <p:cNvPr id="16" name="=affich2">
            <a:extLst>
              <a:ext uri="{FF2B5EF4-FFF2-40B4-BE49-F238E27FC236}">
                <a16:creationId xmlns:a16="http://schemas.microsoft.com/office/drawing/2014/main" id="{2E227473-29E8-45B1-979D-B3CF2F5A9261}"/>
              </a:ext>
            </a:extLst>
          </p:cNvPr>
          <p:cNvSpPr>
            <a:spLocks noChangeAspect="1"/>
          </p:cNvSpPr>
          <p:nvPr/>
        </p:nvSpPr>
        <p:spPr bwMode="auto">
          <a:xfrm rot="3470042">
            <a:off x="6474171" y="3684760"/>
            <a:ext cx="333369" cy="359979"/>
          </a:xfrm>
          <a:prstGeom prst="blockArc">
            <a:avLst>
              <a:gd name="adj1" fmla="val 10800000"/>
              <a:gd name="adj2" fmla="val 2543219"/>
              <a:gd name="adj3" fmla="val 31826"/>
            </a:avLst>
          </a:prstGeom>
          <a:solidFill>
            <a:srgbClr val="FFC000"/>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graphicFrame>
        <p:nvGraphicFramePr>
          <p:cNvPr id="23" name="Graphique 22">
            <a:extLst>
              <a:ext uri="{FF2B5EF4-FFF2-40B4-BE49-F238E27FC236}">
                <a16:creationId xmlns:a16="http://schemas.microsoft.com/office/drawing/2014/main" id="{51C588A3-E809-4436-8113-0C9AC3003A3F}"/>
              </a:ext>
            </a:extLst>
          </p:cNvPr>
          <p:cNvGraphicFramePr/>
          <p:nvPr>
            <p:extLst>
              <p:ext uri="{D42A27DB-BD31-4B8C-83A1-F6EECF244321}">
                <p14:modId xmlns:p14="http://schemas.microsoft.com/office/powerpoint/2010/main" val="121063082"/>
              </p:ext>
            </p:extLst>
          </p:nvPr>
        </p:nvGraphicFramePr>
        <p:xfrm>
          <a:off x="1541028" y="1654760"/>
          <a:ext cx="4361643" cy="42148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Tableau 27">
            <a:extLst>
              <a:ext uri="{FF2B5EF4-FFF2-40B4-BE49-F238E27FC236}">
                <a16:creationId xmlns:a16="http://schemas.microsoft.com/office/drawing/2014/main" id="{FFEE7D07-0BDF-4E64-AAC3-07645D25D459}"/>
              </a:ext>
            </a:extLst>
          </p:cNvPr>
          <p:cNvGraphicFramePr>
            <a:graphicFrameLocks noGrp="1"/>
          </p:cNvGraphicFramePr>
          <p:nvPr>
            <p:extLst>
              <p:ext uri="{D42A27DB-BD31-4B8C-83A1-F6EECF244321}">
                <p14:modId xmlns:p14="http://schemas.microsoft.com/office/powerpoint/2010/main" val="3336562214"/>
              </p:ext>
            </p:extLst>
          </p:nvPr>
        </p:nvGraphicFramePr>
        <p:xfrm>
          <a:off x="6943531" y="2643827"/>
          <a:ext cx="1904378" cy="2502939"/>
        </p:xfrm>
        <a:graphic>
          <a:graphicData uri="http://schemas.openxmlformats.org/drawingml/2006/table">
            <a:tbl>
              <a:tblPr/>
              <a:tblGrid>
                <a:gridCol w="1904378">
                  <a:extLst>
                    <a:ext uri="{9D8B030D-6E8A-4147-A177-3AD203B41FA5}">
                      <a16:colId xmlns:a16="http://schemas.microsoft.com/office/drawing/2014/main" val="20000"/>
                    </a:ext>
                  </a:extLst>
                </a:gridCol>
              </a:tblGrid>
              <a:tr h="834313">
                <a:tc>
                  <a:txBody>
                    <a:bodyPr/>
                    <a:lstStyle/>
                    <a:p>
                      <a:pPr algn="l" fontAlgn="ctr"/>
                      <a:r>
                        <a:rPr lang="fr-FR" sz="1200" b="0" i="0" u="none" strike="noStrike" dirty="0">
                          <a:solidFill>
                            <a:srgbClr val="404040"/>
                          </a:solidFill>
                          <a:effectLst/>
                          <a:latin typeface="Tahoma" panose="020B0604030504040204" pitchFamily="34" charset="0"/>
                        </a:rPr>
                        <a:t>Il s'est amélioré</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834313">
                <a:tc>
                  <a:txBody>
                    <a:bodyPr/>
                    <a:lstStyle/>
                    <a:p>
                      <a:pPr algn="l" fontAlgn="ctr"/>
                      <a:r>
                        <a:rPr lang="fr-FR" sz="1200" b="0" i="0" u="none" strike="noStrike" dirty="0">
                          <a:solidFill>
                            <a:srgbClr val="404040"/>
                          </a:solidFill>
                          <a:effectLst/>
                          <a:latin typeface="Tahoma" panose="020B0604030504040204" pitchFamily="34" charset="0"/>
                        </a:rPr>
                        <a:t>Il est resté stable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834313">
                <a:tc>
                  <a:txBody>
                    <a:bodyPr/>
                    <a:lstStyle/>
                    <a:p>
                      <a:pPr algn="l" fontAlgn="ctr"/>
                      <a:r>
                        <a:rPr lang="fr-FR" sz="1200" b="0" i="0" u="none" strike="noStrike" dirty="0">
                          <a:solidFill>
                            <a:srgbClr val="404040"/>
                          </a:solidFill>
                          <a:effectLst/>
                          <a:latin typeface="Tahoma" panose="020B0604030504040204" pitchFamily="34" charset="0"/>
                        </a:rPr>
                        <a:t>Il s'est dégradé</a:t>
                      </a:r>
                    </a:p>
                  </a:txBody>
                  <a:tcPr marL="9525" marR="9525" marT="9525" marB="0" anchor="ctr">
                    <a:lnL>
                      <a:noFill/>
                    </a:lnL>
                    <a:lnR>
                      <a:noFill/>
                    </a:lnR>
                    <a:lnT>
                      <a:noFill/>
                    </a:lnT>
                    <a:lnB>
                      <a:noFill/>
                    </a:lnB>
                  </a:tcPr>
                </a:tc>
                <a:extLst>
                  <a:ext uri="{0D108BD9-81ED-4DB2-BD59-A6C34878D82A}">
                    <a16:rowId xmlns:a16="http://schemas.microsoft.com/office/drawing/2014/main" val="2967996627"/>
                  </a:ext>
                </a:extLst>
              </a:tr>
            </a:tbl>
          </a:graphicData>
        </a:graphic>
      </p:graphicFrame>
      <p:sp>
        <p:nvSpPr>
          <p:cNvPr id="29" name="Rectangle 28">
            <a:extLst>
              <a:ext uri="{FF2B5EF4-FFF2-40B4-BE49-F238E27FC236}">
                <a16:creationId xmlns:a16="http://schemas.microsoft.com/office/drawing/2014/main" id="{7ECA9D8C-5095-4CB8-B6C6-3E6CBC11DDD8}"/>
              </a:ext>
            </a:extLst>
          </p:cNvPr>
          <p:cNvSpPr/>
          <p:nvPr/>
        </p:nvSpPr>
        <p:spPr>
          <a:xfrm>
            <a:off x="1796695" y="4988075"/>
            <a:ext cx="457176" cy="276999"/>
          </a:xfrm>
          <a:prstGeom prst="rect">
            <a:avLst/>
          </a:prstGeom>
        </p:spPr>
        <p:txBody>
          <a:bodyPr wrap="none">
            <a:spAutoFit/>
          </a:bodyPr>
          <a:lstStyle/>
          <a:p>
            <a:r>
              <a:rPr lang="fr-FR" sz="1200" b="0" i="1" dirty="0">
                <a:solidFill>
                  <a:srgbClr val="000000"/>
                </a:solidFill>
              </a:rPr>
              <a:t>NSP</a:t>
            </a:r>
            <a:endParaRPr lang="fr-FR" sz="1200" i="1" dirty="0"/>
          </a:p>
        </p:txBody>
      </p:sp>
      <p:sp>
        <p:nvSpPr>
          <p:cNvPr id="30" name="=affich2">
            <a:extLst>
              <a:ext uri="{FF2B5EF4-FFF2-40B4-BE49-F238E27FC236}">
                <a16:creationId xmlns:a16="http://schemas.microsoft.com/office/drawing/2014/main" id="{F24E4C13-B9D0-4755-87BC-509F655F8EDF}"/>
              </a:ext>
            </a:extLst>
          </p:cNvPr>
          <p:cNvSpPr>
            <a:spLocks noChangeAspect="1"/>
          </p:cNvSpPr>
          <p:nvPr/>
        </p:nvSpPr>
        <p:spPr bwMode="auto">
          <a:xfrm rot="3470042">
            <a:off x="6474171" y="4520784"/>
            <a:ext cx="333369" cy="359979"/>
          </a:xfrm>
          <a:prstGeom prst="blockArc">
            <a:avLst>
              <a:gd name="adj1" fmla="val 10800000"/>
              <a:gd name="adj2" fmla="val 2543219"/>
              <a:gd name="adj3" fmla="val 31826"/>
            </a:avLst>
          </a:prstGeom>
          <a:solidFill>
            <a:srgbClr val="EB4347"/>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grpSp>
        <p:nvGrpSpPr>
          <p:cNvPr id="26" name="Groupe 178">
            <a:extLst>
              <a:ext uri="{FF2B5EF4-FFF2-40B4-BE49-F238E27FC236}">
                <a16:creationId xmlns:a16="http://schemas.microsoft.com/office/drawing/2014/main" id="{EA8EF56E-61F5-41B4-BA77-6D9349B41851}"/>
              </a:ext>
            </a:extLst>
          </p:cNvPr>
          <p:cNvGrpSpPr/>
          <p:nvPr/>
        </p:nvGrpSpPr>
        <p:grpSpPr>
          <a:xfrm>
            <a:off x="6978637" y="6305827"/>
            <a:ext cx="2786465" cy="215444"/>
            <a:chOff x="6180269" y="5701497"/>
            <a:chExt cx="2786465" cy="215444"/>
          </a:xfrm>
        </p:grpSpPr>
        <p:sp>
          <p:nvSpPr>
            <p:cNvPr id="27" name="ZoneTexte 144">
              <a:extLst>
                <a:ext uri="{FF2B5EF4-FFF2-40B4-BE49-F238E27FC236}">
                  <a16:creationId xmlns:a16="http://schemas.microsoft.com/office/drawing/2014/main" id="{D1636056-ECE3-4159-ACDC-1F15662AC24F}"/>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31" name="Connecteur droit avec flèche 161">
              <a:extLst>
                <a:ext uri="{FF2B5EF4-FFF2-40B4-BE49-F238E27FC236}">
                  <a16:creationId xmlns:a16="http://schemas.microsoft.com/office/drawing/2014/main" id="{7D573050-45DA-4CFA-94DB-6AFDA32796AF}"/>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2" name="Connecteur droit avec flèche 176">
              <a:extLst>
                <a:ext uri="{FF2B5EF4-FFF2-40B4-BE49-F238E27FC236}">
                  <a16:creationId xmlns:a16="http://schemas.microsoft.com/office/drawing/2014/main" id="{B63FA6B5-8324-418E-98E4-55BE9B20646B}"/>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3" name="Groupe 37">
            <a:extLst>
              <a:ext uri="{FF2B5EF4-FFF2-40B4-BE49-F238E27FC236}">
                <a16:creationId xmlns:a16="http://schemas.microsoft.com/office/drawing/2014/main" id="{7142A763-36C1-4D7B-9300-F236C54CFA01}"/>
              </a:ext>
            </a:extLst>
          </p:cNvPr>
          <p:cNvGrpSpPr/>
          <p:nvPr/>
        </p:nvGrpSpPr>
        <p:grpSpPr>
          <a:xfrm>
            <a:off x="3540889" y="2614474"/>
            <a:ext cx="348366" cy="215444"/>
            <a:chOff x="6413168" y="3047886"/>
            <a:chExt cx="348366" cy="215444"/>
          </a:xfrm>
        </p:grpSpPr>
        <p:cxnSp>
          <p:nvCxnSpPr>
            <p:cNvPr id="34" name="Connecteur droit avec flèche 38">
              <a:extLst>
                <a:ext uri="{FF2B5EF4-FFF2-40B4-BE49-F238E27FC236}">
                  <a16:creationId xmlns:a16="http://schemas.microsoft.com/office/drawing/2014/main" id="{2C2D74C7-E041-455F-A4C9-77126A65C964}"/>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35" name="Rectangle 39">
              <a:extLst>
                <a:ext uri="{FF2B5EF4-FFF2-40B4-BE49-F238E27FC236}">
                  <a16:creationId xmlns:a16="http://schemas.microsoft.com/office/drawing/2014/main" id="{10F1AE45-DAF6-4F2B-A917-72BEC7E9C738}"/>
                </a:ext>
              </a:extLst>
            </p:cNvPr>
            <p:cNvSpPr/>
            <p:nvPr/>
          </p:nvSpPr>
          <p:spPr>
            <a:xfrm>
              <a:off x="6427788" y="3047886"/>
              <a:ext cx="333746" cy="215444"/>
            </a:xfrm>
            <a:prstGeom prst="rect">
              <a:avLst/>
            </a:prstGeom>
          </p:spPr>
          <p:txBody>
            <a:bodyPr wrap="none">
              <a:spAutoFit/>
            </a:bodyPr>
            <a:lstStyle/>
            <a:p>
              <a:r>
                <a:rPr lang="fr-FR" sz="800" i="1" dirty="0">
                  <a:solidFill>
                    <a:schemeClr val="bg1"/>
                  </a:solidFill>
                  <a:cs typeface="Tahoma" pitchFamily="34" charset="0"/>
                </a:rPr>
                <a:t>+</a:t>
              </a:r>
              <a:r>
                <a:rPr lang="pl-PL" sz="800" i="1" dirty="0">
                  <a:solidFill>
                    <a:schemeClr val="bg1"/>
                  </a:solidFill>
                  <a:cs typeface="Tahoma" pitchFamily="34" charset="0"/>
                </a:rPr>
                <a:t>8</a:t>
              </a:r>
              <a:endParaRPr lang="fr-FR" sz="800" dirty="0">
                <a:solidFill>
                  <a:schemeClr val="bg1"/>
                </a:solidFill>
              </a:endParaRPr>
            </a:p>
          </p:txBody>
        </p:sp>
      </p:grpSp>
      <p:grpSp>
        <p:nvGrpSpPr>
          <p:cNvPr id="36" name="Groupe 34">
            <a:extLst>
              <a:ext uri="{FF2B5EF4-FFF2-40B4-BE49-F238E27FC236}">
                <a16:creationId xmlns:a16="http://schemas.microsoft.com/office/drawing/2014/main" id="{B909AE8E-2BA1-49B3-B3DD-177BB5A20B12}"/>
              </a:ext>
            </a:extLst>
          </p:cNvPr>
          <p:cNvGrpSpPr/>
          <p:nvPr/>
        </p:nvGrpSpPr>
        <p:grpSpPr>
          <a:xfrm>
            <a:off x="3892770" y="5048781"/>
            <a:ext cx="375616" cy="215444"/>
            <a:chOff x="6413168" y="2748837"/>
            <a:chExt cx="375616" cy="215444"/>
          </a:xfrm>
        </p:grpSpPr>
        <p:cxnSp>
          <p:nvCxnSpPr>
            <p:cNvPr id="37" name="Connecteur droit avec flèche 35">
              <a:extLst>
                <a:ext uri="{FF2B5EF4-FFF2-40B4-BE49-F238E27FC236}">
                  <a16:creationId xmlns:a16="http://schemas.microsoft.com/office/drawing/2014/main" id="{C9AE758B-191C-4CAB-A067-DF9E4ADF7098}"/>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38" name="Rectangle 36">
              <a:extLst>
                <a:ext uri="{FF2B5EF4-FFF2-40B4-BE49-F238E27FC236}">
                  <a16:creationId xmlns:a16="http://schemas.microsoft.com/office/drawing/2014/main" id="{D743AD55-B09D-450F-AD10-FD9BC9117547}"/>
                </a:ext>
              </a:extLst>
            </p:cNvPr>
            <p:cNvSpPr/>
            <p:nvPr/>
          </p:nvSpPr>
          <p:spPr>
            <a:xfrm>
              <a:off x="6427788" y="2748837"/>
              <a:ext cx="360996" cy="215444"/>
            </a:xfrm>
            <a:prstGeom prst="rect">
              <a:avLst/>
            </a:prstGeom>
          </p:spPr>
          <p:txBody>
            <a:bodyPr wrap="none">
              <a:spAutoFit/>
            </a:bodyPr>
            <a:lstStyle/>
            <a:p>
              <a:r>
                <a:rPr lang="fr-FR" sz="800" i="1" dirty="0">
                  <a:solidFill>
                    <a:schemeClr val="bg1"/>
                  </a:solidFill>
                  <a:cs typeface="Tahoma" pitchFamily="34" charset="0"/>
                </a:rPr>
                <a:t>-</a:t>
              </a:r>
              <a:r>
                <a:rPr lang="pl-PL" sz="800" i="1" dirty="0">
                  <a:solidFill>
                    <a:schemeClr val="bg1"/>
                  </a:solidFill>
                  <a:cs typeface="Tahoma" pitchFamily="34" charset="0"/>
                </a:rPr>
                <a:t>10</a:t>
              </a:r>
              <a:endParaRPr lang="fr-FR" sz="800" dirty="0">
                <a:solidFill>
                  <a:schemeClr val="bg1"/>
                </a:solidFill>
              </a:endParaRPr>
            </a:p>
          </p:txBody>
        </p:sp>
      </p:grpSp>
      <p:grpSp>
        <p:nvGrpSpPr>
          <p:cNvPr id="39" name="Groupe 37">
            <a:extLst>
              <a:ext uri="{FF2B5EF4-FFF2-40B4-BE49-F238E27FC236}">
                <a16:creationId xmlns:a16="http://schemas.microsoft.com/office/drawing/2014/main" id="{E326AE5F-38C9-4715-AC42-093415565706}"/>
              </a:ext>
            </a:extLst>
          </p:cNvPr>
          <p:cNvGrpSpPr/>
          <p:nvPr/>
        </p:nvGrpSpPr>
        <p:grpSpPr>
          <a:xfrm>
            <a:off x="2312164" y="4405174"/>
            <a:ext cx="348366" cy="215444"/>
            <a:chOff x="6413168" y="3047886"/>
            <a:chExt cx="348366" cy="215444"/>
          </a:xfrm>
        </p:grpSpPr>
        <p:cxnSp>
          <p:nvCxnSpPr>
            <p:cNvPr id="40" name="Connecteur droit avec flèche 38">
              <a:extLst>
                <a:ext uri="{FF2B5EF4-FFF2-40B4-BE49-F238E27FC236}">
                  <a16:creationId xmlns:a16="http://schemas.microsoft.com/office/drawing/2014/main" id="{E342E946-A5B3-450F-B4EF-11AB186D05E4}"/>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41" name="Rectangle 39">
              <a:extLst>
                <a:ext uri="{FF2B5EF4-FFF2-40B4-BE49-F238E27FC236}">
                  <a16:creationId xmlns:a16="http://schemas.microsoft.com/office/drawing/2014/main" id="{D1252D38-3DF8-4DE1-9F4B-11161073A76C}"/>
                </a:ext>
              </a:extLst>
            </p:cNvPr>
            <p:cNvSpPr/>
            <p:nvPr/>
          </p:nvSpPr>
          <p:spPr>
            <a:xfrm>
              <a:off x="6427788" y="3047886"/>
              <a:ext cx="333746" cy="215444"/>
            </a:xfrm>
            <a:prstGeom prst="rect">
              <a:avLst/>
            </a:prstGeom>
          </p:spPr>
          <p:txBody>
            <a:bodyPr wrap="none">
              <a:spAutoFit/>
            </a:bodyPr>
            <a:lstStyle/>
            <a:p>
              <a:r>
                <a:rPr lang="fr-FR" sz="800" i="1" dirty="0">
                  <a:solidFill>
                    <a:schemeClr val="bg1"/>
                  </a:solidFill>
                  <a:cs typeface="Tahoma" pitchFamily="34" charset="0"/>
                </a:rPr>
                <a:t>+2</a:t>
              </a:r>
              <a:endParaRPr lang="fr-FR" sz="800" dirty="0">
                <a:solidFill>
                  <a:schemeClr val="bg1"/>
                </a:solidFill>
              </a:endParaRPr>
            </a:p>
          </p:txBody>
        </p:sp>
      </p:grpSp>
    </p:spTree>
    <p:extLst>
      <p:ext uri="{BB962C8B-B14F-4D97-AF65-F5344CB8AC3E}">
        <p14:creationId xmlns:p14="http://schemas.microsoft.com/office/powerpoint/2010/main" val="34997505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L’évolution ressentie de son niveau de vie</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new25. Au cours de ces dernières années, d'une manière générale, avez-vous le sentiment que votre niveau de vie s'est amélioré ou dégradé ?</a:t>
            </a:r>
            <a:endPar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endParaRPr>
          </a:p>
        </p:txBody>
      </p:sp>
      <p:graphicFrame>
        <p:nvGraphicFramePr>
          <p:cNvPr id="12" name="Tableau 11">
            <a:extLst>
              <a:ext uri="{FF2B5EF4-FFF2-40B4-BE49-F238E27FC236}">
                <a16:creationId xmlns:a16="http://schemas.microsoft.com/office/drawing/2014/main" id="{EF33D009-05F9-4D6B-8450-3494AE150E36}"/>
              </a:ext>
            </a:extLst>
          </p:cNvPr>
          <p:cNvGraphicFramePr>
            <a:graphicFrameLocks noGrp="1"/>
          </p:cNvGraphicFramePr>
          <p:nvPr/>
        </p:nvGraphicFramePr>
        <p:xfrm>
          <a:off x="911984" y="2499361"/>
          <a:ext cx="8090261" cy="3109658"/>
        </p:xfrm>
        <a:graphic>
          <a:graphicData uri="http://schemas.openxmlformats.org/drawingml/2006/table">
            <a:tbl>
              <a:tblPr>
                <a:tableStyleId>{5C22544A-7EE6-4342-B048-85BDC9FD1C3A}</a:tableStyleId>
              </a:tblPr>
              <a:tblGrid>
                <a:gridCol w="3078651">
                  <a:extLst>
                    <a:ext uri="{9D8B030D-6E8A-4147-A177-3AD203B41FA5}">
                      <a16:colId xmlns:a16="http://schemas.microsoft.com/office/drawing/2014/main" val="2281626971"/>
                    </a:ext>
                  </a:extLst>
                </a:gridCol>
                <a:gridCol w="1002322">
                  <a:extLst>
                    <a:ext uri="{9D8B030D-6E8A-4147-A177-3AD203B41FA5}">
                      <a16:colId xmlns:a16="http://schemas.microsoft.com/office/drawing/2014/main" val="3269323186"/>
                    </a:ext>
                  </a:extLst>
                </a:gridCol>
                <a:gridCol w="1002322">
                  <a:extLst>
                    <a:ext uri="{9D8B030D-6E8A-4147-A177-3AD203B41FA5}">
                      <a16:colId xmlns:a16="http://schemas.microsoft.com/office/drawing/2014/main" val="4251480744"/>
                    </a:ext>
                  </a:extLst>
                </a:gridCol>
                <a:gridCol w="1002322">
                  <a:extLst>
                    <a:ext uri="{9D8B030D-6E8A-4147-A177-3AD203B41FA5}">
                      <a16:colId xmlns:a16="http://schemas.microsoft.com/office/drawing/2014/main" val="789682629"/>
                    </a:ext>
                  </a:extLst>
                </a:gridCol>
                <a:gridCol w="1002322">
                  <a:extLst>
                    <a:ext uri="{9D8B030D-6E8A-4147-A177-3AD203B41FA5}">
                      <a16:colId xmlns:a16="http://schemas.microsoft.com/office/drawing/2014/main" val="1358923703"/>
                    </a:ext>
                  </a:extLst>
                </a:gridCol>
                <a:gridCol w="1002322">
                  <a:extLst>
                    <a:ext uri="{9D8B030D-6E8A-4147-A177-3AD203B41FA5}">
                      <a16:colId xmlns:a16="http://schemas.microsoft.com/office/drawing/2014/main" val="2770879792"/>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684000">
                <a:tc>
                  <a:txBody>
                    <a:bodyPr/>
                    <a:lstStyle/>
                    <a:p>
                      <a:pPr algn="r" fontAlgn="ctr"/>
                      <a:r>
                        <a:rPr lang="fr-FR" sz="1200" b="0" kern="1200" dirty="0">
                          <a:solidFill>
                            <a:srgbClr val="404040"/>
                          </a:solidFill>
                          <a:latin typeface="Tahoma" pitchFamily="34" charset="0"/>
                          <a:ea typeface="Tahoma" pitchFamily="34" charset="0"/>
                          <a:cs typeface="Tahoma" pitchFamily="34" charset="0"/>
                        </a:rPr>
                        <a:t>Il s'est amélioré</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684000">
                <a:tc>
                  <a:txBody>
                    <a:bodyPr/>
                    <a:lstStyle/>
                    <a:p>
                      <a:pPr algn="r" fontAlgn="ctr"/>
                      <a:r>
                        <a:rPr lang="fr-FR" sz="1200" b="0" kern="1200" dirty="0">
                          <a:solidFill>
                            <a:srgbClr val="404040"/>
                          </a:solidFill>
                          <a:latin typeface="Tahoma" pitchFamily="34" charset="0"/>
                          <a:ea typeface="Tahoma" pitchFamily="34" charset="0"/>
                          <a:cs typeface="Tahoma" pitchFamily="34" charset="0"/>
                        </a:rPr>
                        <a:t>Il est resté stable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684000">
                <a:tc>
                  <a:txBody>
                    <a:bodyPr/>
                    <a:lstStyle/>
                    <a:p>
                      <a:pPr algn="r" fontAlgn="ctr"/>
                      <a:r>
                        <a:rPr lang="fr-FR" sz="1200" b="0" kern="1200" dirty="0">
                          <a:solidFill>
                            <a:srgbClr val="404040"/>
                          </a:solidFill>
                          <a:latin typeface="Tahoma" pitchFamily="34" charset="0"/>
                          <a:ea typeface="Tahoma" pitchFamily="34" charset="0"/>
                          <a:cs typeface="Tahoma" pitchFamily="34" charset="0"/>
                        </a:rPr>
                        <a:t>Il s'est dégradé</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684000">
                <a:tc>
                  <a:txBody>
                    <a:bodyPr/>
                    <a:lstStyle/>
                    <a:p>
                      <a:pPr algn="r" fontAlgn="ctr"/>
                      <a:r>
                        <a:rPr lang="fr-FR" sz="1200" b="0" kern="1200" dirty="0">
                          <a:solidFill>
                            <a:srgbClr val="404040"/>
                          </a:solidFill>
                          <a:latin typeface="Tahoma" pitchFamily="34" charset="0"/>
                          <a:ea typeface="Tahoma" pitchFamily="34" charset="0"/>
                          <a:cs typeface="Tahoma"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bl>
          </a:graphicData>
        </a:graphic>
      </p:graphicFrame>
      <p:pic>
        <p:nvPicPr>
          <p:cNvPr id="15" name="Image 4" descr="Une image contenant texte, clipart&#10;&#10;Description générée automatiquement">
            <a:extLst>
              <a:ext uri="{FF2B5EF4-FFF2-40B4-BE49-F238E27FC236}">
                <a16:creationId xmlns:a16="http://schemas.microsoft.com/office/drawing/2014/main" id="{79303BE8-C5B3-4471-81B9-C758A08A3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342" y="1941020"/>
            <a:ext cx="612000" cy="612000"/>
          </a:xfrm>
          <a:prstGeom prst="rect">
            <a:avLst/>
          </a:prstGeom>
        </p:spPr>
      </p:pic>
      <p:pic>
        <p:nvPicPr>
          <p:cNvPr id="16" name="Image 8">
            <a:extLst>
              <a:ext uri="{FF2B5EF4-FFF2-40B4-BE49-F238E27FC236}">
                <a16:creationId xmlns:a16="http://schemas.microsoft.com/office/drawing/2014/main" id="{E0CE2CD4-2E40-4BA6-8263-9377CF71EE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6358" y="1941020"/>
            <a:ext cx="612000" cy="612000"/>
          </a:xfrm>
          <a:prstGeom prst="rect">
            <a:avLst/>
          </a:prstGeom>
        </p:spPr>
      </p:pic>
      <p:pic>
        <p:nvPicPr>
          <p:cNvPr id="20" name="Image 10">
            <a:extLst>
              <a:ext uri="{FF2B5EF4-FFF2-40B4-BE49-F238E27FC236}">
                <a16:creationId xmlns:a16="http://schemas.microsoft.com/office/drawing/2014/main" id="{C4012178-C7A9-4A9F-B4E5-02C689447F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7850" y="1941020"/>
            <a:ext cx="612000" cy="612000"/>
          </a:xfrm>
          <a:prstGeom prst="rect">
            <a:avLst/>
          </a:prstGeom>
        </p:spPr>
      </p:pic>
      <p:pic>
        <p:nvPicPr>
          <p:cNvPr id="21" name="Image 12" descr="Une image contenant texte, clipart&#10;&#10;Description générée automatiquement">
            <a:extLst>
              <a:ext uri="{FF2B5EF4-FFF2-40B4-BE49-F238E27FC236}">
                <a16:creationId xmlns:a16="http://schemas.microsoft.com/office/drawing/2014/main" id="{F68CA893-D4A1-4175-A057-B3030E4997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4865" y="1941020"/>
            <a:ext cx="612000" cy="612000"/>
          </a:xfrm>
          <a:prstGeom prst="rect">
            <a:avLst/>
          </a:prstGeom>
        </p:spPr>
      </p:pic>
      <p:pic>
        <p:nvPicPr>
          <p:cNvPr id="22" name="Image 14">
            <a:extLst>
              <a:ext uri="{FF2B5EF4-FFF2-40B4-BE49-F238E27FC236}">
                <a16:creationId xmlns:a16="http://schemas.microsoft.com/office/drawing/2014/main" id="{B3F6D193-3414-4A0A-B5A0-353B5A335F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0834" y="1941020"/>
            <a:ext cx="612000" cy="612000"/>
          </a:xfrm>
          <a:prstGeom prst="rect">
            <a:avLst/>
          </a:prstGeom>
        </p:spPr>
      </p:pic>
      <p:graphicFrame>
        <p:nvGraphicFramePr>
          <p:cNvPr id="2" name="Tabela 1">
            <a:extLst>
              <a:ext uri="{FF2B5EF4-FFF2-40B4-BE49-F238E27FC236}">
                <a16:creationId xmlns:a16="http://schemas.microsoft.com/office/drawing/2014/main" id="{F3E8A9B4-9A2A-432D-AFF5-73BA910C6C45}"/>
              </a:ext>
            </a:extLst>
          </p:cNvPr>
          <p:cNvGraphicFramePr>
            <a:graphicFrameLocks noGrp="1"/>
          </p:cNvGraphicFramePr>
          <p:nvPr/>
        </p:nvGraphicFramePr>
        <p:xfrm>
          <a:off x="5901269" y="2899356"/>
          <a:ext cx="355600" cy="2011308"/>
        </p:xfrm>
        <a:graphic>
          <a:graphicData uri="http://schemas.openxmlformats.org/drawingml/2006/table">
            <a:tbl>
              <a:tblPr/>
              <a:tblGrid>
                <a:gridCol w="355600">
                  <a:extLst>
                    <a:ext uri="{9D8B030D-6E8A-4147-A177-3AD203B41FA5}">
                      <a16:colId xmlns:a16="http://schemas.microsoft.com/office/drawing/2014/main" val="4288711162"/>
                    </a:ext>
                  </a:extLst>
                </a:gridCol>
              </a:tblGrid>
              <a:tr h="670436">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528704169"/>
                  </a:ext>
                </a:extLst>
              </a:tr>
              <a:tr h="670436">
                <a:tc>
                  <a:txBody>
                    <a:bodyPr/>
                    <a:lstStyle/>
                    <a:p>
                      <a:pPr algn="l" fontAlgn="ctr"/>
                      <a:r>
                        <a:rPr lang="fr-FR" sz="800" b="1" i="0" u="none" strike="noStrike">
                          <a:solidFill>
                            <a:srgbClr val="00B050"/>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94034188"/>
                  </a:ext>
                </a:extLst>
              </a:tr>
              <a:tr h="670436">
                <a:tc>
                  <a:txBody>
                    <a:bodyPr/>
                    <a:lstStyle/>
                    <a:p>
                      <a:pPr algn="l" fontAlgn="ctr"/>
                      <a:r>
                        <a:rPr lang="fr-FR" sz="800" b="1" i="0" u="none" strike="noStrike" dirty="0">
                          <a:solidFill>
                            <a:srgbClr val="DD4B5A"/>
                          </a:solidFill>
                          <a:effectLst/>
                          <a:latin typeface="Tahoma" panose="020B0604030504040204" pitchFamily="34" charset="0"/>
                        </a:rPr>
                        <a:t>-10</a:t>
                      </a:r>
                    </a:p>
                  </a:txBody>
                  <a:tcPr marL="7620" marR="7620" marT="7620" marB="0" anchor="ctr">
                    <a:lnL>
                      <a:noFill/>
                    </a:lnL>
                    <a:lnR>
                      <a:noFill/>
                    </a:lnR>
                    <a:lnT>
                      <a:noFill/>
                    </a:lnT>
                    <a:lnB>
                      <a:noFill/>
                    </a:lnB>
                  </a:tcPr>
                </a:tc>
                <a:extLst>
                  <a:ext uri="{0D108BD9-81ED-4DB2-BD59-A6C34878D82A}">
                    <a16:rowId xmlns:a16="http://schemas.microsoft.com/office/drawing/2014/main" val="37433845"/>
                  </a:ext>
                </a:extLst>
              </a:tr>
            </a:tbl>
          </a:graphicData>
        </a:graphic>
      </p:graphicFrame>
      <p:cxnSp>
        <p:nvCxnSpPr>
          <p:cNvPr id="23" name="Connecteur droit avec flèche 73">
            <a:extLst>
              <a:ext uri="{FF2B5EF4-FFF2-40B4-BE49-F238E27FC236}">
                <a16:creationId xmlns:a16="http://schemas.microsoft.com/office/drawing/2014/main" id="{30AC6CEB-F471-4B2E-B961-CC7632088A01}"/>
              </a:ext>
            </a:extLst>
          </p:cNvPr>
          <p:cNvCxnSpPr/>
          <p:nvPr/>
        </p:nvCxnSpPr>
        <p:spPr bwMode="auto">
          <a:xfrm flipV="1">
            <a:off x="5759172" y="31695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4" name="Connecteur droit avec flèche 73">
            <a:extLst>
              <a:ext uri="{FF2B5EF4-FFF2-40B4-BE49-F238E27FC236}">
                <a16:creationId xmlns:a16="http://schemas.microsoft.com/office/drawing/2014/main" id="{E5457199-501C-4AB1-BA30-B93B0BF16069}"/>
              </a:ext>
            </a:extLst>
          </p:cNvPr>
          <p:cNvCxnSpPr/>
          <p:nvPr/>
        </p:nvCxnSpPr>
        <p:spPr bwMode="auto">
          <a:xfrm flipV="1">
            <a:off x="5759172" y="38469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5" name="Connecteur droit avec flèche 65">
            <a:extLst>
              <a:ext uri="{FF2B5EF4-FFF2-40B4-BE49-F238E27FC236}">
                <a16:creationId xmlns:a16="http://schemas.microsoft.com/office/drawing/2014/main" id="{7972053D-82F7-44C0-9052-C214AE8FEE5F}"/>
              </a:ext>
            </a:extLst>
          </p:cNvPr>
          <p:cNvCxnSpPr/>
          <p:nvPr/>
        </p:nvCxnSpPr>
        <p:spPr bwMode="auto">
          <a:xfrm>
            <a:off x="5747483" y="45261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26" name="Tabela 25">
            <a:extLst>
              <a:ext uri="{FF2B5EF4-FFF2-40B4-BE49-F238E27FC236}">
                <a16:creationId xmlns:a16="http://schemas.microsoft.com/office/drawing/2014/main" id="{DB34F6F1-C9A9-42F1-94B6-31D59482AE7E}"/>
              </a:ext>
            </a:extLst>
          </p:cNvPr>
          <p:cNvGraphicFramePr>
            <a:graphicFrameLocks noGrp="1"/>
          </p:cNvGraphicFramePr>
          <p:nvPr/>
        </p:nvGraphicFramePr>
        <p:xfrm>
          <a:off x="6942668" y="2899356"/>
          <a:ext cx="355600" cy="2011308"/>
        </p:xfrm>
        <a:graphic>
          <a:graphicData uri="http://schemas.openxmlformats.org/drawingml/2006/table">
            <a:tbl>
              <a:tblPr/>
              <a:tblGrid>
                <a:gridCol w="355600">
                  <a:extLst>
                    <a:ext uri="{9D8B030D-6E8A-4147-A177-3AD203B41FA5}">
                      <a16:colId xmlns:a16="http://schemas.microsoft.com/office/drawing/2014/main" val="4288711162"/>
                    </a:ext>
                  </a:extLst>
                </a:gridCol>
              </a:tblGrid>
              <a:tr h="670436">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528704169"/>
                  </a:ext>
                </a:extLst>
              </a:tr>
              <a:tr h="670436">
                <a:tc>
                  <a:txBody>
                    <a:bodyPr/>
                    <a:lstStyle/>
                    <a:p>
                      <a:pPr algn="l" fontAlgn="ctr"/>
                      <a:r>
                        <a:rPr lang="fr-FR" sz="800" b="1" i="0" u="none" strike="noStrike" dirty="0">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94034188"/>
                  </a:ext>
                </a:extLst>
              </a:tr>
              <a:tr h="670436">
                <a:tc>
                  <a:txBody>
                    <a:bodyPr/>
                    <a:lstStyle/>
                    <a:p>
                      <a:pPr algn="l" fontAlgn="ctr"/>
                      <a:r>
                        <a:rPr lang="fr-FR" sz="800" b="1" i="0" u="none" strike="noStrike" dirty="0">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7433845"/>
                  </a:ext>
                </a:extLst>
              </a:tr>
            </a:tbl>
          </a:graphicData>
        </a:graphic>
      </p:graphicFrame>
      <p:graphicFrame>
        <p:nvGraphicFramePr>
          <p:cNvPr id="27" name="Tabela 26">
            <a:extLst>
              <a:ext uri="{FF2B5EF4-FFF2-40B4-BE49-F238E27FC236}">
                <a16:creationId xmlns:a16="http://schemas.microsoft.com/office/drawing/2014/main" id="{9F0ED735-9981-456C-A175-AF132B5FEFFB}"/>
              </a:ext>
            </a:extLst>
          </p:cNvPr>
          <p:cNvGraphicFramePr>
            <a:graphicFrameLocks noGrp="1"/>
          </p:cNvGraphicFramePr>
          <p:nvPr/>
        </p:nvGraphicFramePr>
        <p:xfrm>
          <a:off x="7958670" y="2899356"/>
          <a:ext cx="355600" cy="2011308"/>
        </p:xfrm>
        <a:graphic>
          <a:graphicData uri="http://schemas.openxmlformats.org/drawingml/2006/table">
            <a:tbl>
              <a:tblPr/>
              <a:tblGrid>
                <a:gridCol w="355600">
                  <a:extLst>
                    <a:ext uri="{9D8B030D-6E8A-4147-A177-3AD203B41FA5}">
                      <a16:colId xmlns:a16="http://schemas.microsoft.com/office/drawing/2014/main" val="4288711162"/>
                    </a:ext>
                  </a:extLst>
                </a:gridCol>
              </a:tblGrid>
              <a:tr h="670436">
                <a:tc>
                  <a:txBody>
                    <a:bodyPr/>
                    <a:lstStyle/>
                    <a:p>
                      <a:pPr algn="l" fontAlgn="ctr"/>
                      <a:r>
                        <a:rPr lang="fr-FR" sz="800" b="1" i="0" u="none" strike="noStrike" dirty="0">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528704169"/>
                  </a:ext>
                </a:extLst>
              </a:tr>
              <a:tr h="670436">
                <a:tc>
                  <a:txBody>
                    <a:bodyPr/>
                    <a:lstStyle/>
                    <a:p>
                      <a:pPr algn="l" fontAlgn="ctr"/>
                      <a:r>
                        <a:rPr lang="fr-FR" sz="800" b="1" i="0" u="none" strike="noStrike">
                          <a:solidFill>
                            <a:srgbClr val="DD4B5A"/>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94034188"/>
                  </a:ext>
                </a:extLst>
              </a:tr>
              <a:tr h="670436">
                <a:tc>
                  <a:txBody>
                    <a:bodyPr/>
                    <a:lstStyle/>
                    <a:p>
                      <a:pPr algn="l" fontAlgn="ctr"/>
                      <a:r>
                        <a:rPr lang="fr-FR" sz="800" b="1" i="0" u="none" strike="noStrike" dirty="0">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37433845"/>
                  </a:ext>
                </a:extLst>
              </a:tr>
            </a:tbl>
          </a:graphicData>
        </a:graphic>
      </p:graphicFrame>
      <p:cxnSp>
        <p:nvCxnSpPr>
          <p:cNvPr id="29" name="Connecteur droit avec flèche 73">
            <a:extLst>
              <a:ext uri="{FF2B5EF4-FFF2-40B4-BE49-F238E27FC236}">
                <a16:creationId xmlns:a16="http://schemas.microsoft.com/office/drawing/2014/main" id="{6353927E-6476-47DC-A51C-3FE99EB32C1A}"/>
              </a:ext>
            </a:extLst>
          </p:cNvPr>
          <p:cNvCxnSpPr/>
          <p:nvPr/>
        </p:nvCxnSpPr>
        <p:spPr bwMode="auto">
          <a:xfrm flipV="1">
            <a:off x="6783638" y="31695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0" name="Connecteur droit avec flèche 73">
            <a:extLst>
              <a:ext uri="{FF2B5EF4-FFF2-40B4-BE49-F238E27FC236}">
                <a16:creationId xmlns:a16="http://schemas.microsoft.com/office/drawing/2014/main" id="{964AE5E9-86F3-4108-BE19-5ED12AFF3642}"/>
              </a:ext>
            </a:extLst>
          </p:cNvPr>
          <p:cNvCxnSpPr/>
          <p:nvPr/>
        </p:nvCxnSpPr>
        <p:spPr bwMode="auto">
          <a:xfrm flipV="1">
            <a:off x="6783638" y="38469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2" name="Connecteur droit avec flèche 73">
            <a:extLst>
              <a:ext uri="{FF2B5EF4-FFF2-40B4-BE49-F238E27FC236}">
                <a16:creationId xmlns:a16="http://schemas.microsoft.com/office/drawing/2014/main" id="{C5A6E18E-41CB-43C5-B2E9-7C3D6A8A1A6B}"/>
              </a:ext>
            </a:extLst>
          </p:cNvPr>
          <p:cNvCxnSpPr>
            <a:cxnSpLocks/>
          </p:cNvCxnSpPr>
          <p:nvPr/>
        </p:nvCxnSpPr>
        <p:spPr bwMode="auto">
          <a:xfrm flipV="1">
            <a:off x="7825038" y="316109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3" name="Connecteur droit avec flèche 65">
            <a:extLst>
              <a:ext uri="{FF2B5EF4-FFF2-40B4-BE49-F238E27FC236}">
                <a16:creationId xmlns:a16="http://schemas.microsoft.com/office/drawing/2014/main" id="{F750BD8B-6252-422A-870F-C70EE022CF1A}"/>
              </a:ext>
            </a:extLst>
          </p:cNvPr>
          <p:cNvCxnSpPr/>
          <p:nvPr/>
        </p:nvCxnSpPr>
        <p:spPr bwMode="auto">
          <a:xfrm>
            <a:off x="7804883" y="38573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4" name="Connecteur droit avec flèche 73">
            <a:extLst>
              <a:ext uri="{FF2B5EF4-FFF2-40B4-BE49-F238E27FC236}">
                <a16:creationId xmlns:a16="http://schemas.microsoft.com/office/drawing/2014/main" id="{E27A891D-BDD4-4187-A670-1CEB6E8ECF52}"/>
              </a:ext>
            </a:extLst>
          </p:cNvPr>
          <p:cNvCxnSpPr>
            <a:cxnSpLocks/>
          </p:cNvCxnSpPr>
          <p:nvPr/>
        </p:nvCxnSpPr>
        <p:spPr bwMode="auto">
          <a:xfrm flipV="1">
            <a:off x="7816571" y="45157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8" name="Connecteur droit avec flèche 65">
            <a:extLst>
              <a:ext uri="{FF2B5EF4-FFF2-40B4-BE49-F238E27FC236}">
                <a16:creationId xmlns:a16="http://schemas.microsoft.com/office/drawing/2014/main" id="{FEA636D6-91FC-4115-B307-CAF2777AF629}"/>
              </a:ext>
            </a:extLst>
          </p:cNvPr>
          <p:cNvCxnSpPr/>
          <p:nvPr/>
        </p:nvCxnSpPr>
        <p:spPr bwMode="auto">
          <a:xfrm>
            <a:off x="6792150" y="45261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pSp>
        <p:nvGrpSpPr>
          <p:cNvPr id="31" name="Groupe 178">
            <a:extLst>
              <a:ext uri="{FF2B5EF4-FFF2-40B4-BE49-F238E27FC236}">
                <a16:creationId xmlns:a16="http://schemas.microsoft.com/office/drawing/2014/main" id="{2532EC32-4BA7-4644-A486-3CC55CA03979}"/>
              </a:ext>
            </a:extLst>
          </p:cNvPr>
          <p:cNvGrpSpPr/>
          <p:nvPr/>
        </p:nvGrpSpPr>
        <p:grpSpPr>
          <a:xfrm>
            <a:off x="6213466" y="6134084"/>
            <a:ext cx="2786465" cy="215444"/>
            <a:chOff x="6180269" y="5701497"/>
            <a:chExt cx="2786465" cy="215444"/>
          </a:xfrm>
        </p:grpSpPr>
        <p:sp>
          <p:nvSpPr>
            <p:cNvPr id="35" name="ZoneTexte 144">
              <a:extLst>
                <a:ext uri="{FF2B5EF4-FFF2-40B4-BE49-F238E27FC236}">
                  <a16:creationId xmlns:a16="http://schemas.microsoft.com/office/drawing/2014/main" id="{9630F91B-4A32-47B6-8B2F-888DDEFBC81F}"/>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36" name="Connecteur droit avec flèche 161">
              <a:extLst>
                <a:ext uri="{FF2B5EF4-FFF2-40B4-BE49-F238E27FC236}">
                  <a16:creationId xmlns:a16="http://schemas.microsoft.com/office/drawing/2014/main" id="{24515ABC-EF80-4105-90AB-BA9506E60180}"/>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7" name="Connecteur droit avec flèche 176">
              <a:extLst>
                <a:ext uri="{FF2B5EF4-FFF2-40B4-BE49-F238E27FC236}">
                  <a16:creationId xmlns:a16="http://schemas.microsoft.com/office/drawing/2014/main" id="{028D2CC7-DDCB-48CD-BDB1-93E43433348C}"/>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8" name="Groupe 37">
            <a:extLst>
              <a:ext uri="{FF2B5EF4-FFF2-40B4-BE49-F238E27FC236}">
                <a16:creationId xmlns:a16="http://schemas.microsoft.com/office/drawing/2014/main" id="{0E4B080B-E6E1-4AAF-ABC8-FC15098192DA}"/>
              </a:ext>
            </a:extLst>
          </p:cNvPr>
          <p:cNvGrpSpPr/>
          <p:nvPr/>
        </p:nvGrpSpPr>
        <p:grpSpPr>
          <a:xfrm>
            <a:off x="727555" y="820927"/>
            <a:ext cx="982374" cy="360000"/>
            <a:chOff x="727555" y="820927"/>
            <a:chExt cx="982374" cy="360000"/>
          </a:xfrm>
        </p:grpSpPr>
        <p:sp>
          <p:nvSpPr>
            <p:cNvPr id="39" name="Espace réservé du texte 4">
              <a:extLst>
                <a:ext uri="{FF2B5EF4-FFF2-40B4-BE49-F238E27FC236}">
                  <a16:creationId xmlns:a16="http://schemas.microsoft.com/office/drawing/2014/main" id="{AED55676-3D1F-4230-BD03-6A85402B721C}"/>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40" name="Picture 2" descr="C:\Users\NicoC\Desktop\CEVIPOF\sample-01.png">
              <a:extLst>
                <a:ext uri="{FF2B5EF4-FFF2-40B4-BE49-F238E27FC236}">
                  <a16:creationId xmlns:a16="http://schemas.microsoft.com/office/drawing/2014/main" id="{3E382E30-8AA4-477A-89CE-14F47625E948}"/>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2843957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position sociale dans la société</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New34. Dans notre société, il y a des groupes qui sont plutôt au sommet de la société et d’autres qui sont plutôt en bas. Voici une échelle qui va du sommet au bas. Où vous classeriez-vous sur cette échelle ?</a:t>
            </a:r>
          </a:p>
        </p:txBody>
      </p:sp>
      <p:graphicFrame>
        <p:nvGraphicFramePr>
          <p:cNvPr id="7" name="Graphique 106">
            <a:extLst>
              <a:ext uri="{FF2B5EF4-FFF2-40B4-BE49-F238E27FC236}">
                <a16:creationId xmlns:a16="http://schemas.microsoft.com/office/drawing/2014/main" id="{F4EE7186-A781-4038-85AB-2EF6BE91E70E}"/>
              </a:ext>
            </a:extLst>
          </p:cNvPr>
          <p:cNvGraphicFramePr/>
          <p:nvPr>
            <p:extLst>
              <p:ext uri="{D42A27DB-BD31-4B8C-83A1-F6EECF244321}">
                <p14:modId xmlns:p14="http://schemas.microsoft.com/office/powerpoint/2010/main" val="2928245469"/>
              </p:ext>
            </p:extLst>
          </p:nvPr>
        </p:nvGraphicFramePr>
        <p:xfrm>
          <a:off x="1177909" y="2085432"/>
          <a:ext cx="7819442" cy="33013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au 55">
            <a:extLst>
              <a:ext uri="{FF2B5EF4-FFF2-40B4-BE49-F238E27FC236}">
                <a16:creationId xmlns:a16="http://schemas.microsoft.com/office/drawing/2014/main" id="{638C578E-D0AC-4290-86CC-81BB418DA280}"/>
              </a:ext>
            </a:extLst>
          </p:cNvPr>
          <p:cNvGraphicFramePr>
            <a:graphicFrameLocks noGrp="1"/>
          </p:cNvGraphicFramePr>
          <p:nvPr/>
        </p:nvGraphicFramePr>
        <p:xfrm>
          <a:off x="1250831" y="5429939"/>
          <a:ext cx="7625750" cy="299085"/>
        </p:xfrm>
        <a:graphic>
          <a:graphicData uri="http://schemas.openxmlformats.org/drawingml/2006/table">
            <a:tbl>
              <a:tblPr/>
              <a:tblGrid>
                <a:gridCol w="693250">
                  <a:extLst>
                    <a:ext uri="{9D8B030D-6E8A-4147-A177-3AD203B41FA5}">
                      <a16:colId xmlns:a16="http://schemas.microsoft.com/office/drawing/2014/main" val="20000"/>
                    </a:ext>
                  </a:extLst>
                </a:gridCol>
                <a:gridCol w="693250">
                  <a:extLst>
                    <a:ext uri="{9D8B030D-6E8A-4147-A177-3AD203B41FA5}">
                      <a16:colId xmlns:a16="http://schemas.microsoft.com/office/drawing/2014/main" val="20001"/>
                    </a:ext>
                  </a:extLst>
                </a:gridCol>
                <a:gridCol w="693250">
                  <a:extLst>
                    <a:ext uri="{9D8B030D-6E8A-4147-A177-3AD203B41FA5}">
                      <a16:colId xmlns:a16="http://schemas.microsoft.com/office/drawing/2014/main" val="20002"/>
                    </a:ext>
                  </a:extLst>
                </a:gridCol>
                <a:gridCol w="693250">
                  <a:extLst>
                    <a:ext uri="{9D8B030D-6E8A-4147-A177-3AD203B41FA5}">
                      <a16:colId xmlns:a16="http://schemas.microsoft.com/office/drawing/2014/main" val="20003"/>
                    </a:ext>
                  </a:extLst>
                </a:gridCol>
                <a:gridCol w="693250">
                  <a:extLst>
                    <a:ext uri="{9D8B030D-6E8A-4147-A177-3AD203B41FA5}">
                      <a16:colId xmlns:a16="http://schemas.microsoft.com/office/drawing/2014/main" val="20004"/>
                    </a:ext>
                  </a:extLst>
                </a:gridCol>
                <a:gridCol w="693250">
                  <a:extLst>
                    <a:ext uri="{9D8B030D-6E8A-4147-A177-3AD203B41FA5}">
                      <a16:colId xmlns:a16="http://schemas.microsoft.com/office/drawing/2014/main" val="20005"/>
                    </a:ext>
                  </a:extLst>
                </a:gridCol>
                <a:gridCol w="693250">
                  <a:extLst>
                    <a:ext uri="{9D8B030D-6E8A-4147-A177-3AD203B41FA5}">
                      <a16:colId xmlns:a16="http://schemas.microsoft.com/office/drawing/2014/main" val="20006"/>
                    </a:ext>
                  </a:extLst>
                </a:gridCol>
                <a:gridCol w="693250">
                  <a:extLst>
                    <a:ext uri="{9D8B030D-6E8A-4147-A177-3AD203B41FA5}">
                      <a16:colId xmlns:a16="http://schemas.microsoft.com/office/drawing/2014/main" val="20007"/>
                    </a:ext>
                  </a:extLst>
                </a:gridCol>
                <a:gridCol w="693250">
                  <a:extLst>
                    <a:ext uri="{9D8B030D-6E8A-4147-A177-3AD203B41FA5}">
                      <a16:colId xmlns:a16="http://schemas.microsoft.com/office/drawing/2014/main" val="20008"/>
                    </a:ext>
                  </a:extLst>
                </a:gridCol>
                <a:gridCol w="693250">
                  <a:extLst>
                    <a:ext uri="{9D8B030D-6E8A-4147-A177-3AD203B41FA5}">
                      <a16:colId xmlns:a16="http://schemas.microsoft.com/office/drawing/2014/main" val="20009"/>
                    </a:ext>
                  </a:extLst>
                </a:gridCol>
                <a:gridCol w="693250">
                  <a:extLst>
                    <a:ext uri="{9D8B030D-6E8A-4147-A177-3AD203B41FA5}">
                      <a16:colId xmlns:a16="http://schemas.microsoft.com/office/drawing/2014/main" val="20010"/>
                    </a:ext>
                  </a:extLst>
                </a:gridCol>
              </a:tblGrid>
              <a:tr h="216024">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0</a:t>
                      </a:r>
                    </a:p>
                    <a:p>
                      <a:pPr algn="ctr" fontAlgn="ctr"/>
                      <a:endParaRPr lang="fr-FR" sz="800" b="0" i="0" u="none" strike="noStrike" noProof="0" dirty="0">
                        <a:solidFill>
                          <a:srgbClr val="3E3E3E"/>
                        </a:solidFill>
                        <a:latin typeface="Tahoma" pitchFamily="34" charset="0"/>
                        <a:ea typeface="Tahoma" pitchFamily="34" charset="0"/>
                        <a:cs typeface="Tahoma" pitchFamily="34" charset="0"/>
                      </a:endParaRP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1</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2</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3</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4</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5</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6</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7</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8</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9</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10</a:t>
                      </a:r>
                    </a:p>
                    <a:p>
                      <a:pPr algn="ctr" fontAlgn="ctr"/>
                      <a:endParaRPr lang="fr-FR" sz="800" b="0" i="0" u="none" strike="noStrike" noProof="0" dirty="0">
                        <a:solidFill>
                          <a:srgbClr val="3E3E3E"/>
                        </a:solidFill>
                        <a:latin typeface="Tahoma" pitchFamily="34" charset="0"/>
                        <a:ea typeface="Tahoma" pitchFamily="34" charset="0"/>
                        <a:cs typeface="Tahoma" pitchFamily="34" charset="0"/>
                      </a:endParaRP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Rectangle 8">
            <a:extLst>
              <a:ext uri="{FF2B5EF4-FFF2-40B4-BE49-F238E27FC236}">
                <a16:creationId xmlns:a16="http://schemas.microsoft.com/office/drawing/2014/main" id="{0A7B85CD-9D57-4E19-8EDF-843292B5D30E}"/>
              </a:ext>
            </a:extLst>
          </p:cNvPr>
          <p:cNvSpPr/>
          <p:nvPr/>
        </p:nvSpPr>
        <p:spPr>
          <a:xfrm>
            <a:off x="1478275" y="1753651"/>
            <a:ext cx="933268"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dirty="0">
                <a:solidFill>
                  <a:srgbClr val="EB4347"/>
                </a:solidFill>
              </a:rPr>
              <a:t>Tout </a:t>
            </a:r>
            <a:r>
              <a:rPr lang="en-US" sz="1000" dirty="0" err="1">
                <a:solidFill>
                  <a:srgbClr val="EB4347"/>
                </a:solidFill>
              </a:rPr>
              <a:t>en</a:t>
            </a:r>
            <a:r>
              <a:rPr lang="en-US" sz="1000" dirty="0">
                <a:solidFill>
                  <a:srgbClr val="EB4347"/>
                </a:solidFill>
              </a:rPr>
              <a:t> bas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EB4347"/>
                </a:solidFill>
                <a:effectLst/>
                <a:uLnTx/>
                <a:uFillTx/>
                <a:latin typeface="Tahoma" pitchFamily="34" charset="0"/>
                <a:ea typeface="+mn-ea"/>
                <a:cs typeface="Arial" charset="0"/>
              </a:rPr>
              <a:t>3%</a:t>
            </a:r>
            <a:endParaRPr kumimoji="0" lang="fr-FR" sz="1600" b="1" i="0" u="none" strike="noStrike" kern="1200" cap="none" spc="0" normalizeH="0" baseline="0" noProof="0" dirty="0">
              <a:ln>
                <a:noFill/>
              </a:ln>
              <a:solidFill>
                <a:srgbClr val="EB4347"/>
              </a:solidFill>
              <a:effectLst/>
              <a:uLnTx/>
              <a:uFillTx/>
              <a:latin typeface="Tahoma" pitchFamily="34" charset="0"/>
              <a:ea typeface="+mn-ea"/>
              <a:cs typeface="Arial" charset="0"/>
            </a:endParaRPr>
          </a:p>
        </p:txBody>
      </p:sp>
      <p:sp>
        <p:nvSpPr>
          <p:cNvPr id="11" name="Rectangle 10">
            <a:extLst>
              <a:ext uri="{FF2B5EF4-FFF2-40B4-BE49-F238E27FC236}">
                <a16:creationId xmlns:a16="http://schemas.microsoft.com/office/drawing/2014/main" id="{9F8CA806-4583-4362-941D-107956E74C14}"/>
              </a:ext>
            </a:extLst>
          </p:cNvPr>
          <p:cNvSpPr/>
          <p:nvPr/>
        </p:nvSpPr>
        <p:spPr>
          <a:xfrm>
            <a:off x="7334917" y="5894253"/>
            <a:ext cx="806632"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808080">
                    <a:lumMod val="75000"/>
                  </a:srgbClr>
                </a:solidFill>
                <a:effectLst/>
                <a:uLnTx/>
                <a:uFillTx/>
                <a:latin typeface="Tahoma" pitchFamily="34" charset="0"/>
                <a:ea typeface="+mn-ea"/>
                <a:cs typeface="Arial" charset="0"/>
              </a:rPr>
              <a:t>NSP : 6%</a:t>
            </a:r>
          </a:p>
        </p:txBody>
      </p:sp>
      <p:cxnSp>
        <p:nvCxnSpPr>
          <p:cNvPr id="12" name="Connecteur droit 43">
            <a:extLst>
              <a:ext uri="{FF2B5EF4-FFF2-40B4-BE49-F238E27FC236}">
                <a16:creationId xmlns:a16="http://schemas.microsoft.com/office/drawing/2014/main" id="{29AB67E2-27CA-4C88-A7E1-E6F010B9658E}"/>
              </a:ext>
            </a:extLst>
          </p:cNvPr>
          <p:cNvCxnSpPr>
            <a:cxnSpLocks/>
          </p:cNvCxnSpPr>
          <p:nvPr/>
        </p:nvCxnSpPr>
        <p:spPr>
          <a:xfrm>
            <a:off x="7575464" y="2246094"/>
            <a:ext cx="1185313" cy="0"/>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37A6C23-D02C-441F-9D29-D3101D80B6D1}"/>
              </a:ext>
            </a:extLst>
          </p:cNvPr>
          <p:cNvSpPr/>
          <p:nvPr/>
        </p:nvSpPr>
        <p:spPr>
          <a:xfrm>
            <a:off x="7667022" y="1753651"/>
            <a:ext cx="1002197"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dirty="0">
                <a:solidFill>
                  <a:srgbClr val="376092"/>
                </a:solidFill>
              </a:rPr>
              <a:t>Tout </a:t>
            </a:r>
            <a:r>
              <a:rPr lang="en-US" sz="1000" dirty="0" err="1">
                <a:solidFill>
                  <a:srgbClr val="376092"/>
                </a:solidFill>
              </a:rPr>
              <a:t>en</a:t>
            </a:r>
            <a:r>
              <a:rPr lang="en-US" sz="1000" dirty="0">
                <a:solidFill>
                  <a:srgbClr val="376092"/>
                </a:solidFill>
              </a:rPr>
              <a:t> haut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76092"/>
                </a:solidFill>
                <a:effectLst/>
                <a:uLnTx/>
                <a:uFillTx/>
                <a:latin typeface="Tahoma" pitchFamily="34" charset="0"/>
                <a:ea typeface="+mn-ea"/>
                <a:cs typeface="Arial" charset="0"/>
              </a:rPr>
              <a:t>2%</a:t>
            </a:r>
            <a:endParaRPr kumimoji="0" lang="fr-FR" sz="1600" b="1" i="0" u="none" strike="noStrike" kern="1200" cap="none" spc="0" normalizeH="0" baseline="0" noProof="0" dirty="0">
              <a:ln>
                <a:noFill/>
              </a:ln>
              <a:solidFill>
                <a:srgbClr val="376092"/>
              </a:solidFill>
              <a:effectLst/>
              <a:uLnTx/>
              <a:uFillTx/>
              <a:latin typeface="Tahoma" pitchFamily="34" charset="0"/>
              <a:ea typeface="+mn-ea"/>
              <a:cs typeface="Arial" charset="0"/>
            </a:endParaRPr>
          </a:p>
        </p:txBody>
      </p:sp>
      <p:cxnSp>
        <p:nvCxnSpPr>
          <p:cNvPr id="15" name="Connecteur droit 49">
            <a:extLst>
              <a:ext uri="{FF2B5EF4-FFF2-40B4-BE49-F238E27FC236}">
                <a16:creationId xmlns:a16="http://schemas.microsoft.com/office/drawing/2014/main" id="{5C153CF2-58F8-4FE3-A15D-6C54CA18511E}"/>
              </a:ext>
            </a:extLst>
          </p:cNvPr>
          <p:cNvCxnSpPr>
            <a:cxnSpLocks/>
          </p:cNvCxnSpPr>
          <p:nvPr/>
        </p:nvCxnSpPr>
        <p:spPr>
          <a:xfrm>
            <a:off x="1319424" y="2246094"/>
            <a:ext cx="1191106" cy="0"/>
          </a:xfrm>
          <a:prstGeom prst="line">
            <a:avLst/>
          </a:prstGeom>
          <a:ln w="28575">
            <a:solidFill>
              <a:srgbClr val="EB4347"/>
            </a:solidFill>
          </a:ln>
        </p:spPr>
        <p:style>
          <a:lnRef idx="1">
            <a:schemeClr val="accent1"/>
          </a:lnRef>
          <a:fillRef idx="0">
            <a:schemeClr val="accent1"/>
          </a:fillRef>
          <a:effectRef idx="0">
            <a:schemeClr val="accent1"/>
          </a:effectRef>
          <a:fontRef idx="minor">
            <a:schemeClr val="tx1"/>
          </a:fontRef>
        </p:style>
      </p:cxnSp>
      <p:cxnSp>
        <p:nvCxnSpPr>
          <p:cNvPr id="16" name="Connecteur droit 52">
            <a:extLst>
              <a:ext uri="{FF2B5EF4-FFF2-40B4-BE49-F238E27FC236}">
                <a16:creationId xmlns:a16="http://schemas.microsoft.com/office/drawing/2014/main" id="{31FD0137-CA23-4594-B29B-E064CD4AB909}"/>
              </a:ext>
            </a:extLst>
          </p:cNvPr>
          <p:cNvCxnSpPr>
            <a:cxnSpLocks/>
          </p:cNvCxnSpPr>
          <p:nvPr/>
        </p:nvCxnSpPr>
        <p:spPr>
          <a:xfrm>
            <a:off x="5440579" y="2246094"/>
            <a:ext cx="209188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D4805B2-A1D2-4338-98FA-B760563233D6}"/>
              </a:ext>
            </a:extLst>
          </p:cNvPr>
          <p:cNvSpPr/>
          <p:nvPr/>
        </p:nvSpPr>
        <p:spPr>
          <a:xfrm>
            <a:off x="5936531" y="1753651"/>
            <a:ext cx="1099980"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err="1">
                <a:ln>
                  <a:noFill/>
                </a:ln>
                <a:solidFill>
                  <a:srgbClr val="00B0F0"/>
                </a:solidFill>
                <a:effectLst/>
                <a:uLnTx/>
                <a:uFillTx/>
                <a:latin typeface="Tahoma" pitchFamily="34" charset="0"/>
                <a:ea typeface="+mn-ea"/>
                <a:cs typeface="Arial" charset="0"/>
              </a:rPr>
              <a:t>Plutôt</a:t>
            </a:r>
            <a:r>
              <a:rPr kumimoji="0" lang="en-US" sz="1000" b="1" i="0" u="none" strike="noStrike" kern="1200" cap="none" spc="0" normalizeH="0" baseline="0" noProof="0" dirty="0">
                <a:ln>
                  <a:noFill/>
                </a:ln>
                <a:solidFill>
                  <a:srgbClr val="00B0F0"/>
                </a:solidFill>
                <a:effectLst/>
                <a:uLnTx/>
                <a:uFillTx/>
                <a:latin typeface="Tahoma" pitchFamily="34" charset="0"/>
                <a:ea typeface="+mn-ea"/>
                <a:cs typeface="Arial" charset="0"/>
              </a:rPr>
              <a:t> </a:t>
            </a:r>
            <a:r>
              <a:rPr kumimoji="0" lang="en-US" sz="1000" b="1" i="0" u="none" strike="noStrike" kern="1200" cap="none" spc="0" normalizeH="0" baseline="0" noProof="0" dirty="0" err="1">
                <a:ln>
                  <a:noFill/>
                </a:ln>
                <a:solidFill>
                  <a:srgbClr val="00B0F0"/>
                </a:solidFill>
                <a:effectLst/>
                <a:uLnTx/>
                <a:uFillTx/>
                <a:latin typeface="Tahoma" pitchFamily="34" charset="0"/>
                <a:ea typeface="+mn-ea"/>
                <a:cs typeface="Arial" charset="0"/>
              </a:rPr>
              <a:t>en</a:t>
            </a:r>
            <a:r>
              <a:rPr kumimoji="0" lang="en-US" sz="1000" b="1" i="0" u="none" strike="noStrike" kern="1200" cap="none" spc="0" normalizeH="0" baseline="0" noProof="0" dirty="0">
                <a:ln>
                  <a:noFill/>
                </a:ln>
                <a:solidFill>
                  <a:srgbClr val="00B0F0"/>
                </a:solidFill>
                <a:effectLst/>
                <a:uLnTx/>
                <a:uFillTx/>
                <a:latin typeface="Tahoma" pitchFamily="34" charset="0"/>
                <a:ea typeface="+mn-ea"/>
                <a:cs typeface="Arial" charset="0"/>
              </a:rPr>
              <a:t> haut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Tahoma" pitchFamily="34" charset="0"/>
                <a:ea typeface="+mn-ea"/>
                <a:cs typeface="Arial" charset="0"/>
              </a:rPr>
              <a:t>40%</a:t>
            </a:r>
            <a:endParaRPr kumimoji="0" lang="fr-FR" sz="1600" b="1" i="0" u="none" strike="noStrike" kern="1200" cap="none" spc="0" normalizeH="0" baseline="0" noProof="0" dirty="0">
              <a:ln>
                <a:noFill/>
              </a:ln>
              <a:solidFill>
                <a:srgbClr val="00B0F0"/>
              </a:solidFill>
              <a:effectLst/>
              <a:uLnTx/>
              <a:uFillTx/>
              <a:latin typeface="Tahoma" pitchFamily="34" charset="0"/>
              <a:ea typeface="+mn-ea"/>
              <a:cs typeface="Arial" charset="0"/>
            </a:endParaRPr>
          </a:p>
        </p:txBody>
      </p:sp>
      <p:cxnSp>
        <p:nvCxnSpPr>
          <p:cNvPr id="18" name="Connecteur droit 49">
            <a:extLst>
              <a:ext uri="{FF2B5EF4-FFF2-40B4-BE49-F238E27FC236}">
                <a16:creationId xmlns:a16="http://schemas.microsoft.com/office/drawing/2014/main" id="{52A6CD64-3F9E-4CAB-90A0-E0D6BD6D1F1D}"/>
              </a:ext>
            </a:extLst>
          </p:cNvPr>
          <p:cNvCxnSpPr>
            <a:cxnSpLocks/>
          </p:cNvCxnSpPr>
          <p:nvPr/>
        </p:nvCxnSpPr>
        <p:spPr>
          <a:xfrm>
            <a:off x="2575420" y="2252327"/>
            <a:ext cx="197141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C6D79CE-DDDE-4E1B-B648-75ACA9BC2B7A}"/>
              </a:ext>
            </a:extLst>
          </p:cNvPr>
          <p:cNvSpPr/>
          <p:nvPr/>
        </p:nvSpPr>
        <p:spPr>
          <a:xfrm>
            <a:off x="3041695" y="1753651"/>
            <a:ext cx="1031051"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dirty="0" err="1">
                <a:solidFill>
                  <a:srgbClr val="FFC000"/>
                </a:solidFill>
              </a:rPr>
              <a:t>Plutôt</a:t>
            </a:r>
            <a:r>
              <a:rPr lang="en-US" sz="1000" dirty="0">
                <a:solidFill>
                  <a:srgbClr val="FFC000"/>
                </a:solidFill>
              </a:rPr>
              <a:t> </a:t>
            </a:r>
            <a:r>
              <a:rPr lang="en-US" sz="1000" dirty="0" err="1">
                <a:solidFill>
                  <a:srgbClr val="FFC000"/>
                </a:solidFill>
              </a:rPr>
              <a:t>en</a:t>
            </a:r>
            <a:r>
              <a:rPr lang="en-US" sz="1000" dirty="0">
                <a:solidFill>
                  <a:srgbClr val="FFC000"/>
                </a:solidFill>
              </a:rPr>
              <a:t> bas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Tahoma" pitchFamily="34" charset="0"/>
                <a:ea typeface="+mn-ea"/>
                <a:cs typeface="Arial" charset="0"/>
              </a:rPr>
              <a:t>23%</a:t>
            </a:r>
            <a:endParaRPr kumimoji="0" lang="fr-FR" sz="16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cxnSp>
        <p:nvCxnSpPr>
          <p:cNvPr id="21" name="Connecteur droit 49">
            <a:extLst>
              <a:ext uri="{FF2B5EF4-FFF2-40B4-BE49-F238E27FC236}">
                <a16:creationId xmlns:a16="http://schemas.microsoft.com/office/drawing/2014/main" id="{F965EA25-B7B2-427F-BEF1-B4F4E5611E63}"/>
              </a:ext>
            </a:extLst>
          </p:cNvPr>
          <p:cNvCxnSpPr>
            <a:cxnSpLocks/>
          </p:cNvCxnSpPr>
          <p:nvPr/>
        </p:nvCxnSpPr>
        <p:spPr>
          <a:xfrm>
            <a:off x="4590609" y="2246094"/>
            <a:ext cx="80351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B63DC61-9987-4D2E-8671-C586D1FBB61C}"/>
              </a:ext>
            </a:extLst>
          </p:cNvPr>
          <p:cNvSpPr/>
          <p:nvPr/>
        </p:nvSpPr>
        <p:spPr>
          <a:xfrm>
            <a:off x="4597733" y="1779170"/>
            <a:ext cx="787396"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bg1">
                    <a:lumMod val="50000"/>
                  </a:schemeClr>
                </a:solidFill>
                <a:effectLst/>
                <a:uLnTx/>
                <a:uFillTx/>
                <a:latin typeface="Tahoma" pitchFamily="34" charset="0"/>
                <a:ea typeface="+mn-ea"/>
                <a:cs typeface="Arial" charset="0"/>
              </a:rPr>
              <a:t>Au milieu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1">
                    <a:lumMod val="50000"/>
                  </a:schemeClr>
                </a:solidFill>
                <a:effectLst/>
                <a:uLnTx/>
                <a:uFillTx/>
                <a:latin typeface="Tahoma" pitchFamily="34" charset="0"/>
                <a:ea typeface="+mn-ea"/>
                <a:cs typeface="Arial" charset="0"/>
              </a:rPr>
              <a:t>26%</a:t>
            </a:r>
            <a:endParaRPr kumimoji="0" lang="fr-FR" sz="1600" b="1" i="0" u="none" strike="noStrike" kern="1200" cap="none" spc="0" normalizeH="0" baseline="0" noProof="0" dirty="0">
              <a:ln>
                <a:noFill/>
              </a:ln>
              <a:solidFill>
                <a:schemeClr val="bg1">
                  <a:lumMod val="50000"/>
                </a:schemeClr>
              </a:solidFill>
              <a:effectLst/>
              <a:uLnTx/>
              <a:uFillTx/>
              <a:latin typeface="Tahoma" pitchFamily="34" charset="0"/>
              <a:ea typeface="+mn-ea"/>
              <a:cs typeface="Arial" charset="0"/>
            </a:endParaRPr>
          </a:p>
        </p:txBody>
      </p:sp>
      <p:pic>
        <p:nvPicPr>
          <p:cNvPr id="23" name="Image 22" descr="Une image contenant texte, clipart&#10;&#10;Description générée automatiquement">
            <a:extLst>
              <a:ext uri="{FF2B5EF4-FFF2-40B4-BE49-F238E27FC236}">
                <a16:creationId xmlns:a16="http://schemas.microsoft.com/office/drawing/2014/main" id="{11413E62-D5C7-644C-9338-4134545D0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279" y="1385948"/>
            <a:ext cx="612000" cy="612000"/>
          </a:xfrm>
          <a:prstGeom prst="rect">
            <a:avLst/>
          </a:prstGeom>
        </p:spPr>
      </p:pic>
    </p:spTree>
    <p:extLst>
      <p:ext uri="{BB962C8B-B14F-4D97-AF65-F5344CB8AC3E}">
        <p14:creationId xmlns:p14="http://schemas.microsoft.com/office/powerpoint/2010/main" val="38096990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1306039449"/>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position sociale dans la société</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New34. Dans notre société, il y a des groupes qui sont plutôt au sommet de la société et d’autres qui sont plutôt en bas. Voici une échelle qui va du sommet au bas. Où vous classeriez-vous sur cette échelle ?</a:t>
            </a:r>
          </a:p>
        </p:txBody>
      </p:sp>
      <p:graphicFrame>
        <p:nvGraphicFramePr>
          <p:cNvPr id="12" name="Tableau 16">
            <a:extLst>
              <a:ext uri="{FF2B5EF4-FFF2-40B4-BE49-F238E27FC236}">
                <a16:creationId xmlns:a16="http://schemas.microsoft.com/office/drawing/2014/main" id="{1A1F534C-651A-4F48-A9EA-9DEFE7B385FE}"/>
              </a:ext>
            </a:extLst>
          </p:cNvPr>
          <p:cNvGraphicFramePr>
            <a:graphicFrameLocks noGrp="1"/>
          </p:cNvGraphicFramePr>
          <p:nvPr>
            <p:extLst>
              <p:ext uri="{D42A27DB-BD31-4B8C-83A1-F6EECF244321}">
                <p14:modId xmlns:p14="http://schemas.microsoft.com/office/powerpoint/2010/main" val="3281071273"/>
              </p:ext>
            </p:extLst>
          </p:nvPr>
        </p:nvGraphicFramePr>
        <p:xfrm>
          <a:off x="827314" y="2499361"/>
          <a:ext cx="8090261" cy="3767216"/>
        </p:xfrm>
        <a:graphic>
          <a:graphicData uri="http://schemas.openxmlformats.org/drawingml/2006/table">
            <a:tbl>
              <a:tblPr>
                <a:tableStyleId>{5C22544A-7EE6-4342-B048-85BDC9FD1C3A}</a:tableStyleId>
              </a:tblPr>
              <a:tblGrid>
                <a:gridCol w="3078651">
                  <a:extLst>
                    <a:ext uri="{9D8B030D-6E8A-4147-A177-3AD203B41FA5}">
                      <a16:colId xmlns:a16="http://schemas.microsoft.com/office/drawing/2014/main" val="2281626971"/>
                    </a:ext>
                  </a:extLst>
                </a:gridCol>
                <a:gridCol w="1002322">
                  <a:extLst>
                    <a:ext uri="{9D8B030D-6E8A-4147-A177-3AD203B41FA5}">
                      <a16:colId xmlns:a16="http://schemas.microsoft.com/office/drawing/2014/main" val="2764585090"/>
                    </a:ext>
                  </a:extLst>
                </a:gridCol>
                <a:gridCol w="1002322">
                  <a:extLst>
                    <a:ext uri="{9D8B030D-6E8A-4147-A177-3AD203B41FA5}">
                      <a16:colId xmlns:a16="http://schemas.microsoft.com/office/drawing/2014/main" val="4251480744"/>
                    </a:ext>
                  </a:extLst>
                </a:gridCol>
                <a:gridCol w="1002322">
                  <a:extLst>
                    <a:ext uri="{9D8B030D-6E8A-4147-A177-3AD203B41FA5}">
                      <a16:colId xmlns:a16="http://schemas.microsoft.com/office/drawing/2014/main" val="789682629"/>
                    </a:ext>
                  </a:extLst>
                </a:gridCol>
                <a:gridCol w="1002322">
                  <a:extLst>
                    <a:ext uri="{9D8B030D-6E8A-4147-A177-3AD203B41FA5}">
                      <a16:colId xmlns:a16="http://schemas.microsoft.com/office/drawing/2014/main" val="1358923703"/>
                    </a:ext>
                  </a:extLst>
                </a:gridCol>
                <a:gridCol w="1002322">
                  <a:extLst>
                    <a:ext uri="{9D8B030D-6E8A-4147-A177-3AD203B41FA5}">
                      <a16:colId xmlns:a16="http://schemas.microsoft.com/office/drawing/2014/main" val="2579449720"/>
                    </a:ext>
                  </a:extLst>
                </a:gridCol>
              </a:tblGrid>
              <a:tr h="314372">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575474">
                <a:tc>
                  <a:txBody>
                    <a:bodyPr/>
                    <a:lstStyle/>
                    <a:p>
                      <a:pPr algn="ctr" fontAlgn="ctr"/>
                      <a:r>
                        <a:rPr lang="fr-FR" sz="1200" b="0" kern="1200" dirty="0">
                          <a:solidFill>
                            <a:srgbClr val="404040"/>
                          </a:solidFill>
                          <a:latin typeface="Tahoma" pitchFamily="34" charset="0"/>
                          <a:ea typeface="Tahoma" pitchFamily="34" charset="0"/>
                          <a:cs typeface="Tahoma" pitchFamily="34" charset="0"/>
                        </a:rPr>
                        <a:t>Tout en haut (notes 9 à 10)</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a:t>
                      </a:r>
                    </a:p>
                  </a:txBody>
                  <a:tcPr marL="6350" marR="6350" marT="635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a:t>
                      </a:r>
                    </a:p>
                  </a:txBody>
                  <a:tcPr marL="6350" marR="6350" marT="635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6350" marR="6350" marT="635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6350" marR="6350" marT="635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6350" marR="6350" marT="635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575474">
                <a:tc>
                  <a:txBody>
                    <a:bodyPr/>
                    <a:lstStyle/>
                    <a:p>
                      <a:pPr algn="ctr" fontAlgn="ctr"/>
                      <a:r>
                        <a:rPr lang="fr-FR" sz="1200" b="0" kern="1200" dirty="0">
                          <a:solidFill>
                            <a:srgbClr val="404040"/>
                          </a:solidFill>
                          <a:latin typeface="Tahoma" pitchFamily="34" charset="0"/>
                          <a:ea typeface="Tahoma" pitchFamily="34" charset="0"/>
                          <a:cs typeface="Tahoma" pitchFamily="34" charset="0"/>
                        </a:rPr>
                        <a:t>Plutôt en haut (notes 6 à 8)</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918826"/>
                  </a:ext>
                </a:extLst>
              </a:tr>
              <a:tr h="575474">
                <a:tc>
                  <a:txBody>
                    <a:bodyPr/>
                    <a:lstStyle/>
                    <a:p>
                      <a:pPr algn="ctr" fontAlgn="ctr"/>
                      <a:r>
                        <a:rPr lang="fr-FR" sz="1200" b="0" kern="1200" dirty="0">
                          <a:solidFill>
                            <a:srgbClr val="404040"/>
                          </a:solidFill>
                          <a:latin typeface="Tahoma" pitchFamily="34" charset="0"/>
                          <a:ea typeface="Tahoma" pitchFamily="34" charset="0"/>
                          <a:cs typeface="Tahoma" pitchFamily="34" charset="0"/>
                        </a:rPr>
                        <a:t>Au milieu (notes 5)</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99471"/>
                  </a:ext>
                </a:extLst>
              </a:tr>
              <a:tr h="575474">
                <a:tc>
                  <a:txBody>
                    <a:bodyPr/>
                    <a:lstStyle/>
                    <a:p>
                      <a:pPr algn="ctr" fontAlgn="ctr"/>
                      <a:r>
                        <a:rPr lang="fr-FR" sz="1200" b="0" kern="1200" dirty="0">
                          <a:solidFill>
                            <a:srgbClr val="404040"/>
                          </a:solidFill>
                          <a:latin typeface="Tahoma" pitchFamily="34" charset="0"/>
                          <a:ea typeface="Tahoma" pitchFamily="34" charset="0"/>
                          <a:cs typeface="Tahoma" pitchFamily="34" charset="0"/>
                        </a:rPr>
                        <a:t>Plutôt en bas (notes 2 à 4)</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575474">
                <a:tc>
                  <a:txBody>
                    <a:bodyPr/>
                    <a:lstStyle/>
                    <a:p>
                      <a:pPr algn="ctr" fontAlgn="ctr"/>
                      <a:r>
                        <a:rPr lang="fr-FR" sz="1200" b="0" kern="1200" dirty="0">
                          <a:solidFill>
                            <a:srgbClr val="404040"/>
                          </a:solidFill>
                          <a:latin typeface="Tahoma" pitchFamily="34" charset="0"/>
                          <a:ea typeface="Tahoma" pitchFamily="34" charset="0"/>
                          <a:cs typeface="Tahoma" pitchFamily="34" charset="0"/>
                        </a:rPr>
                        <a:t>Tout en bas (notes 0 à 1)</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575474">
                <a:tc>
                  <a:txBody>
                    <a:bodyPr/>
                    <a:lstStyle/>
                    <a:p>
                      <a:pPr algn="ctr" fontAlgn="ctr"/>
                      <a:r>
                        <a:rPr lang="fr-FR" sz="1200" b="0" kern="1200" dirty="0">
                          <a:solidFill>
                            <a:srgbClr val="404040"/>
                          </a:solidFill>
                          <a:latin typeface="Tahoma" pitchFamily="34" charset="0"/>
                          <a:ea typeface="Tahoma" pitchFamily="34" charset="0"/>
                          <a:cs typeface="Tahoma"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bl>
          </a:graphicData>
        </a:graphic>
      </p:graphicFrame>
      <p:pic>
        <p:nvPicPr>
          <p:cNvPr id="10" name="Image 23" descr="Une image contenant reine, signe, camion, pièce&#10;&#10;Description générée automatiquement">
            <a:extLst>
              <a:ext uri="{FF2B5EF4-FFF2-40B4-BE49-F238E27FC236}">
                <a16:creationId xmlns:a16="http://schemas.microsoft.com/office/drawing/2014/main" id="{CAE3F59A-4E36-4118-BA31-6D8E2DFD8B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382" y="1811356"/>
            <a:ext cx="612648" cy="612648"/>
          </a:xfrm>
          <a:prstGeom prst="rect">
            <a:avLst/>
          </a:prstGeom>
        </p:spPr>
      </p:pic>
      <p:pic>
        <p:nvPicPr>
          <p:cNvPr id="11" name="Image 24" descr="Une image contenant dessin&#10;&#10;Description générée automatiquement">
            <a:extLst>
              <a:ext uri="{FF2B5EF4-FFF2-40B4-BE49-F238E27FC236}">
                <a16:creationId xmlns:a16="http://schemas.microsoft.com/office/drawing/2014/main" id="{21A2B047-7E82-4CC2-A6AD-49CB090EA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2556" y="1811356"/>
            <a:ext cx="612648" cy="612648"/>
          </a:xfrm>
          <a:prstGeom prst="rect">
            <a:avLst/>
          </a:prstGeom>
        </p:spPr>
      </p:pic>
      <p:pic>
        <p:nvPicPr>
          <p:cNvPr id="17" name="Image 25" descr="Une image contenant horloge&#10;&#10;Description générée automatiquement">
            <a:extLst>
              <a:ext uri="{FF2B5EF4-FFF2-40B4-BE49-F238E27FC236}">
                <a16:creationId xmlns:a16="http://schemas.microsoft.com/office/drawing/2014/main" id="{A6FA07BE-6175-4745-968C-FA99A2B414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6969" y="1811356"/>
            <a:ext cx="612648" cy="612648"/>
          </a:xfrm>
          <a:prstGeom prst="rect">
            <a:avLst/>
          </a:prstGeom>
        </p:spPr>
      </p:pic>
      <p:pic>
        <p:nvPicPr>
          <p:cNvPr id="18" name="Picture 6" descr="Autocollant drapeau italien">
            <a:extLst>
              <a:ext uri="{FF2B5EF4-FFF2-40B4-BE49-F238E27FC236}">
                <a16:creationId xmlns:a16="http://schemas.microsoft.com/office/drawing/2014/main" id="{E611A3FD-DDDA-4C57-A5AC-7924C5FFB5E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545" t="35050" r="33819" b="34911"/>
          <a:stretch/>
        </p:blipFill>
        <p:spPr bwMode="auto">
          <a:xfrm>
            <a:off x="8135796" y="1817245"/>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4">
            <a:extLst>
              <a:ext uri="{FF2B5EF4-FFF2-40B4-BE49-F238E27FC236}">
                <a16:creationId xmlns:a16="http://schemas.microsoft.com/office/drawing/2014/main" id="{1E88C778-C725-4494-933B-59E5F88E60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18143" y="1811356"/>
            <a:ext cx="612648" cy="612648"/>
          </a:xfrm>
          <a:prstGeom prst="rect">
            <a:avLst/>
          </a:prstGeom>
        </p:spPr>
      </p:pic>
      <p:grpSp>
        <p:nvGrpSpPr>
          <p:cNvPr id="13" name="Groupe 12">
            <a:extLst>
              <a:ext uri="{FF2B5EF4-FFF2-40B4-BE49-F238E27FC236}">
                <a16:creationId xmlns:a16="http://schemas.microsoft.com/office/drawing/2014/main" id="{19F0B523-9A34-4A41-BA58-B1DD53C8FB7C}"/>
              </a:ext>
            </a:extLst>
          </p:cNvPr>
          <p:cNvGrpSpPr/>
          <p:nvPr/>
        </p:nvGrpSpPr>
        <p:grpSpPr>
          <a:xfrm>
            <a:off x="727555" y="820927"/>
            <a:ext cx="982374" cy="360000"/>
            <a:chOff x="727555" y="820927"/>
            <a:chExt cx="982374" cy="360000"/>
          </a:xfrm>
        </p:grpSpPr>
        <p:sp>
          <p:nvSpPr>
            <p:cNvPr id="14" name="Espace réservé du texte 4">
              <a:extLst>
                <a:ext uri="{FF2B5EF4-FFF2-40B4-BE49-F238E27FC236}">
                  <a16:creationId xmlns:a16="http://schemas.microsoft.com/office/drawing/2014/main" id="{39CEA694-7E4C-4724-9FA9-75E175F942BF}"/>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5" name="Picture 2" descr="C:\Users\NicoC\Desktop\CEVIPOF\sample-01.png">
              <a:extLst>
                <a:ext uri="{FF2B5EF4-FFF2-40B4-BE49-F238E27FC236}">
                  <a16:creationId xmlns:a16="http://schemas.microsoft.com/office/drawing/2014/main" id="{BBC253BE-655E-4371-87BA-BC2F8461BCB5}"/>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261728510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aphique 10">
            <a:extLst>
              <a:ext uri="{FF2B5EF4-FFF2-40B4-BE49-F238E27FC236}">
                <a16:creationId xmlns:a16="http://schemas.microsoft.com/office/drawing/2014/main" id="{4815A823-CCAE-44E5-9CC7-4583D06F602F}"/>
              </a:ext>
            </a:extLst>
          </p:cNvPr>
          <p:cNvGraphicFramePr/>
          <p:nvPr>
            <p:custDataLst>
              <p:tags r:id="rId1"/>
            </p:custDataLst>
          </p:nvPr>
        </p:nvGraphicFramePr>
        <p:xfrm>
          <a:off x="845023" y="1439221"/>
          <a:ext cx="8215954" cy="39907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situation sociale par rapport aux parents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New35. Si vous deviez comparer votre situation sociale à celle de vos parents au même âge, diriez-vous que vous êtes dans une situation :</a:t>
            </a:r>
          </a:p>
        </p:txBody>
      </p:sp>
      <p:graphicFrame>
        <p:nvGraphicFramePr>
          <p:cNvPr id="8" name="Tableau 55">
            <a:extLst>
              <a:ext uri="{FF2B5EF4-FFF2-40B4-BE49-F238E27FC236}">
                <a16:creationId xmlns:a16="http://schemas.microsoft.com/office/drawing/2014/main" id="{9FBAFBE8-3281-4C6C-898E-71C1101CF85B}"/>
              </a:ext>
            </a:extLst>
          </p:cNvPr>
          <p:cNvGraphicFramePr>
            <a:graphicFrameLocks noGrp="1"/>
          </p:cNvGraphicFramePr>
          <p:nvPr/>
        </p:nvGraphicFramePr>
        <p:xfrm>
          <a:off x="940274" y="5391838"/>
          <a:ext cx="8146575" cy="556191"/>
        </p:xfrm>
        <a:graphic>
          <a:graphicData uri="http://schemas.openxmlformats.org/drawingml/2006/table">
            <a:tbl>
              <a:tblPr/>
              <a:tblGrid>
                <a:gridCol w="1287388">
                  <a:extLst>
                    <a:ext uri="{9D8B030D-6E8A-4147-A177-3AD203B41FA5}">
                      <a16:colId xmlns:a16="http://schemas.microsoft.com/office/drawing/2014/main" val="20000"/>
                    </a:ext>
                  </a:extLst>
                </a:gridCol>
                <a:gridCol w="1371838">
                  <a:extLst>
                    <a:ext uri="{9D8B030D-6E8A-4147-A177-3AD203B41FA5}">
                      <a16:colId xmlns:a16="http://schemas.microsoft.com/office/drawing/2014/main" val="1200823863"/>
                    </a:ext>
                  </a:extLst>
                </a:gridCol>
                <a:gridCol w="1371837">
                  <a:extLst>
                    <a:ext uri="{9D8B030D-6E8A-4147-A177-3AD203B41FA5}">
                      <a16:colId xmlns:a16="http://schemas.microsoft.com/office/drawing/2014/main" val="77638292"/>
                    </a:ext>
                  </a:extLst>
                </a:gridCol>
                <a:gridCol w="1371837">
                  <a:extLst>
                    <a:ext uri="{9D8B030D-6E8A-4147-A177-3AD203B41FA5}">
                      <a16:colId xmlns:a16="http://schemas.microsoft.com/office/drawing/2014/main" val="4230570862"/>
                    </a:ext>
                  </a:extLst>
                </a:gridCol>
                <a:gridCol w="1371838">
                  <a:extLst>
                    <a:ext uri="{9D8B030D-6E8A-4147-A177-3AD203B41FA5}">
                      <a16:colId xmlns:a16="http://schemas.microsoft.com/office/drawing/2014/main" val="1245556765"/>
                    </a:ext>
                  </a:extLst>
                </a:gridCol>
                <a:gridCol w="1371837">
                  <a:extLst>
                    <a:ext uri="{9D8B030D-6E8A-4147-A177-3AD203B41FA5}">
                      <a16:colId xmlns:a16="http://schemas.microsoft.com/office/drawing/2014/main" val="3216606944"/>
                    </a:ext>
                  </a:extLst>
                </a:gridCol>
              </a:tblGrid>
              <a:tr h="556191">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Bien meilleure</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a:solidFill>
                            <a:srgbClr val="3E3E3E"/>
                          </a:solidFill>
                          <a:latin typeface="Tahoma" pitchFamily="34" charset="0"/>
                          <a:ea typeface="Tahoma" pitchFamily="34" charset="0"/>
                          <a:cs typeface="Tahoma" pitchFamily="34" charset="0"/>
                        </a:rPr>
                        <a:t>Meilleure</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A peu près similaire</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a:solidFill>
                            <a:srgbClr val="3E3E3E"/>
                          </a:solidFill>
                          <a:latin typeface="Tahoma" pitchFamily="34" charset="0"/>
                          <a:ea typeface="Tahoma" pitchFamily="34" charset="0"/>
                          <a:cs typeface="Tahoma" pitchFamily="34" charset="0"/>
                        </a:rPr>
                        <a:t>Moins bonne</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a:solidFill>
                            <a:srgbClr val="3E3E3E"/>
                          </a:solidFill>
                          <a:latin typeface="Tahoma" pitchFamily="34" charset="0"/>
                          <a:ea typeface="Tahoma" pitchFamily="34" charset="0"/>
                          <a:cs typeface="Tahoma" pitchFamily="34" charset="0"/>
                        </a:rPr>
                        <a:t>Bien moins bonne</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200" b="0" i="0" u="none" strike="noStrike" noProof="0" dirty="0">
                          <a:solidFill>
                            <a:srgbClr val="3E3E3E"/>
                          </a:solidFill>
                          <a:latin typeface="Tahoma" pitchFamily="34" charset="0"/>
                          <a:ea typeface="Tahoma" pitchFamily="34" charset="0"/>
                          <a:cs typeface="Tahoma" pitchFamily="34" charset="0"/>
                        </a:rPr>
                        <a:t>NSP</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9">
            <a:extLst>
              <a:ext uri="{FF2B5EF4-FFF2-40B4-BE49-F238E27FC236}">
                <a16:creationId xmlns:a16="http://schemas.microsoft.com/office/drawing/2014/main" id="{53084588-BB57-40E9-9A1A-3C93E2D17BAE}"/>
              </a:ext>
            </a:extLst>
          </p:cNvPr>
          <p:cNvSpPr/>
          <p:nvPr/>
        </p:nvSpPr>
        <p:spPr>
          <a:xfrm>
            <a:off x="2042958" y="1991783"/>
            <a:ext cx="782587"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376092"/>
                </a:solidFill>
                <a:effectLst/>
                <a:uLnTx/>
                <a:uFillTx/>
                <a:latin typeface="Tahoma" pitchFamily="34" charset="0"/>
                <a:ea typeface="+mn-ea"/>
                <a:cs typeface="Arial" charset="0"/>
              </a:rPr>
              <a:t>Meilleure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76092"/>
                </a:solidFill>
                <a:effectLst/>
                <a:uLnTx/>
                <a:uFillTx/>
                <a:latin typeface="Tahoma" pitchFamily="34" charset="0"/>
                <a:ea typeface="+mn-ea"/>
                <a:cs typeface="Arial" charset="0"/>
              </a:rPr>
              <a:t>36%</a:t>
            </a:r>
            <a:endParaRPr kumimoji="0" lang="fr-FR" sz="1600" b="1" i="0" u="none" strike="noStrike" kern="1200" cap="none" spc="0" normalizeH="0" baseline="0" noProof="0" dirty="0">
              <a:ln>
                <a:noFill/>
              </a:ln>
              <a:solidFill>
                <a:srgbClr val="376092"/>
              </a:solidFill>
              <a:effectLst/>
              <a:uLnTx/>
              <a:uFillTx/>
              <a:latin typeface="Tahoma" pitchFamily="34" charset="0"/>
              <a:ea typeface="+mn-ea"/>
              <a:cs typeface="Arial" charset="0"/>
            </a:endParaRPr>
          </a:p>
        </p:txBody>
      </p:sp>
      <p:cxnSp>
        <p:nvCxnSpPr>
          <p:cNvPr id="12" name="Connecteur droit 43">
            <a:extLst>
              <a:ext uri="{FF2B5EF4-FFF2-40B4-BE49-F238E27FC236}">
                <a16:creationId xmlns:a16="http://schemas.microsoft.com/office/drawing/2014/main" id="{2B5A9456-CA97-4A3F-8AC0-85E8FCD0D966}"/>
              </a:ext>
            </a:extLst>
          </p:cNvPr>
          <p:cNvCxnSpPr>
            <a:cxnSpLocks/>
          </p:cNvCxnSpPr>
          <p:nvPr/>
        </p:nvCxnSpPr>
        <p:spPr>
          <a:xfrm>
            <a:off x="5103531" y="2518237"/>
            <a:ext cx="2445585"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5" name="Connecteur droit 49">
            <a:extLst>
              <a:ext uri="{FF2B5EF4-FFF2-40B4-BE49-F238E27FC236}">
                <a16:creationId xmlns:a16="http://schemas.microsoft.com/office/drawing/2014/main" id="{F3BDA563-B5B2-48E2-8FE4-C3DEC8C1AF48}"/>
              </a:ext>
            </a:extLst>
          </p:cNvPr>
          <p:cNvCxnSpPr>
            <a:cxnSpLocks/>
          </p:cNvCxnSpPr>
          <p:nvPr/>
        </p:nvCxnSpPr>
        <p:spPr>
          <a:xfrm>
            <a:off x="1319424" y="2518237"/>
            <a:ext cx="2231850" cy="0"/>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C0EF5B3-A47E-4ACB-8705-B7EE9FDD265D}"/>
              </a:ext>
            </a:extLst>
          </p:cNvPr>
          <p:cNvSpPr/>
          <p:nvPr/>
        </p:nvSpPr>
        <p:spPr>
          <a:xfrm>
            <a:off x="5826026" y="1991783"/>
            <a:ext cx="1000595" cy="49244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FF5050"/>
                </a:solidFill>
                <a:effectLst/>
                <a:uLnTx/>
                <a:uFillTx/>
                <a:latin typeface="Tahoma" pitchFamily="34" charset="0"/>
                <a:ea typeface="+mn-ea"/>
                <a:cs typeface="Arial" charset="0"/>
              </a:rPr>
              <a:t>Moins bonne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5050"/>
                </a:solidFill>
                <a:effectLst/>
                <a:uLnTx/>
                <a:uFillTx/>
                <a:latin typeface="Tahoma" pitchFamily="34" charset="0"/>
                <a:ea typeface="+mn-ea"/>
                <a:cs typeface="Arial" charset="0"/>
              </a:rPr>
              <a:t>31%</a:t>
            </a:r>
            <a:endParaRPr kumimoji="0" lang="fr-FR" sz="1600" b="1" i="0" u="none" strike="noStrike" kern="1200" cap="none" spc="0" normalizeH="0" baseline="0" noProof="0" dirty="0">
              <a:ln>
                <a:noFill/>
              </a:ln>
              <a:solidFill>
                <a:srgbClr val="FF5050"/>
              </a:solidFill>
              <a:effectLst/>
              <a:uLnTx/>
              <a:uFillTx/>
              <a:latin typeface="Tahoma" pitchFamily="34" charset="0"/>
              <a:ea typeface="+mn-ea"/>
              <a:cs typeface="Arial" charset="0"/>
            </a:endParaRPr>
          </a:p>
        </p:txBody>
      </p:sp>
      <p:pic>
        <p:nvPicPr>
          <p:cNvPr id="11" name="Image 10" descr="Une image contenant texte, clipart&#10;&#10;Description générée automatiquement">
            <a:extLst>
              <a:ext uri="{FF2B5EF4-FFF2-40B4-BE49-F238E27FC236}">
                <a16:creationId xmlns:a16="http://schemas.microsoft.com/office/drawing/2014/main" id="{352FF94D-EF24-104B-BB27-B71FA0AE6B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079" y="1385948"/>
            <a:ext cx="612000" cy="612000"/>
          </a:xfrm>
          <a:prstGeom prst="rect">
            <a:avLst/>
          </a:prstGeom>
        </p:spPr>
      </p:pic>
    </p:spTree>
    <p:extLst>
      <p:ext uri="{BB962C8B-B14F-4D97-AF65-F5344CB8AC3E}">
        <p14:creationId xmlns:p14="http://schemas.microsoft.com/office/powerpoint/2010/main" val="42111799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situation sociale par rapport aux parents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New35. Si vous deviez comparer votre situation sociale à celle de vos parents au même âge, diriez-vous que vous êtes dans une situation :</a:t>
            </a:r>
          </a:p>
        </p:txBody>
      </p:sp>
      <p:pic>
        <p:nvPicPr>
          <p:cNvPr id="14" name="Image 4" descr="Une image contenant texte, clipart&#10;&#10;Description générée automatiquement">
            <a:extLst>
              <a:ext uri="{FF2B5EF4-FFF2-40B4-BE49-F238E27FC236}">
                <a16:creationId xmlns:a16="http://schemas.microsoft.com/office/drawing/2014/main" id="{0F8C93F2-1D5A-4C73-9041-290F25A9F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9570" y="1725966"/>
            <a:ext cx="612000" cy="612000"/>
          </a:xfrm>
          <a:prstGeom prst="rect">
            <a:avLst/>
          </a:prstGeom>
        </p:spPr>
      </p:pic>
      <p:pic>
        <p:nvPicPr>
          <p:cNvPr id="17" name="Image 8">
            <a:extLst>
              <a:ext uri="{FF2B5EF4-FFF2-40B4-BE49-F238E27FC236}">
                <a16:creationId xmlns:a16="http://schemas.microsoft.com/office/drawing/2014/main" id="{4506F327-C22F-4DCE-9D41-3490DF9BD9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4834" y="1725966"/>
            <a:ext cx="612000" cy="612000"/>
          </a:xfrm>
          <a:prstGeom prst="rect">
            <a:avLst/>
          </a:prstGeom>
        </p:spPr>
      </p:pic>
      <p:pic>
        <p:nvPicPr>
          <p:cNvPr id="18" name="Image 10">
            <a:extLst>
              <a:ext uri="{FF2B5EF4-FFF2-40B4-BE49-F238E27FC236}">
                <a16:creationId xmlns:a16="http://schemas.microsoft.com/office/drawing/2014/main" id="{FA25E3AE-30AF-47C0-84EB-B67220F622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2202" y="1725966"/>
            <a:ext cx="612000" cy="612000"/>
          </a:xfrm>
          <a:prstGeom prst="rect">
            <a:avLst/>
          </a:prstGeom>
        </p:spPr>
      </p:pic>
      <p:pic>
        <p:nvPicPr>
          <p:cNvPr id="20" name="Image 12" descr="Une image contenant texte, clipart&#10;&#10;Description générée automatiquement">
            <a:extLst>
              <a:ext uri="{FF2B5EF4-FFF2-40B4-BE49-F238E27FC236}">
                <a16:creationId xmlns:a16="http://schemas.microsoft.com/office/drawing/2014/main" id="{CBF2902C-1C5D-401B-A49B-BA315D6C6D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7464" y="1725966"/>
            <a:ext cx="612000" cy="612000"/>
          </a:xfrm>
          <a:prstGeom prst="rect">
            <a:avLst/>
          </a:prstGeom>
        </p:spPr>
      </p:pic>
      <p:pic>
        <p:nvPicPr>
          <p:cNvPr id="21" name="Image 14">
            <a:extLst>
              <a:ext uri="{FF2B5EF4-FFF2-40B4-BE49-F238E27FC236}">
                <a16:creationId xmlns:a16="http://schemas.microsoft.com/office/drawing/2014/main" id="{33DF5CFC-0F1E-479F-B3B3-5F8567F27C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6938" y="1731259"/>
            <a:ext cx="612000" cy="612000"/>
          </a:xfrm>
          <a:prstGeom prst="rect">
            <a:avLst/>
          </a:prstGeom>
        </p:spPr>
      </p:pic>
      <p:graphicFrame>
        <p:nvGraphicFramePr>
          <p:cNvPr id="22" name="Tableau 39">
            <a:extLst>
              <a:ext uri="{FF2B5EF4-FFF2-40B4-BE49-F238E27FC236}">
                <a16:creationId xmlns:a16="http://schemas.microsoft.com/office/drawing/2014/main" id="{F185C809-6737-4EDB-94F4-EDF75F22AE38}"/>
              </a:ext>
            </a:extLst>
          </p:cNvPr>
          <p:cNvGraphicFramePr>
            <a:graphicFrameLocks noGrp="1"/>
          </p:cNvGraphicFramePr>
          <p:nvPr/>
        </p:nvGraphicFramePr>
        <p:xfrm>
          <a:off x="1219200" y="2262322"/>
          <a:ext cx="7323363" cy="3829658"/>
        </p:xfrm>
        <a:graphic>
          <a:graphicData uri="http://schemas.openxmlformats.org/drawingml/2006/table">
            <a:tbl>
              <a:tblPr>
                <a:tableStyleId>{5C22544A-7EE6-4342-B048-85BDC9FD1C3A}</a:tableStyleId>
              </a:tblPr>
              <a:tblGrid>
                <a:gridCol w="2519423">
                  <a:extLst>
                    <a:ext uri="{9D8B030D-6E8A-4147-A177-3AD203B41FA5}">
                      <a16:colId xmlns:a16="http://schemas.microsoft.com/office/drawing/2014/main" val="2281626971"/>
                    </a:ext>
                  </a:extLst>
                </a:gridCol>
                <a:gridCol w="960788">
                  <a:extLst>
                    <a:ext uri="{9D8B030D-6E8A-4147-A177-3AD203B41FA5}">
                      <a16:colId xmlns:a16="http://schemas.microsoft.com/office/drawing/2014/main" val="2828046529"/>
                    </a:ext>
                  </a:extLst>
                </a:gridCol>
                <a:gridCol w="960788">
                  <a:extLst>
                    <a:ext uri="{9D8B030D-6E8A-4147-A177-3AD203B41FA5}">
                      <a16:colId xmlns:a16="http://schemas.microsoft.com/office/drawing/2014/main" val="4251480744"/>
                    </a:ext>
                  </a:extLst>
                </a:gridCol>
                <a:gridCol w="960788">
                  <a:extLst>
                    <a:ext uri="{9D8B030D-6E8A-4147-A177-3AD203B41FA5}">
                      <a16:colId xmlns:a16="http://schemas.microsoft.com/office/drawing/2014/main" val="789682629"/>
                    </a:ext>
                  </a:extLst>
                </a:gridCol>
                <a:gridCol w="960788">
                  <a:extLst>
                    <a:ext uri="{9D8B030D-6E8A-4147-A177-3AD203B41FA5}">
                      <a16:colId xmlns:a16="http://schemas.microsoft.com/office/drawing/2014/main" val="1358923703"/>
                    </a:ext>
                  </a:extLst>
                </a:gridCol>
                <a:gridCol w="960788">
                  <a:extLst>
                    <a:ext uri="{9D8B030D-6E8A-4147-A177-3AD203B41FA5}">
                      <a16:colId xmlns:a16="http://schemas.microsoft.com/office/drawing/2014/main" val="1175057193"/>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32000">
                <a:tc>
                  <a:txBody>
                    <a:bodyPr/>
                    <a:lstStyle/>
                    <a:p>
                      <a:pPr algn="r" fontAlgn="ctr"/>
                      <a:r>
                        <a:rPr lang="fr-FR" sz="1400" b="1" i="0" u="none" strike="noStrike" dirty="0">
                          <a:solidFill>
                            <a:srgbClr val="000000"/>
                          </a:solidFill>
                          <a:effectLst/>
                          <a:latin typeface="Tahoma" panose="020B0604030504040204" pitchFamily="34" charset="0"/>
                        </a:rPr>
                        <a:t>Sous-total Meilleure</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43%</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36%</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47%</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41%</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432000">
                <a:tc>
                  <a:txBody>
                    <a:bodyPr/>
                    <a:lstStyle/>
                    <a:p>
                      <a:pPr algn="r" fontAlgn="ctr"/>
                      <a:r>
                        <a:rPr lang="fr-FR" sz="1400" b="0" i="0" u="none" strike="noStrike">
                          <a:solidFill>
                            <a:srgbClr val="000000"/>
                          </a:solidFill>
                          <a:effectLst/>
                          <a:latin typeface="Tahoma" panose="020B0604030504040204" pitchFamily="34" charset="0"/>
                        </a:rPr>
                        <a:t>Bien meilleure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5597916"/>
                  </a:ext>
                </a:extLst>
              </a:tr>
              <a:tr h="432000">
                <a:tc>
                  <a:txBody>
                    <a:bodyPr/>
                    <a:lstStyle/>
                    <a:p>
                      <a:pPr algn="r" fontAlgn="ctr"/>
                      <a:r>
                        <a:rPr lang="fr-FR" sz="1400" b="0" i="0" u="none" strike="noStrike">
                          <a:solidFill>
                            <a:srgbClr val="000000"/>
                          </a:solidFill>
                          <a:effectLst/>
                          <a:latin typeface="Tahoma" panose="020B0604030504040204" pitchFamily="34" charset="0"/>
                        </a:rPr>
                        <a:t>Meilleure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432000">
                <a:tc>
                  <a:txBody>
                    <a:bodyPr/>
                    <a:lstStyle/>
                    <a:p>
                      <a:pPr algn="r" fontAlgn="ctr"/>
                      <a:r>
                        <a:rPr lang="fr-FR" sz="1400" b="1" i="0" u="none" strike="noStrike">
                          <a:solidFill>
                            <a:srgbClr val="000000"/>
                          </a:solidFill>
                          <a:effectLst/>
                          <a:latin typeface="Tahoma" panose="020B0604030504040204" pitchFamily="34" charset="0"/>
                        </a:rPr>
                        <a:t>A peu près similaire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432000">
                <a:tc>
                  <a:txBody>
                    <a:bodyPr/>
                    <a:lstStyle/>
                    <a:p>
                      <a:pPr algn="r" fontAlgn="ctr"/>
                      <a:r>
                        <a:rPr lang="fr-FR" sz="1400" b="1" i="0" u="none" strike="noStrike" dirty="0">
                          <a:solidFill>
                            <a:srgbClr val="000000"/>
                          </a:solidFill>
                          <a:effectLst/>
                          <a:latin typeface="Tahoma" panose="020B0604030504040204" pitchFamily="34" charset="0"/>
                        </a:rPr>
                        <a:t>Sous-total Moins bonne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r h="432000">
                <a:tc>
                  <a:txBody>
                    <a:bodyPr/>
                    <a:lstStyle/>
                    <a:p>
                      <a:pPr algn="r" fontAlgn="ctr"/>
                      <a:r>
                        <a:rPr lang="fr-FR" sz="1400" b="0" i="0" u="none" strike="noStrike">
                          <a:solidFill>
                            <a:srgbClr val="000000"/>
                          </a:solidFill>
                          <a:effectLst/>
                          <a:latin typeface="Tahoma" panose="020B0604030504040204" pitchFamily="34" charset="0"/>
                        </a:rPr>
                        <a:t>Moins bonne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835955"/>
                  </a:ext>
                </a:extLst>
              </a:tr>
              <a:tr h="432000">
                <a:tc>
                  <a:txBody>
                    <a:bodyPr/>
                    <a:lstStyle/>
                    <a:p>
                      <a:pPr algn="r" fontAlgn="ctr"/>
                      <a:r>
                        <a:rPr lang="fr-FR" sz="1400" b="0" i="0" u="none" strike="noStrike">
                          <a:solidFill>
                            <a:srgbClr val="000000"/>
                          </a:solidFill>
                          <a:effectLst/>
                          <a:latin typeface="Tahoma" panose="020B0604030504040204" pitchFamily="34" charset="0"/>
                        </a:rPr>
                        <a:t>Bien moins bonne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951650"/>
                  </a:ext>
                </a:extLst>
              </a:tr>
              <a:tr h="432000">
                <a:tc>
                  <a:txBody>
                    <a:bodyPr/>
                    <a:lstStyle/>
                    <a:p>
                      <a:pPr algn="r" fontAlgn="ctr"/>
                      <a:r>
                        <a:rPr lang="fr-FR" sz="1400" b="0" i="0" u="none" strike="noStrike" dirty="0">
                          <a:solidFill>
                            <a:srgbClr val="000000"/>
                          </a:solidFill>
                          <a:effectLst/>
                          <a:latin typeface="Tahoma" panose="020B0604030504040204" pitchFamily="34" charset="0"/>
                        </a:rPr>
                        <a:t>NSP</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grpSp>
        <p:nvGrpSpPr>
          <p:cNvPr id="11" name="Groupe 10">
            <a:extLst>
              <a:ext uri="{FF2B5EF4-FFF2-40B4-BE49-F238E27FC236}">
                <a16:creationId xmlns:a16="http://schemas.microsoft.com/office/drawing/2014/main" id="{4AC07AFD-53F8-43A1-8576-5CAC89FF6E5C}"/>
              </a:ext>
            </a:extLst>
          </p:cNvPr>
          <p:cNvGrpSpPr/>
          <p:nvPr/>
        </p:nvGrpSpPr>
        <p:grpSpPr>
          <a:xfrm>
            <a:off x="727555" y="820927"/>
            <a:ext cx="982374" cy="360000"/>
            <a:chOff x="727555" y="820927"/>
            <a:chExt cx="982374" cy="360000"/>
          </a:xfrm>
        </p:grpSpPr>
        <p:sp>
          <p:nvSpPr>
            <p:cNvPr id="12" name="Espace réservé du texte 4">
              <a:extLst>
                <a:ext uri="{FF2B5EF4-FFF2-40B4-BE49-F238E27FC236}">
                  <a16:creationId xmlns:a16="http://schemas.microsoft.com/office/drawing/2014/main" id="{9D588BE6-C07D-40EF-A098-0D4EBA0BD611}"/>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3" name="Picture 2" descr="C:\Users\NicoC\Desktop\CEVIPOF\sample-01.png">
              <a:extLst>
                <a:ext uri="{FF2B5EF4-FFF2-40B4-BE49-F238E27FC236}">
                  <a16:creationId xmlns:a16="http://schemas.microsoft.com/office/drawing/2014/main" id="{5DAD5BAB-8CD4-444B-908A-17285FEEC3C3}"/>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57173652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possibilité de réussir dans la société de nos jours</a:t>
                      </a:r>
                      <a:endParaRPr lang="fr-FR" sz="2800" b="0" noProof="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New36. Voici maintenant une liste de phrases à propos de la société française aujourd’hui. Pour chacune d’elles, êtes-vous tout à fait, plutôt, pas vraiment ou pas du tout d’accord ?</a:t>
            </a:r>
          </a:p>
        </p:txBody>
      </p:sp>
      <p:sp>
        <p:nvSpPr>
          <p:cNvPr id="9" name="=affich1">
            <a:extLst>
              <a:ext uri="{FF2B5EF4-FFF2-40B4-BE49-F238E27FC236}">
                <a16:creationId xmlns:a16="http://schemas.microsoft.com/office/drawing/2014/main" id="{4DEFBE0F-3C12-4FD8-87B4-DB1A4E63D79F}"/>
              </a:ext>
            </a:extLst>
          </p:cNvPr>
          <p:cNvSpPr>
            <a:spLocks noChangeArrowheads="1"/>
          </p:cNvSpPr>
          <p:nvPr/>
        </p:nvSpPr>
        <p:spPr bwMode="auto">
          <a:xfrm>
            <a:off x="8049538" y="2073985"/>
            <a:ext cx="841248" cy="839336"/>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10" name="=affich1">
            <a:extLst>
              <a:ext uri="{FF2B5EF4-FFF2-40B4-BE49-F238E27FC236}">
                <a16:creationId xmlns:a16="http://schemas.microsoft.com/office/drawing/2014/main" id="{F47B5EF0-130F-4609-82A7-5371F9B2128B}"/>
              </a:ext>
            </a:extLst>
          </p:cNvPr>
          <p:cNvSpPr>
            <a:spLocks noChangeArrowheads="1"/>
          </p:cNvSpPr>
          <p:nvPr/>
        </p:nvSpPr>
        <p:spPr bwMode="auto">
          <a:xfrm>
            <a:off x="8049538" y="4277336"/>
            <a:ext cx="841248" cy="839336"/>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11" name="ZoneTexte 8">
            <a:extLst>
              <a:ext uri="{FF2B5EF4-FFF2-40B4-BE49-F238E27FC236}">
                <a16:creationId xmlns:a16="http://schemas.microsoft.com/office/drawing/2014/main" id="{BE1280B1-1B2D-473D-89E7-22A3E9D8E12D}"/>
              </a:ext>
            </a:extLst>
          </p:cNvPr>
          <p:cNvSpPr txBox="1"/>
          <p:nvPr>
            <p:custDataLst>
              <p:tags r:id="rId2"/>
            </p:custDataLst>
          </p:nvPr>
        </p:nvSpPr>
        <p:spPr>
          <a:xfrm rot="5400000">
            <a:off x="7950792" y="3441440"/>
            <a:ext cx="3042687" cy="307777"/>
          </a:xfrm>
          <a:prstGeom prst="rect">
            <a:avLst/>
          </a:prstGeom>
          <a:solidFill>
            <a:srgbClr val="37609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300" normalizeH="0" baseline="0" noProof="0" dirty="0">
                <a:ln>
                  <a:noFill/>
                </a:ln>
                <a:solidFill>
                  <a:srgbClr val="FFFFFF"/>
                </a:solidFill>
                <a:effectLst/>
                <a:uLnTx/>
                <a:uFillTx/>
                <a:latin typeface="Calibri" pitchFamily="34" charset="0"/>
                <a:ea typeface="+mn-ea"/>
                <a:cs typeface="Tahoma" pitchFamily="34" charset="0"/>
              </a:rPr>
              <a:t>% D’accord</a:t>
            </a:r>
          </a:p>
        </p:txBody>
      </p:sp>
      <p:sp>
        <p:nvSpPr>
          <p:cNvPr id="12" name="AutoShape 4">
            <a:extLst>
              <a:ext uri="{FF2B5EF4-FFF2-40B4-BE49-F238E27FC236}">
                <a16:creationId xmlns:a16="http://schemas.microsoft.com/office/drawing/2014/main" id="{8E82083C-44DE-44DA-8D79-D3348094C898}"/>
              </a:ext>
            </a:extLst>
          </p:cNvPr>
          <p:cNvSpPr>
            <a:spLocks noChangeArrowheads="1"/>
          </p:cNvSpPr>
          <p:nvPr/>
        </p:nvSpPr>
        <p:spPr bwMode="auto">
          <a:xfrm>
            <a:off x="2778034" y="5626727"/>
            <a:ext cx="5201738" cy="396000"/>
          </a:xfrm>
          <a:prstGeom prst="roundRect">
            <a:avLst>
              <a:gd name="adj" fmla="val 16667"/>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a typeface="+mn-ea"/>
              <a:cs typeface="Tahoma" pitchFamily="34" charset="0"/>
            </a:endParaRPr>
          </a:p>
        </p:txBody>
      </p:sp>
      <p:sp>
        <p:nvSpPr>
          <p:cNvPr id="15" name="=label1">
            <a:extLst>
              <a:ext uri="{FF2B5EF4-FFF2-40B4-BE49-F238E27FC236}">
                <a16:creationId xmlns:a16="http://schemas.microsoft.com/office/drawing/2014/main" id="{DDE7C819-263C-4D61-8495-559B928A47BD}"/>
              </a:ext>
            </a:extLst>
          </p:cNvPr>
          <p:cNvSpPr txBox="1"/>
          <p:nvPr/>
        </p:nvSpPr>
        <p:spPr>
          <a:xfrm>
            <a:off x="3185156" y="5636387"/>
            <a:ext cx="928694"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Tout à fait d’accord</a:t>
            </a:r>
          </a:p>
        </p:txBody>
      </p:sp>
      <p:sp>
        <p:nvSpPr>
          <p:cNvPr id="16" name="=label4">
            <a:extLst>
              <a:ext uri="{FF2B5EF4-FFF2-40B4-BE49-F238E27FC236}">
                <a16:creationId xmlns:a16="http://schemas.microsoft.com/office/drawing/2014/main" id="{2DCB4DE5-F2AF-4765-B03F-CAC1C54174DC}"/>
              </a:ext>
            </a:extLst>
          </p:cNvPr>
          <p:cNvSpPr txBox="1"/>
          <p:nvPr/>
        </p:nvSpPr>
        <p:spPr>
          <a:xfrm>
            <a:off x="6388795" y="5636387"/>
            <a:ext cx="1110700"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Pas du tout d’accord</a:t>
            </a:r>
          </a:p>
        </p:txBody>
      </p:sp>
      <p:sp>
        <p:nvSpPr>
          <p:cNvPr id="21" name="=label2">
            <a:extLst>
              <a:ext uri="{FF2B5EF4-FFF2-40B4-BE49-F238E27FC236}">
                <a16:creationId xmlns:a16="http://schemas.microsoft.com/office/drawing/2014/main" id="{AF6B6AD0-76ED-4585-8D26-C28F5E975EFD}"/>
              </a:ext>
            </a:extLst>
          </p:cNvPr>
          <p:cNvSpPr txBox="1"/>
          <p:nvPr/>
        </p:nvSpPr>
        <p:spPr>
          <a:xfrm>
            <a:off x="4259250" y="5636387"/>
            <a:ext cx="966159"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Plutôt d’accord</a:t>
            </a:r>
          </a:p>
        </p:txBody>
      </p:sp>
      <p:sp>
        <p:nvSpPr>
          <p:cNvPr id="22" name="=label3">
            <a:extLst>
              <a:ext uri="{FF2B5EF4-FFF2-40B4-BE49-F238E27FC236}">
                <a16:creationId xmlns:a16="http://schemas.microsoft.com/office/drawing/2014/main" id="{52C601A6-51B7-4BC3-9C19-D600666372D5}"/>
              </a:ext>
            </a:extLst>
          </p:cNvPr>
          <p:cNvSpPr txBox="1"/>
          <p:nvPr/>
        </p:nvSpPr>
        <p:spPr>
          <a:xfrm>
            <a:off x="5265437" y="5636387"/>
            <a:ext cx="1112808"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Plutôt pas d’accord</a:t>
            </a:r>
          </a:p>
        </p:txBody>
      </p:sp>
      <p:sp>
        <p:nvSpPr>
          <p:cNvPr id="23" name="=affich1">
            <a:extLst>
              <a:ext uri="{FF2B5EF4-FFF2-40B4-BE49-F238E27FC236}">
                <a16:creationId xmlns:a16="http://schemas.microsoft.com/office/drawing/2014/main" id="{14BCD067-B9E5-4FAF-B4BD-0D637BF58F50}"/>
              </a:ext>
            </a:extLst>
          </p:cNvPr>
          <p:cNvSpPr>
            <a:spLocks noChangeArrowheads="1"/>
          </p:cNvSpPr>
          <p:nvPr/>
        </p:nvSpPr>
        <p:spPr bwMode="auto">
          <a:xfrm>
            <a:off x="2988744" y="5716509"/>
            <a:ext cx="241200" cy="239864"/>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4" name="=affich2">
            <a:extLst>
              <a:ext uri="{FF2B5EF4-FFF2-40B4-BE49-F238E27FC236}">
                <a16:creationId xmlns:a16="http://schemas.microsoft.com/office/drawing/2014/main" id="{70E7EDA2-86DA-40DA-90C0-87CAE984A8F0}"/>
              </a:ext>
            </a:extLst>
          </p:cNvPr>
          <p:cNvSpPr>
            <a:spLocks noChangeArrowheads="1"/>
          </p:cNvSpPr>
          <p:nvPr/>
        </p:nvSpPr>
        <p:spPr bwMode="auto">
          <a:xfrm>
            <a:off x="4041608" y="5716509"/>
            <a:ext cx="241200" cy="239864"/>
          </a:xfrm>
          <a:prstGeom prst="rect">
            <a:avLst/>
          </a:prstGeom>
          <a:solidFill>
            <a:srgbClr val="00B0F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5" name="=affich3">
            <a:extLst>
              <a:ext uri="{FF2B5EF4-FFF2-40B4-BE49-F238E27FC236}">
                <a16:creationId xmlns:a16="http://schemas.microsoft.com/office/drawing/2014/main" id="{0562C22D-5317-4996-8081-DBFD54BAB5B7}"/>
              </a:ext>
            </a:extLst>
          </p:cNvPr>
          <p:cNvSpPr>
            <a:spLocks noChangeArrowheads="1"/>
          </p:cNvSpPr>
          <p:nvPr/>
        </p:nvSpPr>
        <p:spPr bwMode="auto">
          <a:xfrm>
            <a:off x="5048390" y="5716509"/>
            <a:ext cx="241200" cy="239864"/>
          </a:xfrm>
          <a:prstGeom prst="rect">
            <a:avLst/>
          </a:prstGeom>
          <a:solidFill>
            <a:srgbClr val="FCB711"/>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6" name="=affich4">
            <a:extLst>
              <a:ext uri="{FF2B5EF4-FFF2-40B4-BE49-F238E27FC236}">
                <a16:creationId xmlns:a16="http://schemas.microsoft.com/office/drawing/2014/main" id="{D6363418-440B-4631-892D-8772F5A40B9D}"/>
              </a:ext>
            </a:extLst>
          </p:cNvPr>
          <p:cNvSpPr>
            <a:spLocks noChangeArrowheads="1"/>
          </p:cNvSpPr>
          <p:nvPr/>
        </p:nvSpPr>
        <p:spPr bwMode="auto">
          <a:xfrm>
            <a:off x="6162881" y="5716509"/>
            <a:ext cx="241200" cy="239864"/>
          </a:xfrm>
          <a:prstGeom prst="rect">
            <a:avLst/>
          </a:prstGeom>
          <a:solidFill>
            <a:srgbClr val="FF505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28" name="Tableau 26">
            <a:extLst>
              <a:ext uri="{FF2B5EF4-FFF2-40B4-BE49-F238E27FC236}">
                <a16:creationId xmlns:a16="http://schemas.microsoft.com/office/drawing/2014/main" id="{0257484E-DC00-44A5-9289-C7CD6AB350E2}"/>
              </a:ext>
            </a:extLst>
          </p:cNvPr>
          <p:cNvGraphicFramePr>
            <a:graphicFrameLocks noGrp="1"/>
          </p:cNvGraphicFramePr>
          <p:nvPr/>
        </p:nvGraphicFramePr>
        <p:xfrm>
          <a:off x="207373" y="1923504"/>
          <a:ext cx="3552825" cy="3315246"/>
        </p:xfrm>
        <a:graphic>
          <a:graphicData uri="http://schemas.openxmlformats.org/drawingml/2006/table">
            <a:tbl>
              <a:tblPr/>
              <a:tblGrid>
                <a:gridCol w="3552825">
                  <a:extLst>
                    <a:ext uri="{9D8B030D-6E8A-4147-A177-3AD203B41FA5}">
                      <a16:colId xmlns:a16="http://schemas.microsoft.com/office/drawing/2014/main" val="20000"/>
                    </a:ext>
                  </a:extLst>
                </a:gridCol>
              </a:tblGrid>
              <a:tr h="1105082">
                <a:tc>
                  <a:txBody>
                    <a:bodyPr/>
                    <a:lstStyle/>
                    <a:p>
                      <a:pPr algn="r" fontAlgn="b"/>
                      <a:r>
                        <a:rPr lang="fr-FR" sz="1400" b="0" i="0" u="none" strike="noStrike" dirty="0">
                          <a:solidFill>
                            <a:srgbClr val="595959"/>
                          </a:solidFill>
                          <a:effectLst/>
                          <a:latin typeface="Tahoma" panose="020B0604030504040204" pitchFamily="34" charset="0"/>
                        </a:rPr>
                        <a:t>En faisant des efforts, chacun peut réussir</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1105082">
                <a:tc>
                  <a:txBody>
                    <a:bodyPr/>
                    <a:lstStyle/>
                    <a:p>
                      <a:pPr algn="r" fontAlgn="b"/>
                      <a:r>
                        <a:rPr lang="fr-FR" sz="1400" b="0" i="0" u="none" strike="noStrike" dirty="0">
                          <a:solidFill>
                            <a:srgbClr val="595959"/>
                          </a:solidFill>
                          <a:effectLst/>
                          <a:latin typeface="Tahoma" panose="020B0604030504040204" pitchFamily="34" charset="0"/>
                        </a:rPr>
                        <a:t>De nos jours, on ne peut réussir que si on connaît des gens bien placés</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1105082">
                <a:tc>
                  <a:txBody>
                    <a:bodyPr/>
                    <a:lstStyle/>
                    <a:p>
                      <a:pPr algn="r" fontAlgn="b"/>
                      <a:r>
                        <a:rPr lang="fr-FR" sz="1400" b="0" i="0" u="none" strike="noStrike" dirty="0">
                          <a:solidFill>
                            <a:srgbClr val="595959"/>
                          </a:solidFill>
                          <a:effectLst/>
                          <a:latin typeface="Tahoma" panose="020B0604030504040204" pitchFamily="34" charset="0"/>
                        </a:rPr>
                        <a:t>Dans la société, les règles du jeu sont les mêmes pour tous</a:t>
                      </a:r>
                    </a:p>
                  </a:txBody>
                  <a:tcPr marL="6350" marR="6350" marT="6350" marB="0" anchor="ctr">
                    <a:lnL>
                      <a:noFill/>
                    </a:lnL>
                    <a:lnR>
                      <a:noFill/>
                    </a:lnR>
                    <a:lnT>
                      <a:noFill/>
                    </a:lnT>
                    <a:lnB>
                      <a:noFill/>
                    </a:lnB>
                  </a:tcPr>
                </a:tc>
                <a:extLst>
                  <a:ext uri="{0D108BD9-81ED-4DB2-BD59-A6C34878D82A}">
                    <a16:rowId xmlns:a16="http://schemas.microsoft.com/office/drawing/2014/main" val="617894751"/>
                  </a:ext>
                </a:extLst>
              </a:tr>
            </a:tbl>
          </a:graphicData>
        </a:graphic>
      </p:graphicFrame>
      <p:graphicFrame>
        <p:nvGraphicFramePr>
          <p:cNvPr id="29" name="Graphique 11">
            <a:extLst>
              <a:ext uri="{FF2B5EF4-FFF2-40B4-BE49-F238E27FC236}">
                <a16:creationId xmlns:a16="http://schemas.microsoft.com/office/drawing/2014/main" id="{2350895C-6B3A-4AFF-844A-15A062CB9D9E}"/>
              </a:ext>
            </a:extLst>
          </p:cNvPr>
          <p:cNvGraphicFramePr/>
          <p:nvPr/>
        </p:nvGraphicFramePr>
        <p:xfrm>
          <a:off x="3493497" y="1799679"/>
          <a:ext cx="4552951" cy="3512549"/>
        </p:xfrm>
        <a:graphic>
          <a:graphicData uri="http://schemas.openxmlformats.org/drawingml/2006/chart">
            <c:chart xmlns:c="http://schemas.openxmlformats.org/drawingml/2006/chart" xmlns:r="http://schemas.openxmlformats.org/officeDocument/2006/relationships" r:id="rId5"/>
          </a:graphicData>
        </a:graphic>
      </p:graphicFrame>
      <p:sp>
        <p:nvSpPr>
          <p:cNvPr id="30" name="=label4">
            <a:extLst>
              <a:ext uri="{FF2B5EF4-FFF2-40B4-BE49-F238E27FC236}">
                <a16:creationId xmlns:a16="http://schemas.microsoft.com/office/drawing/2014/main" id="{7A89B975-63A0-4742-B815-D47B38493354}"/>
              </a:ext>
            </a:extLst>
          </p:cNvPr>
          <p:cNvSpPr txBox="1"/>
          <p:nvPr/>
        </p:nvSpPr>
        <p:spPr>
          <a:xfrm>
            <a:off x="7512959" y="5707698"/>
            <a:ext cx="1110700" cy="24622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NSP</a:t>
            </a:r>
          </a:p>
        </p:txBody>
      </p:sp>
      <p:sp>
        <p:nvSpPr>
          <p:cNvPr id="31" name="=affich4">
            <a:extLst>
              <a:ext uri="{FF2B5EF4-FFF2-40B4-BE49-F238E27FC236}">
                <a16:creationId xmlns:a16="http://schemas.microsoft.com/office/drawing/2014/main" id="{1728FC47-209F-4C43-BAD4-72A2975C5287}"/>
              </a:ext>
            </a:extLst>
          </p:cNvPr>
          <p:cNvSpPr>
            <a:spLocks noChangeArrowheads="1"/>
          </p:cNvSpPr>
          <p:nvPr/>
        </p:nvSpPr>
        <p:spPr bwMode="auto">
          <a:xfrm>
            <a:off x="7287045" y="5710876"/>
            <a:ext cx="241200" cy="239864"/>
          </a:xfrm>
          <a:prstGeom prst="rect">
            <a:avLst/>
          </a:prstGeom>
          <a:solidFill>
            <a:srgbClr val="595959"/>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7" name="=affich1">
            <a:extLst>
              <a:ext uri="{FF2B5EF4-FFF2-40B4-BE49-F238E27FC236}">
                <a16:creationId xmlns:a16="http://schemas.microsoft.com/office/drawing/2014/main" id="{5CA4B644-F212-4E06-AC19-0A001B5C1159}"/>
              </a:ext>
            </a:extLst>
          </p:cNvPr>
          <p:cNvSpPr>
            <a:spLocks noChangeArrowheads="1"/>
          </p:cNvSpPr>
          <p:nvPr/>
        </p:nvSpPr>
        <p:spPr bwMode="auto">
          <a:xfrm>
            <a:off x="8049538" y="3189462"/>
            <a:ext cx="841248" cy="839336"/>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39" name="Tableau 65">
            <a:extLst>
              <a:ext uri="{FF2B5EF4-FFF2-40B4-BE49-F238E27FC236}">
                <a16:creationId xmlns:a16="http://schemas.microsoft.com/office/drawing/2014/main" id="{F1941ADA-5AC7-4BF9-B281-85E3F360263E}"/>
              </a:ext>
            </a:extLst>
          </p:cNvPr>
          <p:cNvGraphicFramePr>
            <a:graphicFrameLocks noGrp="1"/>
          </p:cNvGraphicFramePr>
          <p:nvPr/>
        </p:nvGraphicFramePr>
        <p:xfrm>
          <a:off x="8108212" y="1942581"/>
          <a:ext cx="761999" cy="3334269"/>
        </p:xfrm>
        <a:graphic>
          <a:graphicData uri="http://schemas.openxmlformats.org/drawingml/2006/table">
            <a:tbl>
              <a:tblPr/>
              <a:tblGrid>
                <a:gridCol w="761999">
                  <a:extLst>
                    <a:ext uri="{9D8B030D-6E8A-4147-A177-3AD203B41FA5}">
                      <a16:colId xmlns:a16="http://schemas.microsoft.com/office/drawing/2014/main" val="20000"/>
                    </a:ext>
                  </a:extLst>
                </a:gridCol>
              </a:tblGrid>
              <a:tr h="1111423">
                <a:tc>
                  <a:txBody>
                    <a:bodyPr/>
                    <a:lstStyle/>
                    <a:p>
                      <a:pPr algn="ctr" fontAlgn="ctr"/>
                      <a:r>
                        <a:rPr lang="fr-FR" sz="1600" b="0" i="0" u="none" strike="noStrike" dirty="0">
                          <a:solidFill>
                            <a:schemeClr val="bg1"/>
                          </a:solidFill>
                          <a:effectLst/>
                          <a:latin typeface="Tahoma" panose="020B0604030504040204" pitchFamily="34" charset="0"/>
                        </a:rPr>
                        <a:t>68%</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1111423">
                <a:tc>
                  <a:txBody>
                    <a:bodyPr/>
                    <a:lstStyle/>
                    <a:p>
                      <a:pPr algn="ctr" fontAlgn="ctr"/>
                      <a:r>
                        <a:rPr lang="fr-FR" sz="1600" b="0" i="0" u="none" strike="noStrike">
                          <a:solidFill>
                            <a:schemeClr val="bg1"/>
                          </a:solidFill>
                          <a:effectLst/>
                          <a:latin typeface="Tahoma" panose="020B0604030504040204" pitchFamily="34" charset="0"/>
                        </a:rPr>
                        <a:t>57%</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1111423">
                <a:tc>
                  <a:txBody>
                    <a:bodyPr/>
                    <a:lstStyle/>
                    <a:p>
                      <a:pPr algn="ctr" fontAlgn="ctr"/>
                      <a:r>
                        <a:rPr lang="fr-FR" sz="1600" b="0" i="0" u="none" strike="noStrike" dirty="0">
                          <a:solidFill>
                            <a:schemeClr val="bg1"/>
                          </a:solidFill>
                          <a:effectLst/>
                          <a:latin typeface="Tahoma" panose="020B0604030504040204" pitchFamily="34" charset="0"/>
                        </a:rPr>
                        <a:t>25%</a:t>
                      </a:r>
                    </a:p>
                  </a:txBody>
                  <a:tcPr marL="6350" marR="6350" marT="6350" marB="0" anchor="ctr">
                    <a:lnL>
                      <a:noFill/>
                    </a:lnL>
                    <a:lnR>
                      <a:noFill/>
                    </a:lnR>
                    <a:lnT>
                      <a:noFill/>
                    </a:lnT>
                    <a:lnB>
                      <a:noFill/>
                    </a:lnB>
                  </a:tcPr>
                </a:tc>
                <a:extLst>
                  <a:ext uri="{0D108BD9-81ED-4DB2-BD59-A6C34878D82A}">
                    <a16:rowId xmlns:a16="http://schemas.microsoft.com/office/drawing/2014/main" val="2251066633"/>
                  </a:ext>
                </a:extLst>
              </a:tr>
            </a:tbl>
          </a:graphicData>
        </a:graphic>
      </p:graphicFrame>
      <p:pic>
        <p:nvPicPr>
          <p:cNvPr id="27" name="Image 26" descr="Une image contenant texte, clipart&#10;&#10;Description générée automatiquement">
            <a:extLst>
              <a:ext uri="{FF2B5EF4-FFF2-40B4-BE49-F238E27FC236}">
                <a16:creationId xmlns:a16="http://schemas.microsoft.com/office/drawing/2014/main" id="{5386634A-0C3C-FD4D-9971-29E884E880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079" y="1385948"/>
            <a:ext cx="612000" cy="612000"/>
          </a:xfrm>
          <a:prstGeom prst="rect">
            <a:avLst/>
          </a:prstGeom>
        </p:spPr>
      </p:pic>
    </p:spTree>
    <p:extLst>
      <p:ext uri="{BB962C8B-B14F-4D97-AF65-F5344CB8AC3E}">
        <p14:creationId xmlns:p14="http://schemas.microsoft.com/office/powerpoint/2010/main" val="403853833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3031990646"/>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société de nos jours</a:t>
                      </a:r>
                      <a:endParaRPr lang="fr-FR" sz="2800" b="0" noProof="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New36. Voici maintenant une liste de phrases à propos de la société française/allemande/britannique/italienne aujourd’hui. Pour chacune d’elles, êtes-vous tout à fait, plutôt, pas vraiment ou pas du tout d’accord ?</a:t>
            </a:r>
          </a:p>
        </p:txBody>
      </p:sp>
      <p:graphicFrame>
        <p:nvGraphicFramePr>
          <p:cNvPr id="47" name="Tableau 22">
            <a:extLst>
              <a:ext uri="{FF2B5EF4-FFF2-40B4-BE49-F238E27FC236}">
                <a16:creationId xmlns:a16="http://schemas.microsoft.com/office/drawing/2014/main" id="{6A324967-D30D-4632-8165-61B12761C39C}"/>
              </a:ext>
            </a:extLst>
          </p:cNvPr>
          <p:cNvGraphicFramePr>
            <a:graphicFrameLocks noGrp="1"/>
          </p:cNvGraphicFramePr>
          <p:nvPr/>
        </p:nvGraphicFramePr>
        <p:xfrm>
          <a:off x="1208314" y="1957655"/>
          <a:ext cx="7988057" cy="4037947"/>
        </p:xfrm>
        <a:graphic>
          <a:graphicData uri="http://schemas.openxmlformats.org/drawingml/2006/table">
            <a:tbl>
              <a:tblPr>
                <a:tableStyleId>{5C22544A-7EE6-4342-B048-85BDC9FD1C3A}</a:tableStyleId>
              </a:tblPr>
              <a:tblGrid>
                <a:gridCol w="1765781">
                  <a:extLst>
                    <a:ext uri="{9D8B030D-6E8A-4147-A177-3AD203B41FA5}">
                      <a16:colId xmlns:a16="http://schemas.microsoft.com/office/drawing/2014/main" val="2281626971"/>
                    </a:ext>
                  </a:extLst>
                </a:gridCol>
                <a:gridCol w="1037046">
                  <a:extLst>
                    <a:ext uri="{9D8B030D-6E8A-4147-A177-3AD203B41FA5}">
                      <a16:colId xmlns:a16="http://schemas.microsoft.com/office/drawing/2014/main" val="3285089954"/>
                    </a:ext>
                  </a:extLst>
                </a:gridCol>
                <a:gridCol w="1037046">
                  <a:extLst>
                    <a:ext uri="{9D8B030D-6E8A-4147-A177-3AD203B41FA5}">
                      <a16:colId xmlns:a16="http://schemas.microsoft.com/office/drawing/2014/main" val="1839312033"/>
                    </a:ext>
                  </a:extLst>
                </a:gridCol>
                <a:gridCol w="1037046">
                  <a:extLst>
                    <a:ext uri="{9D8B030D-6E8A-4147-A177-3AD203B41FA5}">
                      <a16:colId xmlns:a16="http://schemas.microsoft.com/office/drawing/2014/main" val="4251480744"/>
                    </a:ext>
                  </a:extLst>
                </a:gridCol>
                <a:gridCol w="1037046">
                  <a:extLst>
                    <a:ext uri="{9D8B030D-6E8A-4147-A177-3AD203B41FA5}">
                      <a16:colId xmlns:a16="http://schemas.microsoft.com/office/drawing/2014/main" val="789682629"/>
                    </a:ext>
                  </a:extLst>
                </a:gridCol>
                <a:gridCol w="1037046">
                  <a:extLst>
                    <a:ext uri="{9D8B030D-6E8A-4147-A177-3AD203B41FA5}">
                      <a16:colId xmlns:a16="http://schemas.microsoft.com/office/drawing/2014/main" val="1358923703"/>
                    </a:ext>
                  </a:extLst>
                </a:gridCol>
                <a:gridCol w="1037046">
                  <a:extLst>
                    <a:ext uri="{9D8B030D-6E8A-4147-A177-3AD203B41FA5}">
                      <a16:colId xmlns:a16="http://schemas.microsoft.com/office/drawing/2014/main" val="1069241170"/>
                    </a:ext>
                  </a:extLst>
                </a:gridCol>
              </a:tblGrid>
              <a:tr h="746107">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548640">
                <a:tc rowSpan="2">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200" b="0" i="0" u="none" strike="noStrike" dirty="0">
                          <a:solidFill>
                            <a:srgbClr val="595959"/>
                          </a:solidFill>
                          <a:effectLst/>
                          <a:latin typeface="Tahoma" panose="020B0604030504040204" pitchFamily="34" charset="0"/>
                        </a:rPr>
                        <a:t>En faisant des efforts, chacun peut réussir</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err="1">
                          <a:solidFill>
                            <a:srgbClr val="595959"/>
                          </a:solidFill>
                          <a:effectLst/>
                          <a:latin typeface="Tahoma" panose="020B0604030504040204" pitchFamily="34" charset="0"/>
                          <a:ea typeface="Tahoma" panose="020B0604030504040204" pitchFamily="34" charset="0"/>
                          <a:cs typeface="Tahoma" panose="020B0604030504040204" pitchFamily="34" charset="0"/>
                        </a:rPr>
                        <a:t>D’accord</a:t>
                      </a:r>
                      <a:endParaRPr lang="fr-FR" sz="1100" b="1" i="0" u="none" strike="noStrike" dirty="0">
                        <a:solidFill>
                          <a:srgbClr val="595959"/>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67%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69%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74%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55%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548640">
                <a:tc vMerge="1">
                  <a:txBody>
                    <a:bodyPr/>
                    <a:lstStyle/>
                    <a:p>
                      <a:pPr algn="r" fontAlgn="b"/>
                      <a:endParaRPr lang="fr-FR" sz="1200" b="0" i="0" u="none" strike="noStrike" dirty="0">
                        <a:solidFill>
                          <a:srgbClr val="595959"/>
                        </a:solidFill>
                        <a:effectLst/>
                        <a:latin typeface="Tahoma" panose="020B0604030504040204" pitchFamily="34" charset="0"/>
                      </a:endParaRP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595959"/>
                          </a:solidFill>
                          <a:effectLst/>
                          <a:latin typeface="Tahoma" panose="020B0604030504040204" pitchFamily="34" charset="0"/>
                          <a:ea typeface="Tahoma" panose="020B0604030504040204" pitchFamily="34" charset="0"/>
                          <a:cs typeface="Tahoma" panose="020B0604030504040204" pitchFamily="34" charset="0"/>
                        </a:rPr>
                        <a:t>Pas </a:t>
                      </a:r>
                      <a:r>
                        <a:rPr lang="en-US" sz="1100" b="0" i="0" u="none" strike="noStrike" dirty="0" err="1">
                          <a:solidFill>
                            <a:srgbClr val="595959"/>
                          </a:solidFill>
                          <a:effectLst/>
                          <a:latin typeface="Tahoma" panose="020B0604030504040204" pitchFamily="34" charset="0"/>
                          <a:ea typeface="Tahoma" panose="020B0604030504040204" pitchFamily="34" charset="0"/>
                          <a:cs typeface="Tahoma" panose="020B0604030504040204" pitchFamily="34" charset="0"/>
                        </a:rPr>
                        <a:t>d’accord</a:t>
                      </a:r>
                      <a:endParaRPr lang="fr-FR" sz="1100" b="0" i="0" u="none" strike="noStrike" dirty="0">
                        <a:solidFill>
                          <a:srgbClr val="595959"/>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29%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44%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548640">
                <a:tc rowSpan="2">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200" b="0" i="0" u="none" strike="noStrike" dirty="0">
                          <a:solidFill>
                            <a:srgbClr val="595959"/>
                          </a:solidFill>
                          <a:effectLst/>
                          <a:latin typeface="Tahoma" panose="020B0604030504040204" pitchFamily="34" charset="0"/>
                        </a:rPr>
                        <a:t>De nos jours, on ne peut réussir que si on connaît des gens bien placés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err="1">
                          <a:solidFill>
                            <a:srgbClr val="595959"/>
                          </a:solidFill>
                          <a:effectLst/>
                          <a:latin typeface="Tahoma" panose="020B0604030504040204" pitchFamily="34" charset="0"/>
                          <a:ea typeface="Tahoma" panose="020B0604030504040204" pitchFamily="34" charset="0"/>
                          <a:cs typeface="Tahoma" panose="020B0604030504040204" pitchFamily="34" charset="0"/>
                        </a:rPr>
                        <a:t>D’accord</a:t>
                      </a:r>
                      <a:endParaRPr lang="fr-FR" sz="1100" b="1" i="0" u="none" strike="noStrike" dirty="0">
                        <a:solidFill>
                          <a:srgbClr val="595959"/>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63%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55%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67%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77%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56746"/>
                  </a:ext>
                </a:extLst>
              </a:tr>
              <a:tr h="548640">
                <a:tc vMerge="1">
                  <a:txBody>
                    <a:bodyPr/>
                    <a:lstStyle/>
                    <a:p>
                      <a:pPr algn="r" fontAlgn="b"/>
                      <a:endParaRPr lang="fr-FR" sz="1200" b="0" i="0" u="none" strike="noStrike" dirty="0">
                        <a:solidFill>
                          <a:srgbClr val="595959"/>
                        </a:solidFill>
                        <a:effectLst/>
                        <a:latin typeface="Tahoma" panose="020B0604030504040204" pitchFamily="34" charset="0"/>
                      </a:endParaRP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595959"/>
                          </a:solidFill>
                          <a:effectLst/>
                          <a:latin typeface="Tahoma" panose="020B0604030504040204" pitchFamily="34" charset="0"/>
                          <a:ea typeface="Tahoma" panose="020B0604030504040204" pitchFamily="34" charset="0"/>
                          <a:cs typeface="Tahoma" panose="020B0604030504040204" pitchFamily="34" charset="0"/>
                        </a:rPr>
                        <a:t>Pas </a:t>
                      </a:r>
                      <a:r>
                        <a:rPr lang="en-US" sz="1100" b="0" i="0" u="none" strike="noStrike" dirty="0" err="1">
                          <a:solidFill>
                            <a:srgbClr val="595959"/>
                          </a:solidFill>
                          <a:effectLst/>
                          <a:latin typeface="Tahoma" panose="020B0604030504040204" pitchFamily="34" charset="0"/>
                          <a:ea typeface="Tahoma" panose="020B0604030504040204" pitchFamily="34" charset="0"/>
                          <a:cs typeface="Tahoma" panose="020B0604030504040204" pitchFamily="34" charset="0"/>
                        </a:rPr>
                        <a:t>d’accord</a:t>
                      </a:r>
                      <a:endParaRPr lang="fr-FR" sz="1100" b="0" i="0" u="none" strike="noStrike" dirty="0">
                        <a:solidFill>
                          <a:srgbClr val="595959"/>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43%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083901"/>
                  </a:ext>
                </a:extLst>
              </a:tr>
              <a:tr h="548640">
                <a:tc rowSpan="2">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200" b="0" i="0" u="none" strike="noStrike" dirty="0">
                          <a:solidFill>
                            <a:srgbClr val="595959"/>
                          </a:solidFill>
                          <a:effectLst/>
                          <a:latin typeface="Tahoma" panose="020B0604030504040204" pitchFamily="34" charset="0"/>
                        </a:rPr>
                        <a:t>Dans la société, les règles du jeu sont les mêmes pour tous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err="1">
                          <a:solidFill>
                            <a:srgbClr val="595959"/>
                          </a:solidFill>
                          <a:effectLst/>
                          <a:latin typeface="Tahoma" panose="020B0604030504040204" pitchFamily="34" charset="0"/>
                          <a:ea typeface="Tahoma" panose="020B0604030504040204" pitchFamily="34" charset="0"/>
                          <a:cs typeface="Tahoma" panose="020B0604030504040204" pitchFamily="34" charset="0"/>
                        </a:rPr>
                        <a:t>D’accord</a:t>
                      </a:r>
                      <a:endParaRPr lang="fr-FR" sz="1100" b="1" i="0" u="none" strike="noStrike" dirty="0">
                        <a:solidFill>
                          <a:srgbClr val="595959"/>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35%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42%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41%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26%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210100"/>
                  </a:ext>
                </a:extLst>
              </a:tr>
              <a:tr h="548640">
                <a:tc vMerge="1">
                  <a:txBody>
                    <a:bodyPr/>
                    <a:lstStyle/>
                    <a:p>
                      <a:pPr algn="r" fontAlgn="b"/>
                      <a:endParaRPr lang="fr-FR" sz="1200" b="0" i="0" u="none" strike="noStrike" dirty="0">
                        <a:solidFill>
                          <a:srgbClr val="595959"/>
                        </a:solidFill>
                        <a:effectLst/>
                        <a:latin typeface="Tahoma" panose="020B0604030504040204" pitchFamily="34" charset="0"/>
                      </a:endParaRP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595959"/>
                          </a:solidFill>
                          <a:effectLst/>
                          <a:latin typeface="Tahoma" panose="020B0604030504040204" pitchFamily="34" charset="0"/>
                          <a:ea typeface="Tahoma" panose="020B0604030504040204" pitchFamily="34" charset="0"/>
                          <a:cs typeface="Tahoma" panose="020B0604030504040204" pitchFamily="34" charset="0"/>
                        </a:rPr>
                        <a:t>Pas </a:t>
                      </a:r>
                      <a:r>
                        <a:rPr lang="en-US" sz="1100" b="0" i="0" u="none" strike="noStrike" dirty="0" err="1">
                          <a:solidFill>
                            <a:srgbClr val="595959"/>
                          </a:solidFill>
                          <a:effectLst/>
                          <a:latin typeface="Tahoma" panose="020B0604030504040204" pitchFamily="34" charset="0"/>
                          <a:ea typeface="Tahoma" panose="020B0604030504040204" pitchFamily="34" charset="0"/>
                          <a:cs typeface="Tahoma" panose="020B0604030504040204" pitchFamily="34" charset="0"/>
                        </a:rPr>
                        <a:t>d’accord</a:t>
                      </a:r>
                      <a:endParaRPr lang="fr-FR" sz="1100" b="0" i="0" u="none" strike="noStrike" dirty="0">
                        <a:solidFill>
                          <a:srgbClr val="595959"/>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64%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57%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57%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74%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9697547"/>
                  </a:ext>
                </a:extLst>
              </a:tr>
            </a:tbl>
          </a:graphicData>
        </a:graphic>
      </p:graphicFrame>
      <p:pic>
        <p:nvPicPr>
          <p:cNvPr id="10" name="Image 23" descr="Une image contenant reine, signe, camion, pièce&#10;&#10;Description générée automatiquement">
            <a:extLst>
              <a:ext uri="{FF2B5EF4-FFF2-40B4-BE49-F238E27FC236}">
                <a16:creationId xmlns:a16="http://schemas.microsoft.com/office/drawing/2014/main" id="{1147520C-DC0B-421A-BCA7-0F925A1E2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20" y="1506555"/>
            <a:ext cx="612648" cy="612648"/>
          </a:xfrm>
          <a:prstGeom prst="rect">
            <a:avLst/>
          </a:prstGeom>
        </p:spPr>
      </p:pic>
      <p:pic>
        <p:nvPicPr>
          <p:cNvPr id="11" name="Image 24" descr="Une image contenant dessin&#10;&#10;Description générée automatiquement">
            <a:extLst>
              <a:ext uri="{FF2B5EF4-FFF2-40B4-BE49-F238E27FC236}">
                <a16:creationId xmlns:a16="http://schemas.microsoft.com/office/drawing/2014/main" id="{BDEB337F-6E88-4890-AAE8-71D265DC06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3120" y="1506555"/>
            <a:ext cx="612648" cy="612648"/>
          </a:xfrm>
          <a:prstGeom prst="rect">
            <a:avLst/>
          </a:prstGeom>
        </p:spPr>
      </p:pic>
      <p:pic>
        <p:nvPicPr>
          <p:cNvPr id="12" name="Image 25" descr="Une image contenant horloge&#10;&#10;Description générée automatiquement">
            <a:extLst>
              <a:ext uri="{FF2B5EF4-FFF2-40B4-BE49-F238E27FC236}">
                <a16:creationId xmlns:a16="http://schemas.microsoft.com/office/drawing/2014/main" id="{E8E7EB08-9668-46A9-ADD8-FA7A7E0F6E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7470" y="1506555"/>
            <a:ext cx="612648" cy="612648"/>
          </a:xfrm>
          <a:prstGeom prst="rect">
            <a:avLst/>
          </a:prstGeom>
        </p:spPr>
      </p:pic>
      <p:pic>
        <p:nvPicPr>
          <p:cNvPr id="13" name="Picture 6" descr="Autocollant drapeau italien">
            <a:extLst>
              <a:ext uri="{FF2B5EF4-FFF2-40B4-BE49-F238E27FC236}">
                <a16:creationId xmlns:a16="http://schemas.microsoft.com/office/drawing/2014/main" id="{4F73FA3B-7CFB-4389-A55D-976CED82726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545" t="35050" r="33819" b="34911"/>
          <a:stretch/>
        </p:blipFill>
        <p:spPr bwMode="auto">
          <a:xfrm>
            <a:off x="8386169" y="1512444"/>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4">
            <a:extLst>
              <a:ext uri="{FF2B5EF4-FFF2-40B4-BE49-F238E27FC236}">
                <a16:creationId xmlns:a16="http://schemas.microsoft.com/office/drawing/2014/main" id="{8C058019-5A47-476D-A554-E80B3FBD726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48770" y="1506555"/>
            <a:ext cx="612648" cy="612648"/>
          </a:xfrm>
          <a:prstGeom prst="rect">
            <a:avLst/>
          </a:prstGeom>
        </p:spPr>
      </p:pic>
      <p:grpSp>
        <p:nvGrpSpPr>
          <p:cNvPr id="15" name="Groupe 14">
            <a:extLst>
              <a:ext uri="{FF2B5EF4-FFF2-40B4-BE49-F238E27FC236}">
                <a16:creationId xmlns:a16="http://schemas.microsoft.com/office/drawing/2014/main" id="{37EDAD41-354A-49C7-AC77-AF27FEEC6408}"/>
              </a:ext>
            </a:extLst>
          </p:cNvPr>
          <p:cNvGrpSpPr/>
          <p:nvPr/>
        </p:nvGrpSpPr>
        <p:grpSpPr>
          <a:xfrm>
            <a:off x="727555" y="820927"/>
            <a:ext cx="982374" cy="360000"/>
            <a:chOff x="727555" y="820927"/>
            <a:chExt cx="982374" cy="360000"/>
          </a:xfrm>
        </p:grpSpPr>
        <p:sp>
          <p:nvSpPr>
            <p:cNvPr id="16" name="Espace réservé du texte 4">
              <a:extLst>
                <a:ext uri="{FF2B5EF4-FFF2-40B4-BE49-F238E27FC236}">
                  <a16:creationId xmlns:a16="http://schemas.microsoft.com/office/drawing/2014/main" id="{A155F1B4-41A4-4337-B124-0AE7CF1BFA3F}"/>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7" name="Picture 2" descr="C:\Users\NicoC\Desktop\CEVIPOF\sample-01.png">
              <a:extLst>
                <a:ext uri="{FF2B5EF4-FFF2-40B4-BE49-F238E27FC236}">
                  <a16:creationId xmlns:a16="http://schemas.microsoft.com/office/drawing/2014/main" id="{039C5803-758B-4658-A3C6-C9DCD1CB2DD3}"/>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146776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1772334" y="1004111"/>
            <a:ext cx="7607669" cy="1474236"/>
          </a:xfrm>
          <a:prstGeom prst="rect">
            <a:avLst/>
          </a:prstGeom>
          <a:solidFill>
            <a:schemeClr val="bg1">
              <a:lumMod val="95000"/>
            </a:schemeClr>
          </a:solidFill>
          <a:ln w="9525">
            <a:noFill/>
            <a:miter lim="800000"/>
            <a:headEnd/>
            <a:tailEnd/>
          </a:ln>
          <a:effectLst/>
        </p:spPr>
        <p:txBody>
          <a:bodyPr wrap="square" tIns="144000" anchor="t" anchorCtr="0">
            <a:noAutofit/>
          </a:bodyPr>
          <a:lstStyle/>
          <a:p>
            <a:pPr marL="176213" indent="-176213" algn="just" defTabSz="908050" fontAlgn="auto">
              <a:spcBef>
                <a:spcPts val="0"/>
              </a:spcBef>
              <a:spcAft>
                <a:spcPts val="0"/>
              </a:spcAft>
              <a:buClr>
                <a:schemeClr val="tx1">
                  <a:lumMod val="85000"/>
                  <a:lumOff val="15000"/>
                </a:schemeClr>
              </a:buClr>
              <a:buSzPct val="120000"/>
              <a:buFont typeface="Webdings" pitchFamily="18" charset="2"/>
              <a:buChar char="4"/>
              <a:tabLst>
                <a:tab pos="4090988" algn="l"/>
              </a:tabLst>
              <a:defRPr/>
            </a:pPr>
            <a:r>
              <a:rPr lang="fr-FR" altLang="fr-FR" sz="1200" b="0" kern="0" dirty="0">
                <a:solidFill>
                  <a:sysClr val="windowText" lastClr="000000"/>
                </a:solidFill>
                <a:latin typeface="Calibri" panose="020F0502020204030204" pitchFamily="34" charset="0"/>
              </a:rPr>
              <a:t>Étude réalisée auprès d’un échantillon de :</a:t>
            </a:r>
          </a:p>
          <a:p>
            <a:pPr marL="357188" indent="-285750" algn="just" defTabSz="908050" fontAlgn="auto">
              <a:spcBef>
                <a:spcPts val="0"/>
              </a:spcBef>
              <a:spcAft>
                <a:spcPts val="0"/>
              </a:spcAft>
              <a:buClr>
                <a:schemeClr val="tx1">
                  <a:lumMod val="85000"/>
                  <a:lumOff val="15000"/>
                </a:schemeClr>
              </a:buClr>
              <a:buSzPct val="120000"/>
              <a:buFont typeface="Arial" panose="020B0604020202020204" pitchFamily="34" charset="0"/>
              <a:buChar char="•"/>
              <a:tabLst>
                <a:tab pos="4090988" algn="l"/>
              </a:tabLst>
              <a:defRPr/>
            </a:pPr>
            <a:r>
              <a:rPr lang="fr-FR" altLang="fr-FR" sz="1200" kern="0" dirty="0">
                <a:solidFill>
                  <a:sysClr val="windowText" lastClr="000000"/>
                </a:solidFill>
                <a:latin typeface="Calibri" panose="020F0502020204030204" pitchFamily="34" charset="0"/>
              </a:rPr>
              <a:t>2105 personnes inscrites sur les listes électorales</a:t>
            </a:r>
            <a:r>
              <a:rPr lang="fr-FR" altLang="fr-FR" sz="1200" b="0" kern="0" dirty="0">
                <a:solidFill>
                  <a:sysClr val="windowText" lastClr="000000"/>
                </a:solidFill>
                <a:latin typeface="Calibri" panose="020F0502020204030204" pitchFamily="34" charset="0"/>
              </a:rPr>
              <a:t> issu d’un échantillon de </a:t>
            </a:r>
            <a:r>
              <a:rPr lang="fr-FR" altLang="fr-FR" sz="1200" kern="0" dirty="0">
                <a:solidFill>
                  <a:sysClr val="windowText" lastClr="000000"/>
                </a:solidFill>
                <a:latin typeface="Calibri" panose="020F0502020204030204" pitchFamily="34" charset="0"/>
              </a:rPr>
              <a:t>2294 personnes </a:t>
            </a:r>
            <a:r>
              <a:rPr lang="fr-FR" altLang="fr-FR" sz="1200" b="0" kern="0" dirty="0">
                <a:solidFill>
                  <a:sysClr val="windowText" lastClr="000000"/>
                </a:solidFill>
                <a:latin typeface="Calibri" panose="020F0502020204030204" pitchFamily="34" charset="0"/>
              </a:rPr>
              <a:t>représentatif de la population française âgée de 18 ans et plus.</a:t>
            </a:r>
          </a:p>
          <a:p>
            <a:pPr marL="357188" indent="-285750" algn="just" defTabSz="908050" fontAlgn="auto">
              <a:spcBef>
                <a:spcPts val="0"/>
              </a:spcBef>
              <a:spcAft>
                <a:spcPts val="0"/>
              </a:spcAft>
              <a:buClr>
                <a:schemeClr val="tx1">
                  <a:lumMod val="85000"/>
                  <a:lumOff val="15000"/>
                </a:schemeClr>
              </a:buClr>
              <a:buSzPct val="120000"/>
              <a:buFont typeface="Arial" panose="020B0604020202020204" pitchFamily="34" charset="0"/>
              <a:buChar char="•"/>
              <a:tabLst>
                <a:tab pos="4090988" algn="l"/>
              </a:tabLst>
              <a:defRPr/>
            </a:pPr>
            <a:r>
              <a:rPr lang="fr-FR" altLang="fr-FR" sz="1200" kern="0" dirty="0">
                <a:solidFill>
                  <a:sysClr val="windowText" lastClr="000000"/>
                </a:solidFill>
                <a:latin typeface="Calibri" panose="020F0502020204030204" pitchFamily="34" charset="0"/>
              </a:rPr>
              <a:t>1842 personnes inscrites sur les listes électorales</a:t>
            </a:r>
            <a:r>
              <a:rPr lang="fr-FR" altLang="fr-FR" sz="1200" b="0" kern="0" dirty="0">
                <a:solidFill>
                  <a:sysClr val="windowText" lastClr="000000"/>
                </a:solidFill>
                <a:latin typeface="Calibri" panose="020F0502020204030204" pitchFamily="34" charset="0"/>
              </a:rPr>
              <a:t> issu d’un échantillon de </a:t>
            </a:r>
            <a:r>
              <a:rPr lang="fr-FR" altLang="fr-FR" sz="1200" kern="0" dirty="0">
                <a:solidFill>
                  <a:sysClr val="windowText" lastClr="000000"/>
                </a:solidFill>
                <a:latin typeface="Calibri" panose="020F0502020204030204" pitchFamily="34" charset="0"/>
              </a:rPr>
              <a:t>1880 personnes </a:t>
            </a:r>
            <a:r>
              <a:rPr lang="fr-FR" altLang="fr-FR" sz="1200" b="0" kern="0" dirty="0">
                <a:solidFill>
                  <a:sysClr val="windowText" lastClr="000000"/>
                </a:solidFill>
                <a:latin typeface="Calibri" panose="020F0502020204030204" pitchFamily="34" charset="0"/>
              </a:rPr>
              <a:t>représentatif de la population britannique âgée de 18 ans et plus.</a:t>
            </a:r>
          </a:p>
          <a:p>
            <a:pPr marL="357188" indent="-285750" algn="just" defTabSz="908050" fontAlgn="auto">
              <a:spcBef>
                <a:spcPts val="0"/>
              </a:spcBef>
              <a:spcAft>
                <a:spcPts val="0"/>
              </a:spcAft>
              <a:buClr>
                <a:schemeClr val="tx1">
                  <a:lumMod val="85000"/>
                  <a:lumOff val="15000"/>
                </a:schemeClr>
              </a:buClr>
              <a:buSzPct val="120000"/>
              <a:buFont typeface="Arial" panose="020B0604020202020204" pitchFamily="34" charset="0"/>
              <a:buChar char="•"/>
              <a:tabLst>
                <a:tab pos="4090988" algn="l"/>
              </a:tabLst>
              <a:defRPr/>
            </a:pPr>
            <a:r>
              <a:rPr lang="fr-FR" altLang="fr-FR" sz="1200" kern="0" dirty="0">
                <a:solidFill>
                  <a:sysClr val="windowText" lastClr="000000"/>
                </a:solidFill>
                <a:latin typeface="Calibri" panose="020F0502020204030204" pitchFamily="34" charset="0"/>
              </a:rPr>
              <a:t>1800 personnes</a:t>
            </a:r>
            <a:r>
              <a:rPr lang="fr-FR" altLang="fr-FR" sz="1200" b="0" kern="0" dirty="0">
                <a:solidFill>
                  <a:sysClr val="windowText" lastClr="000000"/>
                </a:solidFill>
                <a:latin typeface="Calibri" panose="020F0502020204030204" pitchFamily="34" charset="0"/>
              </a:rPr>
              <a:t> représentatif de la population allemande âgée de 18 ans et plus.</a:t>
            </a:r>
          </a:p>
          <a:p>
            <a:pPr marL="357188" indent="-285750" algn="just" defTabSz="908050" fontAlgn="auto">
              <a:spcBef>
                <a:spcPts val="0"/>
              </a:spcBef>
              <a:spcAft>
                <a:spcPts val="0"/>
              </a:spcAft>
              <a:buClr>
                <a:schemeClr val="tx1">
                  <a:lumMod val="85000"/>
                  <a:lumOff val="15000"/>
                </a:schemeClr>
              </a:buClr>
              <a:buSzPct val="120000"/>
              <a:buFont typeface="Arial" panose="020B0604020202020204" pitchFamily="34" charset="0"/>
              <a:buChar char="•"/>
              <a:tabLst>
                <a:tab pos="4090988" algn="l"/>
              </a:tabLst>
              <a:defRPr/>
            </a:pPr>
            <a:r>
              <a:rPr lang="fr-FR" altLang="fr-FR" sz="1200" kern="0" dirty="0">
                <a:solidFill>
                  <a:sysClr val="windowText" lastClr="000000"/>
                </a:solidFill>
                <a:latin typeface="Calibri" panose="020F0502020204030204" pitchFamily="34" charset="0"/>
              </a:rPr>
              <a:t>1811 personnes inscrites sur les listes électorales</a:t>
            </a:r>
            <a:r>
              <a:rPr lang="fr-FR" altLang="fr-FR" sz="1200" b="0" kern="0" dirty="0">
                <a:solidFill>
                  <a:sysClr val="windowText" lastClr="000000"/>
                </a:solidFill>
                <a:latin typeface="Calibri" panose="020F0502020204030204" pitchFamily="34" charset="0"/>
              </a:rPr>
              <a:t> issu d’un échantillon de </a:t>
            </a:r>
            <a:r>
              <a:rPr lang="fr-FR" altLang="fr-FR" sz="1200" kern="0" dirty="0">
                <a:solidFill>
                  <a:sysClr val="windowText" lastClr="000000"/>
                </a:solidFill>
                <a:latin typeface="Calibri" panose="020F0502020204030204" pitchFamily="34" charset="0"/>
              </a:rPr>
              <a:t>1838 personnes </a:t>
            </a:r>
            <a:r>
              <a:rPr lang="fr-FR" altLang="fr-FR" sz="1200" b="0" kern="0" dirty="0">
                <a:solidFill>
                  <a:sysClr val="windowText" lastClr="000000"/>
                </a:solidFill>
                <a:latin typeface="Calibri" panose="020F0502020204030204" pitchFamily="34" charset="0"/>
              </a:rPr>
              <a:t>représentatif de la population italienne âgée de 18 ans et plus.</a:t>
            </a:r>
          </a:p>
          <a:p>
            <a:pPr marL="71438" algn="just" defTabSz="908050" fontAlgn="auto">
              <a:spcBef>
                <a:spcPts val="0"/>
              </a:spcBef>
              <a:spcAft>
                <a:spcPts val="0"/>
              </a:spcAft>
              <a:buClr>
                <a:schemeClr val="tx1">
                  <a:lumMod val="85000"/>
                  <a:lumOff val="15000"/>
                </a:schemeClr>
              </a:buClr>
              <a:buSzPct val="120000"/>
              <a:tabLst>
                <a:tab pos="4090988" algn="l"/>
              </a:tabLst>
              <a:defRPr/>
            </a:pPr>
            <a:endParaRPr lang="fr-FR" altLang="fr-FR" sz="1200" b="0" kern="0" dirty="0">
              <a:solidFill>
                <a:sysClr val="windowText" lastClr="000000"/>
              </a:solidFill>
              <a:latin typeface="Calibri" panose="020F0502020204030204" pitchFamily="34" charset="0"/>
            </a:endParaRPr>
          </a:p>
          <a:p>
            <a:pPr marL="357188" indent="-285750" algn="just" defTabSz="908050" fontAlgn="auto">
              <a:spcBef>
                <a:spcPts val="0"/>
              </a:spcBef>
              <a:spcAft>
                <a:spcPts val="0"/>
              </a:spcAft>
              <a:buClr>
                <a:schemeClr val="tx1">
                  <a:lumMod val="85000"/>
                  <a:lumOff val="15000"/>
                </a:schemeClr>
              </a:buClr>
              <a:buSzPct val="120000"/>
              <a:buFont typeface="Arial" panose="020B0604020202020204" pitchFamily="34" charset="0"/>
              <a:buChar char="•"/>
              <a:tabLst>
                <a:tab pos="4090988" algn="l"/>
              </a:tabLst>
              <a:defRPr/>
            </a:pPr>
            <a:endParaRPr lang="fr-FR" altLang="fr-FR" sz="1200" b="0" kern="0" dirty="0">
              <a:solidFill>
                <a:sysClr val="windowText" lastClr="000000"/>
              </a:solidFill>
              <a:latin typeface="Calibri" panose="020F0502020204030204" pitchFamily="34" charset="0"/>
            </a:endParaRPr>
          </a:p>
        </p:txBody>
      </p:sp>
      <p:graphicFrame>
        <p:nvGraphicFramePr>
          <p:cNvPr id="3945474" name="Group 2"/>
          <p:cNvGraphicFramePr>
            <a:graphicFrameLocks noGrp="1"/>
          </p:cNvGraphicFramePr>
          <p:nvPr/>
        </p:nvGraphicFramePr>
        <p:xfrm>
          <a:off x="693600" y="259241"/>
          <a:ext cx="9212400" cy="518160"/>
        </p:xfrm>
        <a:graphic>
          <a:graphicData uri="http://schemas.openxmlformats.org/drawingml/2006/table">
            <a:tbl>
              <a:tblPr/>
              <a:tblGrid>
                <a:gridCol w="9212400">
                  <a:extLst>
                    <a:ext uri="{9D8B030D-6E8A-4147-A177-3AD203B41FA5}">
                      <a16:colId xmlns:a16="http://schemas.microsoft.com/office/drawing/2014/main" val="20000"/>
                    </a:ext>
                  </a:extLst>
                </a:gridCol>
              </a:tblGrid>
              <a:tr h="49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bg1"/>
                          </a:solidFill>
                          <a:effectLst/>
                          <a:latin typeface="Arial" charset="0"/>
                        </a:rPr>
                        <a:t>La méthodologie</a:t>
                      </a:r>
                    </a:p>
                  </a:txBody>
                  <a:tcPr horzOverflow="overflow">
                    <a:lnL cap="flat">
                      <a:noFill/>
                    </a:lnL>
                    <a:lnR cap="flat">
                      <a:noFill/>
                    </a:lnR>
                    <a:lnT cap="flat">
                      <a:noFill/>
                    </a:lnT>
                    <a:lnB>
                      <a:noFill/>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bl>
          </a:graphicData>
        </a:graphic>
      </p:graphicFrame>
      <p:sp>
        <p:nvSpPr>
          <p:cNvPr id="11" name="Text Box 11"/>
          <p:cNvSpPr txBox="1">
            <a:spLocks noChangeArrowheads="1"/>
          </p:cNvSpPr>
          <p:nvPr/>
        </p:nvSpPr>
        <p:spPr bwMode="auto">
          <a:xfrm>
            <a:off x="861083" y="1138335"/>
            <a:ext cx="843360" cy="1474236"/>
          </a:xfrm>
          <a:prstGeom prst="rect">
            <a:avLst/>
          </a:prstGeom>
          <a:solidFill>
            <a:schemeClr val="bg1">
              <a:lumMod val="95000"/>
            </a:schemeClr>
          </a:solidFill>
          <a:ln w="9525">
            <a:noFill/>
            <a:miter lim="800000"/>
            <a:headEnd/>
            <a:tailEnd/>
          </a:ln>
          <a:effectLst/>
        </p:spPr>
        <p:txBody>
          <a:bodyPr wrap="square" anchor="ctr" anchorCtr="0">
            <a:noAutofit/>
          </a:bodyPr>
          <a:lstStyle/>
          <a:p>
            <a:pPr marL="176213" marR="0" lvl="0" indent="-176213" algn="just" defTabSz="908050" eaLnBrk="1" fontAlgn="auto" latinLnBrk="0" hangingPunct="1">
              <a:lnSpc>
                <a:spcPct val="120000"/>
              </a:lnSpc>
              <a:spcBef>
                <a:spcPts val="0"/>
              </a:spcBef>
              <a:spcAft>
                <a:spcPts val="0"/>
              </a:spcAft>
              <a:buClr>
                <a:srgbClr val="5B5B43"/>
              </a:buClr>
              <a:buSzPct val="120000"/>
              <a:tabLst>
                <a:tab pos="4090988" algn="l"/>
              </a:tabLst>
              <a:defRPr/>
            </a:pPr>
            <a:endParaRPr lang="fr-FR" altLang="fr-FR" sz="1400" b="0" kern="0" dirty="0">
              <a:solidFill>
                <a:sysClr val="windowText" lastClr="000000"/>
              </a:solidFill>
            </a:endParaRPr>
          </a:p>
        </p:txBody>
      </p:sp>
      <p:sp>
        <p:nvSpPr>
          <p:cNvPr id="16" name="Text Box 11"/>
          <p:cNvSpPr txBox="1">
            <a:spLocks noChangeArrowheads="1"/>
          </p:cNvSpPr>
          <p:nvPr/>
        </p:nvSpPr>
        <p:spPr bwMode="auto">
          <a:xfrm>
            <a:off x="1772334" y="2700760"/>
            <a:ext cx="7607669" cy="792000"/>
          </a:xfrm>
          <a:prstGeom prst="rect">
            <a:avLst/>
          </a:prstGeom>
          <a:solidFill>
            <a:schemeClr val="bg1">
              <a:lumMod val="95000"/>
            </a:schemeClr>
          </a:solidFill>
          <a:ln w="9525">
            <a:noFill/>
            <a:miter lim="800000"/>
            <a:headEnd/>
            <a:tailEnd/>
          </a:ln>
          <a:effectLst/>
        </p:spPr>
        <p:txBody>
          <a:bodyPr wrap="square" tIns="144000" anchor="t" anchorCtr="0">
            <a:noAutofit/>
          </a:bodyPr>
          <a:lstStyle/>
          <a:p>
            <a:pPr marL="176213" indent="-176213" algn="just" defTabSz="908050" fontAlgn="auto">
              <a:spcBef>
                <a:spcPts val="0"/>
              </a:spcBef>
              <a:spcAft>
                <a:spcPts val="0"/>
              </a:spcAft>
              <a:buClr>
                <a:schemeClr val="tx1">
                  <a:lumMod val="85000"/>
                  <a:lumOff val="15000"/>
                </a:schemeClr>
              </a:buClr>
              <a:buSzPct val="120000"/>
              <a:buFont typeface="Webdings" pitchFamily="18" charset="2"/>
              <a:buChar char="4"/>
              <a:tabLst>
                <a:tab pos="4090988" algn="l"/>
              </a:tabLst>
              <a:defRPr/>
            </a:pPr>
            <a:r>
              <a:rPr lang="fr-FR" altLang="fr-FR" sz="1400" b="0" dirty="0">
                <a:latin typeface="Calibri" panose="020F0502020204030204" pitchFamily="34" charset="0"/>
              </a:rPr>
              <a:t>Les échantillons ont été constitués selon la méthode des quotas, au regard des critères de sexe, d’âge, de catégorie socioprofessionnelle, de région de résidence et de taille d’agglomération (France).</a:t>
            </a:r>
            <a:endParaRPr lang="fr-FR" altLang="fr-FR" sz="1400" kern="0" dirty="0">
              <a:solidFill>
                <a:schemeClr val="tx1">
                  <a:lumMod val="85000"/>
                  <a:lumOff val="15000"/>
                </a:schemeClr>
              </a:solidFill>
              <a:latin typeface="Calibri" panose="020F0502020204030204" pitchFamily="34" charset="0"/>
            </a:endParaRPr>
          </a:p>
        </p:txBody>
      </p:sp>
      <p:sp>
        <p:nvSpPr>
          <p:cNvPr id="18" name="Text Box 11"/>
          <p:cNvSpPr txBox="1">
            <a:spLocks noChangeArrowheads="1"/>
          </p:cNvSpPr>
          <p:nvPr/>
        </p:nvSpPr>
        <p:spPr bwMode="auto">
          <a:xfrm>
            <a:off x="861083" y="2700760"/>
            <a:ext cx="843360" cy="792000"/>
          </a:xfrm>
          <a:prstGeom prst="rect">
            <a:avLst/>
          </a:prstGeom>
          <a:solidFill>
            <a:schemeClr val="bg1">
              <a:lumMod val="95000"/>
            </a:schemeClr>
          </a:solidFill>
          <a:ln w="9525">
            <a:noFill/>
            <a:miter lim="800000"/>
            <a:headEnd/>
            <a:tailEnd/>
          </a:ln>
          <a:effectLst/>
        </p:spPr>
        <p:txBody>
          <a:bodyPr wrap="square" anchor="ctr" anchorCtr="0">
            <a:noAutofit/>
          </a:bodyPr>
          <a:lstStyle/>
          <a:p>
            <a:pPr marL="176213" marR="0" lvl="0" indent="-176213" algn="just" defTabSz="908050" eaLnBrk="1" fontAlgn="auto" latinLnBrk="0" hangingPunct="1">
              <a:lnSpc>
                <a:spcPct val="120000"/>
              </a:lnSpc>
              <a:spcBef>
                <a:spcPts val="0"/>
              </a:spcBef>
              <a:spcAft>
                <a:spcPts val="0"/>
              </a:spcAft>
              <a:buClr>
                <a:srgbClr val="5B5B43"/>
              </a:buClr>
              <a:buSzPct val="120000"/>
              <a:tabLst>
                <a:tab pos="4090988" algn="l"/>
              </a:tabLst>
              <a:defRPr/>
            </a:pPr>
            <a:endParaRPr lang="fr-FR" altLang="fr-FR" sz="1400" b="0" kern="0" dirty="0">
              <a:solidFill>
                <a:sysClr val="windowText" lastClr="000000"/>
              </a:solidFill>
            </a:endParaRPr>
          </a:p>
        </p:txBody>
      </p:sp>
      <p:pic>
        <p:nvPicPr>
          <p:cNvPr id="1029" name="Picture 5" descr="D:\01-OWay\GRAPHISMES\Methodo\GREY166-05.png"/>
          <p:cNvPicPr>
            <a:picLocks noChangeAspect="1" noChangeArrowheads="1"/>
          </p:cNvPicPr>
          <p:nvPr/>
        </p:nvPicPr>
        <p:blipFill>
          <a:blip r:embed="rId3" cstate="print"/>
          <a:srcRect/>
          <a:stretch>
            <a:fillRect/>
          </a:stretch>
        </p:blipFill>
        <p:spPr bwMode="auto">
          <a:xfrm>
            <a:off x="966057" y="1496309"/>
            <a:ext cx="633413" cy="633412"/>
          </a:xfrm>
          <a:prstGeom prst="rect">
            <a:avLst/>
          </a:prstGeom>
          <a:noFill/>
        </p:spPr>
      </p:pic>
      <p:pic>
        <p:nvPicPr>
          <p:cNvPr id="1030" name="Picture 6" descr="D:\01-OWay\GRAPHISMES\Methodo\GREY166-06.png"/>
          <p:cNvPicPr>
            <a:picLocks noChangeAspect="1" noChangeArrowheads="1"/>
          </p:cNvPicPr>
          <p:nvPr/>
        </p:nvPicPr>
        <p:blipFill>
          <a:blip r:embed="rId4" cstate="print"/>
          <a:srcRect/>
          <a:stretch>
            <a:fillRect/>
          </a:stretch>
        </p:blipFill>
        <p:spPr bwMode="auto">
          <a:xfrm>
            <a:off x="966057" y="2780054"/>
            <a:ext cx="633413" cy="633412"/>
          </a:xfrm>
          <a:prstGeom prst="rect">
            <a:avLst/>
          </a:prstGeom>
          <a:noFill/>
        </p:spPr>
      </p:pic>
      <p:sp>
        <p:nvSpPr>
          <p:cNvPr id="21" name="Text Box 11">
            <a:extLst>
              <a:ext uri="{FF2B5EF4-FFF2-40B4-BE49-F238E27FC236}">
                <a16:creationId xmlns:a16="http://schemas.microsoft.com/office/drawing/2014/main" id="{28BD79BC-8F38-41E7-9F79-6FEDD549C267}"/>
              </a:ext>
            </a:extLst>
          </p:cNvPr>
          <p:cNvSpPr txBox="1">
            <a:spLocks noChangeArrowheads="1"/>
          </p:cNvSpPr>
          <p:nvPr/>
        </p:nvSpPr>
        <p:spPr bwMode="auto">
          <a:xfrm>
            <a:off x="861083" y="5919897"/>
            <a:ext cx="843360" cy="567986"/>
          </a:xfrm>
          <a:prstGeom prst="rect">
            <a:avLst/>
          </a:prstGeom>
          <a:solidFill>
            <a:schemeClr val="bg1">
              <a:lumMod val="95000"/>
            </a:schemeClr>
          </a:solidFill>
          <a:ln w="9525">
            <a:noFill/>
            <a:miter lim="800000"/>
            <a:headEnd/>
            <a:tailEnd/>
          </a:ln>
          <a:effectLst/>
        </p:spPr>
        <p:txBody>
          <a:bodyPr wrap="square" anchor="ctr" anchorCtr="0">
            <a:noAutofit/>
          </a:bodyPr>
          <a:lstStyle/>
          <a:p>
            <a:pPr marL="176213" marR="0" lvl="0" indent="-176213" algn="just" defTabSz="908050" eaLnBrk="1" fontAlgn="auto" latinLnBrk="0" hangingPunct="1">
              <a:lnSpc>
                <a:spcPct val="120000"/>
              </a:lnSpc>
              <a:spcBef>
                <a:spcPts val="0"/>
              </a:spcBef>
              <a:spcAft>
                <a:spcPts val="0"/>
              </a:spcAft>
              <a:buClr>
                <a:srgbClr val="5B5B43"/>
              </a:buClr>
              <a:buSzPct val="120000"/>
              <a:tabLst>
                <a:tab pos="4090988" algn="l"/>
              </a:tabLst>
              <a:defRPr/>
            </a:pPr>
            <a:endParaRPr lang="fr-FR" altLang="fr-FR" sz="1400" b="0" kern="0" dirty="0">
              <a:solidFill>
                <a:sysClr val="windowText" lastClr="000000"/>
              </a:solidFill>
            </a:endParaRPr>
          </a:p>
        </p:txBody>
      </p:sp>
      <p:sp>
        <p:nvSpPr>
          <p:cNvPr id="22" name="Text Box 11">
            <a:extLst>
              <a:ext uri="{FF2B5EF4-FFF2-40B4-BE49-F238E27FC236}">
                <a16:creationId xmlns:a16="http://schemas.microsoft.com/office/drawing/2014/main" id="{B7B70837-CB05-43E3-88FF-7A4414289B76}"/>
              </a:ext>
            </a:extLst>
          </p:cNvPr>
          <p:cNvSpPr txBox="1">
            <a:spLocks noChangeArrowheads="1"/>
          </p:cNvSpPr>
          <p:nvPr/>
        </p:nvSpPr>
        <p:spPr bwMode="auto">
          <a:xfrm>
            <a:off x="861083" y="5245745"/>
            <a:ext cx="843360" cy="633412"/>
          </a:xfrm>
          <a:prstGeom prst="rect">
            <a:avLst/>
          </a:prstGeom>
          <a:solidFill>
            <a:schemeClr val="bg1">
              <a:lumMod val="95000"/>
            </a:schemeClr>
          </a:solidFill>
          <a:ln w="9525">
            <a:noFill/>
            <a:miter lim="800000"/>
            <a:headEnd/>
            <a:tailEnd/>
          </a:ln>
          <a:effectLst/>
        </p:spPr>
        <p:txBody>
          <a:bodyPr wrap="square" anchor="ctr" anchorCtr="0">
            <a:noAutofit/>
          </a:bodyPr>
          <a:lstStyle/>
          <a:p>
            <a:pPr marL="176213" marR="0" lvl="0" indent="-176213" algn="just" defTabSz="908050" eaLnBrk="1" fontAlgn="auto" latinLnBrk="0" hangingPunct="1">
              <a:lnSpc>
                <a:spcPct val="120000"/>
              </a:lnSpc>
              <a:spcBef>
                <a:spcPts val="0"/>
              </a:spcBef>
              <a:spcAft>
                <a:spcPts val="0"/>
              </a:spcAft>
              <a:buClr>
                <a:srgbClr val="5B5B43"/>
              </a:buClr>
              <a:buSzPct val="120000"/>
              <a:tabLst>
                <a:tab pos="4090988" algn="l"/>
              </a:tabLst>
              <a:defRPr/>
            </a:pPr>
            <a:endParaRPr lang="fr-FR" altLang="fr-FR" sz="1400" b="0" kern="0" dirty="0">
              <a:solidFill>
                <a:sysClr val="windowText" lastClr="000000"/>
              </a:solidFill>
            </a:endParaRPr>
          </a:p>
        </p:txBody>
      </p:sp>
      <p:sp>
        <p:nvSpPr>
          <p:cNvPr id="23" name="Text Box 11">
            <a:extLst>
              <a:ext uri="{FF2B5EF4-FFF2-40B4-BE49-F238E27FC236}">
                <a16:creationId xmlns:a16="http://schemas.microsoft.com/office/drawing/2014/main" id="{83AF3C18-863B-4D09-8C1E-03D25B25F0B3}"/>
              </a:ext>
            </a:extLst>
          </p:cNvPr>
          <p:cNvSpPr txBox="1">
            <a:spLocks noChangeArrowheads="1"/>
          </p:cNvSpPr>
          <p:nvPr/>
        </p:nvSpPr>
        <p:spPr bwMode="auto">
          <a:xfrm>
            <a:off x="861083" y="3549091"/>
            <a:ext cx="843360" cy="792000"/>
          </a:xfrm>
          <a:prstGeom prst="rect">
            <a:avLst/>
          </a:prstGeom>
          <a:solidFill>
            <a:schemeClr val="bg1">
              <a:lumMod val="95000"/>
            </a:schemeClr>
          </a:solidFill>
          <a:ln w="9525">
            <a:noFill/>
            <a:miter lim="800000"/>
            <a:headEnd/>
            <a:tailEnd/>
          </a:ln>
          <a:effectLst/>
        </p:spPr>
        <p:txBody>
          <a:bodyPr wrap="square" anchor="ctr" anchorCtr="0">
            <a:noAutofit/>
          </a:bodyPr>
          <a:lstStyle/>
          <a:p>
            <a:pPr marL="176213" marR="0" lvl="0" indent="-176213" algn="just" defTabSz="908050" eaLnBrk="1" fontAlgn="auto" latinLnBrk="0" hangingPunct="1">
              <a:lnSpc>
                <a:spcPct val="120000"/>
              </a:lnSpc>
              <a:spcBef>
                <a:spcPts val="0"/>
              </a:spcBef>
              <a:spcAft>
                <a:spcPts val="0"/>
              </a:spcAft>
              <a:buClr>
                <a:srgbClr val="5B5B43"/>
              </a:buClr>
              <a:buSzPct val="120000"/>
              <a:tabLst>
                <a:tab pos="4090988" algn="l"/>
              </a:tabLst>
              <a:defRPr/>
            </a:pPr>
            <a:endParaRPr lang="fr-FR" altLang="fr-FR" sz="1400" b="0" kern="0" dirty="0">
              <a:solidFill>
                <a:sysClr val="windowText" lastClr="000000"/>
              </a:solidFill>
            </a:endParaRPr>
          </a:p>
        </p:txBody>
      </p:sp>
      <p:sp>
        <p:nvSpPr>
          <p:cNvPr id="24" name="Text Box 11">
            <a:extLst>
              <a:ext uri="{FF2B5EF4-FFF2-40B4-BE49-F238E27FC236}">
                <a16:creationId xmlns:a16="http://schemas.microsoft.com/office/drawing/2014/main" id="{F9C699CA-BB8B-4FA9-82E9-01CD15CE13EE}"/>
              </a:ext>
            </a:extLst>
          </p:cNvPr>
          <p:cNvSpPr txBox="1">
            <a:spLocks noChangeArrowheads="1"/>
          </p:cNvSpPr>
          <p:nvPr/>
        </p:nvSpPr>
        <p:spPr bwMode="auto">
          <a:xfrm>
            <a:off x="861083" y="4397418"/>
            <a:ext cx="843360" cy="792000"/>
          </a:xfrm>
          <a:prstGeom prst="rect">
            <a:avLst/>
          </a:prstGeom>
          <a:solidFill>
            <a:schemeClr val="bg1">
              <a:lumMod val="95000"/>
            </a:schemeClr>
          </a:solidFill>
          <a:ln w="9525">
            <a:noFill/>
            <a:miter lim="800000"/>
            <a:headEnd/>
            <a:tailEnd/>
          </a:ln>
          <a:effectLst/>
        </p:spPr>
        <p:txBody>
          <a:bodyPr wrap="square" anchor="ctr" anchorCtr="0">
            <a:noAutofit/>
          </a:bodyPr>
          <a:lstStyle/>
          <a:p>
            <a:pPr marL="176213" marR="0" lvl="0" indent="-176213" algn="just" defTabSz="908050" eaLnBrk="1" fontAlgn="auto" latinLnBrk="0" hangingPunct="1">
              <a:lnSpc>
                <a:spcPct val="120000"/>
              </a:lnSpc>
              <a:spcBef>
                <a:spcPts val="0"/>
              </a:spcBef>
              <a:spcAft>
                <a:spcPts val="0"/>
              </a:spcAft>
              <a:buClr>
                <a:srgbClr val="5B5B43"/>
              </a:buClr>
              <a:buSzPct val="120000"/>
              <a:tabLst>
                <a:tab pos="4090988" algn="l"/>
              </a:tabLst>
              <a:defRPr/>
            </a:pPr>
            <a:endParaRPr lang="fr-FR" altLang="fr-FR" sz="1400" b="0" kern="0" dirty="0">
              <a:solidFill>
                <a:sysClr val="windowText" lastClr="000000"/>
              </a:solidFill>
            </a:endParaRPr>
          </a:p>
        </p:txBody>
      </p:sp>
      <p:sp>
        <p:nvSpPr>
          <p:cNvPr id="25" name="Rectangle 24">
            <a:extLst>
              <a:ext uri="{FF2B5EF4-FFF2-40B4-BE49-F238E27FC236}">
                <a16:creationId xmlns:a16="http://schemas.microsoft.com/office/drawing/2014/main" id="{B17EA8F6-D82E-4B43-B418-58659B835383}"/>
              </a:ext>
            </a:extLst>
          </p:cNvPr>
          <p:cNvSpPr/>
          <p:nvPr/>
        </p:nvSpPr>
        <p:spPr>
          <a:xfrm>
            <a:off x="1772334" y="5245745"/>
            <a:ext cx="7607669" cy="633412"/>
          </a:xfrm>
          <a:prstGeom prst="rect">
            <a:avLst/>
          </a:prstGeom>
          <a:solidFill>
            <a:schemeClr val="bg1">
              <a:lumMod val="95000"/>
            </a:schemeClr>
          </a:solidFill>
          <a:effectLst/>
        </p:spPr>
        <p:txBody>
          <a:bodyPr anchor="ctr" anchorCtr="0">
            <a:noAutofit/>
          </a:bodyPr>
          <a:lstStyle/>
          <a:p>
            <a:pPr marL="266700" indent="-266700" algn="just">
              <a:lnSpc>
                <a:spcPct val="120000"/>
              </a:lnSpc>
              <a:buClr>
                <a:srgbClr val="55554D"/>
              </a:buClr>
              <a:buFont typeface="Webdings" pitchFamily="18" charset="2"/>
              <a:buChar char="4"/>
              <a:tabLst>
                <a:tab pos="4122738" algn="l"/>
              </a:tabLst>
            </a:pPr>
            <a:r>
              <a:rPr lang="fr-FR" altLang="fr-FR" sz="1400" b="0" dirty="0">
                <a:latin typeface="Calibri" panose="020F0502020204030204" pitchFamily="34" charset="0"/>
              </a:rPr>
              <a:t>OpinionWay rappelle par ailleurs que les résultats de ce sondage doivent être lus en tenant compte des marges d'incertitude : 1 à 2,2 points au plus pour un échantillon de 2000 répondants.</a:t>
            </a:r>
          </a:p>
        </p:txBody>
      </p:sp>
      <p:sp>
        <p:nvSpPr>
          <p:cNvPr id="26" name="Rectangle 25">
            <a:extLst>
              <a:ext uri="{FF2B5EF4-FFF2-40B4-BE49-F238E27FC236}">
                <a16:creationId xmlns:a16="http://schemas.microsoft.com/office/drawing/2014/main" id="{D3F350B1-8D62-491F-8D4D-3D20A928855E}"/>
              </a:ext>
            </a:extLst>
          </p:cNvPr>
          <p:cNvSpPr/>
          <p:nvPr/>
        </p:nvSpPr>
        <p:spPr>
          <a:xfrm>
            <a:off x="1772334" y="3549091"/>
            <a:ext cx="7607669" cy="792000"/>
          </a:xfrm>
          <a:prstGeom prst="rect">
            <a:avLst/>
          </a:prstGeom>
          <a:solidFill>
            <a:schemeClr val="bg1">
              <a:lumMod val="95000"/>
            </a:schemeClr>
          </a:solidFill>
          <a:effectLst/>
        </p:spPr>
        <p:txBody>
          <a:bodyPr wrap="square" anchor="ctr" anchorCtr="0">
            <a:noAutofit/>
          </a:bodyPr>
          <a:lstStyle/>
          <a:p>
            <a:pPr marL="176213" lvl="0" indent="-176213" algn="just" defTabSz="908050" fontAlgn="auto">
              <a:spcBef>
                <a:spcPts val="0"/>
              </a:spcBef>
              <a:spcAft>
                <a:spcPts val="0"/>
              </a:spcAft>
              <a:buClr>
                <a:schemeClr val="tx1">
                  <a:lumMod val="85000"/>
                  <a:lumOff val="15000"/>
                </a:schemeClr>
              </a:buClr>
              <a:buSzPct val="120000"/>
              <a:buFont typeface="Webdings" pitchFamily="18" charset="2"/>
              <a:buChar char="4"/>
              <a:tabLst>
                <a:tab pos="4090988" algn="l"/>
              </a:tabLst>
              <a:defRPr/>
            </a:pPr>
            <a:r>
              <a:rPr lang="fr-FR" altLang="fr-FR" sz="1400" u="sng" kern="0" dirty="0">
                <a:solidFill>
                  <a:sysClr val="windowText" lastClr="000000"/>
                </a:solidFill>
                <a:latin typeface="Calibri" panose="020F0502020204030204" pitchFamily="34" charset="0"/>
              </a:rPr>
              <a:t>Mode d’interrogation</a:t>
            </a:r>
            <a:r>
              <a:rPr lang="fr-FR" altLang="fr-FR" sz="1400" kern="0" dirty="0">
                <a:solidFill>
                  <a:sysClr val="windowText" lastClr="000000"/>
                </a:solidFill>
                <a:latin typeface="Calibri" panose="020F0502020204030204" pitchFamily="34" charset="0"/>
              </a:rPr>
              <a:t> :</a:t>
            </a:r>
            <a:r>
              <a:rPr lang="fr-FR" altLang="fr-FR" sz="1400" b="0" kern="0" dirty="0">
                <a:solidFill>
                  <a:sysClr val="windowText" lastClr="000000"/>
                </a:solidFill>
                <a:latin typeface="Calibri" panose="020F0502020204030204" pitchFamily="34" charset="0"/>
              </a:rPr>
              <a:t> </a:t>
            </a:r>
            <a:r>
              <a:rPr lang="fr-FR" altLang="fr-FR" sz="1400" b="0" dirty="0">
                <a:latin typeface="Calibri" panose="020F0502020204030204" pitchFamily="34" charset="0"/>
              </a:rPr>
              <a:t>L’échantillon a été interrogé en ligne sur système </a:t>
            </a:r>
            <a:r>
              <a:rPr lang="fr-FR" altLang="fr-FR" sz="1400" b="0" dirty="0" err="1">
                <a:latin typeface="Calibri" panose="020F0502020204030204" pitchFamily="34" charset="0"/>
              </a:rPr>
              <a:t>Cawi</a:t>
            </a:r>
            <a:r>
              <a:rPr lang="fr-FR" altLang="fr-FR" sz="1400" b="0" dirty="0">
                <a:latin typeface="Calibri" panose="020F0502020204030204" pitchFamily="34" charset="0"/>
              </a:rPr>
              <a:t> (Computer </a:t>
            </a:r>
            <a:r>
              <a:rPr lang="fr-FR" altLang="fr-FR" sz="1400" b="0" dirty="0" err="1">
                <a:latin typeface="Calibri" panose="020F0502020204030204" pitchFamily="34" charset="0"/>
              </a:rPr>
              <a:t>Assisted</a:t>
            </a:r>
            <a:r>
              <a:rPr lang="fr-FR" altLang="fr-FR" sz="1400" b="0" dirty="0">
                <a:latin typeface="Calibri" panose="020F0502020204030204" pitchFamily="34" charset="0"/>
              </a:rPr>
              <a:t> Web Interview).</a:t>
            </a:r>
            <a:endParaRPr lang="fr-FR" altLang="fr-FR" sz="1400" b="0" kern="0" dirty="0">
              <a:solidFill>
                <a:sysClr val="windowText" lastClr="000000"/>
              </a:solidFill>
              <a:latin typeface="Calibri" panose="020F0502020204030204" pitchFamily="34" charset="0"/>
            </a:endParaRPr>
          </a:p>
        </p:txBody>
      </p:sp>
      <p:sp>
        <p:nvSpPr>
          <p:cNvPr id="27" name="Rectangle 26">
            <a:extLst>
              <a:ext uri="{FF2B5EF4-FFF2-40B4-BE49-F238E27FC236}">
                <a16:creationId xmlns:a16="http://schemas.microsoft.com/office/drawing/2014/main" id="{34F452B3-31C8-4980-9BA8-AF9C1179FB7C}"/>
              </a:ext>
            </a:extLst>
          </p:cNvPr>
          <p:cNvSpPr/>
          <p:nvPr/>
        </p:nvSpPr>
        <p:spPr>
          <a:xfrm>
            <a:off x="1772334" y="4397418"/>
            <a:ext cx="7607669" cy="792000"/>
          </a:xfrm>
          <a:prstGeom prst="rect">
            <a:avLst/>
          </a:prstGeom>
          <a:solidFill>
            <a:schemeClr val="bg1">
              <a:lumMod val="95000"/>
            </a:schemeClr>
          </a:solidFill>
          <a:effectLst/>
        </p:spPr>
        <p:txBody>
          <a:bodyPr wrap="square" anchor="ctr" anchorCtr="0">
            <a:noAutofit/>
          </a:bodyPr>
          <a:lstStyle/>
          <a:p>
            <a:pPr marL="176213" lvl="0" indent="-176213" algn="just" defTabSz="908050" fontAlgn="auto">
              <a:spcBef>
                <a:spcPts val="0"/>
              </a:spcBef>
              <a:spcAft>
                <a:spcPts val="0"/>
              </a:spcAft>
              <a:buClr>
                <a:schemeClr val="tx1">
                  <a:lumMod val="85000"/>
                  <a:lumOff val="15000"/>
                </a:schemeClr>
              </a:buClr>
              <a:buSzPct val="120000"/>
              <a:buFont typeface="Webdings" pitchFamily="18" charset="2"/>
              <a:buChar char="4"/>
              <a:tabLst>
                <a:tab pos="4090988" algn="l"/>
              </a:tabLst>
              <a:defRPr/>
            </a:pPr>
            <a:r>
              <a:rPr lang="fr-FR" altLang="fr-FR" sz="1400" u="sng" kern="0" dirty="0">
                <a:solidFill>
                  <a:sysClr val="windowText" lastClr="000000"/>
                </a:solidFill>
                <a:latin typeface="Calibri" panose="020F0502020204030204" pitchFamily="34" charset="0"/>
              </a:rPr>
              <a:t>Dates de terrain</a:t>
            </a:r>
            <a:r>
              <a:rPr lang="fr-FR" altLang="fr-FR" sz="1400" kern="0" dirty="0">
                <a:solidFill>
                  <a:sysClr val="windowText" lastClr="000000"/>
                </a:solidFill>
                <a:latin typeface="Calibri" panose="020F0502020204030204" pitchFamily="34" charset="0"/>
              </a:rPr>
              <a:t> :</a:t>
            </a:r>
            <a:r>
              <a:rPr lang="fr-FR" altLang="fr-FR" sz="1400" b="0" kern="0" dirty="0">
                <a:solidFill>
                  <a:sysClr val="windowText" lastClr="000000"/>
                </a:solidFill>
                <a:latin typeface="Calibri" panose="020F0502020204030204" pitchFamily="34" charset="0"/>
              </a:rPr>
              <a:t> les interviews ont été réalisées :</a:t>
            </a:r>
          </a:p>
          <a:p>
            <a:pPr marL="357188" lvl="0" indent="-285750" algn="just" defTabSz="908050" fontAlgn="auto">
              <a:spcBef>
                <a:spcPts val="0"/>
              </a:spcBef>
              <a:spcAft>
                <a:spcPts val="0"/>
              </a:spcAft>
              <a:buClr>
                <a:schemeClr val="tx1">
                  <a:lumMod val="85000"/>
                  <a:lumOff val="15000"/>
                </a:schemeClr>
              </a:buClr>
              <a:buSzPct val="120000"/>
              <a:buFont typeface="Arial" panose="020B0604020202020204" pitchFamily="34" charset="0"/>
              <a:buChar char="•"/>
              <a:tabLst>
                <a:tab pos="4090988" algn="l"/>
              </a:tabLst>
              <a:defRPr/>
            </a:pPr>
            <a:r>
              <a:rPr lang="fr-FR" altLang="fr-FR" sz="1400" kern="0" dirty="0">
                <a:latin typeface="Calibri" panose="020F0502020204030204" pitchFamily="34" charset="0"/>
              </a:rPr>
              <a:t>du 20 au 31 janvier 2021</a:t>
            </a:r>
            <a:r>
              <a:rPr lang="fr-FR" altLang="fr-FR" sz="1400" kern="0" dirty="0">
                <a:solidFill>
                  <a:schemeClr val="tx1">
                    <a:lumMod val="85000"/>
                    <a:lumOff val="15000"/>
                  </a:schemeClr>
                </a:solidFill>
                <a:latin typeface="Calibri" panose="020F0502020204030204" pitchFamily="34" charset="0"/>
              </a:rPr>
              <a:t>	du 29 janvier au 10 février 2021</a:t>
            </a:r>
          </a:p>
          <a:p>
            <a:pPr marL="357188" lvl="0" indent="-285750" algn="just" defTabSz="908050" fontAlgn="auto">
              <a:spcBef>
                <a:spcPts val="0"/>
              </a:spcBef>
              <a:spcAft>
                <a:spcPts val="0"/>
              </a:spcAft>
              <a:buClr>
                <a:schemeClr val="tx1">
                  <a:lumMod val="85000"/>
                  <a:lumOff val="15000"/>
                </a:schemeClr>
              </a:buClr>
              <a:buSzPct val="120000"/>
              <a:buFont typeface="Arial" panose="020B0604020202020204" pitchFamily="34" charset="0"/>
              <a:buChar char="•"/>
              <a:tabLst>
                <a:tab pos="4090988" algn="l"/>
              </a:tabLst>
              <a:defRPr/>
            </a:pPr>
            <a:r>
              <a:rPr lang="fr-FR" altLang="fr-FR" sz="1400" kern="0" dirty="0">
                <a:solidFill>
                  <a:schemeClr val="tx1">
                    <a:lumMod val="85000"/>
                    <a:lumOff val="15000"/>
                  </a:schemeClr>
                </a:solidFill>
                <a:latin typeface="Calibri" panose="020F0502020204030204" pitchFamily="34" charset="0"/>
              </a:rPr>
              <a:t>Du 29 janvier au 11 février 2021	du 3 février au 8 février 2021</a:t>
            </a:r>
          </a:p>
        </p:txBody>
      </p:sp>
      <p:sp>
        <p:nvSpPr>
          <p:cNvPr id="28" name="Rectangle 27">
            <a:extLst>
              <a:ext uri="{FF2B5EF4-FFF2-40B4-BE49-F238E27FC236}">
                <a16:creationId xmlns:a16="http://schemas.microsoft.com/office/drawing/2014/main" id="{081E7047-FE94-4688-A192-A18078ADA453}"/>
              </a:ext>
            </a:extLst>
          </p:cNvPr>
          <p:cNvSpPr/>
          <p:nvPr/>
        </p:nvSpPr>
        <p:spPr>
          <a:xfrm>
            <a:off x="1772334" y="5919897"/>
            <a:ext cx="7607669" cy="567986"/>
          </a:xfrm>
          <a:prstGeom prst="rect">
            <a:avLst/>
          </a:prstGeom>
          <a:solidFill>
            <a:schemeClr val="bg1">
              <a:lumMod val="95000"/>
            </a:schemeClr>
          </a:solidFill>
          <a:effectLst/>
        </p:spPr>
        <p:txBody>
          <a:bodyPr anchor="ctr" anchorCtr="0">
            <a:noAutofit/>
          </a:bodyPr>
          <a:lstStyle/>
          <a:p>
            <a:pPr marL="266700" lvl="1" indent="-266700" algn="just">
              <a:buClr>
                <a:schemeClr val="tx1">
                  <a:lumMod val="85000"/>
                  <a:lumOff val="15000"/>
                </a:schemeClr>
              </a:buClr>
              <a:buFont typeface="Webdings" pitchFamily="18" charset="2"/>
              <a:buChar char="4"/>
              <a:tabLst>
                <a:tab pos="4122738" algn="l"/>
              </a:tabLst>
            </a:pPr>
            <a:r>
              <a:rPr lang="fr-FR" altLang="fr-FR" sz="1400" b="0" dirty="0">
                <a:latin typeface="Calibri" panose="020F0502020204030204" pitchFamily="34" charset="0"/>
              </a:rPr>
              <a:t>OpinionWay a réalisé cette enquête en appliquant les procédures et règles de la norme ISO 20252</a:t>
            </a:r>
            <a:endParaRPr lang="fr-FR" altLang="fr-FR" sz="1400" b="0" dirty="0">
              <a:solidFill>
                <a:srgbClr val="FF6600"/>
              </a:solidFill>
              <a:latin typeface="Calibri" panose="020F0502020204030204" pitchFamily="34" charset="0"/>
            </a:endParaRPr>
          </a:p>
        </p:txBody>
      </p:sp>
      <p:pic>
        <p:nvPicPr>
          <p:cNvPr id="32" name="Picture 2" descr="D:\01-OWay\GRAPHISMES\Methodo\GREY166-02.png">
            <a:extLst>
              <a:ext uri="{FF2B5EF4-FFF2-40B4-BE49-F238E27FC236}">
                <a16:creationId xmlns:a16="http://schemas.microsoft.com/office/drawing/2014/main" id="{3F1D81B8-FDF0-4E3A-A660-37A7B626F1B9}"/>
              </a:ext>
            </a:extLst>
          </p:cNvPr>
          <p:cNvPicPr>
            <a:picLocks noChangeAspect="1" noChangeArrowheads="1"/>
          </p:cNvPicPr>
          <p:nvPr/>
        </p:nvPicPr>
        <p:blipFill>
          <a:blip r:embed="rId5" cstate="print"/>
          <a:srcRect/>
          <a:stretch>
            <a:fillRect/>
          </a:stretch>
        </p:blipFill>
        <p:spPr bwMode="auto">
          <a:xfrm>
            <a:off x="966057" y="3628385"/>
            <a:ext cx="633413" cy="633412"/>
          </a:xfrm>
          <a:prstGeom prst="rect">
            <a:avLst/>
          </a:prstGeom>
          <a:noFill/>
        </p:spPr>
      </p:pic>
      <p:pic>
        <p:nvPicPr>
          <p:cNvPr id="33" name="Picture 3" descr="D:\01-OWay\GRAPHISMES\Methodo\GREY166-03.png">
            <a:extLst>
              <a:ext uri="{FF2B5EF4-FFF2-40B4-BE49-F238E27FC236}">
                <a16:creationId xmlns:a16="http://schemas.microsoft.com/office/drawing/2014/main" id="{63D93194-DC04-4C5C-8FFC-594A9BFA195B}"/>
              </a:ext>
            </a:extLst>
          </p:cNvPr>
          <p:cNvPicPr>
            <a:picLocks noChangeAspect="1" noChangeArrowheads="1"/>
          </p:cNvPicPr>
          <p:nvPr/>
        </p:nvPicPr>
        <p:blipFill>
          <a:blip r:embed="rId6" cstate="print"/>
          <a:srcRect/>
          <a:stretch>
            <a:fillRect/>
          </a:stretch>
        </p:blipFill>
        <p:spPr bwMode="auto">
          <a:xfrm>
            <a:off x="966057" y="4476712"/>
            <a:ext cx="633413" cy="633412"/>
          </a:xfrm>
          <a:prstGeom prst="rect">
            <a:avLst/>
          </a:prstGeom>
          <a:noFill/>
        </p:spPr>
      </p:pic>
      <p:pic>
        <p:nvPicPr>
          <p:cNvPr id="34" name="Picture 4" descr="D:\01-OWay\GRAPHISMES\Methodo\GREY166-04.png">
            <a:extLst>
              <a:ext uri="{FF2B5EF4-FFF2-40B4-BE49-F238E27FC236}">
                <a16:creationId xmlns:a16="http://schemas.microsoft.com/office/drawing/2014/main" id="{D9FD1E7E-3F2C-45C8-A081-2A8683BBFDE1}"/>
              </a:ext>
            </a:extLst>
          </p:cNvPr>
          <p:cNvPicPr>
            <a:picLocks noChangeAspect="1" noChangeArrowheads="1"/>
          </p:cNvPicPr>
          <p:nvPr/>
        </p:nvPicPr>
        <p:blipFill>
          <a:blip r:embed="rId7" cstate="print"/>
          <a:srcRect/>
          <a:stretch>
            <a:fillRect/>
          </a:stretch>
        </p:blipFill>
        <p:spPr bwMode="auto">
          <a:xfrm>
            <a:off x="966057" y="5245745"/>
            <a:ext cx="633413" cy="633412"/>
          </a:xfrm>
          <a:prstGeom prst="rect">
            <a:avLst/>
          </a:prstGeom>
          <a:noFill/>
        </p:spPr>
      </p:pic>
      <p:pic>
        <p:nvPicPr>
          <p:cNvPr id="35" name="Picture 7" descr="D:\01-OWay\GRAPHISMES\Methodo\GREY166-07.png">
            <a:extLst>
              <a:ext uri="{FF2B5EF4-FFF2-40B4-BE49-F238E27FC236}">
                <a16:creationId xmlns:a16="http://schemas.microsoft.com/office/drawing/2014/main" id="{1D216151-3751-4335-A6CC-F53C1C473B99}"/>
              </a:ext>
            </a:extLst>
          </p:cNvPr>
          <p:cNvPicPr>
            <a:picLocks noChangeAspect="1" noChangeArrowheads="1"/>
          </p:cNvPicPr>
          <p:nvPr/>
        </p:nvPicPr>
        <p:blipFill>
          <a:blip r:embed="rId8" cstate="print"/>
          <a:srcRect/>
          <a:stretch>
            <a:fillRect/>
          </a:stretch>
        </p:blipFill>
        <p:spPr bwMode="auto">
          <a:xfrm>
            <a:off x="966057" y="5885974"/>
            <a:ext cx="633413" cy="633412"/>
          </a:xfrm>
          <a:prstGeom prst="rect">
            <a:avLst/>
          </a:prstGeom>
          <a:noFill/>
        </p:spPr>
      </p:pic>
      <p:pic>
        <p:nvPicPr>
          <p:cNvPr id="36" name="Image 35" descr="Une image contenant reine, signe, camion, pièce&#10;&#10;Description générée automatiquement">
            <a:extLst>
              <a:ext uri="{FF2B5EF4-FFF2-40B4-BE49-F238E27FC236}">
                <a16:creationId xmlns:a16="http://schemas.microsoft.com/office/drawing/2014/main" id="{32E9DBBA-10A7-4AC7-8D9C-1999769109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77415" y="4917690"/>
            <a:ext cx="212642" cy="212642"/>
          </a:xfrm>
          <a:prstGeom prst="rect">
            <a:avLst/>
          </a:prstGeom>
        </p:spPr>
      </p:pic>
      <p:pic>
        <p:nvPicPr>
          <p:cNvPr id="37" name="Image 36" descr="Une image contenant dessin&#10;&#10;Description générée automatiquement">
            <a:extLst>
              <a:ext uri="{FF2B5EF4-FFF2-40B4-BE49-F238E27FC236}">
                <a16:creationId xmlns:a16="http://schemas.microsoft.com/office/drawing/2014/main" id="{98B9AACF-AFBC-43CD-BDE6-A81B23E1DD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7415" y="4689478"/>
            <a:ext cx="212642" cy="212642"/>
          </a:xfrm>
          <a:prstGeom prst="rect">
            <a:avLst/>
          </a:prstGeom>
        </p:spPr>
      </p:pic>
      <p:pic>
        <p:nvPicPr>
          <p:cNvPr id="41" name="Image 40" descr="Une image contenant dessin&#10;&#10;Description générée automatiquement">
            <a:extLst>
              <a:ext uri="{FF2B5EF4-FFF2-40B4-BE49-F238E27FC236}">
                <a16:creationId xmlns:a16="http://schemas.microsoft.com/office/drawing/2014/main" id="{BF93C132-E5C1-44BE-A458-DBE7F66F6D0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7415" y="1331070"/>
            <a:ext cx="212642" cy="212642"/>
          </a:xfrm>
          <a:prstGeom prst="rect">
            <a:avLst/>
          </a:prstGeom>
        </p:spPr>
      </p:pic>
      <p:pic>
        <p:nvPicPr>
          <p:cNvPr id="42" name="Image 41" descr="Une image contenant reine, signe, camion, pièce&#10;&#10;Description générée automatiquement">
            <a:extLst>
              <a:ext uri="{FF2B5EF4-FFF2-40B4-BE49-F238E27FC236}">
                <a16:creationId xmlns:a16="http://schemas.microsoft.com/office/drawing/2014/main" id="{C1F3F519-BA21-4AE1-B620-3BDE479AC8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77415" y="1681123"/>
            <a:ext cx="212642" cy="212642"/>
          </a:xfrm>
          <a:prstGeom prst="rect">
            <a:avLst/>
          </a:prstGeom>
        </p:spPr>
      </p:pic>
      <p:pic>
        <p:nvPicPr>
          <p:cNvPr id="43" name="Image 42" descr="Une image contenant horloge&#10;&#10;Description générée automatiquement">
            <a:extLst>
              <a:ext uri="{FF2B5EF4-FFF2-40B4-BE49-F238E27FC236}">
                <a16:creationId xmlns:a16="http://schemas.microsoft.com/office/drawing/2014/main" id="{D7E46CF6-5875-43F3-BAC1-D148AAD7FE9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77415" y="2053977"/>
            <a:ext cx="212642" cy="212642"/>
          </a:xfrm>
          <a:prstGeom prst="rect">
            <a:avLst/>
          </a:prstGeom>
        </p:spPr>
      </p:pic>
      <p:pic>
        <p:nvPicPr>
          <p:cNvPr id="29" name="Picture 6" descr="Autocollant drapeau italien">
            <a:extLst>
              <a:ext uri="{FF2B5EF4-FFF2-40B4-BE49-F238E27FC236}">
                <a16:creationId xmlns:a16="http://schemas.microsoft.com/office/drawing/2014/main" id="{93024FD8-BDB7-49FF-91E4-1003ECA83AEC}"/>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3545" t="35050" r="33819" b="34911"/>
          <a:stretch/>
        </p:blipFill>
        <p:spPr bwMode="auto">
          <a:xfrm>
            <a:off x="1877415" y="2296688"/>
            <a:ext cx="214434" cy="210312"/>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42" descr="Une image contenant horloge&#10;&#10;Description générée automatiquement">
            <a:extLst>
              <a:ext uri="{FF2B5EF4-FFF2-40B4-BE49-F238E27FC236}">
                <a16:creationId xmlns:a16="http://schemas.microsoft.com/office/drawing/2014/main" id="{6E1DC958-E868-4781-9FA3-F6B79FF5CA7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5029" y="4681650"/>
            <a:ext cx="212642" cy="212642"/>
          </a:xfrm>
          <a:prstGeom prst="rect">
            <a:avLst/>
          </a:prstGeom>
        </p:spPr>
      </p:pic>
      <p:pic>
        <p:nvPicPr>
          <p:cNvPr id="31" name="Picture 6" descr="Autocollant drapeau italien">
            <a:extLst>
              <a:ext uri="{FF2B5EF4-FFF2-40B4-BE49-F238E27FC236}">
                <a16:creationId xmlns:a16="http://schemas.microsoft.com/office/drawing/2014/main" id="{742058DB-B189-4A6C-AF43-EDA92AE4F6A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3545" t="35050" r="33819" b="34911"/>
          <a:stretch/>
        </p:blipFill>
        <p:spPr bwMode="auto">
          <a:xfrm>
            <a:off x="5665029" y="4922455"/>
            <a:ext cx="214434" cy="21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4091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725" y="1589088"/>
            <a:ext cx="1818126" cy="3170099"/>
          </a:xfrm>
          <a:prstGeom prst="rect">
            <a:avLst/>
          </a:prstGeom>
          <a:noFill/>
          <a:ln w="9525">
            <a:noFill/>
            <a:miter lim="800000"/>
            <a:headEnd/>
            <a:tailEnd/>
          </a:ln>
        </p:spPr>
        <p:txBody>
          <a:bodyPr wrap="none">
            <a:spAutoFit/>
          </a:bodyPr>
          <a:lstStyle/>
          <a:p>
            <a:pPr eaLnBrk="0" hangingPunct="0"/>
            <a:r>
              <a:rPr lang="fr-FR" sz="20000" dirty="0">
                <a:solidFill>
                  <a:schemeClr val="bg1"/>
                </a:solidFill>
              </a:rPr>
              <a:t>2</a:t>
            </a:r>
          </a:p>
        </p:txBody>
      </p:sp>
      <p:sp>
        <p:nvSpPr>
          <p:cNvPr id="31747" name="Rectangle 3"/>
          <p:cNvSpPr>
            <a:spLocks noChangeArrowheads="1"/>
          </p:cNvSpPr>
          <p:nvPr/>
        </p:nvSpPr>
        <p:spPr bwMode="auto">
          <a:xfrm>
            <a:off x="1341438" y="3602038"/>
            <a:ext cx="8564562" cy="517525"/>
          </a:xfrm>
          <a:prstGeom prst="rect">
            <a:avLst/>
          </a:prstGeom>
          <a:solidFill>
            <a:schemeClr val="tx1">
              <a:lumMod val="75000"/>
              <a:lumOff val="25000"/>
            </a:schemeClr>
          </a:solidFill>
          <a:ln w="9525">
            <a:noFill/>
            <a:miter lim="800000"/>
            <a:headEnd/>
            <a:tailEnd/>
          </a:ln>
        </p:spPr>
        <p:txBody>
          <a:bodyPr/>
          <a:lstStyle/>
          <a:p>
            <a:pPr>
              <a:spcBef>
                <a:spcPct val="20000"/>
              </a:spcBef>
            </a:pPr>
            <a:r>
              <a:rPr lang="fr-FR" sz="2400" b="0" dirty="0">
                <a:solidFill>
                  <a:srgbClr val="FFFFFF"/>
                </a:solidFill>
              </a:rPr>
              <a:t>La confiance dans les institutions</a:t>
            </a:r>
          </a:p>
        </p:txBody>
      </p:sp>
      <p:sp>
        <p:nvSpPr>
          <p:cNvPr id="12" name="Rectangle 2"/>
          <p:cNvSpPr>
            <a:spLocks noChangeArrowheads="1"/>
          </p:cNvSpPr>
          <p:nvPr/>
        </p:nvSpPr>
        <p:spPr bwMode="auto">
          <a:xfrm>
            <a:off x="1341438" y="4116388"/>
            <a:ext cx="8564562" cy="360000"/>
          </a:xfrm>
          <a:prstGeom prst="rect">
            <a:avLst/>
          </a:prstGeom>
          <a:solidFill>
            <a:srgbClr val="FCB711"/>
          </a:solidFill>
          <a:ln w="9525">
            <a:noFill/>
            <a:miter lim="800000"/>
            <a:headEnd/>
            <a:tailEnd/>
          </a:ln>
        </p:spPr>
        <p:txBody>
          <a:bodyPr/>
          <a:lstStyle/>
          <a:p>
            <a:pPr>
              <a:spcBef>
                <a:spcPct val="20000"/>
              </a:spcBef>
            </a:pPr>
            <a:endParaRPr lang="en-US" sz="1600" b="0" dirty="0">
              <a:solidFill>
                <a:srgbClr val="000000"/>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Tableau 89"/>
          <p:cNvGraphicFramePr>
            <a:graphicFrameLocks noGrp="1"/>
          </p:cNvGraphicFramePr>
          <p:nvPr>
            <p:extLst>
              <p:ext uri="{D42A27DB-BD31-4B8C-83A1-F6EECF244321}">
                <p14:modId xmlns:p14="http://schemas.microsoft.com/office/powerpoint/2010/main" val="1751682391"/>
              </p:ext>
            </p:extLst>
          </p:nvPr>
        </p:nvGraphicFramePr>
        <p:xfrm>
          <a:off x="7928079" y="1817301"/>
          <a:ext cx="761999" cy="3812080"/>
        </p:xfrm>
        <a:graphic>
          <a:graphicData uri="http://schemas.openxmlformats.org/drawingml/2006/table">
            <a:tbl>
              <a:tblPr/>
              <a:tblGrid>
                <a:gridCol w="761999">
                  <a:extLst>
                    <a:ext uri="{9D8B030D-6E8A-4147-A177-3AD203B41FA5}">
                      <a16:colId xmlns:a16="http://schemas.microsoft.com/office/drawing/2014/main" val="20000"/>
                    </a:ext>
                  </a:extLst>
                </a:gridCol>
              </a:tblGrid>
              <a:tr h="381208">
                <a:tc>
                  <a:txBody>
                    <a:bodyPr/>
                    <a:lstStyle/>
                    <a:p>
                      <a:pPr algn="ctr" fontAlgn="ctr"/>
                      <a:r>
                        <a:rPr lang="fr-FR" sz="1400" b="0" i="0" u="none" strike="noStrike" dirty="0">
                          <a:solidFill>
                            <a:schemeClr val="bg1"/>
                          </a:solidFill>
                          <a:effectLst/>
                          <a:latin typeface="Tahoma" panose="020B0604030504040204" pitchFamily="34" charset="0"/>
                        </a:rPr>
                        <a:t>6</a:t>
                      </a:r>
                      <a:r>
                        <a:rPr lang="pl-PL" sz="1400" b="0" i="0" u="none" strike="noStrike" dirty="0">
                          <a:solidFill>
                            <a:schemeClr val="bg1"/>
                          </a:solidFill>
                          <a:effectLst/>
                          <a:latin typeface="Tahoma" panose="020B0604030504040204" pitchFamily="34" charset="0"/>
                        </a:rPr>
                        <a:t>4</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a:noFill/>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0"/>
                  </a:ext>
                </a:extLst>
              </a:tr>
              <a:tr h="381208">
                <a:tc>
                  <a:txBody>
                    <a:bodyPr/>
                    <a:lstStyle/>
                    <a:p>
                      <a:pPr algn="ctr" fontAlgn="ctr"/>
                      <a:r>
                        <a:rPr lang="fr-FR" sz="1400" b="0" i="0" u="none" strike="noStrike" dirty="0">
                          <a:solidFill>
                            <a:schemeClr val="bg1"/>
                          </a:solidFill>
                          <a:effectLst/>
                          <a:latin typeface="Tahoma" panose="020B0604030504040204" pitchFamily="34" charset="0"/>
                        </a:rPr>
                        <a:t>5</a:t>
                      </a:r>
                      <a:r>
                        <a:rPr lang="pl-PL" sz="1400" b="0" i="0" u="none" strike="noStrike" dirty="0">
                          <a:solidFill>
                            <a:schemeClr val="bg1"/>
                          </a:solidFill>
                          <a:effectLst/>
                          <a:latin typeface="Tahoma" panose="020B0604030504040204" pitchFamily="34" charset="0"/>
                        </a:rPr>
                        <a:t>6</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1"/>
                  </a:ext>
                </a:extLst>
              </a:tr>
              <a:tr h="381208">
                <a:tc>
                  <a:txBody>
                    <a:bodyPr/>
                    <a:lstStyle/>
                    <a:p>
                      <a:pPr algn="ctr" fontAlgn="ctr"/>
                      <a:r>
                        <a:rPr lang="fr-FR" sz="1400" b="0" i="0" u="none" strike="noStrike" dirty="0">
                          <a:solidFill>
                            <a:schemeClr val="bg1"/>
                          </a:solidFill>
                          <a:effectLst/>
                          <a:latin typeface="Tahoma" panose="020B0604030504040204" pitchFamily="34" charset="0"/>
                        </a:rPr>
                        <a:t>5</a:t>
                      </a:r>
                      <a:r>
                        <a:rPr lang="pl-PL" sz="1400" b="0" i="0" u="none" strike="noStrike" dirty="0">
                          <a:solidFill>
                            <a:schemeClr val="bg1"/>
                          </a:solidFill>
                          <a:effectLst/>
                          <a:latin typeface="Tahoma" panose="020B0604030504040204" pitchFamily="34" charset="0"/>
                        </a:rPr>
                        <a:t>6</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2"/>
                  </a:ext>
                </a:extLst>
              </a:tr>
              <a:tr h="381208">
                <a:tc>
                  <a:txBody>
                    <a:bodyPr/>
                    <a:lstStyle/>
                    <a:p>
                      <a:pPr algn="ctr" fontAlgn="ctr"/>
                      <a:r>
                        <a:rPr lang="fr-FR" sz="1400" b="0" i="0" u="none" strike="noStrike" dirty="0">
                          <a:solidFill>
                            <a:schemeClr val="bg1"/>
                          </a:solidFill>
                          <a:effectLst/>
                          <a:latin typeface="Tahoma" panose="020B0604030504040204" pitchFamily="34" charset="0"/>
                        </a:rPr>
                        <a:t>4</a:t>
                      </a:r>
                      <a:r>
                        <a:rPr lang="pl-PL" sz="1400" b="0" i="0" u="none" strike="noStrike" dirty="0">
                          <a:solidFill>
                            <a:schemeClr val="bg1"/>
                          </a:solidFill>
                          <a:effectLst/>
                          <a:latin typeface="Tahoma" panose="020B0604030504040204" pitchFamily="34" charset="0"/>
                        </a:rPr>
                        <a:t>7</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3"/>
                  </a:ext>
                </a:extLst>
              </a:tr>
              <a:tr h="381208">
                <a:tc>
                  <a:txBody>
                    <a:bodyPr/>
                    <a:lstStyle/>
                    <a:p>
                      <a:pPr algn="ctr" fontAlgn="ctr"/>
                      <a:r>
                        <a:rPr lang="fr-FR" sz="1400" b="0" i="0" u="none" strike="noStrike" dirty="0">
                          <a:solidFill>
                            <a:schemeClr val="bg1"/>
                          </a:solidFill>
                          <a:effectLst/>
                          <a:latin typeface="Tahoma" panose="020B0604030504040204" pitchFamily="34" charset="0"/>
                        </a:rPr>
                        <a:t>4</a:t>
                      </a:r>
                      <a:r>
                        <a:rPr lang="pl-PL" sz="1400" b="0" i="0" u="none" strike="noStrike" dirty="0">
                          <a:solidFill>
                            <a:schemeClr val="bg1"/>
                          </a:solidFill>
                          <a:effectLst/>
                          <a:latin typeface="Tahoma" panose="020B0604030504040204" pitchFamily="34" charset="0"/>
                        </a:rPr>
                        <a:t>2</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4"/>
                  </a:ext>
                </a:extLst>
              </a:tr>
              <a:tr h="381208">
                <a:tc>
                  <a:txBody>
                    <a:bodyPr/>
                    <a:lstStyle/>
                    <a:p>
                      <a:pPr algn="ctr" fontAlgn="ctr"/>
                      <a:r>
                        <a:rPr lang="fr-FR" sz="1400" b="0" i="0" u="none" strike="noStrike" dirty="0">
                          <a:solidFill>
                            <a:schemeClr val="bg1"/>
                          </a:solidFill>
                          <a:effectLst/>
                          <a:latin typeface="Tahoma" panose="020B0604030504040204" pitchFamily="34" charset="0"/>
                        </a:rPr>
                        <a:t>4</a:t>
                      </a:r>
                      <a:r>
                        <a:rPr lang="pl-PL" sz="1400" b="0" i="0" u="none" strike="noStrike" dirty="0">
                          <a:solidFill>
                            <a:schemeClr val="bg1"/>
                          </a:solidFill>
                          <a:effectLst/>
                          <a:latin typeface="Tahoma" panose="020B0604030504040204" pitchFamily="34" charset="0"/>
                        </a:rPr>
                        <a:t>2</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5"/>
                  </a:ext>
                </a:extLst>
              </a:tr>
              <a:tr h="381208">
                <a:tc>
                  <a:txBody>
                    <a:bodyPr/>
                    <a:lstStyle/>
                    <a:p>
                      <a:pPr algn="ctr" fontAlgn="ctr"/>
                      <a:r>
                        <a:rPr lang="pl-PL" sz="1400" b="0" i="0" u="none" strike="noStrike" dirty="0">
                          <a:solidFill>
                            <a:schemeClr val="bg1"/>
                          </a:solidFill>
                          <a:effectLst/>
                          <a:latin typeface="Tahoma" panose="020B0604030504040204" pitchFamily="34" charset="0"/>
                        </a:rPr>
                        <a:t>39</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6"/>
                  </a:ext>
                </a:extLst>
              </a:tr>
              <a:tr h="381208">
                <a:tc>
                  <a:txBody>
                    <a:bodyPr/>
                    <a:lstStyle/>
                    <a:p>
                      <a:pPr algn="ctr" fontAlgn="ctr"/>
                      <a:r>
                        <a:rPr lang="pl-PL" sz="1400" b="0" i="0" u="none" strike="noStrike" dirty="0">
                          <a:solidFill>
                            <a:schemeClr val="bg1"/>
                          </a:solidFill>
                          <a:effectLst/>
                          <a:latin typeface="Tahoma" panose="020B0604030504040204" pitchFamily="34" charset="0"/>
                        </a:rPr>
                        <a:t>38</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9"/>
                  </a:ext>
                </a:extLst>
              </a:tr>
              <a:tr h="381208">
                <a:tc>
                  <a:txBody>
                    <a:bodyPr/>
                    <a:lstStyle/>
                    <a:p>
                      <a:pPr algn="ctr" fontAlgn="ctr"/>
                      <a:r>
                        <a:rPr lang="pl-PL" sz="1400" b="0" i="0" u="none" strike="noStrike" dirty="0">
                          <a:solidFill>
                            <a:schemeClr val="bg1"/>
                          </a:solidFill>
                          <a:effectLst/>
                          <a:latin typeface="Tahoma" panose="020B0604030504040204" pitchFamily="34" charset="0"/>
                        </a:rPr>
                        <a:t>37</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4174760518"/>
                  </a:ext>
                </a:extLst>
              </a:tr>
              <a:tr h="381208">
                <a:tc>
                  <a:txBody>
                    <a:bodyPr/>
                    <a:lstStyle/>
                    <a:p>
                      <a:pPr algn="ctr" fontAlgn="ctr"/>
                      <a:r>
                        <a:rPr lang="fr-FR" sz="1400" b="0" i="0" u="none" strike="noStrike" dirty="0">
                          <a:solidFill>
                            <a:schemeClr val="bg1"/>
                          </a:solidFill>
                          <a:effectLst/>
                          <a:latin typeface="Tahoma" panose="020B0604030504040204" pitchFamily="34" charset="0"/>
                        </a:rPr>
                        <a:t>3</a:t>
                      </a:r>
                      <a:r>
                        <a:rPr lang="pl-PL" sz="1400" b="0" i="0" u="none" strike="noStrike" dirty="0">
                          <a:solidFill>
                            <a:schemeClr val="bg1"/>
                          </a:solidFill>
                          <a:effectLst/>
                          <a:latin typeface="Tahoma" panose="020B0604030504040204" pitchFamily="34" charset="0"/>
                        </a:rPr>
                        <a:t>5</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w="38100" cap="flat" cmpd="sng" algn="ctr">
                      <a:solidFill>
                        <a:schemeClr val="bg1"/>
                      </a:solidFill>
                      <a:prstDash val="solid"/>
                      <a:round/>
                      <a:headEnd type="none" w="med" len="med"/>
                      <a:tailEnd type="none" w="med" len="med"/>
                    </a:lnT>
                    <a:lnB>
                      <a:noFill/>
                    </a:lnB>
                    <a:solidFill>
                      <a:srgbClr val="376092"/>
                    </a:solidFill>
                  </a:tcPr>
                </a:tc>
                <a:extLst>
                  <a:ext uri="{0D108BD9-81ED-4DB2-BD59-A6C34878D82A}">
                    <a16:rowId xmlns:a16="http://schemas.microsoft.com/office/drawing/2014/main" val="2879919664"/>
                  </a:ext>
                </a:extLst>
              </a:tr>
            </a:tbl>
          </a:graphicData>
        </a:graphic>
      </p:graphicFrame>
      <p:graphicFrame>
        <p:nvGraphicFramePr>
          <p:cNvPr id="4787333" name="Group 133"/>
          <p:cNvGraphicFramePr>
            <a:graphicFrameLocks noGrp="1"/>
          </p:cNvGraphicFramePr>
          <p:nvPr>
            <p:extLst>
              <p:ext uri="{D42A27DB-BD31-4B8C-83A1-F6EECF244321}">
                <p14:modId xmlns:p14="http://schemas.microsoft.com/office/powerpoint/2010/main" val="4014009297"/>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19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niveau de confiance dans les institutions politiques </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0" name="ZoneTexte 29"/>
          <p:cNvSpPr txBox="1"/>
          <p:nvPr>
            <p:custDataLst>
              <p:tags r:id="rId1"/>
            </p:custDataLst>
          </p:nvPr>
        </p:nvSpPr>
        <p:spPr>
          <a:xfrm rot="5400000">
            <a:off x="7398885" y="3577734"/>
            <a:ext cx="3927566" cy="307777"/>
          </a:xfrm>
          <a:prstGeom prst="rect">
            <a:avLst/>
          </a:prstGeom>
          <a:solidFill>
            <a:srgbClr val="376092"/>
          </a:solidFill>
        </p:spPr>
        <p:txBody>
          <a:bodyPr wrap="square" rtlCol="0">
            <a:spAutoFit/>
          </a:bodyPr>
          <a:lstStyle/>
          <a:p>
            <a:pPr algn="ctr"/>
            <a:r>
              <a:rPr lang="fr-FR" sz="1400" b="0" spc="300" dirty="0">
                <a:solidFill>
                  <a:srgbClr val="FFFFFF"/>
                </a:solidFill>
                <a:latin typeface="Calibri" pitchFamily="34" charset="0"/>
                <a:cs typeface="Tahoma" pitchFamily="34" charset="0"/>
              </a:rPr>
              <a:t>% Confiance</a:t>
            </a:r>
          </a:p>
        </p:txBody>
      </p:sp>
      <p:grpSp>
        <p:nvGrpSpPr>
          <p:cNvPr id="2" name="Groupe 42"/>
          <p:cNvGrpSpPr/>
          <p:nvPr/>
        </p:nvGrpSpPr>
        <p:grpSpPr>
          <a:xfrm>
            <a:off x="3381559" y="5959629"/>
            <a:ext cx="4761784" cy="400730"/>
            <a:chOff x="3554083" y="5799059"/>
            <a:chExt cx="4761784" cy="400730"/>
          </a:xfrm>
        </p:grpSpPr>
        <p:sp>
          <p:nvSpPr>
            <p:cNvPr id="32" name="AutoShape 4"/>
            <p:cNvSpPr>
              <a:spLocks noChangeArrowheads="1"/>
            </p:cNvSpPr>
            <p:nvPr/>
          </p:nvSpPr>
          <p:spPr bwMode="auto">
            <a:xfrm>
              <a:off x="3554083" y="5799059"/>
              <a:ext cx="4735902" cy="396000"/>
            </a:xfrm>
            <a:prstGeom prst="roundRect">
              <a:avLst>
                <a:gd name="adj" fmla="val 16667"/>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cs typeface="Tahoma" pitchFamily="34" charset="0"/>
              </a:endParaRPr>
            </a:p>
          </p:txBody>
        </p:sp>
        <p:sp>
          <p:nvSpPr>
            <p:cNvPr id="33" name="=label1"/>
            <p:cNvSpPr txBox="1"/>
            <p:nvPr/>
          </p:nvSpPr>
          <p:spPr>
            <a:xfrm>
              <a:off x="4009906" y="5823632"/>
              <a:ext cx="1095947" cy="3693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Très </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confiance</a:t>
              </a:r>
            </a:p>
          </p:txBody>
        </p:sp>
        <p:sp>
          <p:nvSpPr>
            <p:cNvPr id="34" name="=label4"/>
            <p:cNvSpPr txBox="1"/>
            <p:nvPr/>
          </p:nvSpPr>
          <p:spPr>
            <a:xfrm>
              <a:off x="6754561" y="5816807"/>
              <a:ext cx="1250609" cy="38298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Pas du tout</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 confiance</a:t>
              </a:r>
            </a:p>
          </p:txBody>
        </p:sp>
        <p:sp>
          <p:nvSpPr>
            <p:cNvPr id="35" name="=label2"/>
            <p:cNvSpPr txBox="1"/>
            <p:nvPr/>
          </p:nvSpPr>
          <p:spPr>
            <a:xfrm>
              <a:off x="4890392" y="5823632"/>
              <a:ext cx="1083476" cy="3693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Plutôt </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confiance</a:t>
              </a:r>
            </a:p>
          </p:txBody>
        </p:sp>
        <p:sp>
          <p:nvSpPr>
            <p:cNvPr id="36" name="=label3"/>
            <p:cNvSpPr txBox="1"/>
            <p:nvPr/>
          </p:nvSpPr>
          <p:spPr>
            <a:xfrm>
              <a:off x="5794747" y="5823632"/>
              <a:ext cx="1209676" cy="3693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Plutôt pas </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confiance</a:t>
              </a:r>
            </a:p>
          </p:txBody>
        </p:sp>
        <p:sp>
          <p:nvSpPr>
            <p:cNvPr id="37" name="=affich1"/>
            <p:cNvSpPr>
              <a:spLocks noChangeArrowheads="1"/>
            </p:cNvSpPr>
            <p:nvPr/>
          </p:nvSpPr>
          <p:spPr bwMode="auto">
            <a:xfrm>
              <a:off x="3810446" y="5888617"/>
              <a:ext cx="242591" cy="239363"/>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8" name="=affich2"/>
            <p:cNvSpPr>
              <a:spLocks noChangeArrowheads="1"/>
            </p:cNvSpPr>
            <p:nvPr/>
          </p:nvSpPr>
          <p:spPr bwMode="auto">
            <a:xfrm>
              <a:off x="4682650" y="5888617"/>
              <a:ext cx="242591" cy="239363"/>
            </a:xfrm>
            <a:prstGeom prst="rect">
              <a:avLst/>
            </a:prstGeom>
            <a:solidFill>
              <a:srgbClr val="00B0F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9" name="=affich3"/>
            <p:cNvSpPr>
              <a:spLocks noChangeArrowheads="1"/>
            </p:cNvSpPr>
            <p:nvPr/>
          </p:nvSpPr>
          <p:spPr bwMode="auto">
            <a:xfrm>
              <a:off x="5576341" y="5888617"/>
              <a:ext cx="242591" cy="239363"/>
            </a:xfrm>
            <a:prstGeom prst="rect">
              <a:avLst/>
            </a:prstGeom>
            <a:solidFill>
              <a:srgbClr val="FFC00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40" name="=affich4"/>
            <p:cNvSpPr>
              <a:spLocks noChangeArrowheads="1"/>
            </p:cNvSpPr>
            <p:nvPr/>
          </p:nvSpPr>
          <p:spPr bwMode="auto">
            <a:xfrm>
              <a:off x="6546832" y="5888617"/>
              <a:ext cx="242591" cy="239363"/>
            </a:xfrm>
            <a:prstGeom prst="rect">
              <a:avLst/>
            </a:prstGeom>
            <a:solidFill>
              <a:srgbClr val="FF505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41" name="=affich5"/>
            <p:cNvSpPr>
              <a:spLocks noChangeArrowheads="1"/>
            </p:cNvSpPr>
            <p:nvPr/>
          </p:nvSpPr>
          <p:spPr bwMode="auto">
            <a:xfrm>
              <a:off x="7583381" y="5888617"/>
              <a:ext cx="242591" cy="239363"/>
            </a:xfrm>
            <a:prstGeom prst="rect">
              <a:avLst/>
            </a:prstGeom>
            <a:solidFill>
              <a:srgbClr val="595959"/>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42" name="=label5"/>
            <p:cNvSpPr txBox="1"/>
            <p:nvPr/>
          </p:nvSpPr>
          <p:spPr>
            <a:xfrm>
              <a:off x="7810003" y="5888617"/>
              <a:ext cx="505864" cy="239363"/>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NSP</a:t>
              </a:r>
            </a:p>
          </p:txBody>
        </p:sp>
      </p:grpSp>
      <p:graphicFrame>
        <p:nvGraphicFramePr>
          <p:cNvPr id="48" name="Tableau 47"/>
          <p:cNvGraphicFramePr>
            <a:graphicFrameLocks noGrp="1"/>
          </p:cNvGraphicFramePr>
          <p:nvPr>
            <p:extLst>
              <p:ext uri="{D42A27DB-BD31-4B8C-83A1-F6EECF244321}">
                <p14:modId xmlns:p14="http://schemas.microsoft.com/office/powerpoint/2010/main" val="3383244999"/>
              </p:ext>
            </p:extLst>
          </p:nvPr>
        </p:nvGraphicFramePr>
        <p:xfrm>
          <a:off x="66403" y="1791299"/>
          <a:ext cx="3447801" cy="3902050"/>
        </p:xfrm>
        <a:graphic>
          <a:graphicData uri="http://schemas.openxmlformats.org/drawingml/2006/table">
            <a:tbl>
              <a:tblPr/>
              <a:tblGrid>
                <a:gridCol w="3447801">
                  <a:extLst>
                    <a:ext uri="{9D8B030D-6E8A-4147-A177-3AD203B41FA5}">
                      <a16:colId xmlns:a16="http://schemas.microsoft.com/office/drawing/2014/main" val="20000"/>
                    </a:ext>
                  </a:extLst>
                </a:gridCol>
              </a:tblGrid>
              <a:tr h="390205">
                <a:tc>
                  <a:txBody>
                    <a:bodyPr/>
                    <a:lstStyle/>
                    <a:p>
                      <a:pPr algn="r" fontAlgn="b"/>
                      <a:r>
                        <a:rPr lang="fr-FR" sz="1200" b="0" i="0" u="none" strike="noStrike" dirty="0">
                          <a:solidFill>
                            <a:srgbClr val="404040"/>
                          </a:solidFill>
                          <a:effectLst/>
                          <a:latin typeface="Tahoma" panose="020B0604030504040204" pitchFamily="34" charset="0"/>
                        </a:rPr>
                        <a:t>Le conseil municipal</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390205">
                <a:tc>
                  <a:txBody>
                    <a:bodyPr/>
                    <a:lstStyle/>
                    <a:p>
                      <a:pPr algn="r" fontAlgn="b"/>
                      <a:r>
                        <a:rPr lang="fr-FR" sz="1200" b="0" i="0" u="none" strike="noStrike" dirty="0">
                          <a:solidFill>
                            <a:srgbClr val="404040"/>
                          </a:solidFill>
                          <a:effectLst/>
                          <a:latin typeface="Tahoma" panose="020B0604030504040204" pitchFamily="34" charset="0"/>
                        </a:rPr>
                        <a:t>Le conseil régional</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390205">
                <a:tc>
                  <a:txBody>
                    <a:bodyPr/>
                    <a:lstStyle/>
                    <a:p>
                      <a:pPr algn="r" fontAlgn="b"/>
                      <a:r>
                        <a:rPr lang="fr-FR" sz="1200" b="0" i="0" u="none" strike="noStrike" dirty="0">
                          <a:solidFill>
                            <a:srgbClr val="404040"/>
                          </a:solidFill>
                          <a:effectLst/>
                          <a:latin typeface="Tahoma" panose="020B0604030504040204" pitchFamily="34" charset="0"/>
                        </a:rPr>
                        <a:t>Le conseil départemental (conseil général)</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390205">
                <a:tc>
                  <a:txBody>
                    <a:bodyPr/>
                    <a:lstStyle/>
                    <a:p>
                      <a:pPr algn="r" fontAlgn="b"/>
                      <a:r>
                        <a:rPr lang="fr-FR" sz="1200" b="0" i="0" u="none" strike="noStrike" dirty="0">
                          <a:solidFill>
                            <a:srgbClr val="404040"/>
                          </a:solidFill>
                          <a:effectLst/>
                          <a:latin typeface="Tahoma" panose="020B0604030504040204" pitchFamily="34" charset="0"/>
                        </a:rPr>
                        <a:t>Le Conseil Constitutionnel</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r h="390205">
                <a:tc>
                  <a:txBody>
                    <a:bodyPr/>
                    <a:lstStyle/>
                    <a:p>
                      <a:pPr algn="r" fontAlgn="b"/>
                      <a:r>
                        <a:rPr lang="fr-FR" sz="1200" b="0" i="0" u="none" strike="noStrike" dirty="0">
                          <a:solidFill>
                            <a:srgbClr val="404040"/>
                          </a:solidFill>
                          <a:effectLst/>
                          <a:latin typeface="Tahoma" panose="020B0604030504040204" pitchFamily="34" charset="0"/>
                        </a:rPr>
                        <a:t>L'Union européenne</a:t>
                      </a:r>
                    </a:p>
                  </a:txBody>
                  <a:tcPr marL="6350" marR="6350" marT="6350" marB="0" anchor="ctr">
                    <a:lnL>
                      <a:noFill/>
                    </a:lnL>
                    <a:lnR>
                      <a:noFill/>
                    </a:lnR>
                    <a:lnT>
                      <a:noFill/>
                    </a:lnT>
                    <a:lnB>
                      <a:noFill/>
                    </a:lnB>
                  </a:tcPr>
                </a:tc>
                <a:extLst>
                  <a:ext uri="{0D108BD9-81ED-4DB2-BD59-A6C34878D82A}">
                    <a16:rowId xmlns:a16="http://schemas.microsoft.com/office/drawing/2014/main" val="10004"/>
                  </a:ext>
                </a:extLst>
              </a:tr>
              <a:tr h="390205">
                <a:tc>
                  <a:txBody>
                    <a:bodyPr/>
                    <a:lstStyle/>
                    <a:p>
                      <a:pPr algn="r" fontAlgn="b"/>
                      <a:r>
                        <a:rPr lang="fr-FR" sz="1200" b="0" i="0" u="none" strike="noStrike" dirty="0">
                          <a:solidFill>
                            <a:srgbClr val="404040"/>
                          </a:solidFill>
                          <a:effectLst/>
                          <a:latin typeface="Tahoma" panose="020B0604030504040204" pitchFamily="34" charset="0"/>
                        </a:rPr>
                        <a:t>Le Conseil économique, social et environnemental</a:t>
                      </a:r>
                    </a:p>
                  </a:txBody>
                  <a:tcPr marL="6350" marR="6350" marT="6350" marB="0" anchor="ctr">
                    <a:lnL>
                      <a:noFill/>
                    </a:lnL>
                    <a:lnR>
                      <a:noFill/>
                    </a:lnR>
                    <a:lnT>
                      <a:noFill/>
                    </a:lnT>
                    <a:lnB>
                      <a:noFill/>
                    </a:lnB>
                  </a:tcPr>
                </a:tc>
                <a:extLst>
                  <a:ext uri="{0D108BD9-81ED-4DB2-BD59-A6C34878D82A}">
                    <a16:rowId xmlns:a16="http://schemas.microsoft.com/office/drawing/2014/main" val="10005"/>
                  </a:ext>
                </a:extLst>
              </a:tr>
              <a:tr h="390205">
                <a:tc>
                  <a:txBody>
                    <a:bodyPr/>
                    <a:lstStyle/>
                    <a:p>
                      <a:pPr algn="r" fontAlgn="b"/>
                      <a:r>
                        <a:rPr lang="fr-FR" sz="1200" b="0" i="0" u="none" strike="noStrike" dirty="0">
                          <a:solidFill>
                            <a:srgbClr val="404040"/>
                          </a:solidFill>
                          <a:effectLst/>
                          <a:latin typeface="Tahoma" panose="020B0604030504040204" pitchFamily="34" charset="0"/>
                        </a:rPr>
                        <a:t>Le Sénat</a:t>
                      </a:r>
                    </a:p>
                  </a:txBody>
                  <a:tcPr marL="6350" marR="6350" marT="6350" marB="0" anchor="ctr">
                    <a:lnL>
                      <a:noFill/>
                    </a:lnL>
                    <a:lnR>
                      <a:noFill/>
                    </a:lnR>
                    <a:lnT>
                      <a:noFill/>
                    </a:lnT>
                    <a:lnB>
                      <a:noFill/>
                    </a:lnB>
                  </a:tcPr>
                </a:tc>
                <a:extLst>
                  <a:ext uri="{0D108BD9-81ED-4DB2-BD59-A6C34878D82A}">
                    <a16:rowId xmlns:a16="http://schemas.microsoft.com/office/drawing/2014/main" val="10006"/>
                  </a:ext>
                </a:extLst>
              </a:tr>
              <a:tr h="390205">
                <a:tc>
                  <a:txBody>
                    <a:bodyPr/>
                    <a:lstStyle/>
                    <a:p>
                      <a:pPr algn="r" fontAlgn="b"/>
                      <a:r>
                        <a:rPr lang="fr-FR" sz="1200" b="0" i="0" u="none" strike="noStrike" dirty="0">
                          <a:solidFill>
                            <a:srgbClr val="404040"/>
                          </a:solidFill>
                          <a:effectLst/>
                          <a:latin typeface="Tahoma" panose="020B0604030504040204" pitchFamily="34" charset="0"/>
                        </a:rPr>
                        <a:t>L'Assemblée nationale</a:t>
                      </a:r>
                    </a:p>
                  </a:txBody>
                  <a:tcPr marL="6350" marR="6350" marT="6350" marB="0" anchor="ctr">
                    <a:lnL>
                      <a:noFill/>
                    </a:lnL>
                    <a:lnR>
                      <a:noFill/>
                    </a:lnR>
                    <a:lnT>
                      <a:noFill/>
                    </a:lnT>
                    <a:lnB>
                      <a:noFill/>
                    </a:lnB>
                  </a:tcPr>
                </a:tc>
                <a:extLst>
                  <a:ext uri="{0D108BD9-81ED-4DB2-BD59-A6C34878D82A}">
                    <a16:rowId xmlns:a16="http://schemas.microsoft.com/office/drawing/2014/main" val="10009"/>
                  </a:ext>
                </a:extLst>
              </a:tr>
              <a:tr h="390205">
                <a:tc>
                  <a:txBody>
                    <a:bodyPr/>
                    <a:lstStyle/>
                    <a:p>
                      <a:pPr algn="r" fontAlgn="b"/>
                      <a:r>
                        <a:rPr lang="fr-FR" sz="1200" b="0" i="0" u="none" strike="noStrike" dirty="0">
                          <a:solidFill>
                            <a:srgbClr val="404040"/>
                          </a:solidFill>
                          <a:effectLst/>
                          <a:latin typeface="Tahoma" panose="020B0604030504040204" pitchFamily="34" charset="0"/>
                        </a:rPr>
                        <a:t>L'institution présidentielle</a:t>
                      </a:r>
                    </a:p>
                  </a:txBody>
                  <a:tcPr marL="6350" marR="6350" marT="6350" marB="0" anchor="ctr">
                    <a:lnL>
                      <a:noFill/>
                    </a:lnL>
                    <a:lnR>
                      <a:noFill/>
                    </a:lnR>
                    <a:lnT>
                      <a:noFill/>
                    </a:lnT>
                    <a:lnB>
                      <a:noFill/>
                    </a:lnB>
                  </a:tcPr>
                </a:tc>
                <a:extLst>
                  <a:ext uri="{0D108BD9-81ED-4DB2-BD59-A6C34878D82A}">
                    <a16:rowId xmlns:a16="http://schemas.microsoft.com/office/drawing/2014/main" val="1588464123"/>
                  </a:ext>
                </a:extLst>
              </a:tr>
              <a:tr h="390205">
                <a:tc>
                  <a:txBody>
                    <a:bodyPr/>
                    <a:lstStyle/>
                    <a:p>
                      <a:pPr algn="r" fontAlgn="b"/>
                      <a:r>
                        <a:rPr lang="fr-FR" sz="1200" b="0" i="0" u="none" strike="noStrike" dirty="0">
                          <a:solidFill>
                            <a:srgbClr val="404040"/>
                          </a:solidFill>
                          <a:effectLst/>
                          <a:latin typeface="Tahoma" panose="020B0604030504040204" pitchFamily="34" charset="0"/>
                        </a:rPr>
                        <a:t>Le gouvernement</a:t>
                      </a:r>
                    </a:p>
                  </a:txBody>
                  <a:tcPr marL="6350" marR="6350" marT="6350" marB="0" anchor="ctr">
                    <a:lnL>
                      <a:noFill/>
                    </a:lnL>
                    <a:lnR>
                      <a:noFill/>
                    </a:lnR>
                    <a:lnT>
                      <a:noFill/>
                    </a:lnT>
                    <a:lnB>
                      <a:noFill/>
                    </a:lnB>
                  </a:tcPr>
                </a:tc>
                <a:extLst>
                  <a:ext uri="{0D108BD9-81ED-4DB2-BD59-A6C34878D82A}">
                    <a16:rowId xmlns:a16="http://schemas.microsoft.com/office/drawing/2014/main" val="2367338588"/>
                  </a:ext>
                </a:extLst>
              </a:tr>
            </a:tbl>
          </a:graphicData>
        </a:graphic>
      </p:graphicFrame>
      <p:sp>
        <p:nvSpPr>
          <p:cNvPr id="26"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Q13 : Avez-vous très confiance, plutôt confiance, plutôt pas confiance ou pas confiance du tout dans les institutions suivantes :</a:t>
            </a:r>
          </a:p>
        </p:txBody>
      </p:sp>
      <p:graphicFrame>
        <p:nvGraphicFramePr>
          <p:cNvPr id="71" name="Graphique 11"/>
          <p:cNvGraphicFramePr/>
          <p:nvPr>
            <p:extLst>
              <p:ext uri="{D42A27DB-BD31-4B8C-83A1-F6EECF244321}">
                <p14:modId xmlns:p14="http://schemas.microsoft.com/office/powerpoint/2010/main" val="4107550836"/>
              </p:ext>
            </p:extLst>
          </p:nvPr>
        </p:nvGraphicFramePr>
        <p:xfrm>
          <a:off x="3188175" y="1629590"/>
          <a:ext cx="4972050" cy="4135483"/>
        </p:xfrm>
        <a:graphic>
          <a:graphicData uri="http://schemas.openxmlformats.org/drawingml/2006/chart">
            <c:chart xmlns:c="http://schemas.openxmlformats.org/drawingml/2006/chart" xmlns:r="http://schemas.openxmlformats.org/officeDocument/2006/relationships" r:id="rId6"/>
          </a:graphicData>
        </a:graphic>
      </p:graphicFrame>
      <p:grpSp>
        <p:nvGrpSpPr>
          <p:cNvPr id="67" name="Groupe 178"/>
          <p:cNvGrpSpPr/>
          <p:nvPr/>
        </p:nvGrpSpPr>
        <p:grpSpPr>
          <a:xfrm>
            <a:off x="5903515" y="5740764"/>
            <a:ext cx="2786464" cy="215444"/>
            <a:chOff x="6180269" y="5701497"/>
            <a:chExt cx="2786464" cy="215444"/>
          </a:xfrm>
        </p:grpSpPr>
        <p:sp>
          <p:nvSpPr>
            <p:cNvPr id="69" name="ZoneTexte 144"/>
            <p:cNvSpPr txBox="1"/>
            <p:nvPr/>
          </p:nvSpPr>
          <p:spPr>
            <a:xfrm>
              <a:off x="6438477"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70"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98"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sp>
        <p:nvSpPr>
          <p:cNvPr id="43" name="ZoneTexte 29">
            <a:extLst>
              <a:ext uri="{FF2B5EF4-FFF2-40B4-BE49-F238E27FC236}">
                <a16:creationId xmlns:a16="http://schemas.microsoft.com/office/drawing/2014/main" id="{F7BCA141-0E57-4D88-8763-EF5164E8AB98}"/>
              </a:ext>
            </a:extLst>
          </p:cNvPr>
          <p:cNvSpPr txBox="1"/>
          <p:nvPr>
            <p:custDataLst>
              <p:tags r:id="rId3"/>
            </p:custDataLst>
          </p:nvPr>
        </p:nvSpPr>
        <p:spPr>
          <a:xfrm rot="5400000">
            <a:off x="7398885" y="3577734"/>
            <a:ext cx="3927566" cy="307777"/>
          </a:xfrm>
          <a:prstGeom prst="rect">
            <a:avLst/>
          </a:prstGeom>
          <a:solidFill>
            <a:srgbClr val="376092"/>
          </a:solidFill>
        </p:spPr>
        <p:txBody>
          <a:bodyPr wrap="square" rtlCol="0">
            <a:spAutoFit/>
          </a:bodyPr>
          <a:lstStyle/>
          <a:p>
            <a:pPr algn="ctr"/>
            <a:r>
              <a:rPr lang="fr-FR" sz="1400" b="0" spc="300" dirty="0">
                <a:solidFill>
                  <a:srgbClr val="FFFFFF"/>
                </a:solidFill>
                <a:latin typeface="Calibri" pitchFamily="34" charset="0"/>
                <a:cs typeface="Tahoma" pitchFamily="34" charset="0"/>
              </a:rPr>
              <a:t>% Confiance</a:t>
            </a:r>
          </a:p>
        </p:txBody>
      </p:sp>
      <p:grpSp>
        <p:nvGrpSpPr>
          <p:cNvPr id="44" name="Groupe 58">
            <a:extLst>
              <a:ext uri="{FF2B5EF4-FFF2-40B4-BE49-F238E27FC236}">
                <a16:creationId xmlns:a16="http://schemas.microsoft.com/office/drawing/2014/main" id="{0AB5E4C5-BE46-425F-90C7-5A356C35FCF9}"/>
              </a:ext>
            </a:extLst>
          </p:cNvPr>
          <p:cNvGrpSpPr/>
          <p:nvPr/>
        </p:nvGrpSpPr>
        <p:grpSpPr>
          <a:xfrm>
            <a:off x="8801537" y="1874452"/>
            <a:ext cx="348366" cy="215444"/>
            <a:chOff x="6413168" y="3047886"/>
            <a:chExt cx="348366" cy="215444"/>
          </a:xfrm>
        </p:grpSpPr>
        <p:cxnSp>
          <p:nvCxnSpPr>
            <p:cNvPr id="45" name="Connecteur droit avec flèche 68">
              <a:extLst>
                <a:ext uri="{FF2B5EF4-FFF2-40B4-BE49-F238E27FC236}">
                  <a16:creationId xmlns:a16="http://schemas.microsoft.com/office/drawing/2014/main" id="{4A97309E-F46C-4C72-B6CD-712F625659ED}"/>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46" name="Rectangle 69">
              <a:extLst>
                <a:ext uri="{FF2B5EF4-FFF2-40B4-BE49-F238E27FC236}">
                  <a16:creationId xmlns:a16="http://schemas.microsoft.com/office/drawing/2014/main" id="{DAD307CD-710C-4B8B-9E2A-79F85EB96538}"/>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4</a:t>
              </a:r>
              <a:endParaRPr lang="fr-FR" sz="800" dirty="0">
                <a:solidFill>
                  <a:srgbClr val="00B050"/>
                </a:solidFill>
              </a:endParaRPr>
            </a:p>
          </p:txBody>
        </p:sp>
      </p:grpSp>
      <p:grpSp>
        <p:nvGrpSpPr>
          <p:cNvPr id="88" name="Groupe 58">
            <a:extLst>
              <a:ext uri="{FF2B5EF4-FFF2-40B4-BE49-F238E27FC236}">
                <a16:creationId xmlns:a16="http://schemas.microsoft.com/office/drawing/2014/main" id="{CAB5798C-07FF-426D-B263-98E8D54AE15A}"/>
              </a:ext>
            </a:extLst>
          </p:cNvPr>
          <p:cNvGrpSpPr/>
          <p:nvPr/>
        </p:nvGrpSpPr>
        <p:grpSpPr>
          <a:xfrm>
            <a:off x="8801537" y="2264977"/>
            <a:ext cx="348366" cy="215444"/>
            <a:chOff x="6413168" y="3047886"/>
            <a:chExt cx="348366" cy="215444"/>
          </a:xfrm>
        </p:grpSpPr>
        <p:cxnSp>
          <p:nvCxnSpPr>
            <p:cNvPr id="89" name="Connecteur droit avec flèche 68">
              <a:extLst>
                <a:ext uri="{FF2B5EF4-FFF2-40B4-BE49-F238E27FC236}">
                  <a16:creationId xmlns:a16="http://schemas.microsoft.com/office/drawing/2014/main" id="{2A59DE28-1D31-478B-83FF-29307A59C9D7}"/>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91" name="Rectangle 69">
              <a:extLst>
                <a:ext uri="{FF2B5EF4-FFF2-40B4-BE49-F238E27FC236}">
                  <a16:creationId xmlns:a16="http://schemas.microsoft.com/office/drawing/2014/main" id="{12AB8A3C-777D-48E2-B11C-F4EFEC85B83A}"/>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7</a:t>
              </a:r>
              <a:endParaRPr lang="fr-FR" sz="800" dirty="0">
                <a:solidFill>
                  <a:srgbClr val="00B050"/>
                </a:solidFill>
              </a:endParaRPr>
            </a:p>
          </p:txBody>
        </p:sp>
      </p:grpSp>
      <p:grpSp>
        <p:nvGrpSpPr>
          <p:cNvPr id="92" name="Groupe 58">
            <a:extLst>
              <a:ext uri="{FF2B5EF4-FFF2-40B4-BE49-F238E27FC236}">
                <a16:creationId xmlns:a16="http://schemas.microsoft.com/office/drawing/2014/main" id="{A57E8054-0F30-459E-9794-501D2F19F9BF}"/>
              </a:ext>
            </a:extLst>
          </p:cNvPr>
          <p:cNvGrpSpPr/>
          <p:nvPr/>
        </p:nvGrpSpPr>
        <p:grpSpPr>
          <a:xfrm>
            <a:off x="8801537" y="2645977"/>
            <a:ext cx="348366" cy="215444"/>
            <a:chOff x="6413168" y="3047886"/>
            <a:chExt cx="348366" cy="215444"/>
          </a:xfrm>
        </p:grpSpPr>
        <p:cxnSp>
          <p:nvCxnSpPr>
            <p:cNvPr id="93" name="Connecteur droit avec flèche 68">
              <a:extLst>
                <a:ext uri="{FF2B5EF4-FFF2-40B4-BE49-F238E27FC236}">
                  <a16:creationId xmlns:a16="http://schemas.microsoft.com/office/drawing/2014/main" id="{876CF712-6CC4-4045-B0DF-92B14983E0A9}"/>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94" name="Rectangle 69">
              <a:extLst>
                <a:ext uri="{FF2B5EF4-FFF2-40B4-BE49-F238E27FC236}">
                  <a16:creationId xmlns:a16="http://schemas.microsoft.com/office/drawing/2014/main" id="{D14C5B95-8592-4EB2-91C2-5C9431991EF9}"/>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6</a:t>
              </a:r>
              <a:endParaRPr lang="fr-FR" sz="800" dirty="0">
                <a:solidFill>
                  <a:srgbClr val="00B050"/>
                </a:solidFill>
              </a:endParaRPr>
            </a:p>
          </p:txBody>
        </p:sp>
      </p:grpSp>
      <p:grpSp>
        <p:nvGrpSpPr>
          <p:cNvPr id="95" name="Groupe 58">
            <a:extLst>
              <a:ext uri="{FF2B5EF4-FFF2-40B4-BE49-F238E27FC236}">
                <a16:creationId xmlns:a16="http://schemas.microsoft.com/office/drawing/2014/main" id="{C07F5DC1-DC47-4085-A379-A2C3E4BC5905}"/>
              </a:ext>
            </a:extLst>
          </p:cNvPr>
          <p:cNvGrpSpPr/>
          <p:nvPr/>
        </p:nvGrpSpPr>
        <p:grpSpPr>
          <a:xfrm>
            <a:off x="8801537" y="3026977"/>
            <a:ext cx="348366" cy="215444"/>
            <a:chOff x="6413168" y="3047886"/>
            <a:chExt cx="348366" cy="215444"/>
          </a:xfrm>
        </p:grpSpPr>
        <p:cxnSp>
          <p:nvCxnSpPr>
            <p:cNvPr id="96" name="Connecteur droit avec flèche 68">
              <a:extLst>
                <a:ext uri="{FF2B5EF4-FFF2-40B4-BE49-F238E27FC236}">
                  <a16:creationId xmlns:a16="http://schemas.microsoft.com/office/drawing/2014/main" id="{6175C239-115C-434D-8AE2-5AC47DCC1D46}"/>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97" name="Rectangle 69">
              <a:extLst>
                <a:ext uri="{FF2B5EF4-FFF2-40B4-BE49-F238E27FC236}">
                  <a16:creationId xmlns:a16="http://schemas.microsoft.com/office/drawing/2014/main" id="{48B7EA7D-A2C6-49D0-8F01-C3B13AF52885}"/>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4</a:t>
              </a:r>
              <a:endParaRPr lang="fr-FR" sz="800" dirty="0">
                <a:solidFill>
                  <a:srgbClr val="00B050"/>
                </a:solidFill>
              </a:endParaRPr>
            </a:p>
          </p:txBody>
        </p:sp>
      </p:grpSp>
      <p:grpSp>
        <p:nvGrpSpPr>
          <p:cNvPr id="101" name="Groupe 58">
            <a:extLst>
              <a:ext uri="{FF2B5EF4-FFF2-40B4-BE49-F238E27FC236}">
                <a16:creationId xmlns:a16="http://schemas.microsoft.com/office/drawing/2014/main" id="{8BE01DD6-A79E-4D7C-8B7C-8C52ECBD7556}"/>
              </a:ext>
            </a:extLst>
          </p:cNvPr>
          <p:cNvGrpSpPr/>
          <p:nvPr/>
        </p:nvGrpSpPr>
        <p:grpSpPr>
          <a:xfrm>
            <a:off x="8801537" y="3417502"/>
            <a:ext cx="348366" cy="215444"/>
            <a:chOff x="6413168" y="3047886"/>
            <a:chExt cx="348366" cy="215444"/>
          </a:xfrm>
        </p:grpSpPr>
        <p:cxnSp>
          <p:nvCxnSpPr>
            <p:cNvPr id="102" name="Connecteur droit avec flèche 68">
              <a:extLst>
                <a:ext uri="{FF2B5EF4-FFF2-40B4-BE49-F238E27FC236}">
                  <a16:creationId xmlns:a16="http://schemas.microsoft.com/office/drawing/2014/main" id="{763FE447-2D5E-414A-B93B-58857E039F5A}"/>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103" name="Rectangle 69">
              <a:extLst>
                <a:ext uri="{FF2B5EF4-FFF2-40B4-BE49-F238E27FC236}">
                  <a16:creationId xmlns:a16="http://schemas.microsoft.com/office/drawing/2014/main" id="{CBF28950-7CC3-4CFF-BFDA-5C8B889E7F93}"/>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6</a:t>
              </a:r>
              <a:endParaRPr lang="fr-FR" sz="800" dirty="0">
                <a:solidFill>
                  <a:srgbClr val="00B050"/>
                </a:solidFill>
              </a:endParaRPr>
            </a:p>
          </p:txBody>
        </p:sp>
      </p:grpSp>
      <p:grpSp>
        <p:nvGrpSpPr>
          <p:cNvPr id="104" name="Groupe 58">
            <a:extLst>
              <a:ext uri="{FF2B5EF4-FFF2-40B4-BE49-F238E27FC236}">
                <a16:creationId xmlns:a16="http://schemas.microsoft.com/office/drawing/2014/main" id="{48A7F0F4-9CEF-4A57-9636-C2EB35C8CB7D}"/>
              </a:ext>
            </a:extLst>
          </p:cNvPr>
          <p:cNvGrpSpPr/>
          <p:nvPr/>
        </p:nvGrpSpPr>
        <p:grpSpPr>
          <a:xfrm>
            <a:off x="8801537" y="3788977"/>
            <a:ext cx="348366" cy="215444"/>
            <a:chOff x="6413168" y="3047886"/>
            <a:chExt cx="348366" cy="215444"/>
          </a:xfrm>
        </p:grpSpPr>
        <p:cxnSp>
          <p:nvCxnSpPr>
            <p:cNvPr id="105" name="Connecteur droit avec flèche 68">
              <a:extLst>
                <a:ext uri="{FF2B5EF4-FFF2-40B4-BE49-F238E27FC236}">
                  <a16:creationId xmlns:a16="http://schemas.microsoft.com/office/drawing/2014/main" id="{71BB80F5-DFE8-4D47-B8B4-279C75D62AB4}"/>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106" name="Rectangle 69">
              <a:extLst>
                <a:ext uri="{FF2B5EF4-FFF2-40B4-BE49-F238E27FC236}">
                  <a16:creationId xmlns:a16="http://schemas.microsoft.com/office/drawing/2014/main" id="{CB9683B9-E091-4999-ADC0-AC217D5AAEC7}"/>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4</a:t>
              </a:r>
              <a:endParaRPr lang="fr-FR" sz="800" dirty="0">
                <a:solidFill>
                  <a:srgbClr val="00B050"/>
                </a:solidFill>
              </a:endParaRPr>
            </a:p>
          </p:txBody>
        </p:sp>
      </p:grpSp>
      <p:grpSp>
        <p:nvGrpSpPr>
          <p:cNvPr id="107" name="Groupe 58">
            <a:extLst>
              <a:ext uri="{FF2B5EF4-FFF2-40B4-BE49-F238E27FC236}">
                <a16:creationId xmlns:a16="http://schemas.microsoft.com/office/drawing/2014/main" id="{69D8DABA-B18D-48ED-A4DE-2A2A148005A8}"/>
              </a:ext>
            </a:extLst>
          </p:cNvPr>
          <p:cNvGrpSpPr/>
          <p:nvPr/>
        </p:nvGrpSpPr>
        <p:grpSpPr>
          <a:xfrm>
            <a:off x="8801537" y="4169977"/>
            <a:ext cx="348366" cy="215444"/>
            <a:chOff x="6413168" y="3047886"/>
            <a:chExt cx="348366" cy="215444"/>
          </a:xfrm>
        </p:grpSpPr>
        <p:cxnSp>
          <p:nvCxnSpPr>
            <p:cNvPr id="108" name="Connecteur droit avec flèche 68">
              <a:extLst>
                <a:ext uri="{FF2B5EF4-FFF2-40B4-BE49-F238E27FC236}">
                  <a16:creationId xmlns:a16="http://schemas.microsoft.com/office/drawing/2014/main" id="{4883E4AE-0F96-4376-93F5-85E07D323A97}"/>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109" name="Rectangle 69">
              <a:extLst>
                <a:ext uri="{FF2B5EF4-FFF2-40B4-BE49-F238E27FC236}">
                  <a16:creationId xmlns:a16="http://schemas.microsoft.com/office/drawing/2014/main" id="{AE4CB368-5312-4ED7-97EE-55FBAB1C7263}"/>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6</a:t>
              </a:r>
              <a:endParaRPr lang="fr-FR" sz="800" dirty="0">
                <a:solidFill>
                  <a:srgbClr val="00B050"/>
                </a:solidFill>
              </a:endParaRPr>
            </a:p>
          </p:txBody>
        </p:sp>
      </p:grpSp>
      <p:grpSp>
        <p:nvGrpSpPr>
          <p:cNvPr id="110" name="Groupe 58">
            <a:extLst>
              <a:ext uri="{FF2B5EF4-FFF2-40B4-BE49-F238E27FC236}">
                <a16:creationId xmlns:a16="http://schemas.microsoft.com/office/drawing/2014/main" id="{5D1E3649-C02A-45CE-83C2-F0050E590E49}"/>
              </a:ext>
            </a:extLst>
          </p:cNvPr>
          <p:cNvGrpSpPr/>
          <p:nvPr/>
        </p:nvGrpSpPr>
        <p:grpSpPr>
          <a:xfrm>
            <a:off x="8801537" y="4570027"/>
            <a:ext cx="348366" cy="215444"/>
            <a:chOff x="6413168" y="3047886"/>
            <a:chExt cx="348366" cy="215444"/>
          </a:xfrm>
        </p:grpSpPr>
        <p:cxnSp>
          <p:nvCxnSpPr>
            <p:cNvPr id="111" name="Connecteur droit avec flèche 68">
              <a:extLst>
                <a:ext uri="{FF2B5EF4-FFF2-40B4-BE49-F238E27FC236}">
                  <a16:creationId xmlns:a16="http://schemas.microsoft.com/office/drawing/2014/main" id="{0403C791-C937-456E-AAF2-FAA181BA759D}"/>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112" name="Rectangle 69">
              <a:extLst>
                <a:ext uri="{FF2B5EF4-FFF2-40B4-BE49-F238E27FC236}">
                  <a16:creationId xmlns:a16="http://schemas.microsoft.com/office/drawing/2014/main" id="{BD7CE6CD-999C-4D08-A9BB-67C8332DDA9D}"/>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7</a:t>
              </a:r>
              <a:endParaRPr lang="fr-FR" sz="800" dirty="0">
                <a:solidFill>
                  <a:srgbClr val="00B050"/>
                </a:solidFill>
              </a:endParaRPr>
            </a:p>
          </p:txBody>
        </p:sp>
      </p:grpSp>
      <p:grpSp>
        <p:nvGrpSpPr>
          <p:cNvPr id="113" name="Groupe 58">
            <a:extLst>
              <a:ext uri="{FF2B5EF4-FFF2-40B4-BE49-F238E27FC236}">
                <a16:creationId xmlns:a16="http://schemas.microsoft.com/office/drawing/2014/main" id="{6816D8C3-E466-402E-9588-2586B3B4D3AF}"/>
              </a:ext>
            </a:extLst>
          </p:cNvPr>
          <p:cNvGrpSpPr/>
          <p:nvPr/>
        </p:nvGrpSpPr>
        <p:grpSpPr>
          <a:xfrm>
            <a:off x="8801537" y="4941502"/>
            <a:ext cx="348366" cy="215444"/>
            <a:chOff x="6413168" y="3047886"/>
            <a:chExt cx="348366" cy="215444"/>
          </a:xfrm>
        </p:grpSpPr>
        <p:cxnSp>
          <p:nvCxnSpPr>
            <p:cNvPr id="114" name="Connecteur droit avec flèche 68">
              <a:extLst>
                <a:ext uri="{FF2B5EF4-FFF2-40B4-BE49-F238E27FC236}">
                  <a16:creationId xmlns:a16="http://schemas.microsoft.com/office/drawing/2014/main" id="{B2E7DC76-6173-4E07-A075-25EDE3F550D0}"/>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115" name="Rectangle 69">
              <a:extLst>
                <a:ext uri="{FF2B5EF4-FFF2-40B4-BE49-F238E27FC236}">
                  <a16:creationId xmlns:a16="http://schemas.microsoft.com/office/drawing/2014/main" id="{319B0A2F-BA0B-48DE-8680-BE0E4F000737}"/>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+7</a:t>
              </a:r>
              <a:endParaRPr lang="fr-FR" sz="800" dirty="0">
                <a:solidFill>
                  <a:srgbClr val="00B050"/>
                </a:solidFill>
              </a:endParaRPr>
            </a:p>
          </p:txBody>
        </p:sp>
      </p:grpSp>
      <p:grpSp>
        <p:nvGrpSpPr>
          <p:cNvPr id="116" name="Groupe 58">
            <a:extLst>
              <a:ext uri="{FF2B5EF4-FFF2-40B4-BE49-F238E27FC236}">
                <a16:creationId xmlns:a16="http://schemas.microsoft.com/office/drawing/2014/main" id="{32C31AA1-13BC-4890-B2E1-EF12D12D5CA8}"/>
              </a:ext>
            </a:extLst>
          </p:cNvPr>
          <p:cNvGrpSpPr/>
          <p:nvPr/>
        </p:nvGrpSpPr>
        <p:grpSpPr>
          <a:xfrm>
            <a:off x="8801537" y="5332027"/>
            <a:ext cx="348366" cy="215444"/>
            <a:chOff x="6413168" y="3047886"/>
            <a:chExt cx="348366" cy="215444"/>
          </a:xfrm>
        </p:grpSpPr>
        <p:cxnSp>
          <p:nvCxnSpPr>
            <p:cNvPr id="117" name="Connecteur droit avec flèche 68">
              <a:extLst>
                <a:ext uri="{FF2B5EF4-FFF2-40B4-BE49-F238E27FC236}">
                  <a16:creationId xmlns:a16="http://schemas.microsoft.com/office/drawing/2014/main" id="{F12077AC-3828-4DA9-BEBE-7168E1B60530}"/>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118" name="Rectangle 69">
              <a:extLst>
                <a:ext uri="{FF2B5EF4-FFF2-40B4-BE49-F238E27FC236}">
                  <a16:creationId xmlns:a16="http://schemas.microsoft.com/office/drawing/2014/main" id="{BF8FBD78-3AD7-4141-BABE-D6BFCBF1502F}"/>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8</a:t>
              </a:r>
              <a:endParaRPr lang="fr-FR" sz="800" dirty="0">
                <a:solidFill>
                  <a:srgbClr val="00B050"/>
                </a:solidFill>
              </a:endParaRPr>
            </a:p>
          </p:txBody>
        </p:sp>
      </p:grpSp>
      <p:pic>
        <p:nvPicPr>
          <p:cNvPr id="56" name="Image 55" descr="Une image contenant texte, clipart&#10;&#10;Description générée automatiquement">
            <a:extLst>
              <a:ext uri="{FF2B5EF4-FFF2-40B4-BE49-F238E27FC236}">
                <a16:creationId xmlns:a16="http://schemas.microsoft.com/office/drawing/2014/main" id="{7DFF7D8A-6B02-3643-A0D9-79C033ADE7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079" y="1385948"/>
            <a:ext cx="612000" cy="612000"/>
          </a:xfrm>
          <a:prstGeom prst="rect">
            <a:avLst/>
          </a:prstGeom>
        </p:spPr>
      </p:pic>
    </p:spTree>
    <p:extLst>
      <p:ext uri="{BB962C8B-B14F-4D97-AF65-F5344CB8AC3E}">
        <p14:creationId xmlns:p14="http://schemas.microsoft.com/office/powerpoint/2010/main" val="8601686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Graphique 34">
            <a:extLst>
              <a:ext uri="{FF2B5EF4-FFF2-40B4-BE49-F238E27FC236}">
                <a16:creationId xmlns:a16="http://schemas.microsoft.com/office/drawing/2014/main" id="{2C581F92-4982-496D-BDFE-5EC93F0728B8}"/>
              </a:ext>
            </a:extLst>
          </p:cNvPr>
          <p:cNvGraphicFramePr/>
          <p:nvPr>
            <p:extLst>
              <p:ext uri="{D42A27DB-BD31-4B8C-83A1-F6EECF244321}">
                <p14:modId xmlns:p14="http://schemas.microsoft.com/office/powerpoint/2010/main" val="856497221"/>
              </p:ext>
            </p:extLst>
          </p:nvPr>
        </p:nvGraphicFramePr>
        <p:xfrm>
          <a:off x="446386" y="1402080"/>
          <a:ext cx="7250736" cy="47205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787333" name="Group 133"/>
          <p:cNvGraphicFramePr>
            <a:graphicFrameLocks noGrp="1"/>
          </p:cNvGraphicFramePr>
          <p:nvPr>
            <p:extLst>
              <p:ext uri="{D42A27DB-BD31-4B8C-83A1-F6EECF244321}">
                <p14:modId xmlns:p14="http://schemas.microsoft.com/office/powerpoint/2010/main" val="1208524369"/>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19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niveau de confiance dans les institutions politiques </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27" name="Group 27"/>
          <p:cNvGraphicFramePr>
            <a:graphicFrameLocks noGrp="1"/>
          </p:cNvGraphicFramePr>
          <p:nvPr>
            <p:extLst>
              <p:ext uri="{D42A27DB-BD31-4B8C-83A1-F6EECF244321}">
                <p14:modId xmlns:p14="http://schemas.microsoft.com/office/powerpoint/2010/main" val="3056749187"/>
              </p:ext>
            </p:extLst>
          </p:nvPr>
        </p:nvGraphicFramePr>
        <p:xfrm>
          <a:off x="787179" y="6040231"/>
          <a:ext cx="6928188" cy="393192"/>
        </p:xfrm>
        <a:graphic>
          <a:graphicData uri="http://schemas.openxmlformats.org/drawingml/2006/table">
            <a:tbl>
              <a:tblPr/>
              <a:tblGrid>
                <a:gridCol w="577349">
                  <a:extLst>
                    <a:ext uri="{9D8B030D-6E8A-4147-A177-3AD203B41FA5}">
                      <a16:colId xmlns:a16="http://schemas.microsoft.com/office/drawing/2014/main" val="20000"/>
                    </a:ext>
                  </a:extLst>
                </a:gridCol>
                <a:gridCol w="577349">
                  <a:extLst>
                    <a:ext uri="{9D8B030D-6E8A-4147-A177-3AD203B41FA5}">
                      <a16:colId xmlns:a16="http://schemas.microsoft.com/office/drawing/2014/main" val="20001"/>
                    </a:ext>
                  </a:extLst>
                </a:gridCol>
                <a:gridCol w="577349">
                  <a:extLst>
                    <a:ext uri="{9D8B030D-6E8A-4147-A177-3AD203B41FA5}">
                      <a16:colId xmlns:a16="http://schemas.microsoft.com/office/drawing/2014/main" val="20002"/>
                    </a:ext>
                  </a:extLst>
                </a:gridCol>
                <a:gridCol w="577349">
                  <a:extLst>
                    <a:ext uri="{9D8B030D-6E8A-4147-A177-3AD203B41FA5}">
                      <a16:colId xmlns:a16="http://schemas.microsoft.com/office/drawing/2014/main" val="20003"/>
                    </a:ext>
                  </a:extLst>
                </a:gridCol>
                <a:gridCol w="577349">
                  <a:extLst>
                    <a:ext uri="{9D8B030D-6E8A-4147-A177-3AD203B41FA5}">
                      <a16:colId xmlns:a16="http://schemas.microsoft.com/office/drawing/2014/main" val="20004"/>
                    </a:ext>
                  </a:extLst>
                </a:gridCol>
                <a:gridCol w="577349">
                  <a:extLst>
                    <a:ext uri="{9D8B030D-6E8A-4147-A177-3AD203B41FA5}">
                      <a16:colId xmlns:a16="http://schemas.microsoft.com/office/drawing/2014/main" val="20005"/>
                    </a:ext>
                  </a:extLst>
                </a:gridCol>
                <a:gridCol w="577349">
                  <a:extLst>
                    <a:ext uri="{9D8B030D-6E8A-4147-A177-3AD203B41FA5}">
                      <a16:colId xmlns:a16="http://schemas.microsoft.com/office/drawing/2014/main" val="20006"/>
                    </a:ext>
                  </a:extLst>
                </a:gridCol>
                <a:gridCol w="577349">
                  <a:extLst>
                    <a:ext uri="{9D8B030D-6E8A-4147-A177-3AD203B41FA5}">
                      <a16:colId xmlns:a16="http://schemas.microsoft.com/office/drawing/2014/main" val="20007"/>
                    </a:ext>
                  </a:extLst>
                </a:gridCol>
                <a:gridCol w="577349">
                  <a:extLst>
                    <a:ext uri="{9D8B030D-6E8A-4147-A177-3AD203B41FA5}">
                      <a16:colId xmlns:a16="http://schemas.microsoft.com/office/drawing/2014/main" val="1628246733"/>
                    </a:ext>
                  </a:extLst>
                </a:gridCol>
                <a:gridCol w="577349">
                  <a:extLst>
                    <a:ext uri="{9D8B030D-6E8A-4147-A177-3AD203B41FA5}">
                      <a16:colId xmlns:a16="http://schemas.microsoft.com/office/drawing/2014/main" val="2712294511"/>
                    </a:ext>
                  </a:extLst>
                </a:gridCol>
                <a:gridCol w="577349">
                  <a:extLst>
                    <a:ext uri="{9D8B030D-6E8A-4147-A177-3AD203B41FA5}">
                      <a16:colId xmlns:a16="http://schemas.microsoft.com/office/drawing/2014/main" val="868559507"/>
                    </a:ext>
                  </a:extLst>
                </a:gridCol>
                <a:gridCol w="577349">
                  <a:extLst>
                    <a:ext uri="{9D8B030D-6E8A-4147-A177-3AD203B41FA5}">
                      <a16:colId xmlns:a16="http://schemas.microsoft.com/office/drawing/2014/main" val="3626443476"/>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9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9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0"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Q13 : Avez-vous très confiance, plutôt confiance, plutôt pas confiance ou pas confiance du tout dans les institutions suivantes…</a:t>
            </a:r>
          </a:p>
          <a:p>
            <a:pPr fontAlgn="auto">
              <a:spcBef>
                <a:spcPct val="20000"/>
              </a:spcBef>
              <a:spcAft>
                <a:spcPts val="0"/>
              </a:spcAft>
              <a:defRPr/>
            </a:pPr>
            <a:r>
              <a:rPr lang="fr-FR" sz="1000" b="0" dirty="0">
                <a:solidFill>
                  <a:sysClr val="windowText" lastClr="000000"/>
                </a:solidFill>
                <a:ea typeface="Tahoma" pitchFamily="34" charset="0"/>
                <a:cs typeface="Tahoma" pitchFamily="34" charset="0"/>
              </a:rPr>
              <a:t>Réponse ‘Très confiance’ + ‘Plutôt confiance’</a:t>
            </a:r>
          </a:p>
        </p:txBody>
      </p:sp>
      <p:grpSp>
        <p:nvGrpSpPr>
          <p:cNvPr id="25" name="Groupe 24"/>
          <p:cNvGrpSpPr>
            <a:grpSpLocks noChangeAspect="1"/>
          </p:cNvGrpSpPr>
          <p:nvPr/>
        </p:nvGrpSpPr>
        <p:grpSpPr>
          <a:xfrm>
            <a:off x="3349993" y="5900595"/>
            <a:ext cx="116933" cy="144000"/>
            <a:chOff x="8321205" y="1842135"/>
            <a:chExt cx="180000" cy="221666"/>
          </a:xfrm>
        </p:grpSpPr>
        <p:sp>
          <p:nvSpPr>
            <p:cNvPr id="29" name="Ellipse 28"/>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0" name="Triangle isocèle 29"/>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2" name="Rectangle 31"/>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FFC000"/>
                  </a:solidFill>
                </a:rPr>
                <a:t>*</a:t>
              </a:r>
              <a:endParaRPr lang="fr-FR" sz="1000" dirty="0">
                <a:solidFill>
                  <a:srgbClr val="FFC000"/>
                </a:solidFill>
              </a:endParaRPr>
            </a:p>
          </p:txBody>
        </p:sp>
      </p:grpSp>
      <p:sp>
        <p:nvSpPr>
          <p:cNvPr id="36" name="Rectangle à coins arrondis 27">
            <a:extLst>
              <a:ext uri="{FF2B5EF4-FFF2-40B4-BE49-F238E27FC236}">
                <a16:creationId xmlns:a16="http://schemas.microsoft.com/office/drawing/2014/main" id="{701A4C8B-EF1F-481E-A3FA-35CF6A3C1189}"/>
              </a:ext>
            </a:extLst>
          </p:cNvPr>
          <p:cNvSpPr/>
          <p:nvPr/>
        </p:nvSpPr>
        <p:spPr bwMode="auto">
          <a:xfrm>
            <a:off x="7669172" y="1737294"/>
            <a:ext cx="2016000" cy="288000"/>
          </a:xfrm>
          <a:prstGeom prst="roundRect">
            <a:avLst>
              <a:gd name="adj" fmla="val 24737"/>
            </a:avLst>
          </a:prstGeom>
          <a:solidFill>
            <a:srgbClr val="421D49"/>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50" b="0" dirty="0">
                <a:solidFill>
                  <a:schemeClr val="bg1"/>
                </a:solidFill>
              </a:rPr>
              <a:t>Le conseil municipal</a:t>
            </a:r>
          </a:p>
        </p:txBody>
      </p:sp>
      <p:sp>
        <p:nvSpPr>
          <p:cNvPr id="37" name="Rectangle à coins arrondis 30">
            <a:extLst>
              <a:ext uri="{FF2B5EF4-FFF2-40B4-BE49-F238E27FC236}">
                <a16:creationId xmlns:a16="http://schemas.microsoft.com/office/drawing/2014/main" id="{B9574270-44EC-4AF4-A676-EB487D067B15}"/>
              </a:ext>
            </a:extLst>
          </p:cNvPr>
          <p:cNvSpPr/>
          <p:nvPr/>
        </p:nvSpPr>
        <p:spPr bwMode="auto">
          <a:xfrm>
            <a:off x="7669172" y="3909405"/>
            <a:ext cx="2016000" cy="288000"/>
          </a:xfrm>
          <a:prstGeom prst="roundRect">
            <a:avLst>
              <a:gd name="adj" fmla="val 24737"/>
            </a:avLst>
          </a:prstGeom>
          <a:solidFill>
            <a:srgbClr val="00660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50" b="0" dirty="0">
                <a:solidFill>
                  <a:schemeClr val="bg1"/>
                </a:solidFill>
              </a:rPr>
              <a:t>L'Union européenne</a:t>
            </a:r>
          </a:p>
        </p:txBody>
      </p:sp>
      <p:sp>
        <p:nvSpPr>
          <p:cNvPr id="38" name="Rectangle à coins arrondis 42">
            <a:extLst>
              <a:ext uri="{FF2B5EF4-FFF2-40B4-BE49-F238E27FC236}">
                <a16:creationId xmlns:a16="http://schemas.microsoft.com/office/drawing/2014/main" id="{F276B0AA-3801-4F7C-94FB-D68F851FBADD}"/>
              </a:ext>
            </a:extLst>
          </p:cNvPr>
          <p:cNvSpPr/>
          <p:nvPr/>
        </p:nvSpPr>
        <p:spPr bwMode="auto">
          <a:xfrm>
            <a:off x="7669172" y="2170698"/>
            <a:ext cx="2016000" cy="324000"/>
          </a:xfrm>
          <a:prstGeom prst="roundRect">
            <a:avLst>
              <a:gd name="adj" fmla="val 24737"/>
            </a:avLst>
          </a:prstGeom>
          <a:solidFill>
            <a:srgbClr val="C0000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50" b="0" dirty="0">
                <a:solidFill>
                  <a:schemeClr val="bg1"/>
                </a:solidFill>
              </a:rPr>
              <a:t>Le conseil départemental (conseil général)</a:t>
            </a:r>
          </a:p>
        </p:txBody>
      </p:sp>
      <p:sp>
        <p:nvSpPr>
          <p:cNvPr id="39" name="Rectangle à coins arrondis 43">
            <a:extLst>
              <a:ext uri="{FF2B5EF4-FFF2-40B4-BE49-F238E27FC236}">
                <a16:creationId xmlns:a16="http://schemas.microsoft.com/office/drawing/2014/main" id="{6309AA25-D425-4057-A4B4-A51FBAE5C3FB}"/>
              </a:ext>
            </a:extLst>
          </p:cNvPr>
          <p:cNvSpPr/>
          <p:nvPr/>
        </p:nvSpPr>
        <p:spPr bwMode="auto">
          <a:xfrm>
            <a:off x="7669172" y="2512698"/>
            <a:ext cx="2016000" cy="288000"/>
          </a:xfrm>
          <a:prstGeom prst="roundRect">
            <a:avLst>
              <a:gd name="adj" fmla="val 24737"/>
            </a:avLst>
          </a:prstGeom>
          <a:solidFill>
            <a:srgbClr val="D60093"/>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50" b="0" dirty="0">
                <a:solidFill>
                  <a:schemeClr val="bg1"/>
                </a:solidFill>
              </a:rPr>
              <a:t>Le conseil régional</a:t>
            </a:r>
          </a:p>
        </p:txBody>
      </p:sp>
      <p:sp>
        <p:nvSpPr>
          <p:cNvPr id="40" name="Rectangle à coins arrondis 48">
            <a:extLst>
              <a:ext uri="{FF2B5EF4-FFF2-40B4-BE49-F238E27FC236}">
                <a16:creationId xmlns:a16="http://schemas.microsoft.com/office/drawing/2014/main" id="{AB7BFD83-F25C-40EB-B05B-03983200232E}"/>
              </a:ext>
            </a:extLst>
          </p:cNvPr>
          <p:cNvSpPr/>
          <p:nvPr/>
        </p:nvSpPr>
        <p:spPr bwMode="auto">
          <a:xfrm>
            <a:off x="7669172" y="4775541"/>
            <a:ext cx="2016000" cy="288000"/>
          </a:xfrm>
          <a:prstGeom prst="roundRect">
            <a:avLst>
              <a:gd name="adj" fmla="val 24737"/>
            </a:avLst>
          </a:prstGeom>
          <a:solidFill>
            <a:schemeClr val="accent1">
              <a:lumMod val="50000"/>
            </a:schemeClr>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50" b="0" dirty="0">
                <a:solidFill>
                  <a:schemeClr val="bg1"/>
                </a:solidFill>
              </a:rPr>
              <a:t>L'institution présidentielle</a:t>
            </a:r>
          </a:p>
        </p:txBody>
      </p:sp>
      <p:sp>
        <p:nvSpPr>
          <p:cNvPr id="41" name="Rectangle à coins arrondis 49">
            <a:extLst>
              <a:ext uri="{FF2B5EF4-FFF2-40B4-BE49-F238E27FC236}">
                <a16:creationId xmlns:a16="http://schemas.microsoft.com/office/drawing/2014/main" id="{9C5EF011-C6A3-4D96-85EE-C87BEC4CDA68}"/>
              </a:ext>
            </a:extLst>
          </p:cNvPr>
          <p:cNvSpPr/>
          <p:nvPr/>
        </p:nvSpPr>
        <p:spPr bwMode="auto">
          <a:xfrm>
            <a:off x="7669172" y="5067140"/>
            <a:ext cx="2016000" cy="288000"/>
          </a:xfrm>
          <a:prstGeom prst="roundRect">
            <a:avLst>
              <a:gd name="adj" fmla="val 24737"/>
            </a:avLst>
          </a:prstGeom>
          <a:solidFill>
            <a:srgbClr val="A6A6A6"/>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50" b="0" dirty="0">
                <a:solidFill>
                  <a:schemeClr val="bg1"/>
                </a:solidFill>
              </a:rPr>
              <a:t>Le gouvernement</a:t>
            </a:r>
          </a:p>
        </p:txBody>
      </p:sp>
      <p:sp>
        <p:nvSpPr>
          <p:cNvPr id="42" name="Rectangle à coins arrondis 50">
            <a:extLst>
              <a:ext uri="{FF2B5EF4-FFF2-40B4-BE49-F238E27FC236}">
                <a16:creationId xmlns:a16="http://schemas.microsoft.com/office/drawing/2014/main" id="{BC3CE2B1-7C85-4550-8FBA-3DBF743DD387}"/>
              </a:ext>
            </a:extLst>
          </p:cNvPr>
          <p:cNvSpPr/>
          <p:nvPr/>
        </p:nvSpPr>
        <p:spPr bwMode="auto">
          <a:xfrm>
            <a:off x="7669172" y="4490265"/>
            <a:ext cx="2016000" cy="288000"/>
          </a:xfrm>
          <a:prstGeom prst="roundRect">
            <a:avLst>
              <a:gd name="adj" fmla="val 24737"/>
            </a:avLst>
          </a:prstGeom>
          <a:solidFill>
            <a:srgbClr val="00B0F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50" b="0" dirty="0"/>
              <a:t>L'Assemblée nationale</a:t>
            </a:r>
          </a:p>
        </p:txBody>
      </p:sp>
      <p:sp>
        <p:nvSpPr>
          <p:cNvPr id="45" name="Rectangle à coins arrondis 17">
            <a:extLst>
              <a:ext uri="{FF2B5EF4-FFF2-40B4-BE49-F238E27FC236}">
                <a16:creationId xmlns:a16="http://schemas.microsoft.com/office/drawing/2014/main" id="{E1C81A0A-EE3C-429A-B05D-DDF8F1F9AF6E}"/>
              </a:ext>
            </a:extLst>
          </p:cNvPr>
          <p:cNvSpPr/>
          <p:nvPr/>
        </p:nvSpPr>
        <p:spPr bwMode="auto">
          <a:xfrm>
            <a:off x="7669172" y="4202919"/>
            <a:ext cx="2016000" cy="288000"/>
          </a:xfrm>
          <a:prstGeom prst="roundRect">
            <a:avLst>
              <a:gd name="adj" fmla="val 24737"/>
            </a:avLst>
          </a:prstGeom>
          <a:solidFill>
            <a:srgbClr val="FF0066"/>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50" b="0" dirty="0">
                <a:solidFill>
                  <a:schemeClr val="bg1"/>
                </a:solidFill>
              </a:rPr>
              <a:t>Le sénat</a:t>
            </a:r>
          </a:p>
        </p:txBody>
      </p:sp>
      <p:sp>
        <p:nvSpPr>
          <p:cNvPr id="46" name="Rectangle à coins arrondis 30">
            <a:extLst>
              <a:ext uri="{FF2B5EF4-FFF2-40B4-BE49-F238E27FC236}">
                <a16:creationId xmlns:a16="http://schemas.microsoft.com/office/drawing/2014/main" id="{86ADD41E-4F22-40F1-A66B-463895316C4D}"/>
              </a:ext>
            </a:extLst>
          </p:cNvPr>
          <p:cNvSpPr/>
          <p:nvPr/>
        </p:nvSpPr>
        <p:spPr bwMode="auto">
          <a:xfrm>
            <a:off x="7669172" y="3582496"/>
            <a:ext cx="2016000" cy="324000"/>
          </a:xfrm>
          <a:prstGeom prst="roundRect">
            <a:avLst>
              <a:gd name="adj" fmla="val 24737"/>
            </a:avLst>
          </a:prstGeom>
          <a:solidFill>
            <a:schemeClr val="accent2">
              <a:lumMod val="40000"/>
              <a:lumOff val="60000"/>
            </a:schemeClr>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50" b="0" dirty="0">
                <a:solidFill>
                  <a:schemeClr val="bg1"/>
                </a:solidFill>
              </a:rPr>
              <a:t>Le Conseil économique, social et environnemental</a:t>
            </a:r>
          </a:p>
        </p:txBody>
      </p:sp>
      <p:sp>
        <p:nvSpPr>
          <p:cNvPr id="48" name="Rectangle à coins arrondis 30">
            <a:extLst>
              <a:ext uri="{FF2B5EF4-FFF2-40B4-BE49-F238E27FC236}">
                <a16:creationId xmlns:a16="http://schemas.microsoft.com/office/drawing/2014/main" id="{736CA5F4-56A4-4AF1-9457-66253C924176}"/>
              </a:ext>
            </a:extLst>
          </p:cNvPr>
          <p:cNvSpPr/>
          <p:nvPr/>
        </p:nvSpPr>
        <p:spPr bwMode="auto">
          <a:xfrm>
            <a:off x="7669172" y="3227260"/>
            <a:ext cx="2016000" cy="288000"/>
          </a:xfrm>
          <a:prstGeom prst="roundRect">
            <a:avLst>
              <a:gd name="adj" fmla="val 24737"/>
            </a:avLst>
          </a:prstGeom>
          <a:solidFill>
            <a:srgbClr val="FCB711"/>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50" b="0" dirty="0">
                <a:solidFill>
                  <a:schemeClr val="bg1"/>
                </a:solidFill>
              </a:rPr>
              <a:t>Le Conseil constitutionnel</a:t>
            </a:r>
          </a:p>
        </p:txBody>
      </p:sp>
      <p:sp>
        <p:nvSpPr>
          <p:cNvPr id="26" name="ZoneTexte 25">
            <a:extLst>
              <a:ext uri="{FF2B5EF4-FFF2-40B4-BE49-F238E27FC236}">
                <a16:creationId xmlns:a16="http://schemas.microsoft.com/office/drawing/2014/main" id="{D74D9919-6CE9-42C7-9333-5E39705FE3DB}"/>
              </a:ext>
            </a:extLst>
          </p:cNvPr>
          <p:cNvSpPr txBox="1"/>
          <p:nvPr/>
        </p:nvSpPr>
        <p:spPr>
          <a:xfrm>
            <a:off x="8181844" y="5670998"/>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28" name="Groupe 27">
            <a:extLst>
              <a:ext uri="{FF2B5EF4-FFF2-40B4-BE49-F238E27FC236}">
                <a16:creationId xmlns:a16="http://schemas.microsoft.com/office/drawing/2014/main" id="{9BC0B1D0-6392-4329-9E44-3309696A44F3}"/>
              </a:ext>
            </a:extLst>
          </p:cNvPr>
          <p:cNvGrpSpPr/>
          <p:nvPr/>
        </p:nvGrpSpPr>
        <p:grpSpPr>
          <a:xfrm>
            <a:off x="8070250" y="5707644"/>
            <a:ext cx="180000" cy="221666"/>
            <a:chOff x="8321205" y="1842135"/>
            <a:chExt cx="180000" cy="221666"/>
          </a:xfrm>
        </p:grpSpPr>
        <p:sp>
          <p:nvSpPr>
            <p:cNvPr id="31" name="Ellipse 30">
              <a:extLst>
                <a:ext uri="{FF2B5EF4-FFF2-40B4-BE49-F238E27FC236}">
                  <a16:creationId xmlns:a16="http://schemas.microsoft.com/office/drawing/2014/main" id="{D29A67D9-B780-4B83-BE47-96AEB6DD70D2}"/>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3" name="Triangle isocèle 32">
              <a:extLst>
                <a:ext uri="{FF2B5EF4-FFF2-40B4-BE49-F238E27FC236}">
                  <a16:creationId xmlns:a16="http://schemas.microsoft.com/office/drawing/2014/main" id="{37C5A777-9803-4C2E-AE9C-F474C12F55F5}"/>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4" name="Rectangle 33">
              <a:extLst>
                <a:ext uri="{FF2B5EF4-FFF2-40B4-BE49-F238E27FC236}">
                  <a16:creationId xmlns:a16="http://schemas.microsoft.com/office/drawing/2014/main" id="{D12E2E2D-A1FC-46D5-B422-09B3E83E1AFB}"/>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43" name="ZoneTexte 42">
            <a:extLst>
              <a:ext uri="{FF2B5EF4-FFF2-40B4-BE49-F238E27FC236}">
                <a16:creationId xmlns:a16="http://schemas.microsoft.com/office/drawing/2014/main" id="{76DBB863-24E4-44C6-BB8D-834ED322996A}"/>
              </a:ext>
            </a:extLst>
          </p:cNvPr>
          <p:cNvSpPr txBox="1"/>
          <p:nvPr/>
        </p:nvSpPr>
        <p:spPr>
          <a:xfrm>
            <a:off x="8181843" y="6036758"/>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44" name="Groupe 43">
            <a:extLst>
              <a:ext uri="{FF2B5EF4-FFF2-40B4-BE49-F238E27FC236}">
                <a16:creationId xmlns:a16="http://schemas.microsoft.com/office/drawing/2014/main" id="{3B302AF5-BC0A-4B47-B2CC-CF15BEF5F678}"/>
              </a:ext>
            </a:extLst>
          </p:cNvPr>
          <p:cNvGrpSpPr/>
          <p:nvPr/>
        </p:nvGrpSpPr>
        <p:grpSpPr>
          <a:xfrm>
            <a:off x="8070250" y="6073404"/>
            <a:ext cx="180000" cy="221666"/>
            <a:chOff x="8321205" y="1842135"/>
            <a:chExt cx="180000" cy="221666"/>
          </a:xfrm>
        </p:grpSpPr>
        <p:sp>
          <p:nvSpPr>
            <p:cNvPr id="47" name="Ellipse 46">
              <a:extLst>
                <a:ext uri="{FF2B5EF4-FFF2-40B4-BE49-F238E27FC236}">
                  <a16:creationId xmlns:a16="http://schemas.microsoft.com/office/drawing/2014/main" id="{62E6E8B5-350E-472B-A2CD-4156603A2AB8}"/>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9" name="Triangle isocèle 48">
              <a:extLst>
                <a:ext uri="{FF2B5EF4-FFF2-40B4-BE49-F238E27FC236}">
                  <a16:creationId xmlns:a16="http://schemas.microsoft.com/office/drawing/2014/main" id="{6BAC636C-021F-4403-BF0B-9EB1F1D4ACF7}"/>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0" name="Rectangle 49">
              <a:extLst>
                <a:ext uri="{FF2B5EF4-FFF2-40B4-BE49-F238E27FC236}">
                  <a16:creationId xmlns:a16="http://schemas.microsoft.com/office/drawing/2014/main" id="{84DF9F3F-FF9A-4365-8817-90EC7736A83F}"/>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51" name="Groupe 50">
            <a:extLst>
              <a:ext uri="{FF2B5EF4-FFF2-40B4-BE49-F238E27FC236}">
                <a16:creationId xmlns:a16="http://schemas.microsoft.com/office/drawing/2014/main" id="{EAD125D6-5582-4B48-BD48-01746A5AE1BD}"/>
              </a:ext>
            </a:extLst>
          </p:cNvPr>
          <p:cNvGrpSpPr>
            <a:grpSpLocks noChangeAspect="1"/>
          </p:cNvGrpSpPr>
          <p:nvPr/>
        </p:nvGrpSpPr>
        <p:grpSpPr>
          <a:xfrm>
            <a:off x="6789983" y="5914129"/>
            <a:ext cx="116933" cy="144000"/>
            <a:chOff x="8321205" y="1842135"/>
            <a:chExt cx="180000" cy="221666"/>
          </a:xfrm>
        </p:grpSpPr>
        <p:sp>
          <p:nvSpPr>
            <p:cNvPr id="52" name="Ellipse 51">
              <a:extLst>
                <a:ext uri="{FF2B5EF4-FFF2-40B4-BE49-F238E27FC236}">
                  <a16:creationId xmlns:a16="http://schemas.microsoft.com/office/drawing/2014/main" id="{2AFF5A2E-0D46-4AA5-B99B-EA1B169B95D6}"/>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3" name="Triangle isocèle 52">
              <a:extLst>
                <a:ext uri="{FF2B5EF4-FFF2-40B4-BE49-F238E27FC236}">
                  <a16:creationId xmlns:a16="http://schemas.microsoft.com/office/drawing/2014/main" id="{C9A78A62-2A57-41B1-9558-BA588C4EEAE2}"/>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4" name="Rectangle 53">
              <a:extLst>
                <a:ext uri="{FF2B5EF4-FFF2-40B4-BE49-F238E27FC236}">
                  <a16:creationId xmlns:a16="http://schemas.microsoft.com/office/drawing/2014/main" id="{5A79C944-41E1-4A20-9E39-E40310955F1C}"/>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extLst>
      <p:ext uri="{BB962C8B-B14F-4D97-AF65-F5344CB8AC3E}">
        <p14:creationId xmlns:p14="http://schemas.microsoft.com/office/powerpoint/2010/main" val="287319690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19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niveau de confiance dans les institutions politiques </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6"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Q13 : Avez-vous très confiance, plutôt confiance, plutôt pas confiance ou pas confiance du tout dans les institutions suivantes :</a:t>
            </a:r>
          </a:p>
        </p:txBody>
      </p:sp>
      <p:graphicFrame>
        <p:nvGraphicFramePr>
          <p:cNvPr id="57" name="Tableau 56">
            <a:extLst>
              <a:ext uri="{FF2B5EF4-FFF2-40B4-BE49-F238E27FC236}">
                <a16:creationId xmlns:a16="http://schemas.microsoft.com/office/drawing/2014/main" id="{94DBCFA9-3A29-4A91-AD26-2634F59E76D9}"/>
              </a:ext>
            </a:extLst>
          </p:cNvPr>
          <p:cNvGraphicFramePr>
            <a:graphicFrameLocks noGrp="1"/>
          </p:cNvGraphicFramePr>
          <p:nvPr>
            <p:extLst>
              <p:ext uri="{D42A27DB-BD31-4B8C-83A1-F6EECF244321}">
                <p14:modId xmlns:p14="http://schemas.microsoft.com/office/powerpoint/2010/main" val="1929643337"/>
              </p:ext>
            </p:extLst>
          </p:nvPr>
        </p:nvGraphicFramePr>
        <p:xfrm>
          <a:off x="679269" y="1854679"/>
          <a:ext cx="8797300" cy="4696365"/>
        </p:xfrm>
        <a:graphic>
          <a:graphicData uri="http://schemas.openxmlformats.org/drawingml/2006/table">
            <a:tbl>
              <a:tblPr>
                <a:tableStyleId>{5C22544A-7EE6-4342-B048-85BDC9FD1C3A}</a:tableStyleId>
              </a:tblPr>
              <a:tblGrid>
                <a:gridCol w="2312802">
                  <a:extLst>
                    <a:ext uri="{9D8B030D-6E8A-4147-A177-3AD203B41FA5}">
                      <a16:colId xmlns:a16="http://schemas.microsoft.com/office/drawing/2014/main" val="4061785253"/>
                    </a:ext>
                  </a:extLst>
                </a:gridCol>
                <a:gridCol w="1372513">
                  <a:extLst>
                    <a:ext uri="{9D8B030D-6E8A-4147-A177-3AD203B41FA5}">
                      <a16:colId xmlns:a16="http://schemas.microsoft.com/office/drawing/2014/main" val="2281626971"/>
                    </a:ext>
                  </a:extLst>
                </a:gridCol>
                <a:gridCol w="1022397">
                  <a:extLst>
                    <a:ext uri="{9D8B030D-6E8A-4147-A177-3AD203B41FA5}">
                      <a16:colId xmlns:a16="http://schemas.microsoft.com/office/drawing/2014/main" val="3570708398"/>
                    </a:ext>
                  </a:extLst>
                </a:gridCol>
                <a:gridCol w="1022397">
                  <a:extLst>
                    <a:ext uri="{9D8B030D-6E8A-4147-A177-3AD203B41FA5}">
                      <a16:colId xmlns:a16="http://schemas.microsoft.com/office/drawing/2014/main" val="4251480744"/>
                    </a:ext>
                  </a:extLst>
                </a:gridCol>
                <a:gridCol w="1022397">
                  <a:extLst>
                    <a:ext uri="{9D8B030D-6E8A-4147-A177-3AD203B41FA5}">
                      <a16:colId xmlns:a16="http://schemas.microsoft.com/office/drawing/2014/main" val="789682629"/>
                    </a:ext>
                  </a:extLst>
                </a:gridCol>
                <a:gridCol w="1022397">
                  <a:extLst>
                    <a:ext uri="{9D8B030D-6E8A-4147-A177-3AD203B41FA5}">
                      <a16:colId xmlns:a16="http://schemas.microsoft.com/office/drawing/2014/main" val="1358923703"/>
                    </a:ext>
                  </a:extLst>
                </a:gridCol>
                <a:gridCol w="1022397">
                  <a:extLst>
                    <a:ext uri="{9D8B030D-6E8A-4147-A177-3AD203B41FA5}">
                      <a16:colId xmlns:a16="http://schemas.microsoft.com/office/drawing/2014/main" val="629655174"/>
                    </a:ext>
                  </a:extLst>
                </a:gridCol>
              </a:tblGrid>
              <a:tr h="252000">
                <a:tc>
                  <a:txBody>
                    <a:bodyPr/>
                    <a:lstStyle/>
                    <a:p>
                      <a:pPr algn="ctr" fontAlgn="b"/>
                      <a:endParaRPr lang="fr-FR" sz="10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40404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180000">
                <a:tc rowSpan="2">
                  <a:txBody>
                    <a:bodyPr/>
                    <a:lstStyle/>
                    <a:p>
                      <a:pPr algn="r" rtl="0" fontAlgn="ctr"/>
                      <a:r>
                        <a:rPr lang="de-DE" sz="11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Le Conseil </a:t>
                      </a:r>
                      <a:r>
                        <a:rPr lang="de-DE" sz="1100" b="0" i="0" u="none" strike="noStrike" dirty="0" err="1">
                          <a:solidFill>
                            <a:srgbClr val="404040"/>
                          </a:solidFill>
                          <a:effectLst/>
                          <a:latin typeface="Tahoma" panose="020B0604030504040204" pitchFamily="34" charset="0"/>
                          <a:ea typeface="Tahoma" panose="020B0604030504040204" pitchFamily="34" charset="0"/>
                          <a:cs typeface="Tahoma" panose="020B0604030504040204" pitchFamily="34" charset="0"/>
                        </a:rPr>
                        <a:t>Constitutionnel</a:t>
                      </a:r>
                      <a:endParaRPr lang="de-DE" sz="11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7166839"/>
                  </a:ext>
                </a:extLst>
              </a:tr>
              <a:tr h="180000">
                <a:tc vMerge="1">
                  <a:txBody>
                    <a:bodyPr/>
                    <a:lstStyle/>
                    <a:p>
                      <a:pPr algn="r" rtl="0" fontAlgn="ctr"/>
                      <a:endParaRPr lang="fr-FR"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7146477"/>
                  </a:ext>
                </a:extLst>
              </a:tr>
              <a:tr h="180000">
                <a:tc rowSpan="2">
                  <a:txBody>
                    <a:bodyPr/>
                    <a:lstStyle/>
                    <a:p>
                      <a:pPr algn="r" rtl="0" fontAlgn="ctr"/>
                      <a:r>
                        <a:rPr lang="fr-FR" sz="11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Le conseil départemental </a:t>
                      </a:r>
                    </a:p>
                    <a:p>
                      <a:pPr algn="r" rtl="0" fontAlgn="ctr"/>
                      <a:r>
                        <a:rPr lang="fr-FR" sz="11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(conseil général)</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56746"/>
                  </a:ext>
                </a:extLst>
              </a:tr>
              <a:tr h="180000">
                <a:tc vMerge="1">
                  <a:txBody>
                    <a:bodyPr/>
                    <a:lstStyle/>
                    <a:p>
                      <a:pPr algn="r" rtl="0" fontAlgn="ctr"/>
                      <a:endParaRPr lang="fr-FR"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411756"/>
                  </a:ext>
                </a:extLst>
              </a:tr>
              <a:tr h="180000">
                <a:tc rowSpan="2">
                  <a:txBody>
                    <a:bodyPr/>
                    <a:lstStyle/>
                    <a:p>
                      <a:pPr algn="r" rtl="0" fontAlgn="ctr"/>
                      <a:r>
                        <a:rPr lang="en-US" sz="11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Le conseil municipal</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4713247"/>
                  </a:ext>
                </a:extLst>
              </a:tr>
              <a:tr h="180000">
                <a:tc vMerge="1">
                  <a:txBody>
                    <a:bodyPr/>
                    <a:lstStyle/>
                    <a:p>
                      <a:pPr algn="r" rtl="0" fontAlgn="ctr"/>
                      <a:endParaRPr lang="fr-FR"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11918926"/>
                  </a:ext>
                </a:extLst>
              </a:tr>
              <a:tr h="180000">
                <a:tc rowSpan="2">
                  <a:txBody>
                    <a:bodyPr/>
                    <a:lstStyle/>
                    <a:p>
                      <a:pPr algn="r" rtl="0" fontAlgn="ctr"/>
                      <a:r>
                        <a:rPr lang="fr-FR" sz="11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L'institution présidentielle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7500"/>
                  </a:ext>
                </a:extLst>
              </a:tr>
              <a:tr h="180000">
                <a:tc vMerge="1">
                  <a:txBody>
                    <a:bodyPr/>
                    <a:lstStyle/>
                    <a:p>
                      <a:pPr algn="r" rtl="0" fontAlgn="ctr"/>
                      <a:endParaRPr lang="fr-FR"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7969770"/>
                  </a:ext>
                </a:extLst>
              </a:tr>
              <a:tr h="180000">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1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Le conseil régional</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4870485"/>
                  </a:ext>
                </a:extLst>
              </a:tr>
              <a:tr h="180000">
                <a:tc vMerge="1">
                  <a:txBody>
                    <a:bodyPr/>
                    <a:lstStyle/>
                    <a:p>
                      <a:pPr algn="r" rtl="0" fontAlgn="ctr"/>
                      <a:endParaRPr lang="fr-FR"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2259870"/>
                  </a:ext>
                </a:extLst>
              </a:tr>
              <a:tr h="180000">
                <a:tc rowSpan="2">
                  <a:txBody>
                    <a:bodyPr/>
                    <a:lstStyle/>
                    <a:p>
                      <a:pPr algn="r" rtl="0" fontAlgn="ctr"/>
                      <a:r>
                        <a:rPr lang="it-IT" sz="11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L'Union Européenne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2162940"/>
                  </a:ext>
                </a:extLst>
              </a:tr>
              <a:tr h="180000">
                <a:tc vMerge="1">
                  <a:txBody>
                    <a:bodyPr/>
                    <a:lstStyle/>
                    <a:p>
                      <a:pPr algn="r" rtl="0" fontAlgn="ctr"/>
                      <a:endParaRPr lang="fr-FR"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681330"/>
                  </a:ext>
                </a:extLst>
              </a:tr>
              <a:tr h="102356">
                <a:tc rowSpan="2">
                  <a:txBody>
                    <a:bodyPr/>
                    <a:lstStyle/>
                    <a:p>
                      <a:pPr algn="r" rtl="0" fontAlgn="ctr"/>
                      <a:r>
                        <a:rPr lang="de-DE" sz="11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Le </a:t>
                      </a:r>
                      <a:r>
                        <a:rPr lang="de-DE" sz="1100" b="0" i="0" u="none" strike="noStrike" dirty="0" err="1">
                          <a:solidFill>
                            <a:srgbClr val="404040"/>
                          </a:solidFill>
                          <a:effectLst/>
                          <a:latin typeface="Tahoma" panose="020B0604030504040204" pitchFamily="34" charset="0"/>
                          <a:ea typeface="Tahoma" panose="020B0604030504040204" pitchFamily="34" charset="0"/>
                          <a:cs typeface="Tahoma" panose="020B0604030504040204" pitchFamily="34" charset="0"/>
                        </a:rPr>
                        <a:t>gouvernement</a:t>
                      </a:r>
                      <a:endParaRPr lang="de-DE" sz="11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76066492"/>
                  </a:ext>
                </a:extLst>
              </a:tr>
              <a:tr h="180000">
                <a:tc vMerge="1">
                  <a:txBody>
                    <a:bodyPr/>
                    <a:lstStyle/>
                    <a:p>
                      <a:pPr algn="r" rtl="0" fontAlgn="ctr"/>
                      <a:endParaRPr lang="fr-FR"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162193"/>
                  </a:ext>
                </a:extLst>
              </a:tr>
              <a:tr h="180000">
                <a:tc rowSpan="2">
                  <a:txBody>
                    <a:bodyPr/>
                    <a:lstStyle/>
                    <a:p>
                      <a:pPr algn="r" rtl="0" fontAlgn="ctr"/>
                      <a:r>
                        <a:rPr lang="en-US"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Le </a:t>
                      </a:r>
                      <a:r>
                        <a:rPr lang="en-US" sz="1000" b="0" i="0" u="none" strike="noStrike" dirty="0" err="1">
                          <a:solidFill>
                            <a:srgbClr val="404040"/>
                          </a:solidFill>
                          <a:effectLst/>
                          <a:latin typeface="Tahoma" panose="020B0604030504040204" pitchFamily="34" charset="0"/>
                          <a:ea typeface="Tahoma" panose="020B0604030504040204" pitchFamily="34" charset="0"/>
                          <a:cs typeface="Tahoma" panose="020B0604030504040204" pitchFamily="34" charset="0"/>
                        </a:rPr>
                        <a:t>Sénat</a:t>
                      </a:r>
                      <a:r>
                        <a:rPr lang="en-US"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 / Der Bundesrat / </a:t>
                      </a:r>
                      <a:br>
                        <a:rPr lang="en-US"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br>
                      <a:r>
                        <a:rPr lang="en-US"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The House of Lords / Il </a:t>
                      </a:r>
                      <a:r>
                        <a:rPr lang="en-US" sz="1000" b="0" i="0" u="none" strike="noStrike" dirty="0" err="1">
                          <a:solidFill>
                            <a:srgbClr val="404040"/>
                          </a:solidFill>
                          <a:effectLst/>
                          <a:latin typeface="Tahoma" panose="020B0604030504040204" pitchFamily="34" charset="0"/>
                          <a:ea typeface="Tahoma" panose="020B0604030504040204" pitchFamily="34" charset="0"/>
                          <a:cs typeface="Tahoma" panose="020B0604030504040204" pitchFamily="34" charset="0"/>
                        </a:rPr>
                        <a:t>Senato</a:t>
                      </a:r>
                      <a:endParaRPr lang="en-US"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390391"/>
                  </a:ext>
                </a:extLst>
              </a:tr>
              <a:tr h="180000">
                <a:tc vMerge="1">
                  <a:txBody>
                    <a:bodyPr/>
                    <a:lstStyle/>
                    <a:p>
                      <a:pPr algn="r" rtl="0" fontAlgn="ctr"/>
                      <a:endParaRPr lang="fr-FR"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0635247"/>
                  </a:ext>
                </a:extLst>
              </a:tr>
              <a:tr h="180000">
                <a:tc rowSpan="2">
                  <a:txBody>
                    <a:bodyPr/>
                    <a:lstStyle/>
                    <a:p>
                      <a:pPr algn="r" rtl="0" fontAlgn="ctr"/>
                      <a:r>
                        <a:rPr lang="en-US" sz="1000" b="0" i="0" u="none" strike="noStrike" dirty="0" err="1">
                          <a:solidFill>
                            <a:srgbClr val="404040"/>
                          </a:solidFill>
                          <a:effectLst/>
                          <a:latin typeface="Tahoma" panose="020B0604030504040204" pitchFamily="34" charset="0"/>
                          <a:ea typeface="Tahoma" panose="020B0604030504040204" pitchFamily="34" charset="0"/>
                          <a:cs typeface="Tahoma" panose="020B0604030504040204" pitchFamily="34" charset="0"/>
                        </a:rPr>
                        <a:t>L'Assemblée</a:t>
                      </a:r>
                      <a:r>
                        <a:rPr lang="en-US"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 </a:t>
                      </a:r>
                      <a:r>
                        <a:rPr lang="en-US" sz="1000" b="0" i="0" u="none" strike="noStrike" dirty="0" err="1">
                          <a:solidFill>
                            <a:srgbClr val="404040"/>
                          </a:solidFill>
                          <a:effectLst/>
                          <a:latin typeface="Tahoma" panose="020B0604030504040204" pitchFamily="34" charset="0"/>
                          <a:ea typeface="Tahoma" panose="020B0604030504040204" pitchFamily="34" charset="0"/>
                          <a:cs typeface="Tahoma" panose="020B0604030504040204" pitchFamily="34" charset="0"/>
                        </a:rPr>
                        <a:t>Nationale</a:t>
                      </a:r>
                      <a:r>
                        <a:rPr lang="en-US"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 / Der Bundestag / The House of Commons / La Camera </a:t>
                      </a:r>
                      <a:r>
                        <a:rPr lang="en-US" sz="1000" b="0" i="0" u="none" strike="noStrike" dirty="0" err="1">
                          <a:solidFill>
                            <a:srgbClr val="404040"/>
                          </a:solidFill>
                          <a:effectLst/>
                          <a:latin typeface="Tahoma" panose="020B0604030504040204" pitchFamily="34" charset="0"/>
                          <a:ea typeface="Tahoma" panose="020B0604030504040204" pitchFamily="34" charset="0"/>
                          <a:cs typeface="Tahoma" panose="020B0604030504040204" pitchFamily="34" charset="0"/>
                        </a:rPr>
                        <a:t>dei</a:t>
                      </a:r>
                      <a:r>
                        <a:rPr lang="en-US"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 </a:t>
                      </a:r>
                      <a:r>
                        <a:rPr lang="en-US" sz="1000" b="0" i="0" u="none" strike="noStrike" dirty="0" err="1">
                          <a:solidFill>
                            <a:srgbClr val="404040"/>
                          </a:solidFill>
                          <a:effectLst/>
                          <a:latin typeface="Tahoma" panose="020B0604030504040204" pitchFamily="34" charset="0"/>
                          <a:ea typeface="Tahoma" panose="020B0604030504040204" pitchFamily="34" charset="0"/>
                          <a:cs typeface="Tahoma" panose="020B0604030504040204" pitchFamily="34" charset="0"/>
                        </a:rPr>
                        <a:t>Deputati</a:t>
                      </a:r>
                      <a:endParaRPr lang="en-US"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88069557"/>
                  </a:ext>
                </a:extLst>
              </a:tr>
              <a:tr h="180000">
                <a:tc vMerge="1">
                  <a:txBody>
                    <a:bodyPr/>
                    <a:lstStyle/>
                    <a:p>
                      <a:pPr algn="r" rtl="0" fontAlgn="ctr"/>
                      <a:endParaRPr lang="fr-FR"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2269587"/>
                  </a:ext>
                </a:extLst>
              </a:tr>
              <a:tr h="180000">
                <a:tc rowSpan="2">
                  <a:txBody>
                    <a:bodyPr/>
                    <a:lstStyle/>
                    <a:p>
                      <a:pPr algn="r" rtl="0" fontAlgn="ctr"/>
                      <a:r>
                        <a:rPr lang="fr-FR" sz="1000" b="0" i="0" u="none" strike="noStrike" dirty="0">
                          <a:solidFill>
                            <a:srgbClr val="404040"/>
                          </a:solidFill>
                          <a:effectLst/>
                          <a:latin typeface="Tahoma" panose="020B0604030504040204" pitchFamily="34" charset="0"/>
                          <a:ea typeface="Tahoma" panose="020B0604030504040204" pitchFamily="34" charset="0"/>
                          <a:cs typeface="Tahoma" panose="020B0604030504040204" pitchFamily="34" charset="0"/>
                        </a:rPr>
                        <a:t>Le Conseil économique, social et environnemental</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0072777"/>
                  </a:ext>
                </a:extLst>
              </a:tr>
              <a:tr h="0">
                <a:tc vMerge="1">
                  <a:txBody>
                    <a:bodyPr/>
                    <a:lstStyle/>
                    <a:p>
                      <a:pPr algn="l" fontAlgn="b"/>
                      <a:endPar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2108174"/>
                  </a:ext>
                </a:extLst>
              </a:tr>
            </a:tbl>
          </a:graphicData>
        </a:graphic>
      </p:graphicFrame>
      <p:pic>
        <p:nvPicPr>
          <p:cNvPr id="18" name="Image 4" descr="Une image contenant texte, clipart&#10;&#10;Description générée automatiquement">
            <a:extLst>
              <a:ext uri="{FF2B5EF4-FFF2-40B4-BE49-F238E27FC236}">
                <a16:creationId xmlns:a16="http://schemas.microsoft.com/office/drawing/2014/main" id="{CC6027DD-9037-4076-9C01-ACCE4CAE6C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2464" y="1242381"/>
            <a:ext cx="612000" cy="612000"/>
          </a:xfrm>
          <a:prstGeom prst="rect">
            <a:avLst/>
          </a:prstGeom>
        </p:spPr>
      </p:pic>
      <p:pic>
        <p:nvPicPr>
          <p:cNvPr id="20" name="Image 8">
            <a:extLst>
              <a:ext uri="{FF2B5EF4-FFF2-40B4-BE49-F238E27FC236}">
                <a16:creationId xmlns:a16="http://schemas.microsoft.com/office/drawing/2014/main" id="{192DACA5-4F53-42EA-8C0C-4454B72A78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9480" y="1242381"/>
            <a:ext cx="612000" cy="612000"/>
          </a:xfrm>
          <a:prstGeom prst="rect">
            <a:avLst/>
          </a:prstGeom>
        </p:spPr>
      </p:pic>
      <p:pic>
        <p:nvPicPr>
          <p:cNvPr id="21" name="Image 10">
            <a:extLst>
              <a:ext uri="{FF2B5EF4-FFF2-40B4-BE49-F238E27FC236}">
                <a16:creationId xmlns:a16="http://schemas.microsoft.com/office/drawing/2014/main" id="{61FA1B04-90F7-4044-907D-8D38757E6A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0972" y="1242381"/>
            <a:ext cx="612000" cy="612000"/>
          </a:xfrm>
          <a:prstGeom prst="rect">
            <a:avLst/>
          </a:prstGeom>
        </p:spPr>
      </p:pic>
      <p:pic>
        <p:nvPicPr>
          <p:cNvPr id="22" name="Image 12" descr="Une image contenant texte, clipart&#10;&#10;Description générée automatiquement">
            <a:extLst>
              <a:ext uri="{FF2B5EF4-FFF2-40B4-BE49-F238E27FC236}">
                <a16:creationId xmlns:a16="http://schemas.microsoft.com/office/drawing/2014/main" id="{A57E072C-41BB-4F59-85F3-801E8302CB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56811" y="1242381"/>
            <a:ext cx="612000" cy="612000"/>
          </a:xfrm>
          <a:prstGeom prst="rect">
            <a:avLst/>
          </a:prstGeom>
        </p:spPr>
      </p:pic>
      <p:pic>
        <p:nvPicPr>
          <p:cNvPr id="23" name="Image 14">
            <a:extLst>
              <a:ext uri="{FF2B5EF4-FFF2-40B4-BE49-F238E27FC236}">
                <a16:creationId xmlns:a16="http://schemas.microsoft.com/office/drawing/2014/main" id="{D36670E8-5EBA-460F-898B-D6836467F1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93956" y="1242381"/>
            <a:ext cx="612000" cy="612000"/>
          </a:xfrm>
          <a:prstGeom prst="rect">
            <a:avLst/>
          </a:prstGeom>
        </p:spPr>
      </p:pic>
      <p:graphicFrame>
        <p:nvGraphicFramePr>
          <p:cNvPr id="2" name="Tabela 1">
            <a:extLst>
              <a:ext uri="{FF2B5EF4-FFF2-40B4-BE49-F238E27FC236}">
                <a16:creationId xmlns:a16="http://schemas.microsoft.com/office/drawing/2014/main" id="{CC2A3E07-443F-495D-99F0-C7D9CE673290}"/>
              </a:ext>
            </a:extLst>
          </p:cNvPr>
          <p:cNvGraphicFramePr>
            <a:graphicFrameLocks noGrp="1"/>
          </p:cNvGraphicFramePr>
          <p:nvPr/>
        </p:nvGraphicFramePr>
        <p:xfrm>
          <a:off x="6347109" y="2102451"/>
          <a:ext cx="312498" cy="4443820"/>
        </p:xfrm>
        <a:graphic>
          <a:graphicData uri="http://schemas.openxmlformats.org/drawingml/2006/table">
            <a:tbl>
              <a:tblPr/>
              <a:tblGrid>
                <a:gridCol w="312498">
                  <a:extLst>
                    <a:ext uri="{9D8B030D-6E8A-4147-A177-3AD203B41FA5}">
                      <a16:colId xmlns:a16="http://schemas.microsoft.com/office/drawing/2014/main" val="1845600970"/>
                    </a:ext>
                  </a:extLst>
                </a:gridCol>
              </a:tblGrid>
              <a:tr h="222191">
                <a:tc>
                  <a:txBody>
                    <a:bodyPr/>
                    <a:lstStyle/>
                    <a:p>
                      <a:pPr algn="l" fontAlgn="ctr"/>
                      <a:r>
                        <a:rPr lang="fr-FR" sz="800" b="1" i="0" u="none" strike="noStrike" dirty="0">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27098982"/>
                  </a:ext>
                </a:extLst>
              </a:tr>
              <a:tr h="222191">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26963553"/>
                  </a:ext>
                </a:extLst>
              </a:tr>
              <a:tr h="222191">
                <a:tc>
                  <a:txBody>
                    <a:bodyPr/>
                    <a:lstStyle/>
                    <a:p>
                      <a:pPr algn="l" fontAlgn="ctr"/>
                      <a:r>
                        <a:rPr lang="fr-FR" sz="800" b="1" i="0" u="none" strike="noStrike" dirty="0">
                          <a:solidFill>
                            <a:srgbClr val="00B050"/>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1385934103"/>
                  </a:ext>
                </a:extLst>
              </a:tr>
              <a:tr h="222191">
                <a:tc>
                  <a:txBody>
                    <a:bodyPr/>
                    <a:lstStyle/>
                    <a:p>
                      <a:pPr algn="l" fontAlgn="ctr"/>
                      <a:r>
                        <a:rPr lang="fr-FR" sz="800" b="1" i="0" u="none" strike="noStrike">
                          <a:solidFill>
                            <a:srgbClr val="DD4B5A"/>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2569758784"/>
                  </a:ext>
                </a:extLst>
              </a:tr>
              <a:tr h="222191">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187301314"/>
                  </a:ext>
                </a:extLst>
              </a:tr>
              <a:tr h="222191">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887802276"/>
                  </a:ext>
                </a:extLst>
              </a:tr>
              <a:tr h="222191">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2397500173"/>
                  </a:ext>
                </a:extLst>
              </a:tr>
              <a:tr h="222191">
                <a:tc>
                  <a:txBody>
                    <a:bodyPr/>
                    <a:lstStyle/>
                    <a:p>
                      <a:pPr algn="l" fontAlgn="ctr"/>
                      <a:r>
                        <a:rPr lang="fr-FR" sz="800" b="1" i="0" u="none" strike="noStrike" dirty="0">
                          <a:solidFill>
                            <a:srgbClr val="DD4B5A"/>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696693848"/>
                  </a:ext>
                </a:extLst>
              </a:tr>
              <a:tr h="222191">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709773034"/>
                  </a:ext>
                </a:extLst>
              </a:tr>
              <a:tr h="222191">
                <a:tc>
                  <a:txBody>
                    <a:bodyPr/>
                    <a:lstStyle/>
                    <a:p>
                      <a:pPr algn="l" fontAlgn="ctr"/>
                      <a:r>
                        <a:rPr lang="fr-FR" sz="800" b="1" i="0" u="none" strike="noStrike">
                          <a:solidFill>
                            <a:srgbClr val="DD4B5A"/>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243806111"/>
                  </a:ext>
                </a:extLst>
              </a:tr>
              <a:tr h="222191">
                <a:tc>
                  <a:txBody>
                    <a:bodyPr/>
                    <a:lstStyle/>
                    <a:p>
                      <a:pPr algn="l" fontAlgn="ctr"/>
                      <a:r>
                        <a:rPr lang="fr-FR" sz="800" b="1" i="0" u="none" strike="noStrike">
                          <a:solidFill>
                            <a:srgbClr val="00B050"/>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241405648"/>
                  </a:ext>
                </a:extLst>
              </a:tr>
              <a:tr h="222191">
                <a:tc>
                  <a:txBody>
                    <a:bodyPr/>
                    <a:lstStyle/>
                    <a:p>
                      <a:pPr algn="l" fontAlgn="ctr"/>
                      <a:r>
                        <a:rPr lang="fr-FR" sz="800" b="1" i="0" u="none" strike="noStrike">
                          <a:solidFill>
                            <a:srgbClr val="DD4B5A"/>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1837139417"/>
                  </a:ext>
                </a:extLst>
              </a:tr>
              <a:tr h="222191">
                <a:tc>
                  <a:txBody>
                    <a:bodyPr/>
                    <a:lstStyle/>
                    <a:p>
                      <a:pPr algn="l" fontAlgn="ctr"/>
                      <a:r>
                        <a:rPr lang="fr-FR" sz="800" b="1" i="0" u="none" strike="noStrike">
                          <a:solidFill>
                            <a:srgbClr val="00B050"/>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1777805050"/>
                  </a:ext>
                </a:extLst>
              </a:tr>
              <a:tr h="222191">
                <a:tc>
                  <a:txBody>
                    <a:bodyPr/>
                    <a:lstStyle/>
                    <a:p>
                      <a:pPr algn="l" fontAlgn="ctr"/>
                      <a:r>
                        <a:rPr lang="fr-FR" sz="800" b="1" i="0" u="none" strike="noStrike">
                          <a:solidFill>
                            <a:srgbClr val="DD4B5A"/>
                          </a:solidFill>
                          <a:effectLst/>
                          <a:latin typeface="Tahoma" panose="020B0604030504040204" pitchFamily="34" charset="0"/>
                        </a:rPr>
                        <a:t>-9</a:t>
                      </a:r>
                    </a:p>
                  </a:txBody>
                  <a:tcPr marL="7620" marR="7620" marT="7620" marB="0" anchor="ctr">
                    <a:lnL>
                      <a:noFill/>
                    </a:lnL>
                    <a:lnR>
                      <a:noFill/>
                    </a:lnR>
                    <a:lnT>
                      <a:noFill/>
                    </a:lnT>
                    <a:lnB>
                      <a:noFill/>
                    </a:lnB>
                  </a:tcPr>
                </a:tc>
                <a:extLst>
                  <a:ext uri="{0D108BD9-81ED-4DB2-BD59-A6C34878D82A}">
                    <a16:rowId xmlns:a16="http://schemas.microsoft.com/office/drawing/2014/main" val="1755613189"/>
                  </a:ext>
                </a:extLst>
              </a:tr>
              <a:tr h="222191">
                <a:tc>
                  <a:txBody>
                    <a:bodyPr/>
                    <a:lstStyle/>
                    <a:p>
                      <a:pPr algn="l" fontAlgn="ctr"/>
                      <a:r>
                        <a:rPr lang="fr-FR" sz="800" b="1" i="0" u="none" strike="noStrike">
                          <a:solidFill>
                            <a:srgbClr val="00B050"/>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1825405474"/>
                  </a:ext>
                </a:extLst>
              </a:tr>
              <a:tr h="222191">
                <a:tc>
                  <a:txBody>
                    <a:bodyPr/>
                    <a:lstStyle/>
                    <a:p>
                      <a:pPr algn="l" fontAlgn="ctr"/>
                      <a:r>
                        <a:rPr lang="fr-FR" sz="800" b="1" i="0" u="none" strike="noStrike">
                          <a:solidFill>
                            <a:srgbClr val="DD4B5A"/>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293233100"/>
                  </a:ext>
                </a:extLst>
              </a:tr>
              <a:tr h="222191">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3854322233"/>
                  </a:ext>
                </a:extLst>
              </a:tr>
              <a:tr h="222191">
                <a:tc>
                  <a:txBody>
                    <a:bodyPr/>
                    <a:lstStyle/>
                    <a:p>
                      <a:pPr algn="l" fontAlgn="ctr"/>
                      <a:r>
                        <a:rPr lang="fr-FR" sz="800" b="1" i="0" u="none" strike="noStrike">
                          <a:solidFill>
                            <a:srgbClr val="DD4B5A"/>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2482935273"/>
                  </a:ext>
                </a:extLst>
              </a:tr>
              <a:tr h="222191">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533641909"/>
                  </a:ext>
                </a:extLst>
              </a:tr>
              <a:tr h="222191">
                <a:tc>
                  <a:txBody>
                    <a:bodyPr/>
                    <a:lstStyle/>
                    <a:p>
                      <a:pPr algn="l" fontAlgn="ctr"/>
                      <a:r>
                        <a:rPr lang="fr-FR" sz="800" b="1" i="0" u="none" strike="noStrike" dirty="0">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4255094904"/>
                  </a:ext>
                </a:extLst>
              </a:tr>
            </a:tbl>
          </a:graphicData>
        </a:graphic>
      </p:graphicFrame>
      <p:cxnSp>
        <p:nvCxnSpPr>
          <p:cNvPr id="29" name="Connecteur droit avec flèche 73">
            <a:extLst>
              <a:ext uri="{FF2B5EF4-FFF2-40B4-BE49-F238E27FC236}">
                <a16:creationId xmlns:a16="http://schemas.microsoft.com/office/drawing/2014/main" id="{73450F67-0084-4A8F-AE0A-ED864AECDFA3}"/>
              </a:ext>
            </a:extLst>
          </p:cNvPr>
          <p:cNvCxnSpPr/>
          <p:nvPr/>
        </p:nvCxnSpPr>
        <p:spPr bwMode="auto">
          <a:xfrm flipV="1">
            <a:off x="6200027" y="215173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0" name="Connecteur droit avec flèche 73">
            <a:extLst>
              <a:ext uri="{FF2B5EF4-FFF2-40B4-BE49-F238E27FC236}">
                <a16:creationId xmlns:a16="http://schemas.microsoft.com/office/drawing/2014/main" id="{59DB6500-3EFD-4DE7-AEAE-80414044EBB3}"/>
              </a:ext>
            </a:extLst>
          </p:cNvPr>
          <p:cNvCxnSpPr>
            <a:cxnSpLocks/>
          </p:cNvCxnSpPr>
          <p:nvPr/>
        </p:nvCxnSpPr>
        <p:spPr bwMode="auto">
          <a:xfrm flipV="1">
            <a:off x="6200027" y="259720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1" name="Connecteur droit avec flèche 73">
            <a:extLst>
              <a:ext uri="{FF2B5EF4-FFF2-40B4-BE49-F238E27FC236}">
                <a16:creationId xmlns:a16="http://schemas.microsoft.com/office/drawing/2014/main" id="{B472D6A7-6B63-4477-B03A-64CE2AAFD427}"/>
              </a:ext>
            </a:extLst>
          </p:cNvPr>
          <p:cNvCxnSpPr>
            <a:cxnSpLocks/>
          </p:cNvCxnSpPr>
          <p:nvPr/>
        </p:nvCxnSpPr>
        <p:spPr bwMode="auto">
          <a:xfrm flipV="1">
            <a:off x="6200027" y="303682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2" name="Connecteur droit avec flèche 73">
            <a:extLst>
              <a:ext uri="{FF2B5EF4-FFF2-40B4-BE49-F238E27FC236}">
                <a16:creationId xmlns:a16="http://schemas.microsoft.com/office/drawing/2014/main" id="{7149726F-AEEA-4D95-BDFB-8A5A3A00A05B}"/>
              </a:ext>
            </a:extLst>
          </p:cNvPr>
          <p:cNvCxnSpPr>
            <a:cxnSpLocks/>
          </p:cNvCxnSpPr>
          <p:nvPr/>
        </p:nvCxnSpPr>
        <p:spPr bwMode="auto">
          <a:xfrm flipV="1">
            <a:off x="6200027" y="348230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3" name="Connecteur droit avec flèche 73">
            <a:extLst>
              <a:ext uri="{FF2B5EF4-FFF2-40B4-BE49-F238E27FC236}">
                <a16:creationId xmlns:a16="http://schemas.microsoft.com/office/drawing/2014/main" id="{A54307C1-7A02-4F6D-B08D-62EDE9CCD77F}"/>
              </a:ext>
            </a:extLst>
          </p:cNvPr>
          <p:cNvCxnSpPr>
            <a:cxnSpLocks/>
          </p:cNvCxnSpPr>
          <p:nvPr/>
        </p:nvCxnSpPr>
        <p:spPr bwMode="auto">
          <a:xfrm flipV="1">
            <a:off x="6200027" y="392191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4" name="Connecteur droit avec flèche 73">
            <a:extLst>
              <a:ext uri="{FF2B5EF4-FFF2-40B4-BE49-F238E27FC236}">
                <a16:creationId xmlns:a16="http://schemas.microsoft.com/office/drawing/2014/main" id="{F573D8DC-7A70-4CF4-9D80-D871D77B2EAA}"/>
              </a:ext>
            </a:extLst>
          </p:cNvPr>
          <p:cNvCxnSpPr>
            <a:cxnSpLocks/>
          </p:cNvCxnSpPr>
          <p:nvPr/>
        </p:nvCxnSpPr>
        <p:spPr bwMode="auto">
          <a:xfrm flipV="1">
            <a:off x="6200027" y="436153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5" name="Connecteur droit avec flèche 73">
            <a:extLst>
              <a:ext uri="{FF2B5EF4-FFF2-40B4-BE49-F238E27FC236}">
                <a16:creationId xmlns:a16="http://schemas.microsoft.com/office/drawing/2014/main" id="{69281547-FBF7-491E-BE2E-A1ADE173CC43}"/>
              </a:ext>
            </a:extLst>
          </p:cNvPr>
          <p:cNvCxnSpPr>
            <a:cxnSpLocks/>
          </p:cNvCxnSpPr>
          <p:nvPr/>
        </p:nvCxnSpPr>
        <p:spPr bwMode="auto">
          <a:xfrm flipV="1">
            <a:off x="6200027" y="48245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6" name="Connecteur droit avec flèche 73">
            <a:extLst>
              <a:ext uri="{FF2B5EF4-FFF2-40B4-BE49-F238E27FC236}">
                <a16:creationId xmlns:a16="http://schemas.microsoft.com/office/drawing/2014/main" id="{1EF4D397-19F7-4120-900B-4A95FD7B62C1}"/>
              </a:ext>
            </a:extLst>
          </p:cNvPr>
          <p:cNvCxnSpPr>
            <a:cxnSpLocks/>
          </p:cNvCxnSpPr>
          <p:nvPr/>
        </p:nvCxnSpPr>
        <p:spPr bwMode="auto">
          <a:xfrm flipV="1">
            <a:off x="6200027" y="52817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7" name="Connecteur droit avec flèche 73">
            <a:extLst>
              <a:ext uri="{FF2B5EF4-FFF2-40B4-BE49-F238E27FC236}">
                <a16:creationId xmlns:a16="http://schemas.microsoft.com/office/drawing/2014/main" id="{8F061883-2FBB-4C41-8071-CFE39EC63BA3}"/>
              </a:ext>
            </a:extLst>
          </p:cNvPr>
          <p:cNvCxnSpPr>
            <a:cxnSpLocks/>
          </p:cNvCxnSpPr>
          <p:nvPr/>
        </p:nvCxnSpPr>
        <p:spPr bwMode="auto">
          <a:xfrm flipV="1">
            <a:off x="6200027" y="570968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8" name="Connecteur droit avec flèche 73">
            <a:extLst>
              <a:ext uri="{FF2B5EF4-FFF2-40B4-BE49-F238E27FC236}">
                <a16:creationId xmlns:a16="http://schemas.microsoft.com/office/drawing/2014/main" id="{57C1D01F-3EE1-498A-9BF2-D72F0DB3ABC1}"/>
              </a:ext>
            </a:extLst>
          </p:cNvPr>
          <p:cNvCxnSpPr>
            <a:cxnSpLocks/>
          </p:cNvCxnSpPr>
          <p:nvPr/>
        </p:nvCxnSpPr>
        <p:spPr bwMode="auto">
          <a:xfrm flipV="1">
            <a:off x="6200027" y="616053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0" name="Connecteur droit avec flèche 65">
            <a:extLst>
              <a:ext uri="{FF2B5EF4-FFF2-40B4-BE49-F238E27FC236}">
                <a16:creationId xmlns:a16="http://schemas.microsoft.com/office/drawing/2014/main" id="{8F26DB08-71F1-4265-B1DC-D044F1C619E5}"/>
              </a:ext>
            </a:extLst>
          </p:cNvPr>
          <p:cNvCxnSpPr>
            <a:cxnSpLocks/>
          </p:cNvCxnSpPr>
          <p:nvPr/>
        </p:nvCxnSpPr>
        <p:spPr bwMode="auto">
          <a:xfrm>
            <a:off x="6197907" y="237982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1" name="Connecteur droit avec flèche 65">
            <a:extLst>
              <a:ext uri="{FF2B5EF4-FFF2-40B4-BE49-F238E27FC236}">
                <a16:creationId xmlns:a16="http://schemas.microsoft.com/office/drawing/2014/main" id="{F66FB9C5-3443-4589-9446-45ED1B245EA7}"/>
              </a:ext>
            </a:extLst>
          </p:cNvPr>
          <p:cNvCxnSpPr>
            <a:cxnSpLocks/>
          </p:cNvCxnSpPr>
          <p:nvPr/>
        </p:nvCxnSpPr>
        <p:spPr bwMode="auto">
          <a:xfrm>
            <a:off x="6197907" y="282530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2" name="Connecteur droit avec flèche 65">
            <a:extLst>
              <a:ext uri="{FF2B5EF4-FFF2-40B4-BE49-F238E27FC236}">
                <a16:creationId xmlns:a16="http://schemas.microsoft.com/office/drawing/2014/main" id="{1354469D-BFF8-41E3-A7AC-0833FA536CFA}"/>
              </a:ext>
            </a:extLst>
          </p:cNvPr>
          <p:cNvCxnSpPr>
            <a:cxnSpLocks/>
          </p:cNvCxnSpPr>
          <p:nvPr/>
        </p:nvCxnSpPr>
        <p:spPr bwMode="auto">
          <a:xfrm>
            <a:off x="6197907" y="32707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3" name="Connecteur droit avec flèche 65">
            <a:extLst>
              <a:ext uri="{FF2B5EF4-FFF2-40B4-BE49-F238E27FC236}">
                <a16:creationId xmlns:a16="http://schemas.microsoft.com/office/drawing/2014/main" id="{A16EB9C1-469E-416D-AA84-7AAA69C2171B}"/>
              </a:ext>
            </a:extLst>
          </p:cNvPr>
          <p:cNvCxnSpPr>
            <a:cxnSpLocks/>
          </p:cNvCxnSpPr>
          <p:nvPr/>
        </p:nvCxnSpPr>
        <p:spPr bwMode="auto">
          <a:xfrm>
            <a:off x="6197907" y="370453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5" name="Connecteur droit avec flèche 65">
            <a:extLst>
              <a:ext uri="{FF2B5EF4-FFF2-40B4-BE49-F238E27FC236}">
                <a16:creationId xmlns:a16="http://schemas.microsoft.com/office/drawing/2014/main" id="{29EC1B87-2654-4415-8B01-5C3D188B2A24}"/>
              </a:ext>
            </a:extLst>
          </p:cNvPr>
          <p:cNvCxnSpPr>
            <a:cxnSpLocks/>
          </p:cNvCxnSpPr>
          <p:nvPr/>
        </p:nvCxnSpPr>
        <p:spPr bwMode="auto">
          <a:xfrm>
            <a:off x="6197907" y="415587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6" name="Connecteur droit avec flèche 65">
            <a:extLst>
              <a:ext uri="{FF2B5EF4-FFF2-40B4-BE49-F238E27FC236}">
                <a16:creationId xmlns:a16="http://schemas.microsoft.com/office/drawing/2014/main" id="{681758ED-382B-4527-A28F-F77BE07C0188}"/>
              </a:ext>
            </a:extLst>
          </p:cNvPr>
          <p:cNvCxnSpPr>
            <a:cxnSpLocks/>
          </p:cNvCxnSpPr>
          <p:nvPr/>
        </p:nvCxnSpPr>
        <p:spPr bwMode="auto">
          <a:xfrm>
            <a:off x="6197907" y="460721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7" name="Connecteur droit avec flèche 65">
            <a:extLst>
              <a:ext uri="{FF2B5EF4-FFF2-40B4-BE49-F238E27FC236}">
                <a16:creationId xmlns:a16="http://schemas.microsoft.com/office/drawing/2014/main" id="{DE777771-A34F-4837-A7F4-691C765CEA29}"/>
              </a:ext>
            </a:extLst>
          </p:cNvPr>
          <p:cNvCxnSpPr>
            <a:cxnSpLocks/>
          </p:cNvCxnSpPr>
          <p:nvPr/>
        </p:nvCxnSpPr>
        <p:spPr bwMode="auto">
          <a:xfrm>
            <a:off x="6197907" y="506441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8" name="Connecteur droit avec flèche 65">
            <a:extLst>
              <a:ext uri="{FF2B5EF4-FFF2-40B4-BE49-F238E27FC236}">
                <a16:creationId xmlns:a16="http://schemas.microsoft.com/office/drawing/2014/main" id="{0B94E9E3-B0BD-4A31-A697-2D6E80725C63}"/>
              </a:ext>
            </a:extLst>
          </p:cNvPr>
          <p:cNvCxnSpPr>
            <a:cxnSpLocks/>
          </p:cNvCxnSpPr>
          <p:nvPr/>
        </p:nvCxnSpPr>
        <p:spPr bwMode="auto">
          <a:xfrm>
            <a:off x="6197907" y="550402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9" name="Connecteur droit avec flèche 65">
            <a:extLst>
              <a:ext uri="{FF2B5EF4-FFF2-40B4-BE49-F238E27FC236}">
                <a16:creationId xmlns:a16="http://schemas.microsoft.com/office/drawing/2014/main" id="{119C69DC-B811-40BC-A70A-D41274A482D0}"/>
              </a:ext>
            </a:extLst>
          </p:cNvPr>
          <p:cNvCxnSpPr>
            <a:cxnSpLocks/>
          </p:cNvCxnSpPr>
          <p:nvPr/>
        </p:nvCxnSpPr>
        <p:spPr bwMode="auto">
          <a:xfrm>
            <a:off x="6197907" y="594364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0" name="Connecteur droit avec flèche 65">
            <a:extLst>
              <a:ext uri="{FF2B5EF4-FFF2-40B4-BE49-F238E27FC236}">
                <a16:creationId xmlns:a16="http://schemas.microsoft.com/office/drawing/2014/main" id="{A45E906C-23C6-4AB6-97EF-34887B1953AB}"/>
              </a:ext>
            </a:extLst>
          </p:cNvPr>
          <p:cNvCxnSpPr>
            <a:cxnSpLocks/>
          </p:cNvCxnSpPr>
          <p:nvPr/>
        </p:nvCxnSpPr>
        <p:spPr bwMode="auto">
          <a:xfrm>
            <a:off x="6197907" y="638912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6" name="Tabela 5">
            <a:extLst>
              <a:ext uri="{FF2B5EF4-FFF2-40B4-BE49-F238E27FC236}">
                <a16:creationId xmlns:a16="http://schemas.microsoft.com/office/drawing/2014/main" id="{7B80AF07-B200-474D-9FDB-C0D9248422E7}"/>
              </a:ext>
            </a:extLst>
          </p:cNvPr>
          <p:cNvGraphicFramePr>
            <a:graphicFrameLocks noGrp="1"/>
          </p:cNvGraphicFramePr>
          <p:nvPr/>
        </p:nvGraphicFramePr>
        <p:xfrm>
          <a:off x="7381876" y="2096293"/>
          <a:ext cx="321733" cy="4465380"/>
        </p:xfrm>
        <a:graphic>
          <a:graphicData uri="http://schemas.openxmlformats.org/drawingml/2006/table">
            <a:tbl>
              <a:tblPr/>
              <a:tblGrid>
                <a:gridCol w="321733">
                  <a:extLst>
                    <a:ext uri="{9D8B030D-6E8A-4147-A177-3AD203B41FA5}">
                      <a16:colId xmlns:a16="http://schemas.microsoft.com/office/drawing/2014/main" val="1431227721"/>
                    </a:ext>
                  </a:extLst>
                </a:gridCol>
              </a:tblGrid>
              <a:tr h="223269">
                <a:tc>
                  <a:txBody>
                    <a:bodyPr/>
                    <a:lstStyle/>
                    <a:p>
                      <a:pPr algn="l" fontAlgn="ctr"/>
                      <a:r>
                        <a:rPr lang="fr-FR" sz="800" b="1" i="0" u="none" strike="noStrike" dirty="0">
                          <a:solidFill>
                            <a:srgbClr val="00B050"/>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511579646"/>
                  </a:ext>
                </a:extLst>
              </a:tr>
              <a:tr h="223269">
                <a:tc>
                  <a:txBody>
                    <a:bodyPr/>
                    <a:lstStyle/>
                    <a:p>
                      <a:pPr algn="l" fontAlgn="ctr"/>
                      <a:r>
                        <a:rPr lang="fr-FR" sz="800" b="1" i="0" u="none" strike="noStrike" dirty="0">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2915367033"/>
                  </a:ext>
                </a:extLst>
              </a:tr>
              <a:tr h="223269">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520701828"/>
                  </a:ext>
                </a:extLst>
              </a:tr>
              <a:tr h="223269">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017194086"/>
                  </a:ext>
                </a:extLst>
              </a:tr>
              <a:tr h="223269">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360479882"/>
                  </a:ext>
                </a:extLst>
              </a:tr>
              <a:tr h="223269">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562475435"/>
                  </a:ext>
                </a:extLst>
              </a:tr>
              <a:tr h="223269">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152826946"/>
                  </a:ext>
                </a:extLst>
              </a:tr>
              <a:tr h="223269">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462292788"/>
                  </a:ext>
                </a:extLst>
              </a:tr>
              <a:tr h="223269">
                <a:tc>
                  <a:txBody>
                    <a:bodyPr/>
                    <a:lstStyle/>
                    <a:p>
                      <a:pPr algn="l" fontAlgn="ctr"/>
                      <a:r>
                        <a:rPr lang="fr-FR" sz="800" b="1" i="0" u="none" strike="noStrike">
                          <a:solidFill>
                            <a:srgbClr val="00B050"/>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3098603634"/>
                  </a:ext>
                </a:extLst>
              </a:tr>
              <a:tr h="223269">
                <a:tc>
                  <a:txBody>
                    <a:bodyPr/>
                    <a:lstStyle/>
                    <a:p>
                      <a:pPr algn="l" fontAlgn="ctr"/>
                      <a:r>
                        <a:rPr lang="fr-FR" sz="800" b="1" i="0" u="none" strike="noStrike">
                          <a:solidFill>
                            <a:srgbClr val="DD4B5A"/>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1910853277"/>
                  </a:ext>
                </a:extLst>
              </a:tr>
              <a:tr h="223269">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768984623"/>
                  </a:ext>
                </a:extLst>
              </a:tr>
              <a:tr h="223269">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971102075"/>
                  </a:ext>
                </a:extLst>
              </a:tr>
              <a:tr h="223269">
                <a:tc>
                  <a:txBody>
                    <a:bodyPr/>
                    <a:lstStyle/>
                    <a:p>
                      <a:pPr algn="l" fontAlgn="ctr"/>
                      <a:r>
                        <a:rPr lang="fr-FR" sz="800" b="1" i="0" u="none" strike="noStrike">
                          <a:solidFill>
                            <a:srgbClr val="00B050"/>
                          </a:solidFill>
                          <a:effectLst/>
                          <a:latin typeface="Tahoma" panose="020B0604030504040204" pitchFamily="34" charset="0"/>
                        </a:rPr>
                        <a:t>+12</a:t>
                      </a:r>
                    </a:p>
                  </a:txBody>
                  <a:tcPr marL="7620" marR="7620" marT="7620" marB="0" anchor="ctr">
                    <a:lnL>
                      <a:noFill/>
                    </a:lnL>
                    <a:lnR>
                      <a:noFill/>
                    </a:lnR>
                    <a:lnT>
                      <a:noFill/>
                    </a:lnT>
                    <a:lnB>
                      <a:noFill/>
                    </a:lnB>
                  </a:tcPr>
                </a:tc>
                <a:extLst>
                  <a:ext uri="{0D108BD9-81ED-4DB2-BD59-A6C34878D82A}">
                    <a16:rowId xmlns:a16="http://schemas.microsoft.com/office/drawing/2014/main" val="1166409292"/>
                  </a:ext>
                </a:extLst>
              </a:tr>
              <a:tr h="223269">
                <a:tc>
                  <a:txBody>
                    <a:bodyPr/>
                    <a:lstStyle/>
                    <a:p>
                      <a:pPr algn="l" fontAlgn="ctr"/>
                      <a:r>
                        <a:rPr lang="fr-FR" sz="800" b="1" i="0" u="none" strike="noStrike">
                          <a:solidFill>
                            <a:srgbClr val="DD4B5A"/>
                          </a:solidFill>
                          <a:effectLst/>
                          <a:latin typeface="Tahoma" panose="020B0604030504040204" pitchFamily="34" charset="0"/>
                        </a:rPr>
                        <a:t>-11</a:t>
                      </a:r>
                    </a:p>
                  </a:txBody>
                  <a:tcPr marL="7620" marR="7620" marT="7620" marB="0" anchor="ctr">
                    <a:lnL>
                      <a:noFill/>
                    </a:lnL>
                    <a:lnR>
                      <a:noFill/>
                    </a:lnR>
                    <a:lnT>
                      <a:noFill/>
                    </a:lnT>
                    <a:lnB>
                      <a:noFill/>
                    </a:lnB>
                  </a:tcPr>
                </a:tc>
                <a:extLst>
                  <a:ext uri="{0D108BD9-81ED-4DB2-BD59-A6C34878D82A}">
                    <a16:rowId xmlns:a16="http://schemas.microsoft.com/office/drawing/2014/main" val="1358484828"/>
                  </a:ext>
                </a:extLst>
              </a:tr>
              <a:tr h="223269">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595475064"/>
                  </a:ext>
                </a:extLst>
              </a:tr>
              <a:tr h="223269">
                <a:tc>
                  <a:txBody>
                    <a:bodyPr/>
                    <a:lstStyle/>
                    <a:p>
                      <a:pPr algn="l" fontAlgn="ctr"/>
                      <a:r>
                        <a:rPr lang="fr-FR" sz="800" b="1" i="0" u="none" strike="noStrike">
                          <a:solidFill>
                            <a:srgbClr val="DD4B5A"/>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3897566876"/>
                  </a:ext>
                </a:extLst>
              </a:tr>
              <a:tr h="223269">
                <a:tc>
                  <a:txBody>
                    <a:bodyPr/>
                    <a:lstStyle/>
                    <a:p>
                      <a:pPr algn="l" fontAlgn="ctr"/>
                      <a:r>
                        <a:rPr lang="fr-FR" sz="800" b="1" i="0" u="none" strike="noStrike">
                          <a:solidFill>
                            <a:srgbClr val="00B050"/>
                          </a:solidFill>
                          <a:effectLst/>
                          <a:latin typeface="Tahoma" panose="020B0604030504040204" pitchFamily="34" charset="0"/>
                        </a:rPr>
                        <a:t>+11</a:t>
                      </a:r>
                    </a:p>
                  </a:txBody>
                  <a:tcPr marL="7620" marR="7620" marT="7620" marB="0" anchor="ctr">
                    <a:lnL>
                      <a:noFill/>
                    </a:lnL>
                    <a:lnR>
                      <a:noFill/>
                    </a:lnR>
                    <a:lnT>
                      <a:noFill/>
                    </a:lnT>
                    <a:lnB>
                      <a:noFill/>
                    </a:lnB>
                  </a:tcPr>
                </a:tc>
                <a:extLst>
                  <a:ext uri="{0D108BD9-81ED-4DB2-BD59-A6C34878D82A}">
                    <a16:rowId xmlns:a16="http://schemas.microsoft.com/office/drawing/2014/main" val="3695470084"/>
                  </a:ext>
                </a:extLst>
              </a:tr>
              <a:tr h="223269">
                <a:tc>
                  <a:txBody>
                    <a:bodyPr/>
                    <a:lstStyle/>
                    <a:p>
                      <a:pPr algn="l" fontAlgn="ctr"/>
                      <a:r>
                        <a:rPr lang="fr-FR" sz="800" b="1" i="0" u="none" strike="noStrike" dirty="0">
                          <a:solidFill>
                            <a:srgbClr val="DD4B5A"/>
                          </a:solidFill>
                          <a:effectLst/>
                          <a:latin typeface="Tahoma" panose="020B0604030504040204" pitchFamily="34" charset="0"/>
                        </a:rPr>
                        <a:t>-11</a:t>
                      </a:r>
                    </a:p>
                  </a:txBody>
                  <a:tcPr marL="7620" marR="7620" marT="7620" marB="0" anchor="ctr">
                    <a:lnL>
                      <a:noFill/>
                    </a:lnL>
                    <a:lnR>
                      <a:noFill/>
                    </a:lnR>
                    <a:lnT>
                      <a:noFill/>
                    </a:lnT>
                    <a:lnB>
                      <a:noFill/>
                    </a:lnB>
                  </a:tcPr>
                </a:tc>
                <a:extLst>
                  <a:ext uri="{0D108BD9-81ED-4DB2-BD59-A6C34878D82A}">
                    <a16:rowId xmlns:a16="http://schemas.microsoft.com/office/drawing/2014/main" val="819127252"/>
                  </a:ext>
                </a:extLst>
              </a:tr>
              <a:tr h="223269">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4200504826"/>
                  </a:ext>
                </a:extLst>
              </a:tr>
              <a:tr h="223269">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838184815"/>
                  </a:ext>
                </a:extLst>
              </a:tr>
            </a:tbl>
          </a:graphicData>
        </a:graphic>
      </p:graphicFrame>
      <p:cxnSp>
        <p:nvCxnSpPr>
          <p:cNvPr id="78" name="Connecteur droit avec flèche 73">
            <a:extLst>
              <a:ext uri="{FF2B5EF4-FFF2-40B4-BE49-F238E27FC236}">
                <a16:creationId xmlns:a16="http://schemas.microsoft.com/office/drawing/2014/main" id="{3387FEB2-B88E-4ECE-ACF9-9DFF75F2CD1F}"/>
              </a:ext>
            </a:extLst>
          </p:cNvPr>
          <p:cNvCxnSpPr/>
          <p:nvPr/>
        </p:nvCxnSpPr>
        <p:spPr bwMode="auto">
          <a:xfrm flipV="1">
            <a:off x="7235545" y="215510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79" name="Connecteur droit avec flèche 73">
            <a:extLst>
              <a:ext uri="{FF2B5EF4-FFF2-40B4-BE49-F238E27FC236}">
                <a16:creationId xmlns:a16="http://schemas.microsoft.com/office/drawing/2014/main" id="{981BEB62-8D2C-4AD5-8E44-202398687A73}"/>
              </a:ext>
            </a:extLst>
          </p:cNvPr>
          <p:cNvCxnSpPr/>
          <p:nvPr/>
        </p:nvCxnSpPr>
        <p:spPr bwMode="auto">
          <a:xfrm flipV="1">
            <a:off x="7235545" y="303486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80" name="Connecteur droit avec flèche 73">
            <a:extLst>
              <a:ext uri="{FF2B5EF4-FFF2-40B4-BE49-F238E27FC236}">
                <a16:creationId xmlns:a16="http://schemas.microsoft.com/office/drawing/2014/main" id="{ECF0F658-161D-4158-A74E-C1B43938B3A0}"/>
              </a:ext>
            </a:extLst>
          </p:cNvPr>
          <p:cNvCxnSpPr/>
          <p:nvPr/>
        </p:nvCxnSpPr>
        <p:spPr bwMode="auto">
          <a:xfrm flipV="1">
            <a:off x="7235545" y="39215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81" name="Connecteur droit avec flèche 73">
            <a:extLst>
              <a:ext uri="{FF2B5EF4-FFF2-40B4-BE49-F238E27FC236}">
                <a16:creationId xmlns:a16="http://schemas.microsoft.com/office/drawing/2014/main" id="{2194383D-28D5-433D-A906-6BA15CFB8C99}"/>
              </a:ext>
            </a:extLst>
          </p:cNvPr>
          <p:cNvCxnSpPr>
            <a:cxnSpLocks/>
          </p:cNvCxnSpPr>
          <p:nvPr/>
        </p:nvCxnSpPr>
        <p:spPr bwMode="auto">
          <a:xfrm flipV="1">
            <a:off x="7235545" y="436490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82" name="Connecteur droit avec flèche 73">
            <a:extLst>
              <a:ext uri="{FF2B5EF4-FFF2-40B4-BE49-F238E27FC236}">
                <a16:creationId xmlns:a16="http://schemas.microsoft.com/office/drawing/2014/main" id="{208B9E70-3CF0-436E-AB23-07EF3E17830F}"/>
              </a:ext>
            </a:extLst>
          </p:cNvPr>
          <p:cNvCxnSpPr>
            <a:cxnSpLocks/>
          </p:cNvCxnSpPr>
          <p:nvPr/>
        </p:nvCxnSpPr>
        <p:spPr bwMode="auto">
          <a:xfrm flipV="1">
            <a:off x="7235545" y="48290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83" name="Connecteur droit avec flèche 73">
            <a:extLst>
              <a:ext uri="{FF2B5EF4-FFF2-40B4-BE49-F238E27FC236}">
                <a16:creationId xmlns:a16="http://schemas.microsoft.com/office/drawing/2014/main" id="{9574E70E-1BA1-459E-A0DA-FA3483658314}"/>
              </a:ext>
            </a:extLst>
          </p:cNvPr>
          <p:cNvCxnSpPr>
            <a:cxnSpLocks/>
          </p:cNvCxnSpPr>
          <p:nvPr/>
        </p:nvCxnSpPr>
        <p:spPr bwMode="auto">
          <a:xfrm flipV="1">
            <a:off x="7235545" y="527237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84" name="Connecteur droit avec flèche 73">
            <a:extLst>
              <a:ext uri="{FF2B5EF4-FFF2-40B4-BE49-F238E27FC236}">
                <a16:creationId xmlns:a16="http://schemas.microsoft.com/office/drawing/2014/main" id="{31D4B7D6-8A2A-473E-BDB2-DE54075061A3}"/>
              </a:ext>
            </a:extLst>
          </p:cNvPr>
          <p:cNvCxnSpPr>
            <a:cxnSpLocks/>
          </p:cNvCxnSpPr>
          <p:nvPr/>
        </p:nvCxnSpPr>
        <p:spPr bwMode="auto">
          <a:xfrm flipV="1">
            <a:off x="7235545" y="572265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85" name="Connecteur droit avec flèche 65">
            <a:extLst>
              <a:ext uri="{FF2B5EF4-FFF2-40B4-BE49-F238E27FC236}">
                <a16:creationId xmlns:a16="http://schemas.microsoft.com/office/drawing/2014/main" id="{341C5C44-F04D-4880-A756-153218FF835E}"/>
              </a:ext>
            </a:extLst>
          </p:cNvPr>
          <p:cNvCxnSpPr>
            <a:cxnSpLocks/>
          </p:cNvCxnSpPr>
          <p:nvPr/>
        </p:nvCxnSpPr>
        <p:spPr bwMode="auto">
          <a:xfrm>
            <a:off x="7224010" y="237982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6" name="Connecteur droit avec flèche 65">
            <a:extLst>
              <a:ext uri="{FF2B5EF4-FFF2-40B4-BE49-F238E27FC236}">
                <a16:creationId xmlns:a16="http://schemas.microsoft.com/office/drawing/2014/main" id="{5493987C-746F-4DB2-992E-BEA87A9973DB}"/>
              </a:ext>
            </a:extLst>
          </p:cNvPr>
          <p:cNvCxnSpPr>
            <a:cxnSpLocks/>
          </p:cNvCxnSpPr>
          <p:nvPr/>
        </p:nvCxnSpPr>
        <p:spPr bwMode="auto">
          <a:xfrm>
            <a:off x="7224010" y="329422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7" name="Connecteur droit avec flèche 65">
            <a:extLst>
              <a:ext uri="{FF2B5EF4-FFF2-40B4-BE49-F238E27FC236}">
                <a16:creationId xmlns:a16="http://schemas.microsoft.com/office/drawing/2014/main" id="{A8AE290D-2F9D-456A-B5DB-1538A18460A2}"/>
              </a:ext>
            </a:extLst>
          </p:cNvPr>
          <p:cNvCxnSpPr>
            <a:cxnSpLocks/>
          </p:cNvCxnSpPr>
          <p:nvPr/>
        </p:nvCxnSpPr>
        <p:spPr bwMode="auto">
          <a:xfrm>
            <a:off x="7224010" y="4153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8" name="Connecteur droit avec flèche 65">
            <a:extLst>
              <a:ext uri="{FF2B5EF4-FFF2-40B4-BE49-F238E27FC236}">
                <a16:creationId xmlns:a16="http://schemas.microsoft.com/office/drawing/2014/main" id="{CD78B937-80A2-41E9-BCD1-DCCD9BA19708}"/>
              </a:ext>
            </a:extLst>
          </p:cNvPr>
          <p:cNvCxnSpPr>
            <a:cxnSpLocks/>
          </p:cNvCxnSpPr>
          <p:nvPr/>
        </p:nvCxnSpPr>
        <p:spPr bwMode="auto">
          <a:xfrm>
            <a:off x="7224010" y="460348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9" name="Connecteur droit avec flèche 65">
            <a:extLst>
              <a:ext uri="{FF2B5EF4-FFF2-40B4-BE49-F238E27FC236}">
                <a16:creationId xmlns:a16="http://schemas.microsoft.com/office/drawing/2014/main" id="{A925E34F-9774-405B-9EB5-59470EF1B5C7}"/>
              </a:ext>
            </a:extLst>
          </p:cNvPr>
          <p:cNvCxnSpPr>
            <a:cxnSpLocks/>
          </p:cNvCxnSpPr>
          <p:nvPr/>
        </p:nvCxnSpPr>
        <p:spPr bwMode="auto">
          <a:xfrm>
            <a:off x="7224010" y="50676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90" name="Connecteur droit avec flèche 65">
            <a:extLst>
              <a:ext uri="{FF2B5EF4-FFF2-40B4-BE49-F238E27FC236}">
                <a16:creationId xmlns:a16="http://schemas.microsoft.com/office/drawing/2014/main" id="{2856B541-2447-4C4B-B726-8D3751EF31FD}"/>
              </a:ext>
            </a:extLst>
          </p:cNvPr>
          <p:cNvCxnSpPr>
            <a:cxnSpLocks/>
          </p:cNvCxnSpPr>
          <p:nvPr/>
        </p:nvCxnSpPr>
        <p:spPr bwMode="auto">
          <a:xfrm>
            <a:off x="7224010" y="551095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91" name="Connecteur droit avec flèche 65">
            <a:extLst>
              <a:ext uri="{FF2B5EF4-FFF2-40B4-BE49-F238E27FC236}">
                <a16:creationId xmlns:a16="http://schemas.microsoft.com/office/drawing/2014/main" id="{739A6032-C9CB-4BF0-9CCF-3365598BD90A}"/>
              </a:ext>
            </a:extLst>
          </p:cNvPr>
          <p:cNvCxnSpPr>
            <a:cxnSpLocks/>
          </p:cNvCxnSpPr>
          <p:nvPr/>
        </p:nvCxnSpPr>
        <p:spPr bwMode="auto">
          <a:xfrm>
            <a:off x="7224010" y="594737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4787328" name="Tabela 4787327">
            <a:extLst>
              <a:ext uri="{FF2B5EF4-FFF2-40B4-BE49-F238E27FC236}">
                <a16:creationId xmlns:a16="http://schemas.microsoft.com/office/drawing/2014/main" id="{1B765138-67A8-42F0-B002-8A6FAD60413F}"/>
              </a:ext>
            </a:extLst>
          </p:cNvPr>
          <p:cNvGraphicFramePr>
            <a:graphicFrameLocks noGrp="1"/>
          </p:cNvGraphicFramePr>
          <p:nvPr>
            <p:extLst>
              <p:ext uri="{D42A27DB-BD31-4B8C-83A1-F6EECF244321}">
                <p14:modId xmlns:p14="http://schemas.microsoft.com/office/powerpoint/2010/main" val="2403968233"/>
              </p:ext>
            </p:extLst>
          </p:nvPr>
        </p:nvGraphicFramePr>
        <p:xfrm>
          <a:off x="8420100" y="2105818"/>
          <a:ext cx="333375" cy="4475960"/>
        </p:xfrm>
        <a:graphic>
          <a:graphicData uri="http://schemas.openxmlformats.org/drawingml/2006/table">
            <a:tbl>
              <a:tblPr/>
              <a:tblGrid>
                <a:gridCol w="333375">
                  <a:extLst>
                    <a:ext uri="{9D8B030D-6E8A-4147-A177-3AD203B41FA5}">
                      <a16:colId xmlns:a16="http://schemas.microsoft.com/office/drawing/2014/main" val="3804810353"/>
                    </a:ext>
                  </a:extLst>
                </a:gridCol>
              </a:tblGrid>
              <a:tr h="22379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525854856"/>
                  </a:ext>
                </a:extLst>
              </a:tr>
              <a:tr h="22379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643514617"/>
                  </a:ext>
                </a:extLst>
              </a:tr>
              <a:tr h="22379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815957634"/>
                  </a:ext>
                </a:extLst>
              </a:tr>
              <a:tr h="22379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463437563"/>
                  </a:ext>
                </a:extLst>
              </a:tr>
              <a:tr h="223798">
                <a:tc>
                  <a:txBody>
                    <a:bodyPr/>
                    <a:lstStyle/>
                    <a:p>
                      <a:pPr algn="l" fontAlgn="ctr"/>
                      <a:r>
                        <a:rPr lang="fr-FR" sz="800" b="1" i="0" u="none" strike="noStrike">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2241899581"/>
                  </a:ext>
                </a:extLst>
              </a:tr>
              <a:tr h="223798">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395085347"/>
                  </a:ext>
                </a:extLst>
              </a:tr>
              <a:tr h="22379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682596380"/>
                  </a:ext>
                </a:extLst>
              </a:tr>
              <a:tr h="22379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796275050"/>
                  </a:ext>
                </a:extLst>
              </a:tr>
              <a:tr h="22379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998568017"/>
                  </a:ext>
                </a:extLst>
              </a:tr>
              <a:tr h="22379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232057991"/>
                  </a:ext>
                </a:extLst>
              </a:tr>
              <a:tr h="223798">
                <a:tc>
                  <a:txBody>
                    <a:bodyPr/>
                    <a:lstStyle/>
                    <a:p>
                      <a:pPr algn="l" fontAlgn="ctr"/>
                      <a:endParaRPr lang="fr-FR" sz="800" b="1" i="0" u="none" strike="noStrike" dirty="0">
                        <a:solidFill>
                          <a:srgbClr val="DD4B5A"/>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749503746"/>
                  </a:ext>
                </a:extLst>
              </a:tr>
              <a:tr h="223798">
                <a:tc>
                  <a:txBody>
                    <a:bodyPr/>
                    <a:lstStyle/>
                    <a:p>
                      <a:pPr algn="l" fontAlgn="ctr"/>
                      <a:endParaRPr lang="fr-FR" sz="800" b="1" i="0" u="none" strike="noStrike" dirty="0">
                        <a:solidFill>
                          <a:srgbClr val="00B05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856717407"/>
                  </a:ext>
                </a:extLst>
              </a:tr>
              <a:tr h="223798">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465567439"/>
                  </a:ext>
                </a:extLst>
              </a:tr>
              <a:tr h="223798">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678514553"/>
                  </a:ext>
                </a:extLst>
              </a:tr>
              <a:tr h="223798">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982434366"/>
                  </a:ext>
                </a:extLst>
              </a:tr>
              <a:tr h="223798">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076076040"/>
                  </a:ext>
                </a:extLst>
              </a:tr>
              <a:tr h="223798">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969598862"/>
                  </a:ext>
                </a:extLst>
              </a:tr>
              <a:tr h="223798">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889673118"/>
                  </a:ext>
                </a:extLst>
              </a:tr>
              <a:tr h="22379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332103134"/>
                  </a:ext>
                </a:extLst>
              </a:tr>
              <a:tr h="22379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93025781"/>
                  </a:ext>
                </a:extLst>
              </a:tr>
            </a:tbl>
          </a:graphicData>
        </a:graphic>
      </p:graphicFrame>
      <p:cxnSp>
        <p:nvCxnSpPr>
          <p:cNvPr id="94" name="Connecteur droit avec flèche 73">
            <a:extLst>
              <a:ext uri="{FF2B5EF4-FFF2-40B4-BE49-F238E27FC236}">
                <a16:creationId xmlns:a16="http://schemas.microsoft.com/office/drawing/2014/main" id="{5DB98286-254C-43AA-AB5F-39EC7C47FAAE}"/>
              </a:ext>
            </a:extLst>
          </p:cNvPr>
          <p:cNvCxnSpPr/>
          <p:nvPr/>
        </p:nvCxnSpPr>
        <p:spPr bwMode="auto">
          <a:xfrm flipV="1">
            <a:off x="8247902" y="304015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96" name="Connecteur droit avec flèche 73">
            <a:extLst>
              <a:ext uri="{FF2B5EF4-FFF2-40B4-BE49-F238E27FC236}">
                <a16:creationId xmlns:a16="http://schemas.microsoft.com/office/drawing/2014/main" id="{1F6E7292-AB98-443F-A3B7-F9AB64137800}"/>
              </a:ext>
            </a:extLst>
          </p:cNvPr>
          <p:cNvCxnSpPr/>
          <p:nvPr/>
        </p:nvCxnSpPr>
        <p:spPr bwMode="auto">
          <a:xfrm flipV="1">
            <a:off x="8247902" y="483431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97" name="Connecteur droit avec flèche 73">
            <a:extLst>
              <a:ext uri="{FF2B5EF4-FFF2-40B4-BE49-F238E27FC236}">
                <a16:creationId xmlns:a16="http://schemas.microsoft.com/office/drawing/2014/main" id="{B8508C72-863A-4F15-BBC1-188FB3BA5B02}"/>
              </a:ext>
            </a:extLst>
          </p:cNvPr>
          <p:cNvCxnSpPr/>
          <p:nvPr/>
        </p:nvCxnSpPr>
        <p:spPr bwMode="auto">
          <a:xfrm flipV="1">
            <a:off x="8247902" y="527766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98" name="Connecteur droit avec flèche 73">
            <a:extLst>
              <a:ext uri="{FF2B5EF4-FFF2-40B4-BE49-F238E27FC236}">
                <a16:creationId xmlns:a16="http://schemas.microsoft.com/office/drawing/2014/main" id="{2C04EE56-C684-4CFE-A861-CD7899738A3A}"/>
              </a:ext>
            </a:extLst>
          </p:cNvPr>
          <p:cNvCxnSpPr/>
          <p:nvPr/>
        </p:nvCxnSpPr>
        <p:spPr bwMode="auto">
          <a:xfrm flipV="1">
            <a:off x="8247902" y="572100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99" name="Connecteur droit avec flèche 65">
            <a:extLst>
              <a:ext uri="{FF2B5EF4-FFF2-40B4-BE49-F238E27FC236}">
                <a16:creationId xmlns:a16="http://schemas.microsoft.com/office/drawing/2014/main" id="{40DF7288-7697-4177-B2DC-71B9F7B8967B}"/>
              </a:ext>
            </a:extLst>
          </p:cNvPr>
          <p:cNvCxnSpPr>
            <a:cxnSpLocks/>
          </p:cNvCxnSpPr>
          <p:nvPr/>
        </p:nvCxnSpPr>
        <p:spPr bwMode="auto">
          <a:xfrm>
            <a:off x="8249247" y="32734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102" name="Connecteur droit avec flèche 65">
            <a:extLst>
              <a:ext uri="{FF2B5EF4-FFF2-40B4-BE49-F238E27FC236}">
                <a16:creationId xmlns:a16="http://schemas.microsoft.com/office/drawing/2014/main" id="{08392303-30A5-48DA-8F75-E1B94C138EB1}"/>
              </a:ext>
            </a:extLst>
          </p:cNvPr>
          <p:cNvCxnSpPr>
            <a:cxnSpLocks/>
          </p:cNvCxnSpPr>
          <p:nvPr/>
        </p:nvCxnSpPr>
        <p:spPr bwMode="auto">
          <a:xfrm>
            <a:off x="8249247" y="50676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103" name="Connecteur droit avec flèche 65">
            <a:extLst>
              <a:ext uri="{FF2B5EF4-FFF2-40B4-BE49-F238E27FC236}">
                <a16:creationId xmlns:a16="http://schemas.microsoft.com/office/drawing/2014/main" id="{66D3313B-4E57-4CA6-B998-1028A427AADD}"/>
              </a:ext>
            </a:extLst>
          </p:cNvPr>
          <p:cNvCxnSpPr>
            <a:cxnSpLocks/>
          </p:cNvCxnSpPr>
          <p:nvPr/>
        </p:nvCxnSpPr>
        <p:spPr bwMode="auto">
          <a:xfrm>
            <a:off x="8249247" y="551095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104" name="Connecteur droit avec flèche 65">
            <a:extLst>
              <a:ext uri="{FF2B5EF4-FFF2-40B4-BE49-F238E27FC236}">
                <a16:creationId xmlns:a16="http://schemas.microsoft.com/office/drawing/2014/main" id="{1FE7A48A-BD13-46DD-BD6C-BC62667CF7B1}"/>
              </a:ext>
            </a:extLst>
          </p:cNvPr>
          <p:cNvCxnSpPr>
            <a:cxnSpLocks/>
          </p:cNvCxnSpPr>
          <p:nvPr/>
        </p:nvCxnSpPr>
        <p:spPr bwMode="auto">
          <a:xfrm>
            <a:off x="8249247" y="594737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pSp>
        <p:nvGrpSpPr>
          <p:cNvPr id="59" name="Groupe 178">
            <a:extLst>
              <a:ext uri="{FF2B5EF4-FFF2-40B4-BE49-F238E27FC236}">
                <a16:creationId xmlns:a16="http://schemas.microsoft.com/office/drawing/2014/main" id="{DCDEA0FC-4F5F-4613-804F-D2AF6821B6EF}"/>
              </a:ext>
            </a:extLst>
          </p:cNvPr>
          <p:cNvGrpSpPr/>
          <p:nvPr/>
        </p:nvGrpSpPr>
        <p:grpSpPr>
          <a:xfrm>
            <a:off x="6204464" y="6537727"/>
            <a:ext cx="2786464" cy="215444"/>
            <a:chOff x="6180269" y="5701497"/>
            <a:chExt cx="2786464" cy="215444"/>
          </a:xfrm>
        </p:grpSpPr>
        <p:sp>
          <p:nvSpPr>
            <p:cNvPr id="60" name="ZoneTexte 144">
              <a:extLst>
                <a:ext uri="{FF2B5EF4-FFF2-40B4-BE49-F238E27FC236}">
                  <a16:creationId xmlns:a16="http://schemas.microsoft.com/office/drawing/2014/main" id="{9879F24A-CE1A-418F-8158-E5257AD5BD5B}"/>
                </a:ext>
              </a:extLst>
            </p:cNvPr>
            <p:cNvSpPr txBox="1"/>
            <p:nvPr/>
          </p:nvSpPr>
          <p:spPr>
            <a:xfrm>
              <a:off x="6438477"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61" name="Connecteur droit avec flèche 161">
              <a:extLst>
                <a:ext uri="{FF2B5EF4-FFF2-40B4-BE49-F238E27FC236}">
                  <a16:creationId xmlns:a16="http://schemas.microsoft.com/office/drawing/2014/main" id="{21A67F0E-DFA2-4274-9532-47BAC8181CC3}"/>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62" name="Connecteur droit avec flèche 176">
              <a:extLst>
                <a:ext uri="{FF2B5EF4-FFF2-40B4-BE49-F238E27FC236}">
                  <a16:creationId xmlns:a16="http://schemas.microsoft.com/office/drawing/2014/main" id="{39309575-A98B-452F-ACB6-3D5BEC506BA0}"/>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63" name="Groupe 62">
            <a:extLst>
              <a:ext uri="{FF2B5EF4-FFF2-40B4-BE49-F238E27FC236}">
                <a16:creationId xmlns:a16="http://schemas.microsoft.com/office/drawing/2014/main" id="{B957E2C7-2DC9-4512-9B96-DC47395ABD72}"/>
              </a:ext>
            </a:extLst>
          </p:cNvPr>
          <p:cNvGrpSpPr/>
          <p:nvPr/>
        </p:nvGrpSpPr>
        <p:grpSpPr>
          <a:xfrm>
            <a:off x="727555" y="820927"/>
            <a:ext cx="982374" cy="360000"/>
            <a:chOff x="727555" y="820927"/>
            <a:chExt cx="982374" cy="360000"/>
          </a:xfrm>
        </p:grpSpPr>
        <p:sp>
          <p:nvSpPr>
            <p:cNvPr id="64" name="Espace réservé du texte 4">
              <a:extLst>
                <a:ext uri="{FF2B5EF4-FFF2-40B4-BE49-F238E27FC236}">
                  <a16:creationId xmlns:a16="http://schemas.microsoft.com/office/drawing/2014/main" id="{1B0958AC-2287-404A-83E6-42F9974F4B70}"/>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65" name="Picture 2" descr="C:\Users\NicoC\Desktop\CEVIPOF\sample-01.png">
              <a:extLst>
                <a:ext uri="{FF2B5EF4-FFF2-40B4-BE49-F238E27FC236}">
                  <a16:creationId xmlns:a16="http://schemas.microsoft.com/office/drawing/2014/main" id="{4E9E97B7-A019-40E7-8717-1D72B1BC958E}"/>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279484510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2370273315"/>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19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niveau de confiance dans les personnalités politiques selon les fonctions </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nvGrpSpPr>
          <p:cNvPr id="22" name="Groupe 21"/>
          <p:cNvGrpSpPr/>
          <p:nvPr/>
        </p:nvGrpSpPr>
        <p:grpSpPr>
          <a:xfrm>
            <a:off x="3597213" y="5609287"/>
            <a:ext cx="4761784" cy="452983"/>
            <a:chOff x="3554083" y="5781807"/>
            <a:chExt cx="4761784" cy="452983"/>
          </a:xfrm>
        </p:grpSpPr>
        <p:sp>
          <p:nvSpPr>
            <p:cNvPr id="23" name="AutoShape 4"/>
            <p:cNvSpPr>
              <a:spLocks noChangeArrowheads="1"/>
            </p:cNvSpPr>
            <p:nvPr/>
          </p:nvSpPr>
          <p:spPr bwMode="auto">
            <a:xfrm>
              <a:off x="3554083" y="5781807"/>
              <a:ext cx="4735902" cy="452983"/>
            </a:xfrm>
            <a:prstGeom prst="roundRect">
              <a:avLst>
                <a:gd name="adj" fmla="val 16667"/>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cs typeface="Tahoma" pitchFamily="34" charset="0"/>
              </a:endParaRPr>
            </a:p>
          </p:txBody>
        </p:sp>
        <p:sp>
          <p:nvSpPr>
            <p:cNvPr id="24" name="=label1"/>
            <p:cNvSpPr txBox="1"/>
            <p:nvPr/>
          </p:nvSpPr>
          <p:spPr>
            <a:xfrm>
              <a:off x="4009906" y="5823632"/>
              <a:ext cx="1095947" cy="3693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Très </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confiance</a:t>
              </a:r>
            </a:p>
          </p:txBody>
        </p:sp>
        <p:sp>
          <p:nvSpPr>
            <p:cNvPr id="25" name="=label4"/>
            <p:cNvSpPr txBox="1"/>
            <p:nvPr/>
          </p:nvSpPr>
          <p:spPr>
            <a:xfrm>
              <a:off x="6754561" y="5816807"/>
              <a:ext cx="1250609" cy="38298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Pas du tout</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 confiance</a:t>
              </a:r>
            </a:p>
          </p:txBody>
        </p:sp>
        <p:sp>
          <p:nvSpPr>
            <p:cNvPr id="29" name="=label2"/>
            <p:cNvSpPr txBox="1"/>
            <p:nvPr/>
          </p:nvSpPr>
          <p:spPr>
            <a:xfrm>
              <a:off x="4890392" y="5823632"/>
              <a:ext cx="1083476" cy="3693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Plutôt </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confiance</a:t>
              </a:r>
            </a:p>
          </p:txBody>
        </p:sp>
        <p:sp>
          <p:nvSpPr>
            <p:cNvPr id="30" name="=label3"/>
            <p:cNvSpPr txBox="1"/>
            <p:nvPr/>
          </p:nvSpPr>
          <p:spPr>
            <a:xfrm>
              <a:off x="5794747" y="5823632"/>
              <a:ext cx="1209676" cy="3693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Plutôt pas </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confiance</a:t>
              </a:r>
            </a:p>
          </p:txBody>
        </p:sp>
        <p:sp>
          <p:nvSpPr>
            <p:cNvPr id="32" name="=affich1"/>
            <p:cNvSpPr>
              <a:spLocks noChangeArrowheads="1"/>
            </p:cNvSpPr>
            <p:nvPr/>
          </p:nvSpPr>
          <p:spPr bwMode="auto">
            <a:xfrm>
              <a:off x="3810446" y="5888617"/>
              <a:ext cx="242591" cy="239363"/>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3" name="=affich2"/>
            <p:cNvSpPr>
              <a:spLocks noChangeArrowheads="1"/>
            </p:cNvSpPr>
            <p:nvPr/>
          </p:nvSpPr>
          <p:spPr bwMode="auto">
            <a:xfrm>
              <a:off x="4682650" y="5888617"/>
              <a:ext cx="242591" cy="239363"/>
            </a:xfrm>
            <a:prstGeom prst="rect">
              <a:avLst/>
            </a:prstGeom>
            <a:solidFill>
              <a:srgbClr val="00B0F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4" name="=affich3"/>
            <p:cNvSpPr>
              <a:spLocks noChangeArrowheads="1"/>
            </p:cNvSpPr>
            <p:nvPr/>
          </p:nvSpPr>
          <p:spPr bwMode="auto">
            <a:xfrm>
              <a:off x="5576341" y="5888617"/>
              <a:ext cx="242591" cy="239363"/>
            </a:xfrm>
            <a:prstGeom prst="rect">
              <a:avLst/>
            </a:prstGeom>
            <a:solidFill>
              <a:srgbClr val="FFC00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5" name="=affich4"/>
            <p:cNvSpPr>
              <a:spLocks noChangeArrowheads="1"/>
            </p:cNvSpPr>
            <p:nvPr/>
          </p:nvSpPr>
          <p:spPr bwMode="auto">
            <a:xfrm>
              <a:off x="6546832" y="5888617"/>
              <a:ext cx="242591" cy="239363"/>
            </a:xfrm>
            <a:prstGeom prst="rect">
              <a:avLst/>
            </a:prstGeom>
            <a:solidFill>
              <a:srgbClr val="FF505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6" name="=affich5"/>
            <p:cNvSpPr>
              <a:spLocks noChangeArrowheads="1"/>
            </p:cNvSpPr>
            <p:nvPr/>
          </p:nvSpPr>
          <p:spPr bwMode="auto">
            <a:xfrm>
              <a:off x="7583381" y="5888617"/>
              <a:ext cx="242591" cy="239363"/>
            </a:xfrm>
            <a:prstGeom prst="rect">
              <a:avLst/>
            </a:prstGeom>
            <a:solidFill>
              <a:srgbClr val="595959"/>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7" name="=label5"/>
            <p:cNvSpPr txBox="1"/>
            <p:nvPr/>
          </p:nvSpPr>
          <p:spPr>
            <a:xfrm>
              <a:off x="7810003" y="5888617"/>
              <a:ext cx="505864" cy="239363"/>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NSP</a:t>
              </a:r>
            </a:p>
          </p:txBody>
        </p:sp>
      </p:grpSp>
      <p:sp>
        <p:nvSpPr>
          <p:cNvPr id="26"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Q14 : Avez-vous très confiance, plutôt confiance, plutôt pas confiance ou pas confiance du tout dans :</a:t>
            </a:r>
          </a:p>
        </p:txBody>
      </p:sp>
      <p:sp>
        <p:nvSpPr>
          <p:cNvPr id="86" name="ZoneTexte 85"/>
          <p:cNvSpPr txBox="1"/>
          <p:nvPr>
            <p:custDataLst>
              <p:tags r:id="rId2"/>
            </p:custDataLst>
          </p:nvPr>
        </p:nvSpPr>
        <p:spPr>
          <a:xfrm rot="5400000">
            <a:off x="7489812" y="3575328"/>
            <a:ext cx="3131188" cy="307777"/>
          </a:xfrm>
          <a:prstGeom prst="rect">
            <a:avLst/>
          </a:prstGeom>
          <a:solidFill>
            <a:srgbClr val="376092"/>
          </a:solidFill>
        </p:spPr>
        <p:txBody>
          <a:bodyPr wrap="square" rtlCol="0">
            <a:spAutoFit/>
          </a:bodyPr>
          <a:lstStyle/>
          <a:p>
            <a:pPr algn="ctr"/>
            <a:r>
              <a:rPr lang="fr-FR" sz="1400" b="0" spc="300" dirty="0">
                <a:solidFill>
                  <a:srgbClr val="FFFFFF"/>
                </a:solidFill>
                <a:latin typeface="Calibri" pitchFamily="34" charset="0"/>
                <a:cs typeface="Tahoma" pitchFamily="34" charset="0"/>
              </a:rPr>
              <a:t>% Confiance</a:t>
            </a:r>
          </a:p>
        </p:txBody>
      </p:sp>
      <p:graphicFrame>
        <p:nvGraphicFramePr>
          <p:cNvPr id="87" name="Tableau 86"/>
          <p:cNvGraphicFramePr>
            <a:graphicFrameLocks noGrp="1"/>
          </p:cNvGraphicFramePr>
          <p:nvPr>
            <p:extLst>
              <p:ext uri="{D42A27DB-BD31-4B8C-83A1-F6EECF244321}">
                <p14:modId xmlns:p14="http://schemas.microsoft.com/office/powerpoint/2010/main" val="883524623"/>
              </p:ext>
            </p:extLst>
          </p:nvPr>
        </p:nvGraphicFramePr>
        <p:xfrm>
          <a:off x="212652" y="2124077"/>
          <a:ext cx="2825823" cy="3262646"/>
        </p:xfrm>
        <a:graphic>
          <a:graphicData uri="http://schemas.openxmlformats.org/drawingml/2006/table">
            <a:tbl>
              <a:tblPr/>
              <a:tblGrid>
                <a:gridCol w="2825823">
                  <a:extLst>
                    <a:ext uri="{9D8B030D-6E8A-4147-A177-3AD203B41FA5}">
                      <a16:colId xmlns:a16="http://schemas.microsoft.com/office/drawing/2014/main" val="20000"/>
                    </a:ext>
                  </a:extLst>
                </a:gridCol>
              </a:tblGrid>
              <a:tr h="465238">
                <a:tc>
                  <a:txBody>
                    <a:bodyPr/>
                    <a:lstStyle/>
                    <a:p>
                      <a:pPr algn="r" fontAlgn="b"/>
                      <a:r>
                        <a:rPr lang="fr-FR" sz="1200" b="0" i="0" u="none" strike="noStrike" dirty="0">
                          <a:solidFill>
                            <a:srgbClr val="404040"/>
                          </a:solidFill>
                          <a:effectLst/>
                          <a:latin typeface="Tahoma" panose="020B0604030504040204" pitchFamily="34" charset="0"/>
                        </a:rPr>
                        <a:t>Le ou la maire de votre commune</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471218">
                <a:tc>
                  <a:txBody>
                    <a:bodyPr/>
                    <a:lstStyle/>
                    <a:p>
                      <a:pPr algn="r" fontAlgn="b"/>
                      <a:r>
                        <a:rPr lang="fr-FR" sz="1200" b="0" i="0" u="none" strike="noStrike" dirty="0">
                          <a:solidFill>
                            <a:srgbClr val="404040"/>
                          </a:solidFill>
                          <a:effectLst/>
                          <a:latin typeface="Tahoma" panose="020B0604030504040204" pitchFamily="34" charset="0"/>
                        </a:rPr>
                        <a:t>Vos conseillers régionaux</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465238">
                <a:tc>
                  <a:txBody>
                    <a:bodyPr/>
                    <a:lstStyle/>
                    <a:p>
                      <a:pPr algn="r" fontAlgn="b"/>
                      <a:r>
                        <a:rPr lang="fr-FR" sz="1200" b="0" i="0" u="none" strike="noStrike" dirty="0">
                          <a:solidFill>
                            <a:srgbClr val="404040"/>
                          </a:solidFill>
                          <a:effectLst/>
                          <a:latin typeface="Tahoma" panose="020B0604030504040204" pitchFamily="34" charset="0"/>
                        </a:rPr>
                        <a:t>Votre conseiller ou conseillère départemental(e) (ex conseiller général)</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465238">
                <a:tc>
                  <a:txBody>
                    <a:bodyPr/>
                    <a:lstStyle/>
                    <a:p>
                      <a:pPr algn="r" fontAlgn="b"/>
                      <a:r>
                        <a:rPr lang="fr-FR" sz="1200" b="0" i="0" u="none" strike="noStrike" dirty="0">
                          <a:solidFill>
                            <a:srgbClr val="404040"/>
                          </a:solidFill>
                          <a:effectLst/>
                          <a:latin typeface="Tahoma" panose="020B0604030504040204" pitchFamily="34" charset="0"/>
                        </a:rPr>
                        <a:t>Votre député(e)</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r h="465238">
                <a:tc>
                  <a:txBody>
                    <a:bodyPr/>
                    <a:lstStyle/>
                    <a:p>
                      <a:pPr algn="r" fontAlgn="b"/>
                      <a:r>
                        <a:rPr lang="fr-FR" sz="1200" b="0" i="0" u="none" strike="noStrike" dirty="0">
                          <a:solidFill>
                            <a:srgbClr val="404040"/>
                          </a:solidFill>
                          <a:effectLst/>
                          <a:latin typeface="Tahoma" panose="020B0604030504040204" pitchFamily="34" charset="0"/>
                        </a:rPr>
                        <a:t>Le président de la République actuel</a:t>
                      </a:r>
                    </a:p>
                  </a:txBody>
                  <a:tcPr marL="6350" marR="6350" marT="6350" marB="0" anchor="ctr">
                    <a:lnL>
                      <a:noFill/>
                    </a:lnL>
                    <a:lnR>
                      <a:noFill/>
                    </a:lnR>
                    <a:lnT>
                      <a:noFill/>
                    </a:lnT>
                    <a:lnB>
                      <a:noFill/>
                    </a:lnB>
                  </a:tcPr>
                </a:tc>
                <a:extLst>
                  <a:ext uri="{0D108BD9-81ED-4DB2-BD59-A6C34878D82A}">
                    <a16:rowId xmlns:a16="http://schemas.microsoft.com/office/drawing/2014/main" val="10004"/>
                  </a:ext>
                </a:extLst>
              </a:tr>
              <a:tr h="465238">
                <a:tc>
                  <a:txBody>
                    <a:bodyPr/>
                    <a:lstStyle/>
                    <a:p>
                      <a:pPr algn="r" fontAlgn="b"/>
                      <a:r>
                        <a:rPr lang="fr-FR" sz="1200" b="0" i="0" u="none" strike="noStrike" dirty="0">
                          <a:solidFill>
                            <a:srgbClr val="404040"/>
                          </a:solidFill>
                          <a:effectLst/>
                          <a:latin typeface="Tahoma" panose="020B0604030504040204" pitchFamily="34" charset="0"/>
                        </a:rPr>
                        <a:t>Vos député(e)s européens(</a:t>
                      </a:r>
                      <a:r>
                        <a:rPr lang="fr-FR" sz="1200" b="0" i="0" u="none" strike="noStrike" dirty="0" err="1">
                          <a:solidFill>
                            <a:srgbClr val="404040"/>
                          </a:solidFill>
                          <a:effectLst/>
                          <a:latin typeface="Tahoma" panose="020B0604030504040204" pitchFamily="34" charset="0"/>
                        </a:rPr>
                        <a:t>enes</a:t>
                      </a:r>
                      <a:r>
                        <a:rPr lang="fr-FR" sz="1200" b="0" i="0" u="none" strike="noStrike" dirty="0">
                          <a:solidFill>
                            <a:srgbClr val="404040"/>
                          </a:solidFill>
                          <a:effectLst/>
                          <a:latin typeface="Tahoma" panose="020B0604030504040204" pitchFamily="34" charset="0"/>
                        </a:rPr>
                        <a:t>)</a:t>
                      </a:r>
                    </a:p>
                  </a:txBody>
                  <a:tcPr marL="6350" marR="6350" marT="6350" marB="0" anchor="ctr">
                    <a:lnL>
                      <a:noFill/>
                    </a:lnL>
                    <a:lnR>
                      <a:noFill/>
                    </a:lnR>
                    <a:lnT>
                      <a:noFill/>
                    </a:lnT>
                    <a:lnB>
                      <a:noFill/>
                    </a:lnB>
                  </a:tcPr>
                </a:tc>
                <a:extLst>
                  <a:ext uri="{0D108BD9-81ED-4DB2-BD59-A6C34878D82A}">
                    <a16:rowId xmlns:a16="http://schemas.microsoft.com/office/drawing/2014/main" val="10005"/>
                  </a:ext>
                </a:extLst>
              </a:tr>
              <a:tr h="465238">
                <a:tc>
                  <a:txBody>
                    <a:bodyPr/>
                    <a:lstStyle/>
                    <a:p>
                      <a:pPr algn="r" fontAlgn="b"/>
                      <a:r>
                        <a:rPr lang="fr-FR" sz="1200" b="0" i="0" u="none" strike="noStrike" dirty="0">
                          <a:solidFill>
                            <a:srgbClr val="404040"/>
                          </a:solidFill>
                          <a:effectLst/>
                          <a:latin typeface="Tahoma" panose="020B0604030504040204" pitchFamily="34" charset="0"/>
                        </a:rPr>
                        <a:t>Le premier ministre actuel</a:t>
                      </a:r>
                    </a:p>
                  </a:txBody>
                  <a:tcPr marL="6350" marR="6350" marT="6350" marB="0" anchor="ctr">
                    <a:lnL>
                      <a:noFill/>
                    </a:lnL>
                    <a:lnR>
                      <a:noFill/>
                    </a:lnR>
                    <a:lnT>
                      <a:noFill/>
                    </a:lnT>
                    <a:lnB>
                      <a:noFill/>
                    </a:lnB>
                  </a:tcPr>
                </a:tc>
                <a:extLst>
                  <a:ext uri="{0D108BD9-81ED-4DB2-BD59-A6C34878D82A}">
                    <a16:rowId xmlns:a16="http://schemas.microsoft.com/office/drawing/2014/main" val="10006"/>
                  </a:ext>
                </a:extLst>
              </a:tr>
            </a:tbl>
          </a:graphicData>
        </a:graphic>
      </p:graphicFrame>
      <p:graphicFrame>
        <p:nvGraphicFramePr>
          <p:cNvPr id="88" name="Graphique 11"/>
          <p:cNvGraphicFramePr/>
          <p:nvPr>
            <p:extLst>
              <p:ext uri="{D42A27DB-BD31-4B8C-83A1-F6EECF244321}">
                <p14:modId xmlns:p14="http://schemas.microsoft.com/office/powerpoint/2010/main" val="2518524050"/>
              </p:ext>
            </p:extLst>
          </p:nvPr>
        </p:nvGraphicFramePr>
        <p:xfrm>
          <a:off x="2752726" y="2000250"/>
          <a:ext cx="4972050" cy="3924300"/>
        </p:xfrm>
        <a:graphic>
          <a:graphicData uri="http://schemas.openxmlformats.org/drawingml/2006/chart">
            <c:chart xmlns:c="http://schemas.openxmlformats.org/drawingml/2006/chart" xmlns:r="http://schemas.openxmlformats.org/officeDocument/2006/relationships" r:id="rId5"/>
          </a:graphicData>
        </a:graphic>
      </p:graphicFrame>
      <p:sp>
        <p:nvSpPr>
          <p:cNvPr id="90" name="=affich1"/>
          <p:cNvSpPr>
            <a:spLocks noChangeArrowheads="1"/>
          </p:cNvSpPr>
          <p:nvPr/>
        </p:nvSpPr>
        <p:spPr bwMode="auto">
          <a:xfrm>
            <a:off x="7710447" y="2204522"/>
            <a:ext cx="642977" cy="324000"/>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91" name="=affich1"/>
          <p:cNvSpPr>
            <a:spLocks noChangeArrowheads="1"/>
          </p:cNvSpPr>
          <p:nvPr/>
        </p:nvSpPr>
        <p:spPr bwMode="auto">
          <a:xfrm>
            <a:off x="7710447" y="2666771"/>
            <a:ext cx="642977" cy="324000"/>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92" name="=affich1"/>
          <p:cNvSpPr>
            <a:spLocks noChangeArrowheads="1"/>
          </p:cNvSpPr>
          <p:nvPr/>
        </p:nvSpPr>
        <p:spPr bwMode="auto">
          <a:xfrm>
            <a:off x="7710447" y="3129020"/>
            <a:ext cx="642977" cy="324000"/>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93" name="=affich1"/>
          <p:cNvSpPr>
            <a:spLocks noChangeArrowheads="1"/>
          </p:cNvSpPr>
          <p:nvPr/>
        </p:nvSpPr>
        <p:spPr bwMode="auto">
          <a:xfrm>
            <a:off x="7710447" y="3591269"/>
            <a:ext cx="642977" cy="324000"/>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94" name="=affich1"/>
          <p:cNvSpPr>
            <a:spLocks noChangeArrowheads="1"/>
          </p:cNvSpPr>
          <p:nvPr/>
        </p:nvSpPr>
        <p:spPr bwMode="auto">
          <a:xfrm>
            <a:off x="7710447" y="4053518"/>
            <a:ext cx="642977" cy="324000"/>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95" name="=affich1"/>
          <p:cNvSpPr>
            <a:spLocks noChangeArrowheads="1"/>
          </p:cNvSpPr>
          <p:nvPr/>
        </p:nvSpPr>
        <p:spPr bwMode="auto">
          <a:xfrm>
            <a:off x="7710447" y="4515767"/>
            <a:ext cx="642977" cy="324000"/>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97" name="=affich1"/>
          <p:cNvSpPr>
            <a:spLocks noChangeArrowheads="1"/>
          </p:cNvSpPr>
          <p:nvPr/>
        </p:nvSpPr>
        <p:spPr bwMode="auto">
          <a:xfrm>
            <a:off x="7710447" y="4978016"/>
            <a:ext cx="642977" cy="324000"/>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100" name="Tableau 99"/>
          <p:cNvGraphicFramePr>
            <a:graphicFrameLocks noGrp="1"/>
          </p:cNvGraphicFramePr>
          <p:nvPr>
            <p:extLst>
              <p:ext uri="{D42A27DB-BD31-4B8C-83A1-F6EECF244321}">
                <p14:modId xmlns:p14="http://schemas.microsoft.com/office/powerpoint/2010/main" val="2927938051"/>
              </p:ext>
            </p:extLst>
          </p:nvPr>
        </p:nvGraphicFramePr>
        <p:xfrm>
          <a:off x="7658099" y="2133600"/>
          <a:ext cx="761999" cy="3222170"/>
        </p:xfrm>
        <a:graphic>
          <a:graphicData uri="http://schemas.openxmlformats.org/drawingml/2006/table">
            <a:tbl>
              <a:tblPr/>
              <a:tblGrid>
                <a:gridCol w="761999">
                  <a:extLst>
                    <a:ext uri="{9D8B030D-6E8A-4147-A177-3AD203B41FA5}">
                      <a16:colId xmlns:a16="http://schemas.microsoft.com/office/drawing/2014/main" val="20000"/>
                    </a:ext>
                  </a:extLst>
                </a:gridCol>
              </a:tblGrid>
              <a:tr h="460310">
                <a:tc>
                  <a:txBody>
                    <a:bodyPr/>
                    <a:lstStyle/>
                    <a:p>
                      <a:pPr algn="ctr" fontAlgn="ctr"/>
                      <a:r>
                        <a:rPr lang="fr-FR" sz="1400" b="0" i="0" u="none" strike="noStrike" dirty="0">
                          <a:solidFill>
                            <a:schemeClr val="bg1"/>
                          </a:solidFill>
                          <a:effectLst/>
                          <a:latin typeface="Tahoma" panose="020B0604030504040204" pitchFamily="34" charset="0"/>
                        </a:rPr>
                        <a:t>65%</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460310">
                <a:tc>
                  <a:txBody>
                    <a:bodyPr/>
                    <a:lstStyle/>
                    <a:p>
                      <a:pPr algn="ctr" fontAlgn="ctr"/>
                      <a:r>
                        <a:rPr lang="fr-FR" sz="1400" b="0" i="0" u="none" strike="noStrike" dirty="0">
                          <a:solidFill>
                            <a:schemeClr val="bg1"/>
                          </a:solidFill>
                          <a:effectLst/>
                          <a:latin typeface="Tahoma" panose="020B0604030504040204" pitchFamily="34" charset="0"/>
                        </a:rPr>
                        <a:t>5</a:t>
                      </a:r>
                      <a:r>
                        <a:rPr lang="pl-PL" sz="1400" b="0" i="0" u="none" strike="noStrike" dirty="0">
                          <a:solidFill>
                            <a:schemeClr val="bg1"/>
                          </a:solidFill>
                          <a:effectLst/>
                          <a:latin typeface="Tahoma" panose="020B0604030504040204" pitchFamily="34" charset="0"/>
                        </a:rPr>
                        <a:t>1</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460310">
                <a:tc>
                  <a:txBody>
                    <a:bodyPr/>
                    <a:lstStyle/>
                    <a:p>
                      <a:pPr algn="ctr" fontAlgn="ctr"/>
                      <a:r>
                        <a:rPr lang="fr-FR" sz="1400" b="0" i="0" u="none" strike="noStrike" dirty="0">
                          <a:solidFill>
                            <a:schemeClr val="bg1"/>
                          </a:solidFill>
                          <a:effectLst/>
                          <a:latin typeface="Tahoma" panose="020B0604030504040204" pitchFamily="34" charset="0"/>
                        </a:rPr>
                        <a:t>5</a:t>
                      </a:r>
                      <a:r>
                        <a:rPr lang="pl-PL" sz="1400" b="0" i="0" u="none" strike="noStrike" dirty="0">
                          <a:solidFill>
                            <a:schemeClr val="bg1"/>
                          </a:solidFill>
                          <a:effectLst/>
                          <a:latin typeface="Tahoma" panose="020B0604030504040204" pitchFamily="34" charset="0"/>
                        </a:rPr>
                        <a:t>0</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460310">
                <a:tc>
                  <a:txBody>
                    <a:bodyPr/>
                    <a:lstStyle/>
                    <a:p>
                      <a:pPr algn="ctr" fontAlgn="ctr"/>
                      <a:r>
                        <a:rPr lang="fr-FR" sz="1400" b="0" i="0" u="none" strike="noStrike" dirty="0">
                          <a:solidFill>
                            <a:schemeClr val="bg1"/>
                          </a:solidFill>
                          <a:effectLst/>
                          <a:latin typeface="Tahoma" panose="020B0604030504040204" pitchFamily="34" charset="0"/>
                        </a:rPr>
                        <a:t>4</a:t>
                      </a:r>
                      <a:r>
                        <a:rPr lang="pl-PL" sz="1400" b="0" i="0" u="none" strike="noStrike" dirty="0">
                          <a:solidFill>
                            <a:schemeClr val="bg1"/>
                          </a:solidFill>
                          <a:effectLst/>
                          <a:latin typeface="Tahoma" panose="020B0604030504040204" pitchFamily="34" charset="0"/>
                        </a:rPr>
                        <a:t>4</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r h="460310">
                <a:tc>
                  <a:txBody>
                    <a:bodyPr/>
                    <a:lstStyle/>
                    <a:p>
                      <a:pPr algn="ctr" fontAlgn="ctr"/>
                      <a:r>
                        <a:rPr lang="fr-FR" sz="1400" b="0" i="0" u="none" strike="noStrike" dirty="0">
                          <a:solidFill>
                            <a:schemeClr val="bg1"/>
                          </a:solidFill>
                          <a:effectLst/>
                          <a:latin typeface="Tahoma" panose="020B0604030504040204" pitchFamily="34" charset="0"/>
                        </a:rPr>
                        <a:t>3</a:t>
                      </a:r>
                      <a:r>
                        <a:rPr lang="pl-PL" sz="1400" b="0" i="0" u="none" strike="noStrike" dirty="0">
                          <a:solidFill>
                            <a:schemeClr val="bg1"/>
                          </a:solidFill>
                          <a:effectLst/>
                          <a:latin typeface="Tahoma" panose="020B0604030504040204" pitchFamily="34" charset="0"/>
                        </a:rPr>
                        <a:t>7</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a:noFill/>
                    </a:lnT>
                    <a:lnB>
                      <a:noFill/>
                    </a:lnB>
                  </a:tcPr>
                </a:tc>
                <a:extLst>
                  <a:ext uri="{0D108BD9-81ED-4DB2-BD59-A6C34878D82A}">
                    <a16:rowId xmlns:a16="http://schemas.microsoft.com/office/drawing/2014/main" val="10004"/>
                  </a:ext>
                </a:extLst>
              </a:tr>
              <a:tr h="460310">
                <a:tc>
                  <a:txBody>
                    <a:bodyPr/>
                    <a:lstStyle/>
                    <a:p>
                      <a:pPr algn="ctr" fontAlgn="ctr"/>
                      <a:r>
                        <a:rPr lang="fr-FR" sz="1400" b="0" i="0" u="none" strike="noStrike" dirty="0">
                          <a:solidFill>
                            <a:schemeClr val="bg1"/>
                          </a:solidFill>
                          <a:effectLst/>
                          <a:latin typeface="Tahoma" panose="020B0604030504040204" pitchFamily="34" charset="0"/>
                        </a:rPr>
                        <a:t>3</a:t>
                      </a:r>
                      <a:r>
                        <a:rPr lang="pl-PL" sz="1400" b="0" i="0" u="none" strike="noStrike" dirty="0">
                          <a:solidFill>
                            <a:schemeClr val="bg1"/>
                          </a:solidFill>
                          <a:effectLst/>
                          <a:latin typeface="Tahoma" panose="020B0604030504040204" pitchFamily="34" charset="0"/>
                        </a:rPr>
                        <a:t>7</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a:noFill/>
                    </a:lnT>
                    <a:lnB>
                      <a:noFill/>
                    </a:lnB>
                  </a:tcPr>
                </a:tc>
                <a:extLst>
                  <a:ext uri="{0D108BD9-81ED-4DB2-BD59-A6C34878D82A}">
                    <a16:rowId xmlns:a16="http://schemas.microsoft.com/office/drawing/2014/main" val="10005"/>
                  </a:ext>
                </a:extLst>
              </a:tr>
              <a:tr h="460310">
                <a:tc>
                  <a:txBody>
                    <a:bodyPr/>
                    <a:lstStyle/>
                    <a:p>
                      <a:pPr algn="ctr" fontAlgn="ctr"/>
                      <a:r>
                        <a:rPr lang="fr-FR" sz="1400" b="0" i="0" u="none" strike="noStrike" dirty="0">
                          <a:solidFill>
                            <a:schemeClr val="bg1"/>
                          </a:solidFill>
                          <a:effectLst/>
                          <a:latin typeface="Tahoma" panose="020B0604030504040204" pitchFamily="34" charset="0"/>
                        </a:rPr>
                        <a:t>3</a:t>
                      </a:r>
                      <a:r>
                        <a:rPr lang="pl-PL" sz="1400" b="0" i="0" u="none" strike="noStrike" dirty="0">
                          <a:solidFill>
                            <a:schemeClr val="bg1"/>
                          </a:solidFill>
                          <a:effectLst/>
                          <a:latin typeface="Tahoma" panose="020B0604030504040204" pitchFamily="34" charset="0"/>
                        </a:rPr>
                        <a:t>4</a:t>
                      </a:r>
                      <a:r>
                        <a:rPr lang="fr-FR" sz="1400" b="0" i="0" u="none" strike="noStrike" dirty="0">
                          <a:solidFill>
                            <a:schemeClr val="bg1"/>
                          </a:solidFill>
                          <a:effectLst/>
                          <a:latin typeface="Tahoma" panose="020B0604030504040204" pitchFamily="34" charset="0"/>
                        </a:rPr>
                        <a:t>%</a:t>
                      </a:r>
                    </a:p>
                  </a:txBody>
                  <a:tcPr marL="6350" marR="6350" marT="6350" marB="0" anchor="ctr">
                    <a:lnL>
                      <a:noFill/>
                    </a:lnL>
                    <a:lnR>
                      <a:noFill/>
                    </a:lnR>
                    <a:lnT>
                      <a:noFill/>
                    </a:lnT>
                    <a:lnB>
                      <a:noFill/>
                    </a:lnB>
                  </a:tcPr>
                </a:tc>
                <a:extLst>
                  <a:ext uri="{0D108BD9-81ED-4DB2-BD59-A6C34878D82A}">
                    <a16:rowId xmlns:a16="http://schemas.microsoft.com/office/drawing/2014/main" val="10006"/>
                  </a:ext>
                </a:extLst>
              </a:tr>
            </a:tbl>
          </a:graphicData>
        </a:graphic>
      </p:graphicFrame>
      <p:grpSp>
        <p:nvGrpSpPr>
          <p:cNvPr id="69" name="Groupe 178"/>
          <p:cNvGrpSpPr/>
          <p:nvPr/>
        </p:nvGrpSpPr>
        <p:grpSpPr>
          <a:xfrm>
            <a:off x="5627415" y="6156871"/>
            <a:ext cx="2786464" cy="215444"/>
            <a:chOff x="6180269" y="5701497"/>
            <a:chExt cx="2786464" cy="215444"/>
          </a:xfrm>
        </p:grpSpPr>
        <p:sp>
          <p:nvSpPr>
            <p:cNvPr id="70" name="ZoneTexte 144"/>
            <p:cNvSpPr txBox="1"/>
            <p:nvPr/>
          </p:nvSpPr>
          <p:spPr>
            <a:xfrm>
              <a:off x="6438477"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74"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75"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59" name="Groupe 63">
            <a:extLst>
              <a:ext uri="{FF2B5EF4-FFF2-40B4-BE49-F238E27FC236}">
                <a16:creationId xmlns:a16="http://schemas.microsoft.com/office/drawing/2014/main" id="{F04CFB28-177E-41A9-A808-7945B8915C01}"/>
              </a:ext>
            </a:extLst>
          </p:cNvPr>
          <p:cNvGrpSpPr/>
          <p:nvPr/>
        </p:nvGrpSpPr>
        <p:grpSpPr>
          <a:xfrm>
            <a:off x="8486743" y="2237857"/>
            <a:ext cx="348366" cy="215444"/>
            <a:chOff x="6413168" y="3047886"/>
            <a:chExt cx="348366" cy="215444"/>
          </a:xfrm>
        </p:grpSpPr>
        <p:cxnSp>
          <p:nvCxnSpPr>
            <p:cNvPr id="60" name="Connecteur droit avec flèche 73">
              <a:extLst>
                <a:ext uri="{FF2B5EF4-FFF2-40B4-BE49-F238E27FC236}">
                  <a16:creationId xmlns:a16="http://schemas.microsoft.com/office/drawing/2014/main" id="{2B30614C-C38A-4F4A-9EDC-DC5F5EF2E08B}"/>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61" name="Rectangle 60">
              <a:extLst>
                <a:ext uri="{FF2B5EF4-FFF2-40B4-BE49-F238E27FC236}">
                  <a16:creationId xmlns:a16="http://schemas.microsoft.com/office/drawing/2014/main" id="{11F7C176-7720-4C06-B7D3-FC650F32E024}"/>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2</a:t>
              </a:r>
              <a:endParaRPr lang="fr-FR" sz="800" dirty="0">
                <a:solidFill>
                  <a:srgbClr val="00B050"/>
                </a:solidFill>
              </a:endParaRPr>
            </a:p>
          </p:txBody>
        </p:sp>
      </p:grpSp>
      <p:grpSp>
        <p:nvGrpSpPr>
          <p:cNvPr id="41" name="Groupe 63">
            <a:extLst>
              <a:ext uri="{FF2B5EF4-FFF2-40B4-BE49-F238E27FC236}">
                <a16:creationId xmlns:a16="http://schemas.microsoft.com/office/drawing/2014/main" id="{3ADB56CA-6F59-4E2E-A01D-472BE9770B7C}"/>
              </a:ext>
            </a:extLst>
          </p:cNvPr>
          <p:cNvGrpSpPr/>
          <p:nvPr/>
        </p:nvGrpSpPr>
        <p:grpSpPr>
          <a:xfrm>
            <a:off x="8486743" y="2695057"/>
            <a:ext cx="348366" cy="215444"/>
            <a:chOff x="6413168" y="3047886"/>
            <a:chExt cx="348366" cy="215444"/>
          </a:xfrm>
        </p:grpSpPr>
        <p:cxnSp>
          <p:nvCxnSpPr>
            <p:cNvPr id="42" name="Connecteur droit avec flèche 73">
              <a:extLst>
                <a:ext uri="{FF2B5EF4-FFF2-40B4-BE49-F238E27FC236}">
                  <a16:creationId xmlns:a16="http://schemas.microsoft.com/office/drawing/2014/main" id="{A81E65A2-7BB1-43EA-B8E5-9CFB1BE47765}"/>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43" name="Rectangle 60">
              <a:extLst>
                <a:ext uri="{FF2B5EF4-FFF2-40B4-BE49-F238E27FC236}">
                  <a16:creationId xmlns:a16="http://schemas.microsoft.com/office/drawing/2014/main" id="{ACB0350B-81C9-4EAB-B0FE-F13023C99D92}"/>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7</a:t>
              </a:r>
              <a:endParaRPr lang="fr-FR" sz="800" dirty="0">
                <a:solidFill>
                  <a:srgbClr val="00B050"/>
                </a:solidFill>
              </a:endParaRPr>
            </a:p>
          </p:txBody>
        </p:sp>
      </p:grpSp>
      <p:grpSp>
        <p:nvGrpSpPr>
          <p:cNvPr id="44" name="Groupe 63">
            <a:extLst>
              <a:ext uri="{FF2B5EF4-FFF2-40B4-BE49-F238E27FC236}">
                <a16:creationId xmlns:a16="http://schemas.microsoft.com/office/drawing/2014/main" id="{64CD8045-2264-4E2C-B029-CA9FBD0ACB9F}"/>
              </a:ext>
            </a:extLst>
          </p:cNvPr>
          <p:cNvGrpSpPr/>
          <p:nvPr/>
        </p:nvGrpSpPr>
        <p:grpSpPr>
          <a:xfrm>
            <a:off x="8486743" y="3161782"/>
            <a:ext cx="348366" cy="215444"/>
            <a:chOff x="6413168" y="3047886"/>
            <a:chExt cx="348366" cy="215444"/>
          </a:xfrm>
        </p:grpSpPr>
        <p:cxnSp>
          <p:nvCxnSpPr>
            <p:cNvPr id="45" name="Connecteur droit avec flèche 73">
              <a:extLst>
                <a:ext uri="{FF2B5EF4-FFF2-40B4-BE49-F238E27FC236}">
                  <a16:creationId xmlns:a16="http://schemas.microsoft.com/office/drawing/2014/main" id="{B0B6D744-B5AF-43CB-9938-3CC0BCACF532}"/>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46" name="Rectangle 60">
              <a:extLst>
                <a:ext uri="{FF2B5EF4-FFF2-40B4-BE49-F238E27FC236}">
                  <a16:creationId xmlns:a16="http://schemas.microsoft.com/office/drawing/2014/main" id="{D986E5C4-9427-490B-A873-C464C66B343E}"/>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5</a:t>
              </a:r>
              <a:endParaRPr lang="fr-FR" sz="800" dirty="0">
                <a:solidFill>
                  <a:srgbClr val="00B050"/>
                </a:solidFill>
              </a:endParaRPr>
            </a:p>
          </p:txBody>
        </p:sp>
      </p:grpSp>
      <p:grpSp>
        <p:nvGrpSpPr>
          <p:cNvPr id="47" name="Groupe 63">
            <a:extLst>
              <a:ext uri="{FF2B5EF4-FFF2-40B4-BE49-F238E27FC236}">
                <a16:creationId xmlns:a16="http://schemas.microsoft.com/office/drawing/2014/main" id="{1B8FD912-C3C7-494D-9EFD-F6CE65F2AF3A}"/>
              </a:ext>
            </a:extLst>
          </p:cNvPr>
          <p:cNvGrpSpPr/>
          <p:nvPr/>
        </p:nvGrpSpPr>
        <p:grpSpPr>
          <a:xfrm>
            <a:off x="8486743" y="3628507"/>
            <a:ext cx="348366" cy="215444"/>
            <a:chOff x="6413168" y="3047886"/>
            <a:chExt cx="348366" cy="215444"/>
          </a:xfrm>
        </p:grpSpPr>
        <p:cxnSp>
          <p:nvCxnSpPr>
            <p:cNvPr id="48" name="Connecteur droit avec flèche 73">
              <a:extLst>
                <a:ext uri="{FF2B5EF4-FFF2-40B4-BE49-F238E27FC236}">
                  <a16:creationId xmlns:a16="http://schemas.microsoft.com/office/drawing/2014/main" id="{3920BD01-C20B-447C-A045-37977F7C6A6C}"/>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49" name="Rectangle 60">
              <a:extLst>
                <a:ext uri="{FF2B5EF4-FFF2-40B4-BE49-F238E27FC236}">
                  <a16:creationId xmlns:a16="http://schemas.microsoft.com/office/drawing/2014/main" id="{E123FE65-66B4-4440-82F0-B438AD3B4B27}"/>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7</a:t>
              </a:r>
              <a:endParaRPr lang="fr-FR" sz="800" dirty="0">
                <a:solidFill>
                  <a:srgbClr val="00B050"/>
                </a:solidFill>
              </a:endParaRPr>
            </a:p>
          </p:txBody>
        </p:sp>
      </p:grpSp>
      <p:grpSp>
        <p:nvGrpSpPr>
          <p:cNvPr id="50" name="Groupe 63">
            <a:extLst>
              <a:ext uri="{FF2B5EF4-FFF2-40B4-BE49-F238E27FC236}">
                <a16:creationId xmlns:a16="http://schemas.microsoft.com/office/drawing/2014/main" id="{9E5162AA-66EE-401F-B998-250AFB8B6A75}"/>
              </a:ext>
            </a:extLst>
          </p:cNvPr>
          <p:cNvGrpSpPr/>
          <p:nvPr/>
        </p:nvGrpSpPr>
        <p:grpSpPr>
          <a:xfrm>
            <a:off x="8486743" y="4095232"/>
            <a:ext cx="348366" cy="215444"/>
            <a:chOff x="6413168" y="3047886"/>
            <a:chExt cx="348366" cy="215444"/>
          </a:xfrm>
        </p:grpSpPr>
        <p:cxnSp>
          <p:nvCxnSpPr>
            <p:cNvPr id="51" name="Connecteur droit avec flèche 73">
              <a:extLst>
                <a:ext uri="{FF2B5EF4-FFF2-40B4-BE49-F238E27FC236}">
                  <a16:creationId xmlns:a16="http://schemas.microsoft.com/office/drawing/2014/main" id="{9DC3300C-FD03-4991-A4AF-34389FAB0218}"/>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52" name="Rectangle 60">
              <a:extLst>
                <a:ext uri="{FF2B5EF4-FFF2-40B4-BE49-F238E27FC236}">
                  <a16:creationId xmlns:a16="http://schemas.microsoft.com/office/drawing/2014/main" id="{CCC228C8-6F9A-4A8B-8DA7-071216D223DD}"/>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7</a:t>
              </a:r>
              <a:endParaRPr lang="fr-FR" sz="800" dirty="0">
                <a:solidFill>
                  <a:srgbClr val="00B050"/>
                </a:solidFill>
              </a:endParaRPr>
            </a:p>
          </p:txBody>
        </p:sp>
      </p:grpSp>
      <p:grpSp>
        <p:nvGrpSpPr>
          <p:cNvPr id="62" name="Groupe 63">
            <a:extLst>
              <a:ext uri="{FF2B5EF4-FFF2-40B4-BE49-F238E27FC236}">
                <a16:creationId xmlns:a16="http://schemas.microsoft.com/office/drawing/2014/main" id="{C35837BE-E0B8-41D4-8F80-003567AE4CE6}"/>
              </a:ext>
            </a:extLst>
          </p:cNvPr>
          <p:cNvGrpSpPr/>
          <p:nvPr/>
        </p:nvGrpSpPr>
        <p:grpSpPr>
          <a:xfrm>
            <a:off x="8486743" y="4561957"/>
            <a:ext cx="348366" cy="215444"/>
            <a:chOff x="6413168" y="3047886"/>
            <a:chExt cx="348366" cy="215444"/>
          </a:xfrm>
        </p:grpSpPr>
        <p:cxnSp>
          <p:nvCxnSpPr>
            <p:cNvPr id="63" name="Connecteur droit avec flèche 73">
              <a:extLst>
                <a:ext uri="{FF2B5EF4-FFF2-40B4-BE49-F238E27FC236}">
                  <a16:creationId xmlns:a16="http://schemas.microsoft.com/office/drawing/2014/main" id="{29C8DAD0-0BE8-4020-89E4-9F72914692BA}"/>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64" name="Rectangle 60">
              <a:extLst>
                <a:ext uri="{FF2B5EF4-FFF2-40B4-BE49-F238E27FC236}">
                  <a16:creationId xmlns:a16="http://schemas.microsoft.com/office/drawing/2014/main" id="{FD2229F9-FAB6-4D89-B101-F2147A4D1C66}"/>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6</a:t>
              </a:r>
              <a:endParaRPr lang="fr-FR" sz="800" dirty="0">
                <a:solidFill>
                  <a:srgbClr val="00B050"/>
                </a:solidFill>
              </a:endParaRPr>
            </a:p>
          </p:txBody>
        </p:sp>
      </p:grpSp>
      <p:grpSp>
        <p:nvGrpSpPr>
          <p:cNvPr id="65" name="Groupe 63">
            <a:extLst>
              <a:ext uri="{FF2B5EF4-FFF2-40B4-BE49-F238E27FC236}">
                <a16:creationId xmlns:a16="http://schemas.microsoft.com/office/drawing/2014/main" id="{4E4CCED9-7BE8-4739-9A13-D3F5BEF36CBC}"/>
              </a:ext>
            </a:extLst>
          </p:cNvPr>
          <p:cNvGrpSpPr/>
          <p:nvPr/>
        </p:nvGrpSpPr>
        <p:grpSpPr>
          <a:xfrm>
            <a:off x="8486743" y="5009632"/>
            <a:ext cx="348366" cy="215444"/>
            <a:chOff x="6413168" y="3047886"/>
            <a:chExt cx="348366" cy="215444"/>
          </a:xfrm>
        </p:grpSpPr>
        <p:cxnSp>
          <p:nvCxnSpPr>
            <p:cNvPr id="66" name="Connecteur droit avec flèche 73">
              <a:extLst>
                <a:ext uri="{FF2B5EF4-FFF2-40B4-BE49-F238E27FC236}">
                  <a16:creationId xmlns:a16="http://schemas.microsoft.com/office/drawing/2014/main" id="{0E109809-DFB0-4BAE-8D11-66125F1BA804}"/>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67" name="Rectangle 60">
              <a:extLst>
                <a:ext uri="{FF2B5EF4-FFF2-40B4-BE49-F238E27FC236}">
                  <a16:creationId xmlns:a16="http://schemas.microsoft.com/office/drawing/2014/main" id="{0A8FCA36-9110-45AE-BF56-57E0796300AB}"/>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3</a:t>
              </a:r>
              <a:endParaRPr lang="fr-FR" sz="800" dirty="0">
                <a:solidFill>
                  <a:srgbClr val="00B050"/>
                </a:solidFill>
              </a:endParaRPr>
            </a:p>
          </p:txBody>
        </p:sp>
      </p:grpSp>
      <p:pic>
        <p:nvPicPr>
          <p:cNvPr id="53" name="Image 52" descr="Une image contenant texte, clipart&#10;&#10;Description générée automatiquement">
            <a:extLst>
              <a:ext uri="{FF2B5EF4-FFF2-40B4-BE49-F238E27FC236}">
                <a16:creationId xmlns:a16="http://schemas.microsoft.com/office/drawing/2014/main" id="{5A1A27D4-8F46-CB4B-AE74-41733C0F23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079" y="1385948"/>
            <a:ext cx="612000" cy="612000"/>
          </a:xfrm>
          <a:prstGeom prst="rect">
            <a:avLst/>
          </a:prstGeom>
        </p:spPr>
      </p:pic>
    </p:spTree>
    <p:extLst>
      <p:ext uri="{BB962C8B-B14F-4D97-AF65-F5344CB8AC3E}">
        <p14:creationId xmlns:p14="http://schemas.microsoft.com/office/powerpoint/2010/main" val="9655325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2480915619"/>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19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niveau de confiance dans les personnalités politiques selon les fonctions </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26" name="Graphique 25"/>
          <p:cNvGraphicFramePr/>
          <p:nvPr>
            <p:extLst>
              <p:ext uri="{D42A27DB-BD31-4B8C-83A1-F6EECF244321}">
                <p14:modId xmlns:p14="http://schemas.microsoft.com/office/powerpoint/2010/main" val="4202861749"/>
              </p:ext>
            </p:extLst>
          </p:nvPr>
        </p:nvGraphicFramePr>
        <p:xfrm>
          <a:off x="534935" y="1597555"/>
          <a:ext cx="7359921" cy="4480174"/>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à coins arrondis 26"/>
          <p:cNvSpPr/>
          <p:nvPr/>
        </p:nvSpPr>
        <p:spPr bwMode="auto">
          <a:xfrm>
            <a:off x="7887355" y="2776761"/>
            <a:ext cx="1800000" cy="324000"/>
          </a:xfrm>
          <a:prstGeom prst="roundRect">
            <a:avLst>
              <a:gd name="adj" fmla="val 24737"/>
            </a:avLst>
          </a:prstGeom>
          <a:solidFill>
            <a:srgbClr val="421D49"/>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lnSpc>
                <a:spcPts val="1200"/>
              </a:lnSpc>
            </a:pPr>
            <a:r>
              <a:rPr lang="fr-FR" sz="1100" b="0" dirty="0">
                <a:solidFill>
                  <a:schemeClr val="bg1"/>
                </a:solidFill>
              </a:rPr>
              <a:t>Vos conseillers régionaux</a:t>
            </a:r>
          </a:p>
        </p:txBody>
      </p:sp>
      <p:sp>
        <p:nvSpPr>
          <p:cNvPr id="28" name="Rectangle à coins arrondis 27"/>
          <p:cNvSpPr/>
          <p:nvPr/>
        </p:nvSpPr>
        <p:spPr bwMode="auto">
          <a:xfrm>
            <a:off x="7887355" y="3563903"/>
            <a:ext cx="1800000" cy="324000"/>
          </a:xfrm>
          <a:prstGeom prst="roundRect">
            <a:avLst>
              <a:gd name="adj" fmla="val 24737"/>
            </a:avLst>
          </a:prstGeom>
          <a:solidFill>
            <a:srgbClr val="2C8458"/>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lnSpc>
                <a:spcPts val="1200"/>
              </a:lnSpc>
            </a:pPr>
            <a:r>
              <a:rPr lang="fr-FR" sz="1100" b="0" dirty="0">
                <a:solidFill>
                  <a:schemeClr val="bg1"/>
                </a:solidFill>
              </a:rPr>
              <a:t>Votre député</a:t>
            </a:r>
          </a:p>
        </p:txBody>
      </p:sp>
      <p:sp>
        <p:nvSpPr>
          <p:cNvPr id="31" name="Rectangle à coins arrondis 30"/>
          <p:cNvSpPr/>
          <p:nvPr/>
        </p:nvSpPr>
        <p:spPr bwMode="auto">
          <a:xfrm>
            <a:off x="7887355" y="3105000"/>
            <a:ext cx="1800000" cy="324000"/>
          </a:xfrm>
          <a:prstGeom prst="roundRect">
            <a:avLst>
              <a:gd name="adj" fmla="val 24737"/>
            </a:avLst>
          </a:prstGeom>
          <a:solidFill>
            <a:srgbClr val="C0000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lnSpc>
                <a:spcPts val="1200"/>
              </a:lnSpc>
            </a:pPr>
            <a:r>
              <a:rPr lang="fr-FR" sz="1100" b="0" dirty="0">
                <a:solidFill>
                  <a:schemeClr val="bg1"/>
                </a:solidFill>
              </a:rPr>
              <a:t>Votre conseiller général</a:t>
            </a:r>
          </a:p>
        </p:txBody>
      </p:sp>
      <p:sp>
        <p:nvSpPr>
          <p:cNvPr id="38" name="Rectangle à coins arrondis 37"/>
          <p:cNvSpPr/>
          <p:nvPr/>
        </p:nvSpPr>
        <p:spPr bwMode="auto">
          <a:xfrm>
            <a:off x="7887355" y="1921906"/>
            <a:ext cx="1800000" cy="324000"/>
          </a:xfrm>
          <a:prstGeom prst="roundRect">
            <a:avLst>
              <a:gd name="adj" fmla="val 24737"/>
            </a:avLst>
          </a:prstGeom>
          <a:solidFill>
            <a:srgbClr val="AC0077"/>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lnSpc>
                <a:spcPts val="1200"/>
              </a:lnSpc>
            </a:pPr>
            <a:r>
              <a:rPr lang="fr-FR" sz="1100" b="0" dirty="0">
                <a:solidFill>
                  <a:schemeClr val="bg1"/>
                </a:solidFill>
              </a:rPr>
              <a:t>Le maire de votre commune</a:t>
            </a:r>
          </a:p>
        </p:txBody>
      </p:sp>
      <p:sp>
        <p:nvSpPr>
          <p:cNvPr id="43" name="Rectangle à coins arrondis 42"/>
          <p:cNvSpPr/>
          <p:nvPr/>
        </p:nvSpPr>
        <p:spPr bwMode="auto">
          <a:xfrm>
            <a:off x="7887355" y="4659241"/>
            <a:ext cx="1800000" cy="324000"/>
          </a:xfrm>
          <a:prstGeom prst="roundRect">
            <a:avLst>
              <a:gd name="adj" fmla="val 24737"/>
            </a:avLst>
          </a:prstGeom>
          <a:solidFill>
            <a:srgbClr val="FF505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lnSpc>
                <a:spcPts val="1200"/>
              </a:lnSpc>
            </a:pPr>
            <a:r>
              <a:rPr lang="fr-FR" sz="1100" b="0" dirty="0">
                <a:solidFill>
                  <a:schemeClr val="bg1"/>
                </a:solidFill>
              </a:rPr>
              <a:t>Le Premier ministre actuel</a:t>
            </a:r>
          </a:p>
        </p:txBody>
      </p:sp>
      <p:sp>
        <p:nvSpPr>
          <p:cNvPr id="44" name="Rectangle à coins arrondis 43"/>
          <p:cNvSpPr/>
          <p:nvPr/>
        </p:nvSpPr>
        <p:spPr bwMode="auto">
          <a:xfrm>
            <a:off x="7887355" y="3985569"/>
            <a:ext cx="1800000" cy="324000"/>
          </a:xfrm>
          <a:prstGeom prst="roundRect">
            <a:avLst>
              <a:gd name="adj" fmla="val 24737"/>
            </a:avLst>
          </a:prstGeom>
          <a:solidFill>
            <a:srgbClr val="92D05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lnSpc>
                <a:spcPts val="1200"/>
              </a:lnSpc>
            </a:pPr>
            <a:r>
              <a:rPr lang="fr-FR" sz="1100" b="0" dirty="0"/>
              <a:t>Vos députés européens</a:t>
            </a:r>
          </a:p>
        </p:txBody>
      </p:sp>
      <p:graphicFrame>
        <p:nvGraphicFramePr>
          <p:cNvPr id="45" name="Group 27"/>
          <p:cNvGraphicFramePr>
            <a:graphicFrameLocks noGrp="1"/>
          </p:cNvGraphicFramePr>
          <p:nvPr>
            <p:extLst>
              <p:ext uri="{D42A27DB-BD31-4B8C-83A1-F6EECF244321}">
                <p14:modId xmlns:p14="http://schemas.microsoft.com/office/powerpoint/2010/main" val="516161600"/>
              </p:ext>
            </p:extLst>
          </p:nvPr>
        </p:nvGraphicFramePr>
        <p:xfrm>
          <a:off x="786809" y="5894633"/>
          <a:ext cx="7092834" cy="359664"/>
        </p:xfrm>
        <a:graphic>
          <a:graphicData uri="http://schemas.openxmlformats.org/drawingml/2006/table">
            <a:tbl>
              <a:tblPr/>
              <a:tblGrid>
                <a:gridCol w="506631">
                  <a:extLst>
                    <a:ext uri="{9D8B030D-6E8A-4147-A177-3AD203B41FA5}">
                      <a16:colId xmlns:a16="http://schemas.microsoft.com/office/drawing/2014/main" val="20000"/>
                    </a:ext>
                  </a:extLst>
                </a:gridCol>
                <a:gridCol w="506631">
                  <a:extLst>
                    <a:ext uri="{9D8B030D-6E8A-4147-A177-3AD203B41FA5}">
                      <a16:colId xmlns:a16="http://schemas.microsoft.com/office/drawing/2014/main" val="20001"/>
                    </a:ext>
                  </a:extLst>
                </a:gridCol>
                <a:gridCol w="506631">
                  <a:extLst>
                    <a:ext uri="{9D8B030D-6E8A-4147-A177-3AD203B41FA5}">
                      <a16:colId xmlns:a16="http://schemas.microsoft.com/office/drawing/2014/main" val="20002"/>
                    </a:ext>
                  </a:extLst>
                </a:gridCol>
                <a:gridCol w="506631">
                  <a:extLst>
                    <a:ext uri="{9D8B030D-6E8A-4147-A177-3AD203B41FA5}">
                      <a16:colId xmlns:a16="http://schemas.microsoft.com/office/drawing/2014/main" val="20003"/>
                    </a:ext>
                  </a:extLst>
                </a:gridCol>
                <a:gridCol w="506631">
                  <a:extLst>
                    <a:ext uri="{9D8B030D-6E8A-4147-A177-3AD203B41FA5}">
                      <a16:colId xmlns:a16="http://schemas.microsoft.com/office/drawing/2014/main" val="20004"/>
                    </a:ext>
                  </a:extLst>
                </a:gridCol>
                <a:gridCol w="506631">
                  <a:extLst>
                    <a:ext uri="{9D8B030D-6E8A-4147-A177-3AD203B41FA5}">
                      <a16:colId xmlns:a16="http://schemas.microsoft.com/office/drawing/2014/main" val="20005"/>
                    </a:ext>
                  </a:extLst>
                </a:gridCol>
                <a:gridCol w="506631">
                  <a:extLst>
                    <a:ext uri="{9D8B030D-6E8A-4147-A177-3AD203B41FA5}">
                      <a16:colId xmlns:a16="http://schemas.microsoft.com/office/drawing/2014/main" val="20006"/>
                    </a:ext>
                  </a:extLst>
                </a:gridCol>
                <a:gridCol w="506631">
                  <a:extLst>
                    <a:ext uri="{9D8B030D-6E8A-4147-A177-3AD203B41FA5}">
                      <a16:colId xmlns:a16="http://schemas.microsoft.com/office/drawing/2014/main" val="20007"/>
                    </a:ext>
                  </a:extLst>
                </a:gridCol>
                <a:gridCol w="506631">
                  <a:extLst>
                    <a:ext uri="{9D8B030D-6E8A-4147-A177-3AD203B41FA5}">
                      <a16:colId xmlns:a16="http://schemas.microsoft.com/office/drawing/2014/main" val="20008"/>
                    </a:ext>
                  </a:extLst>
                </a:gridCol>
                <a:gridCol w="506631">
                  <a:extLst>
                    <a:ext uri="{9D8B030D-6E8A-4147-A177-3AD203B41FA5}">
                      <a16:colId xmlns:a16="http://schemas.microsoft.com/office/drawing/2014/main" val="20009"/>
                    </a:ext>
                  </a:extLst>
                </a:gridCol>
                <a:gridCol w="506631">
                  <a:extLst>
                    <a:ext uri="{9D8B030D-6E8A-4147-A177-3AD203B41FA5}">
                      <a16:colId xmlns:a16="http://schemas.microsoft.com/office/drawing/2014/main" val="4053124291"/>
                    </a:ext>
                  </a:extLst>
                </a:gridCol>
                <a:gridCol w="506631">
                  <a:extLst>
                    <a:ext uri="{9D8B030D-6E8A-4147-A177-3AD203B41FA5}">
                      <a16:colId xmlns:a16="http://schemas.microsoft.com/office/drawing/2014/main" val="3243723294"/>
                    </a:ext>
                  </a:extLst>
                </a:gridCol>
                <a:gridCol w="506631">
                  <a:extLst>
                    <a:ext uri="{9D8B030D-6E8A-4147-A177-3AD203B41FA5}">
                      <a16:colId xmlns:a16="http://schemas.microsoft.com/office/drawing/2014/main" val="27387914"/>
                    </a:ext>
                  </a:extLst>
                </a:gridCol>
                <a:gridCol w="506631">
                  <a:extLst>
                    <a:ext uri="{9D8B030D-6E8A-4147-A177-3AD203B41FA5}">
                      <a16:colId xmlns:a16="http://schemas.microsoft.com/office/drawing/2014/main" val="1932386650"/>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Octobre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 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8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8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 name="Rectangle à coins arrondis 46"/>
          <p:cNvSpPr/>
          <p:nvPr/>
        </p:nvSpPr>
        <p:spPr bwMode="auto">
          <a:xfrm>
            <a:off x="7887355" y="4327569"/>
            <a:ext cx="1800000" cy="324000"/>
          </a:xfrm>
          <a:prstGeom prst="roundRect">
            <a:avLst>
              <a:gd name="adj" fmla="val 24737"/>
            </a:avLst>
          </a:prstGeom>
          <a:solidFill>
            <a:srgbClr val="0070C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lnSpc>
                <a:spcPts val="1200"/>
              </a:lnSpc>
            </a:pPr>
            <a:r>
              <a:rPr lang="fr-FR" sz="1100" b="0" dirty="0">
                <a:solidFill>
                  <a:schemeClr val="bg1"/>
                </a:solidFill>
              </a:rPr>
              <a:t>Le Président de la République actuel</a:t>
            </a:r>
          </a:p>
        </p:txBody>
      </p:sp>
      <p:sp>
        <p:nvSpPr>
          <p:cNvPr id="17"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Q14 : Avez-vous très confiance, plutôt confiance, plutôt pas confiance ou pas confiance du tout dans…</a:t>
            </a:r>
          </a:p>
          <a:p>
            <a:pPr fontAlgn="auto">
              <a:spcBef>
                <a:spcPct val="20000"/>
              </a:spcBef>
              <a:spcAft>
                <a:spcPts val="0"/>
              </a:spcAft>
              <a:defRPr/>
            </a:pPr>
            <a:r>
              <a:rPr lang="fr-FR" sz="1000" b="0" dirty="0">
                <a:solidFill>
                  <a:sysClr val="windowText" lastClr="000000"/>
                </a:solidFill>
                <a:ea typeface="Tahoma" pitchFamily="34" charset="0"/>
                <a:cs typeface="Tahoma" pitchFamily="34" charset="0"/>
              </a:rPr>
              <a:t>Réponse ‘Très confiance’ + ‘Plutôt confiance’</a:t>
            </a:r>
          </a:p>
        </p:txBody>
      </p:sp>
      <p:grpSp>
        <p:nvGrpSpPr>
          <p:cNvPr id="21" name="Groupe 20"/>
          <p:cNvGrpSpPr>
            <a:grpSpLocks noChangeAspect="1"/>
          </p:cNvGrpSpPr>
          <p:nvPr/>
        </p:nvGrpSpPr>
        <p:grpSpPr>
          <a:xfrm>
            <a:off x="4023091" y="5803722"/>
            <a:ext cx="116933" cy="144000"/>
            <a:chOff x="8321205" y="1842135"/>
            <a:chExt cx="180000" cy="221666"/>
          </a:xfrm>
        </p:grpSpPr>
        <p:sp>
          <p:nvSpPr>
            <p:cNvPr id="22" name="Ellipse 21"/>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3" name="Triangle isocèle 22"/>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4" name="Rectangle 23"/>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FFC000"/>
                  </a:solidFill>
                </a:rPr>
                <a:t>*</a:t>
              </a:r>
              <a:endParaRPr lang="fr-FR" sz="1000" dirty="0">
                <a:solidFill>
                  <a:srgbClr val="FFC000"/>
                </a:solidFill>
              </a:endParaRPr>
            </a:p>
          </p:txBody>
        </p:sp>
      </p:grpSp>
      <p:sp>
        <p:nvSpPr>
          <p:cNvPr id="25" name="ZoneTexte 24">
            <a:extLst>
              <a:ext uri="{FF2B5EF4-FFF2-40B4-BE49-F238E27FC236}">
                <a16:creationId xmlns:a16="http://schemas.microsoft.com/office/drawing/2014/main" id="{5DD91F12-45C8-49C1-8076-43FCFBF9B9B8}"/>
              </a:ext>
            </a:extLst>
          </p:cNvPr>
          <p:cNvSpPr txBox="1"/>
          <p:nvPr/>
        </p:nvSpPr>
        <p:spPr>
          <a:xfrm>
            <a:off x="8181844" y="5670998"/>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29" name="Groupe 28">
            <a:extLst>
              <a:ext uri="{FF2B5EF4-FFF2-40B4-BE49-F238E27FC236}">
                <a16:creationId xmlns:a16="http://schemas.microsoft.com/office/drawing/2014/main" id="{8283174D-8657-402B-926D-D287E6A411B0}"/>
              </a:ext>
            </a:extLst>
          </p:cNvPr>
          <p:cNvGrpSpPr/>
          <p:nvPr/>
        </p:nvGrpSpPr>
        <p:grpSpPr>
          <a:xfrm>
            <a:off x="8070250" y="5707644"/>
            <a:ext cx="180000" cy="221666"/>
            <a:chOff x="8321205" y="1842135"/>
            <a:chExt cx="180000" cy="221666"/>
          </a:xfrm>
        </p:grpSpPr>
        <p:sp>
          <p:nvSpPr>
            <p:cNvPr id="30" name="Ellipse 29">
              <a:extLst>
                <a:ext uri="{FF2B5EF4-FFF2-40B4-BE49-F238E27FC236}">
                  <a16:creationId xmlns:a16="http://schemas.microsoft.com/office/drawing/2014/main" id="{CAB2AB9C-48BE-4BD2-BD28-F199387B3F10}"/>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2" name="Triangle isocèle 31">
              <a:extLst>
                <a:ext uri="{FF2B5EF4-FFF2-40B4-BE49-F238E27FC236}">
                  <a16:creationId xmlns:a16="http://schemas.microsoft.com/office/drawing/2014/main" id="{96423DE8-0885-4DEF-8D5C-7EC1924CA405}"/>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3" name="Rectangle 32">
              <a:extLst>
                <a:ext uri="{FF2B5EF4-FFF2-40B4-BE49-F238E27FC236}">
                  <a16:creationId xmlns:a16="http://schemas.microsoft.com/office/drawing/2014/main" id="{3EC8DDDB-33DD-4CD4-8E81-9E37CDBB40B3}"/>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34" name="ZoneTexte 33">
            <a:extLst>
              <a:ext uri="{FF2B5EF4-FFF2-40B4-BE49-F238E27FC236}">
                <a16:creationId xmlns:a16="http://schemas.microsoft.com/office/drawing/2014/main" id="{9CE9631B-0BD1-4F3C-89FC-171EA67D8316}"/>
              </a:ext>
            </a:extLst>
          </p:cNvPr>
          <p:cNvSpPr txBox="1"/>
          <p:nvPr/>
        </p:nvSpPr>
        <p:spPr>
          <a:xfrm>
            <a:off x="8181843" y="6036758"/>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35" name="Groupe 34">
            <a:extLst>
              <a:ext uri="{FF2B5EF4-FFF2-40B4-BE49-F238E27FC236}">
                <a16:creationId xmlns:a16="http://schemas.microsoft.com/office/drawing/2014/main" id="{88630917-4390-43DD-BF77-10C8A7612B4B}"/>
              </a:ext>
            </a:extLst>
          </p:cNvPr>
          <p:cNvGrpSpPr/>
          <p:nvPr/>
        </p:nvGrpSpPr>
        <p:grpSpPr>
          <a:xfrm>
            <a:off x="8070250" y="6073404"/>
            <a:ext cx="180000" cy="221666"/>
            <a:chOff x="8321205" y="1842135"/>
            <a:chExt cx="180000" cy="221666"/>
          </a:xfrm>
        </p:grpSpPr>
        <p:sp>
          <p:nvSpPr>
            <p:cNvPr id="36" name="Ellipse 35">
              <a:extLst>
                <a:ext uri="{FF2B5EF4-FFF2-40B4-BE49-F238E27FC236}">
                  <a16:creationId xmlns:a16="http://schemas.microsoft.com/office/drawing/2014/main" id="{9B137BD0-23A5-4EB0-923A-F1D69C9CB435}"/>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7" name="Triangle isocèle 36">
              <a:extLst>
                <a:ext uri="{FF2B5EF4-FFF2-40B4-BE49-F238E27FC236}">
                  <a16:creationId xmlns:a16="http://schemas.microsoft.com/office/drawing/2014/main" id="{36636EC7-0092-4977-9D36-DC0DCD92C327}"/>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9" name="Rectangle 38">
              <a:extLst>
                <a:ext uri="{FF2B5EF4-FFF2-40B4-BE49-F238E27FC236}">
                  <a16:creationId xmlns:a16="http://schemas.microsoft.com/office/drawing/2014/main" id="{8EEEEFFB-AE2A-4D0C-93DA-894A8EA7A879}"/>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40" name="Groupe 39">
            <a:extLst>
              <a:ext uri="{FF2B5EF4-FFF2-40B4-BE49-F238E27FC236}">
                <a16:creationId xmlns:a16="http://schemas.microsoft.com/office/drawing/2014/main" id="{3760173F-EFA1-4E31-B00C-52F311BEB038}"/>
              </a:ext>
            </a:extLst>
          </p:cNvPr>
          <p:cNvGrpSpPr>
            <a:grpSpLocks noChangeAspect="1"/>
          </p:cNvGrpSpPr>
          <p:nvPr/>
        </p:nvGrpSpPr>
        <p:grpSpPr>
          <a:xfrm>
            <a:off x="7058431" y="5797644"/>
            <a:ext cx="116933" cy="144000"/>
            <a:chOff x="8321205" y="1842135"/>
            <a:chExt cx="180000" cy="221666"/>
          </a:xfrm>
        </p:grpSpPr>
        <p:sp>
          <p:nvSpPr>
            <p:cNvPr id="41" name="Ellipse 40">
              <a:extLst>
                <a:ext uri="{FF2B5EF4-FFF2-40B4-BE49-F238E27FC236}">
                  <a16:creationId xmlns:a16="http://schemas.microsoft.com/office/drawing/2014/main" id="{9CCD24E5-77C1-420D-B1D4-FDFDF3571485}"/>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2" name="Triangle isocèle 41">
              <a:extLst>
                <a:ext uri="{FF2B5EF4-FFF2-40B4-BE49-F238E27FC236}">
                  <a16:creationId xmlns:a16="http://schemas.microsoft.com/office/drawing/2014/main" id="{B7FF0B66-5EEE-4C92-B3B1-421085E35891}"/>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6" name="Rectangle 45">
              <a:extLst>
                <a:ext uri="{FF2B5EF4-FFF2-40B4-BE49-F238E27FC236}">
                  <a16:creationId xmlns:a16="http://schemas.microsoft.com/office/drawing/2014/main" id="{28579394-DCD3-4DE5-A99A-D767218F856B}"/>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19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niveau de confiance dans les personnalités politiques selon les fonctions </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6"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Q14 : Avez-vous très confiance, plutôt confiance, plutôt pas confiance ou pas confiance du tout dans :</a:t>
            </a:r>
          </a:p>
        </p:txBody>
      </p:sp>
      <p:graphicFrame>
        <p:nvGraphicFramePr>
          <p:cNvPr id="53" name="Tableau 52">
            <a:extLst>
              <a:ext uri="{FF2B5EF4-FFF2-40B4-BE49-F238E27FC236}">
                <a16:creationId xmlns:a16="http://schemas.microsoft.com/office/drawing/2014/main" id="{64B51399-7969-43D8-A997-DAFE504606CB}"/>
              </a:ext>
            </a:extLst>
          </p:cNvPr>
          <p:cNvGraphicFramePr>
            <a:graphicFrameLocks noGrp="1"/>
          </p:cNvGraphicFramePr>
          <p:nvPr>
            <p:extLst>
              <p:ext uri="{D42A27DB-BD31-4B8C-83A1-F6EECF244321}">
                <p14:modId xmlns:p14="http://schemas.microsoft.com/office/powerpoint/2010/main" val="4092093917"/>
              </p:ext>
            </p:extLst>
          </p:nvPr>
        </p:nvGraphicFramePr>
        <p:xfrm>
          <a:off x="525517" y="2173511"/>
          <a:ext cx="8951054" cy="3799110"/>
        </p:xfrm>
        <a:graphic>
          <a:graphicData uri="http://schemas.openxmlformats.org/drawingml/2006/table">
            <a:tbl>
              <a:tblPr>
                <a:tableStyleId>{5C22544A-7EE6-4342-B048-85BDC9FD1C3A}</a:tableStyleId>
              </a:tblPr>
              <a:tblGrid>
                <a:gridCol w="2457734">
                  <a:extLst>
                    <a:ext uri="{9D8B030D-6E8A-4147-A177-3AD203B41FA5}">
                      <a16:colId xmlns:a16="http://schemas.microsoft.com/office/drawing/2014/main" val="4061785253"/>
                    </a:ext>
                  </a:extLst>
                </a:gridCol>
                <a:gridCol w="1082220">
                  <a:extLst>
                    <a:ext uri="{9D8B030D-6E8A-4147-A177-3AD203B41FA5}">
                      <a16:colId xmlns:a16="http://schemas.microsoft.com/office/drawing/2014/main" val="2281626971"/>
                    </a:ext>
                  </a:extLst>
                </a:gridCol>
                <a:gridCol w="1082220">
                  <a:extLst>
                    <a:ext uri="{9D8B030D-6E8A-4147-A177-3AD203B41FA5}">
                      <a16:colId xmlns:a16="http://schemas.microsoft.com/office/drawing/2014/main" val="3661798028"/>
                    </a:ext>
                  </a:extLst>
                </a:gridCol>
                <a:gridCol w="1082220">
                  <a:extLst>
                    <a:ext uri="{9D8B030D-6E8A-4147-A177-3AD203B41FA5}">
                      <a16:colId xmlns:a16="http://schemas.microsoft.com/office/drawing/2014/main" val="4251480744"/>
                    </a:ext>
                  </a:extLst>
                </a:gridCol>
                <a:gridCol w="1082220">
                  <a:extLst>
                    <a:ext uri="{9D8B030D-6E8A-4147-A177-3AD203B41FA5}">
                      <a16:colId xmlns:a16="http://schemas.microsoft.com/office/drawing/2014/main" val="789682629"/>
                    </a:ext>
                  </a:extLst>
                </a:gridCol>
                <a:gridCol w="1082220">
                  <a:extLst>
                    <a:ext uri="{9D8B030D-6E8A-4147-A177-3AD203B41FA5}">
                      <a16:colId xmlns:a16="http://schemas.microsoft.com/office/drawing/2014/main" val="1358923703"/>
                    </a:ext>
                  </a:extLst>
                </a:gridCol>
                <a:gridCol w="1082220">
                  <a:extLst>
                    <a:ext uri="{9D8B030D-6E8A-4147-A177-3AD203B41FA5}">
                      <a16:colId xmlns:a16="http://schemas.microsoft.com/office/drawing/2014/main" val="2763791434"/>
                    </a:ext>
                  </a:extLst>
                </a:gridCol>
              </a:tblGrid>
              <a:tr h="252000">
                <a:tc>
                  <a:txBody>
                    <a:bodyPr/>
                    <a:lstStyle/>
                    <a:p>
                      <a:pPr algn="ctr" fontAlgn="b"/>
                      <a:endParaRPr lang="fr-FR" sz="10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253365">
                <a:tc rowSpan="2">
                  <a:txBody>
                    <a:bodyPr/>
                    <a:lstStyle/>
                    <a:p>
                      <a:pPr algn="r" rtl="0" fontAlgn="ctr"/>
                      <a:r>
                        <a:rPr lang="fr-FR" sz="1050" b="0" i="0" u="none" strike="noStrike" dirty="0">
                          <a:solidFill>
                            <a:srgbClr val="404040"/>
                          </a:solidFill>
                          <a:effectLst/>
                          <a:latin typeface="Tahoma" panose="020B0604030504040204" pitchFamily="34" charset="0"/>
                        </a:rPr>
                        <a:t>Le président de la République actuel</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7166839"/>
                  </a:ext>
                </a:extLst>
              </a:tr>
              <a:tr h="253365">
                <a:tc vMerge="1">
                  <a:txBody>
                    <a:bodyPr/>
                    <a:lstStyle/>
                    <a:p>
                      <a:pPr algn="r" rtl="0" fontAlgn="ctr"/>
                      <a:endParaRPr lang="fr-FR" sz="105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7146477"/>
                  </a:ext>
                </a:extLst>
              </a:tr>
              <a:tr h="253365">
                <a:tc rowSpan="2">
                  <a:txBody>
                    <a:bodyPr/>
                    <a:lstStyle/>
                    <a:p>
                      <a:pPr algn="r" rtl="0" fontAlgn="ctr"/>
                      <a:r>
                        <a:rPr lang="fr-FR" sz="1050" b="0" i="0" u="none" strike="noStrike" kern="1200" dirty="0">
                          <a:solidFill>
                            <a:srgbClr val="404040"/>
                          </a:solidFill>
                          <a:effectLst/>
                          <a:latin typeface="Tahoma" panose="020B0604030504040204" pitchFamily="34" charset="0"/>
                          <a:ea typeface="+mn-ea"/>
                          <a:cs typeface="+mn-cs"/>
                        </a:rPr>
                        <a:t>Le ou la maire de votre commune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56746"/>
                  </a:ext>
                </a:extLst>
              </a:tr>
              <a:tr h="253365">
                <a:tc vMerge="1">
                  <a:txBody>
                    <a:bodyPr/>
                    <a:lstStyle/>
                    <a:p>
                      <a:pPr algn="r" rtl="0" fontAlgn="ctr"/>
                      <a:endParaRPr lang="fr-FR" sz="105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411756"/>
                  </a:ext>
                </a:extLst>
              </a:tr>
              <a:tr h="253365">
                <a:tc rowSpan="2">
                  <a:txBody>
                    <a:bodyPr/>
                    <a:lstStyle/>
                    <a:p>
                      <a:pPr algn="r" rtl="0" fontAlgn="ctr"/>
                      <a:r>
                        <a:rPr lang="fr-FR" sz="1050" b="0" i="0" u="none" strike="noStrike" dirty="0">
                          <a:solidFill>
                            <a:srgbClr val="404040"/>
                          </a:solidFill>
                          <a:effectLst/>
                          <a:latin typeface="Tahoma" panose="020B0604030504040204" pitchFamily="34" charset="0"/>
                        </a:rPr>
                        <a:t>Votre conseiller ou conseillère départemental(e) (ex conseiller général)</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4713247"/>
                  </a:ext>
                </a:extLst>
              </a:tr>
              <a:tr h="253365">
                <a:tc vMerge="1">
                  <a:txBody>
                    <a:bodyPr/>
                    <a:lstStyle/>
                    <a:p>
                      <a:pPr algn="r" rtl="0" fontAlgn="ctr"/>
                      <a:endParaRPr lang="fr-FR" sz="105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11918926"/>
                  </a:ext>
                </a:extLst>
              </a:tr>
              <a:tr h="253365">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000" b="0" i="0" u="none" strike="noStrike" dirty="0">
                          <a:solidFill>
                            <a:srgbClr val="404040"/>
                          </a:solidFill>
                          <a:effectLst/>
                          <a:latin typeface="Tahoma" panose="020B0604030504040204" pitchFamily="34" charset="0"/>
                        </a:rPr>
                        <a:t>Le Premier ministre actuel / Der </a:t>
                      </a:r>
                      <a:r>
                        <a:rPr lang="fr-FR" sz="1000" b="0" i="0" u="none" strike="noStrike" dirty="0" err="1">
                          <a:solidFill>
                            <a:srgbClr val="404040"/>
                          </a:solidFill>
                          <a:effectLst/>
                          <a:latin typeface="Tahoma" panose="020B0604030504040204" pitchFamily="34" charset="0"/>
                        </a:rPr>
                        <a:t>aktuellen</a:t>
                      </a:r>
                      <a:r>
                        <a:rPr lang="fr-FR" sz="1000" b="0" i="0" u="none" strike="noStrike" dirty="0">
                          <a:solidFill>
                            <a:srgbClr val="404040"/>
                          </a:solidFill>
                          <a:effectLst/>
                          <a:latin typeface="Tahoma" panose="020B0604030504040204" pitchFamily="34" charset="0"/>
                        </a:rPr>
                        <a:t> </a:t>
                      </a:r>
                      <a:r>
                        <a:rPr lang="fr-FR" sz="1000" b="0" i="0" u="none" strike="noStrike" dirty="0" err="1">
                          <a:solidFill>
                            <a:srgbClr val="404040"/>
                          </a:solidFill>
                          <a:effectLst/>
                          <a:latin typeface="Tahoma" panose="020B0604030504040204" pitchFamily="34" charset="0"/>
                        </a:rPr>
                        <a:t>Bundeskanzlerin</a:t>
                      </a:r>
                      <a:r>
                        <a:rPr lang="fr-FR" sz="1000" b="0" i="0" u="none" strike="noStrike" dirty="0">
                          <a:solidFill>
                            <a:srgbClr val="404040"/>
                          </a:solidFill>
                          <a:effectLst/>
                          <a:latin typeface="Tahoma" panose="020B0604030504040204" pitchFamily="34" charset="0"/>
                        </a:rPr>
                        <a:t> / The </a:t>
                      </a:r>
                      <a:r>
                        <a:rPr lang="fr-FR" sz="1000" b="0" i="0" u="none" strike="noStrike" dirty="0" err="1">
                          <a:solidFill>
                            <a:srgbClr val="404040"/>
                          </a:solidFill>
                          <a:effectLst/>
                          <a:latin typeface="Tahoma" panose="020B0604030504040204" pitchFamily="34" charset="0"/>
                        </a:rPr>
                        <a:t>current</a:t>
                      </a:r>
                      <a:r>
                        <a:rPr lang="fr-FR" sz="1000" b="0" i="0" u="none" strike="noStrike" dirty="0">
                          <a:solidFill>
                            <a:srgbClr val="404040"/>
                          </a:solidFill>
                          <a:effectLst/>
                          <a:latin typeface="Tahoma" panose="020B0604030504040204" pitchFamily="34" charset="0"/>
                        </a:rPr>
                        <a:t> Prime </a:t>
                      </a:r>
                      <a:r>
                        <a:rPr lang="fr-FR" sz="1000" b="0" i="0" u="none" strike="noStrike" dirty="0" err="1">
                          <a:solidFill>
                            <a:srgbClr val="404040"/>
                          </a:solidFill>
                          <a:effectLst/>
                          <a:latin typeface="Tahoma" panose="020B0604030504040204" pitchFamily="34" charset="0"/>
                        </a:rPr>
                        <a:t>Minister</a:t>
                      </a:r>
                      <a:r>
                        <a:rPr lang="fr-FR" sz="1000" b="0" i="0" u="none" strike="noStrike" dirty="0">
                          <a:solidFill>
                            <a:srgbClr val="404040"/>
                          </a:solidFill>
                          <a:effectLst/>
                          <a:latin typeface="Tahoma" panose="020B0604030504040204" pitchFamily="34" charset="0"/>
                        </a:rPr>
                        <a:t> / Il </a:t>
                      </a:r>
                      <a:r>
                        <a:rPr lang="fr-FR" sz="1000" b="0" i="0" u="none" strike="noStrike" dirty="0" err="1">
                          <a:solidFill>
                            <a:srgbClr val="404040"/>
                          </a:solidFill>
                          <a:effectLst/>
                          <a:latin typeface="Tahoma" panose="020B0604030504040204" pitchFamily="34" charset="0"/>
                        </a:rPr>
                        <a:t>Presidente</a:t>
                      </a:r>
                      <a:r>
                        <a:rPr lang="fr-FR" sz="1000" b="0" i="0" u="none" strike="noStrike" dirty="0">
                          <a:solidFill>
                            <a:srgbClr val="404040"/>
                          </a:solidFill>
                          <a:effectLst/>
                          <a:latin typeface="Tahoma" panose="020B0604030504040204" pitchFamily="34" charset="0"/>
                        </a:rPr>
                        <a:t> </a:t>
                      </a:r>
                      <a:r>
                        <a:rPr lang="fr-FR" sz="1000" b="0" i="0" u="none" strike="noStrike" dirty="0" err="1">
                          <a:solidFill>
                            <a:srgbClr val="404040"/>
                          </a:solidFill>
                          <a:effectLst/>
                          <a:latin typeface="Tahoma" panose="020B0604030504040204" pitchFamily="34" charset="0"/>
                        </a:rPr>
                        <a:t>del</a:t>
                      </a:r>
                      <a:r>
                        <a:rPr lang="fr-FR" sz="1000" b="0" i="0" u="none" strike="noStrike" dirty="0">
                          <a:solidFill>
                            <a:srgbClr val="404040"/>
                          </a:solidFill>
                          <a:effectLst/>
                          <a:latin typeface="Tahoma" panose="020B0604030504040204" pitchFamily="34" charset="0"/>
                        </a:rPr>
                        <a:t> </a:t>
                      </a:r>
                      <a:r>
                        <a:rPr lang="fr-FR" sz="1000" b="0" i="0" u="none" strike="noStrike" dirty="0" err="1">
                          <a:solidFill>
                            <a:srgbClr val="404040"/>
                          </a:solidFill>
                          <a:effectLst/>
                          <a:latin typeface="Tahoma" panose="020B0604030504040204" pitchFamily="34" charset="0"/>
                        </a:rPr>
                        <a:t>Consiglio</a:t>
                      </a:r>
                      <a:endParaRPr lang="fr-FR" sz="10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7500"/>
                  </a:ext>
                </a:extLst>
              </a:tr>
              <a:tr h="253365">
                <a:tc vMerge="1">
                  <a:txBody>
                    <a:bodyPr/>
                    <a:lstStyle/>
                    <a:p>
                      <a:pPr algn="r" rtl="0" fontAlgn="ctr"/>
                      <a:endParaRPr lang="fr-FR" sz="105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7969770"/>
                  </a:ext>
                </a:extLst>
              </a:tr>
              <a:tr h="253365">
                <a:tc rowSpan="2">
                  <a:txBody>
                    <a:bodyPr/>
                    <a:lstStyle/>
                    <a:p>
                      <a:pPr algn="r" rtl="0" fontAlgn="ctr"/>
                      <a:r>
                        <a:rPr lang="fr-FR" sz="1050" b="0" i="0" u="none" strike="noStrike" dirty="0">
                          <a:solidFill>
                            <a:srgbClr val="404040"/>
                          </a:solidFill>
                          <a:effectLst/>
                          <a:latin typeface="Tahoma" panose="020B0604030504040204" pitchFamily="34" charset="0"/>
                        </a:rPr>
                        <a:t>Vos conseillers régionaux</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4870485"/>
                  </a:ext>
                </a:extLst>
              </a:tr>
              <a:tr h="253365">
                <a:tc vMerge="1">
                  <a:txBody>
                    <a:bodyPr/>
                    <a:lstStyle/>
                    <a:p>
                      <a:pPr algn="r" rtl="0" fontAlgn="ctr"/>
                      <a:endParaRPr lang="fr-FR" sz="105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2259870"/>
                  </a:ext>
                </a:extLst>
              </a:tr>
              <a:tr h="253365">
                <a:tc rowSpan="2">
                  <a:txBody>
                    <a:bodyPr/>
                    <a:lstStyle/>
                    <a:p>
                      <a:pPr algn="r" rtl="0" fontAlgn="ctr"/>
                      <a:r>
                        <a:rPr lang="fr-FR" sz="1050" b="0" i="0" u="none" strike="noStrike" dirty="0">
                          <a:solidFill>
                            <a:srgbClr val="404040"/>
                          </a:solidFill>
                          <a:effectLst/>
                          <a:latin typeface="Tahoma" panose="020B0604030504040204" pitchFamily="34" charset="0"/>
                        </a:rPr>
                        <a:t>Votre député(e)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5279038"/>
                  </a:ext>
                </a:extLst>
              </a:tr>
              <a:tr h="253365">
                <a:tc vMerge="1">
                  <a:txBody>
                    <a:bodyPr/>
                    <a:lstStyle/>
                    <a:p>
                      <a:pPr algn="r" rtl="0" fontAlgn="ctr"/>
                      <a:endParaRPr lang="fr-FR" sz="105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937600"/>
                  </a:ext>
                </a:extLst>
              </a:tr>
              <a:tr h="253365">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de-DE" sz="1050" b="0" i="0" u="none" strike="noStrike" dirty="0">
                          <a:solidFill>
                            <a:srgbClr val="404040"/>
                          </a:solidFill>
                          <a:effectLst/>
                          <a:latin typeface="Tahoma" panose="020B0604030504040204" pitchFamily="34" charset="0"/>
                        </a:rPr>
                        <a:t>Vos </a:t>
                      </a:r>
                      <a:r>
                        <a:rPr lang="de-DE" sz="1050" b="0" i="0" u="none" strike="noStrike" dirty="0" err="1">
                          <a:solidFill>
                            <a:srgbClr val="404040"/>
                          </a:solidFill>
                          <a:effectLst/>
                          <a:latin typeface="Tahoma" panose="020B0604030504040204" pitchFamily="34" charset="0"/>
                        </a:rPr>
                        <a:t>député</a:t>
                      </a:r>
                      <a:r>
                        <a:rPr lang="de-DE" sz="1050" b="0" i="0" u="none" strike="noStrike" dirty="0">
                          <a:solidFill>
                            <a:srgbClr val="404040"/>
                          </a:solidFill>
                          <a:effectLst/>
                          <a:latin typeface="Tahoma" panose="020B0604030504040204" pitchFamily="34" charset="0"/>
                        </a:rPr>
                        <a:t>(e)s </a:t>
                      </a:r>
                      <a:r>
                        <a:rPr lang="de-DE" sz="1050" b="0" i="0" u="none" strike="noStrike" dirty="0" err="1">
                          <a:solidFill>
                            <a:srgbClr val="404040"/>
                          </a:solidFill>
                          <a:effectLst/>
                          <a:latin typeface="Tahoma" panose="020B0604030504040204" pitchFamily="34" charset="0"/>
                        </a:rPr>
                        <a:t>européens</a:t>
                      </a:r>
                      <a:r>
                        <a:rPr lang="de-DE" sz="1050" b="0" i="0" u="none" strike="noStrike" dirty="0">
                          <a:solidFill>
                            <a:srgbClr val="404040"/>
                          </a:solidFill>
                          <a:effectLst/>
                          <a:latin typeface="Tahoma" panose="020B0604030504040204" pitchFamily="34" charset="0"/>
                        </a:rPr>
                        <a:t>(</a:t>
                      </a:r>
                      <a:r>
                        <a:rPr lang="de-DE" sz="1050" b="0" i="0" u="none" strike="noStrike" dirty="0" err="1">
                          <a:solidFill>
                            <a:srgbClr val="404040"/>
                          </a:solidFill>
                          <a:effectLst/>
                          <a:latin typeface="Tahoma" panose="020B0604030504040204" pitchFamily="34" charset="0"/>
                        </a:rPr>
                        <a:t>enes</a:t>
                      </a:r>
                      <a:r>
                        <a:rPr lang="de-DE" sz="1050" b="0" i="0" u="none" strike="noStrike" dirty="0">
                          <a:solidFill>
                            <a:srgbClr val="404040"/>
                          </a:solidFill>
                          <a:effectLst/>
                          <a:latin typeface="Tahoma" panose="020B0604030504040204" pitchFamily="34" charset="0"/>
                        </a:rPr>
                        <a: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fr-FR" sz="800" b="1" i="0" u="none" strike="noStrike" dirty="0">
                          <a:solidFill>
                            <a:srgbClr val="404040"/>
                          </a:solidFill>
                          <a:effectLst/>
                          <a:latin typeface="Tahoma" panose="020B0604030504040204" pitchFamily="34" charset="0"/>
                        </a:rPr>
                        <a:t>Sous-total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2162940"/>
                  </a:ext>
                </a:extLst>
              </a:tr>
              <a:tr h="253365">
                <a:tc vMerge="1">
                  <a:txBody>
                    <a:bodyPr/>
                    <a:lstStyle/>
                    <a:p>
                      <a:pPr algn="l" fontAlgn="b"/>
                      <a:endParaRPr lang="fr-FR" sz="800" b="0" i="0" u="none" strike="noStrike" dirty="0">
                        <a:solidFill>
                          <a:srgbClr val="000000"/>
                        </a:solidFill>
                        <a:effectLst/>
                        <a:latin typeface="Segoe UI" panose="020B0502040204020203" pitchFamily="34" charset="0"/>
                      </a:endParaRPr>
                    </a:p>
                  </a:txBody>
                  <a:tcPr marL="9525" marR="9525" marT="9525" marB="0" anchor="b">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0" i="0" u="none" strike="noStrike" dirty="0">
                          <a:solidFill>
                            <a:srgbClr val="404040"/>
                          </a:solidFill>
                          <a:effectLst/>
                          <a:latin typeface="Tahoma" panose="020B0604030504040204" pitchFamily="34" charset="0"/>
                        </a:rPr>
                        <a:t>Sous-total Pas confiance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74681330"/>
                  </a:ext>
                </a:extLst>
              </a:tr>
            </a:tbl>
          </a:graphicData>
        </a:graphic>
      </p:graphicFrame>
      <p:pic>
        <p:nvPicPr>
          <p:cNvPr id="13" name="Image 4" descr="Une image contenant texte, clipart&#10;&#10;Description générée automatiquement">
            <a:extLst>
              <a:ext uri="{FF2B5EF4-FFF2-40B4-BE49-F238E27FC236}">
                <a16:creationId xmlns:a16="http://schemas.microsoft.com/office/drawing/2014/main" id="{E2DFE776-EE8B-4AD6-A09B-C17FB4B4E4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357" y="1589475"/>
            <a:ext cx="612000" cy="612000"/>
          </a:xfrm>
          <a:prstGeom prst="rect">
            <a:avLst/>
          </a:prstGeom>
        </p:spPr>
      </p:pic>
      <p:pic>
        <p:nvPicPr>
          <p:cNvPr id="14" name="Image 8">
            <a:extLst>
              <a:ext uri="{FF2B5EF4-FFF2-40B4-BE49-F238E27FC236}">
                <a16:creationId xmlns:a16="http://schemas.microsoft.com/office/drawing/2014/main" id="{5CB9AD40-572B-40AA-8D96-CA17183D17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609" y="1589475"/>
            <a:ext cx="612000" cy="612000"/>
          </a:xfrm>
          <a:prstGeom prst="rect">
            <a:avLst/>
          </a:prstGeom>
        </p:spPr>
      </p:pic>
      <p:pic>
        <p:nvPicPr>
          <p:cNvPr id="15" name="Image 10">
            <a:extLst>
              <a:ext uri="{FF2B5EF4-FFF2-40B4-BE49-F238E27FC236}">
                <a16:creationId xmlns:a16="http://schemas.microsoft.com/office/drawing/2014/main" id="{ACA42982-6E03-4CE4-AF66-B87DCEF9EF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983" y="1589475"/>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F76809F0-CF37-4FE7-8479-CDCCB2BA0A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8236" y="1589475"/>
            <a:ext cx="612000" cy="612000"/>
          </a:xfrm>
          <a:prstGeom prst="rect">
            <a:avLst/>
          </a:prstGeom>
        </p:spPr>
      </p:pic>
      <p:pic>
        <p:nvPicPr>
          <p:cNvPr id="17" name="Image 14">
            <a:extLst>
              <a:ext uri="{FF2B5EF4-FFF2-40B4-BE49-F238E27FC236}">
                <a16:creationId xmlns:a16="http://schemas.microsoft.com/office/drawing/2014/main" id="{8AF1E448-8977-4685-8010-3DB962A90F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7731" y="1589475"/>
            <a:ext cx="612000" cy="612000"/>
          </a:xfrm>
          <a:prstGeom prst="rect">
            <a:avLst/>
          </a:prstGeom>
        </p:spPr>
      </p:pic>
      <p:graphicFrame>
        <p:nvGraphicFramePr>
          <p:cNvPr id="2" name="Tabela 1">
            <a:extLst>
              <a:ext uri="{FF2B5EF4-FFF2-40B4-BE49-F238E27FC236}">
                <a16:creationId xmlns:a16="http://schemas.microsoft.com/office/drawing/2014/main" id="{FC040429-63E2-4532-B082-09B79054352B}"/>
              </a:ext>
            </a:extLst>
          </p:cNvPr>
          <p:cNvGraphicFramePr>
            <a:graphicFrameLocks noGrp="1"/>
          </p:cNvGraphicFramePr>
          <p:nvPr/>
        </p:nvGraphicFramePr>
        <p:xfrm>
          <a:off x="6130290" y="2414971"/>
          <a:ext cx="262890" cy="3561292"/>
        </p:xfrm>
        <a:graphic>
          <a:graphicData uri="http://schemas.openxmlformats.org/drawingml/2006/table">
            <a:tbl>
              <a:tblPr/>
              <a:tblGrid>
                <a:gridCol w="262890">
                  <a:extLst>
                    <a:ext uri="{9D8B030D-6E8A-4147-A177-3AD203B41FA5}">
                      <a16:colId xmlns:a16="http://schemas.microsoft.com/office/drawing/2014/main" val="4133293888"/>
                    </a:ext>
                  </a:extLst>
                </a:gridCol>
              </a:tblGrid>
              <a:tr h="254378">
                <a:tc>
                  <a:txBody>
                    <a:bodyPr/>
                    <a:lstStyle/>
                    <a:p>
                      <a:pPr algn="l" fontAlgn="ctr"/>
                      <a:r>
                        <a:rPr lang="fr-FR" sz="800" b="1" i="0" u="none" strike="noStrike" dirty="0">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3848904776"/>
                  </a:ext>
                </a:extLst>
              </a:tr>
              <a:tr h="254378">
                <a:tc>
                  <a:txBody>
                    <a:bodyPr/>
                    <a:lstStyle/>
                    <a:p>
                      <a:pPr algn="l" fontAlgn="ctr"/>
                      <a:r>
                        <a:rPr lang="fr-FR" sz="800" b="1" i="0" u="none" strike="noStrike">
                          <a:solidFill>
                            <a:srgbClr val="DD4B5A"/>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2217445523"/>
                  </a:ext>
                </a:extLst>
              </a:tr>
              <a:tr h="254378">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838753327"/>
                  </a:ext>
                </a:extLst>
              </a:tr>
              <a:tr h="254378">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996866383"/>
                  </a:ext>
                </a:extLst>
              </a:tr>
              <a:tr h="254378">
                <a:tc>
                  <a:txBody>
                    <a:bodyPr/>
                    <a:lstStyle/>
                    <a:p>
                      <a:pPr algn="l" fontAlgn="ctr"/>
                      <a:r>
                        <a:rPr lang="fr-FR" sz="800" b="1" i="0" u="none" strike="noStrike">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3731148341"/>
                  </a:ext>
                </a:extLst>
              </a:tr>
              <a:tr h="254378">
                <a:tc>
                  <a:txBody>
                    <a:bodyPr/>
                    <a:lstStyle/>
                    <a:p>
                      <a:pPr algn="l" fontAlgn="ctr"/>
                      <a:r>
                        <a:rPr lang="fr-FR" sz="800" b="1" i="0" u="none" strike="noStrike">
                          <a:solidFill>
                            <a:srgbClr val="DD4B5A"/>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579933008"/>
                  </a:ext>
                </a:extLst>
              </a:tr>
              <a:tr h="254378">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464345771"/>
                  </a:ext>
                </a:extLst>
              </a:tr>
              <a:tr h="254378">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66492004"/>
                  </a:ext>
                </a:extLst>
              </a:tr>
              <a:tr h="254378">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1096496384"/>
                  </a:ext>
                </a:extLst>
              </a:tr>
              <a:tr h="254378">
                <a:tc>
                  <a:txBody>
                    <a:bodyPr/>
                    <a:lstStyle/>
                    <a:p>
                      <a:pPr algn="l" fontAlgn="ctr"/>
                      <a:r>
                        <a:rPr lang="fr-FR" sz="800" b="1" i="0" u="none" strike="noStrike">
                          <a:solidFill>
                            <a:srgbClr val="DD4B5A"/>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2496283327"/>
                  </a:ext>
                </a:extLst>
              </a:tr>
              <a:tr h="254378">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795904240"/>
                  </a:ext>
                </a:extLst>
              </a:tr>
              <a:tr h="254378">
                <a:tc>
                  <a:txBody>
                    <a:bodyPr/>
                    <a:lstStyle/>
                    <a:p>
                      <a:pPr algn="l" fontAlgn="ctr"/>
                      <a:r>
                        <a:rPr lang="fr-FR" sz="800" b="1" i="0" u="none" strike="noStrike">
                          <a:solidFill>
                            <a:srgbClr val="DD4B5A"/>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476809955"/>
                  </a:ext>
                </a:extLst>
              </a:tr>
              <a:tr h="254378">
                <a:tc>
                  <a:txBody>
                    <a:bodyPr/>
                    <a:lstStyle/>
                    <a:p>
                      <a:pPr algn="l" fontAlgn="ctr"/>
                      <a:r>
                        <a:rPr lang="fr-FR" sz="800" b="1" i="0" u="none" strike="noStrike">
                          <a:solidFill>
                            <a:srgbClr val="00B050"/>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1214186182"/>
                  </a:ext>
                </a:extLst>
              </a:tr>
              <a:tr h="254378">
                <a:tc>
                  <a:txBody>
                    <a:bodyPr/>
                    <a:lstStyle/>
                    <a:p>
                      <a:pPr algn="l" fontAlgn="ctr"/>
                      <a:r>
                        <a:rPr lang="fr-FR" sz="800" b="1" i="0" u="none" strike="noStrike" dirty="0">
                          <a:solidFill>
                            <a:srgbClr val="DD4B5A"/>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511126996"/>
                  </a:ext>
                </a:extLst>
              </a:tr>
            </a:tbl>
          </a:graphicData>
        </a:graphic>
      </p:graphicFrame>
      <p:cxnSp>
        <p:nvCxnSpPr>
          <p:cNvPr id="20" name="Connecteur droit avec flèche 73">
            <a:extLst>
              <a:ext uri="{FF2B5EF4-FFF2-40B4-BE49-F238E27FC236}">
                <a16:creationId xmlns:a16="http://schemas.microsoft.com/office/drawing/2014/main" id="{3EE58500-6E9B-461A-BF60-5DA4A0C46507}"/>
              </a:ext>
            </a:extLst>
          </p:cNvPr>
          <p:cNvCxnSpPr/>
          <p:nvPr/>
        </p:nvCxnSpPr>
        <p:spPr bwMode="auto">
          <a:xfrm flipV="1">
            <a:off x="5958137" y="24922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1" name="Connecteur droit avec flèche 73">
            <a:extLst>
              <a:ext uri="{FF2B5EF4-FFF2-40B4-BE49-F238E27FC236}">
                <a16:creationId xmlns:a16="http://schemas.microsoft.com/office/drawing/2014/main" id="{9ED910E3-E36C-40D6-A0C8-90D4F640B17B}"/>
              </a:ext>
            </a:extLst>
          </p:cNvPr>
          <p:cNvCxnSpPr/>
          <p:nvPr/>
        </p:nvCxnSpPr>
        <p:spPr bwMode="auto">
          <a:xfrm flipV="1">
            <a:off x="5958137" y="30027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2" name="Connecteur droit avec flèche 73">
            <a:extLst>
              <a:ext uri="{FF2B5EF4-FFF2-40B4-BE49-F238E27FC236}">
                <a16:creationId xmlns:a16="http://schemas.microsoft.com/office/drawing/2014/main" id="{74A255D7-8482-40EB-B39C-7BFC0D4FA3BF}"/>
              </a:ext>
            </a:extLst>
          </p:cNvPr>
          <p:cNvCxnSpPr/>
          <p:nvPr/>
        </p:nvCxnSpPr>
        <p:spPr bwMode="auto">
          <a:xfrm flipV="1">
            <a:off x="5958137" y="35056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3" name="Connecteur droit avec flèche 73">
            <a:extLst>
              <a:ext uri="{FF2B5EF4-FFF2-40B4-BE49-F238E27FC236}">
                <a16:creationId xmlns:a16="http://schemas.microsoft.com/office/drawing/2014/main" id="{89FF7714-2DD6-480A-A441-EFC0805C34A2}"/>
              </a:ext>
            </a:extLst>
          </p:cNvPr>
          <p:cNvCxnSpPr/>
          <p:nvPr/>
        </p:nvCxnSpPr>
        <p:spPr bwMode="auto">
          <a:xfrm flipV="1">
            <a:off x="5958137" y="40162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4" name="Connecteur droit avec flèche 73">
            <a:extLst>
              <a:ext uri="{FF2B5EF4-FFF2-40B4-BE49-F238E27FC236}">
                <a16:creationId xmlns:a16="http://schemas.microsoft.com/office/drawing/2014/main" id="{8EAB30D4-B10C-46AE-B2D1-8BF5C71B375F}"/>
              </a:ext>
            </a:extLst>
          </p:cNvPr>
          <p:cNvCxnSpPr/>
          <p:nvPr/>
        </p:nvCxnSpPr>
        <p:spPr bwMode="auto">
          <a:xfrm flipV="1">
            <a:off x="5958137" y="45115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5" name="Connecteur droit avec flèche 73">
            <a:extLst>
              <a:ext uri="{FF2B5EF4-FFF2-40B4-BE49-F238E27FC236}">
                <a16:creationId xmlns:a16="http://schemas.microsoft.com/office/drawing/2014/main" id="{EF079941-CCF9-4D00-BB80-0CBC1ADED73A}"/>
              </a:ext>
            </a:extLst>
          </p:cNvPr>
          <p:cNvCxnSpPr/>
          <p:nvPr/>
        </p:nvCxnSpPr>
        <p:spPr bwMode="auto">
          <a:xfrm flipV="1">
            <a:off x="5958137" y="50296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7" name="Connecteur droit avec flèche 73">
            <a:extLst>
              <a:ext uri="{FF2B5EF4-FFF2-40B4-BE49-F238E27FC236}">
                <a16:creationId xmlns:a16="http://schemas.microsoft.com/office/drawing/2014/main" id="{9503A6DF-BE08-4713-B95B-0C2E9EF7E936}"/>
              </a:ext>
            </a:extLst>
          </p:cNvPr>
          <p:cNvCxnSpPr/>
          <p:nvPr/>
        </p:nvCxnSpPr>
        <p:spPr bwMode="auto">
          <a:xfrm flipV="1">
            <a:off x="5958137" y="553261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8" name="Connecteur droit avec flèche 65">
            <a:extLst>
              <a:ext uri="{FF2B5EF4-FFF2-40B4-BE49-F238E27FC236}">
                <a16:creationId xmlns:a16="http://schemas.microsoft.com/office/drawing/2014/main" id="{F2CD6AD2-99F9-4566-99EE-4D25E16E8492}"/>
              </a:ext>
            </a:extLst>
          </p:cNvPr>
          <p:cNvCxnSpPr/>
          <p:nvPr/>
        </p:nvCxnSpPr>
        <p:spPr bwMode="auto">
          <a:xfrm>
            <a:off x="5972695" y="27549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9" name="Connecteur droit avec flèche 65">
            <a:extLst>
              <a:ext uri="{FF2B5EF4-FFF2-40B4-BE49-F238E27FC236}">
                <a16:creationId xmlns:a16="http://schemas.microsoft.com/office/drawing/2014/main" id="{0379AAF2-CC4F-482F-AD9C-3AB639769EE6}"/>
              </a:ext>
            </a:extLst>
          </p:cNvPr>
          <p:cNvCxnSpPr/>
          <p:nvPr/>
        </p:nvCxnSpPr>
        <p:spPr bwMode="auto">
          <a:xfrm>
            <a:off x="5972695" y="32578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0" name="Connecteur droit avec flèche 65">
            <a:extLst>
              <a:ext uri="{FF2B5EF4-FFF2-40B4-BE49-F238E27FC236}">
                <a16:creationId xmlns:a16="http://schemas.microsoft.com/office/drawing/2014/main" id="{0D1304C6-2660-4575-ACB1-65CD2887C4EF}"/>
              </a:ext>
            </a:extLst>
          </p:cNvPr>
          <p:cNvCxnSpPr/>
          <p:nvPr/>
        </p:nvCxnSpPr>
        <p:spPr bwMode="auto">
          <a:xfrm>
            <a:off x="5972695" y="37684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1" name="Connecteur droit avec flèche 65">
            <a:extLst>
              <a:ext uri="{FF2B5EF4-FFF2-40B4-BE49-F238E27FC236}">
                <a16:creationId xmlns:a16="http://schemas.microsoft.com/office/drawing/2014/main" id="{11906A7A-635F-4636-9233-8E9F1085C353}"/>
              </a:ext>
            </a:extLst>
          </p:cNvPr>
          <p:cNvCxnSpPr/>
          <p:nvPr/>
        </p:nvCxnSpPr>
        <p:spPr bwMode="auto">
          <a:xfrm>
            <a:off x="5972695" y="42713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2" name="Connecteur droit avec flèche 65">
            <a:extLst>
              <a:ext uri="{FF2B5EF4-FFF2-40B4-BE49-F238E27FC236}">
                <a16:creationId xmlns:a16="http://schemas.microsoft.com/office/drawing/2014/main" id="{19872F8C-0282-408C-8206-130317EFD833}"/>
              </a:ext>
            </a:extLst>
          </p:cNvPr>
          <p:cNvCxnSpPr/>
          <p:nvPr/>
        </p:nvCxnSpPr>
        <p:spPr bwMode="auto">
          <a:xfrm>
            <a:off x="5972695" y="47818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3" name="Connecteur droit avec flèche 65">
            <a:extLst>
              <a:ext uri="{FF2B5EF4-FFF2-40B4-BE49-F238E27FC236}">
                <a16:creationId xmlns:a16="http://schemas.microsoft.com/office/drawing/2014/main" id="{9F597B0C-C70C-4D49-B6F5-29D8340AEAED}"/>
              </a:ext>
            </a:extLst>
          </p:cNvPr>
          <p:cNvCxnSpPr/>
          <p:nvPr/>
        </p:nvCxnSpPr>
        <p:spPr bwMode="auto">
          <a:xfrm>
            <a:off x="5972695" y="528480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4" name="Connecteur droit avec flèche 65">
            <a:extLst>
              <a:ext uri="{FF2B5EF4-FFF2-40B4-BE49-F238E27FC236}">
                <a16:creationId xmlns:a16="http://schemas.microsoft.com/office/drawing/2014/main" id="{C8843034-3A26-4012-9490-10CF648EA4CB}"/>
              </a:ext>
            </a:extLst>
          </p:cNvPr>
          <p:cNvCxnSpPr/>
          <p:nvPr/>
        </p:nvCxnSpPr>
        <p:spPr bwMode="auto">
          <a:xfrm>
            <a:off x="5972695" y="57953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35" name="Tabela 34">
            <a:extLst>
              <a:ext uri="{FF2B5EF4-FFF2-40B4-BE49-F238E27FC236}">
                <a16:creationId xmlns:a16="http://schemas.microsoft.com/office/drawing/2014/main" id="{E6F0F64A-FCC6-4744-98E4-ECCF67489F12}"/>
              </a:ext>
            </a:extLst>
          </p:cNvPr>
          <p:cNvGraphicFramePr>
            <a:graphicFrameLocks noGrp="1"/>
          </p:cNvGraphicFramePr>
          <p:nvPr/>
        </p:nvGraphicFramePr>
        <p:xfrm>
          <a:off x="7205554" y="2414971"/>
          <a:ext cx="312844" cy="3561292"/>
        </p:xfrm>
        <a:graphic>
          <a:graphicData uri="http://schemas.openxmlformats.org/drawingml/2006/table">
            <a:tbl>
              <a:tblPr/>
              <a:tblGrid>
                <a:gridCol w="312844">
                  <a:extLst>
                    <a:ext uri="{9D8B030D-6E8A-4147-A177-3AD203B41FA5}">
                      <a16:colId xmlns:a16="http://schemas.microsoft.com/office/drawing/2014/main" val="4133293888"/>
                    </a:ext>
                  </a:extLst>
                </a:gridCol>
              </a:tblGrid>
              <a:tr h="25437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848904776"/>
                  </a:ext>
                </a:extLst>
              </a:tr>
              <a:tr h="25437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217445523"/>
                  </a:ext>
                </a:extLst>
              </a:tr>
              <a:tr h="254378">
                <a:tc>
                  <a:txBody>
                    <a:bodyPr/>
                    <a:lstStyle/>
                    <a:p>
                      <a:pPr algn="l" fontAlgn="ctr"/>
                      <a:r>
                        <a:rPr lang="fr-FR" sz="800" b="1" i="0" u="none" strike="noStrike" dirty="0">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838753327"/>
                  </a:ext>
                </a:extLst>
              </a:tr>
              <a:tr h="254378">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996866383"/>
                  </a:ext>
                </a:extLst>
              </a:tr>
              <a:tr h="25437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731148341"/>
                  </a:ext>
                </a:extLst>
              </a:tr>
              <a:tr h="25437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579933008"/>
                  </a:ext>
                </a:extLst>
              </a:tr>
              <a:tr h="254378">
                <a:tc>
                  <a:txBody>
                    <a:bodyPr/>
                    <a:lstStyle/>
                    <a:p>
                      <a:pPr algn="l" fontAlgn="ctr"/>
                      <a:r>
                        <a:rPr lang="fr-FR" sz="800" b="1" i="0" u="none" strike="noStrike">
                          <a:solidFill>
                            <a:srgbClr val="00B050"/>
                          </a:solidFill>
                          <a:effectLst/>
                          <a:latin typeface="Tahoma" panose="020B0604030504040204" pitchFamily="34" charset="0"/>
                        </a:rPr>
                        <a:t>+13</a:t>
                      </a:r>
                    </a:p>
                  </a:txBody>
                  <a:tcPr marL="7620" marR="7620" marT="7620" marB="0" anchor="ctr">
                    <a:lnL>
                      <a:noFill/>
                    </a:lnL>
                    <a:lnR>
                      <a:noFill/>
                    </a:lnR>
                    <a:lnT>
                      <a:noFill/>
                    </a:lnT>
                    <a:lnB>
                      <a:noFill/>
                    </a:lnB>
                  </a:tcPr>
                </a:tc>
                <a:extLst>
                  <a:ext uri="{0D108BD9-81ED-4DB2-BD59-A6C34878D82A}">
                    <a16:rowId xmlns:a16="http://schemas.microsoft.com/office/drawing/2014/main" val="1464345771"/>
                  </a:ext>
                </a:extLst>
              </a:tr>
              <a:tr h="254378">
                <a:tc>
                  <a:txBody>
                    <a:bodyPr/>
                    <a:lstStyle/>
                    <a:p>
                      <a:pPr algn="l" fontAlgn="ctr"/>
                      <a:r>
                        <a:rPr lang="fr-FR" sz="800" b="1" i="0" u="none" strike="noStrike">
                          <a:solidFill>
                            <a:srgbClr val="DD4B5A"/>
                          </a:solidFill>
                          <a:effectLst/>
                          <a:latin typeface="Tahoma" panose="020B0604030504040204" pitchFamily="34" charset="0"/>
                        </a:rPr>
                        <a:t>-13</a:t>
                      </a:r>
                    </a:p>
                  </a:txBody>
                  <a:tcPr marL="7620" marR="7620" marT="7620" marB="0" anchor="ctr">
                    <a:lnL>
                      <a:noFill/>
                    </a:lnL>
                    <a:lnR>
                      <a:noFill/>
                    </a:lnR>
                    <a:lnT>
                      <a:noFill/>
                    </a:lnT>
                    <a:lnB>
                      <a:noFill/>
                    </a:lnB>
                  </a:tcPr>
                </a:tc>
                <a:extLst>
                  <a:ext uri="{0D108BD9-81ED-4DB2-BD59-A6C34878D82A}">
                    <a16:rowId xmlns:a16="http://schemas.microsoft.com/office/drawing/2014/main" val="366492004"/>
                  </a:ext>
                </a:extLst>
              </a:tr>
              <a:tr h="254378">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096496384"/>
                  </a:ext>
                </a:extLst>
              </a:tr>
              <a:tr h="254378">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496283327"/>
                  </a:ext>
                </a:extLst>
              </a:tr>
              <a:tr h="254378">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795904240"/>
                  </a:ext>
                </a:extLst>
              </a:tr>
              <a:tr h="254378">
                <a:tc>
                  <a:txBody>
                    <a:bodyPr/>
                    <a:lstStyle/>
                    <a:p>
                      <a:pPr algn="l" fontAlgn="ctr"/>
                      <a:r>
                        <a:rPr lang="fr-FR" sz="800" b="1" i="0" u="none" strike="noStrike">
                          <a:solidFill>
                            <a:srgbClr val="DD4B5A"/>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476809955"/>
                  </a:ext>
                </a:extLst>
              </a:tr>
              <a:tr h="254378">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214186182"/>
                  </a:ext>
                </a:extLst>
              </a:tr>
              <a:tr h="254378">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511126996"/>
                  </a:ext>
                </a:extLst>
              </a:tr>
            </a:tbl>
          </a:graphicData>
        </a:graphic>
      </p:graphicFrame>
      <p:cxnSp>
        <p:nvCxnSpPr>
          <p:cNvPr id="36" name="Connecteur droit avec flèche 73">
            <a:extLst>
              <a:ext uri="{FF2B5EF4-FFF2-40B4-BE49-F238E27FC236}">
                <a16:creationId xmlns:a16="http://schemas.microsoft.com/office/drawing/2014/main" id="{38F7C9F7-3094-4B8A-8B31-66A7CE47D805}"/>
              </a:ext>
            </a:extLst>
          </p:cNvPr>
          <p:cNvCxnSpPr/>
          <p:nvPr/>
        </p:nvCxnSpPr>
        <p:spPr bwMode="auto">
          <a:xfrm flipV="1">
            <a:off x="7063035" y="30002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7" name="Connecteur droit avec flèche 73">
            <a:extLst>
              <a:ext uri="{FF2B5EF4-FFF2-40B4-BE49-F238E27FC236}">
                <a16:creationId xmlns:a16="http://schemas.microsoft.com/office/drawing/2014/main" id="{ED85A3D8-2EC8-463E-8EC3-BFBB84A82A3B}"/>
              </a:ext>
            </a:extLst>
          </p:cNvPr>
          <p:cNvCxnSpPr/>
          <p:nvPr/>
        </p:nvCxnSpPr>
        <p:spPr bwMode="auto">
          <a:xfrm flipV="1">
            <a:off x="7063035" y="40162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8" name="Connecteur droit avec flèche 73">
            <a:extLst>
              <a:ext uri="{FF2B5EF4-FFF2-40B4-BE49-F238E27FC236}">
                <a16:creationId xmlns:a16="http://schemas.microsoft.com/office/drawing/2014/main" id="{4C9814B3-6949-429D-ACC7-E9B06CC167C2}"/>
              </a:ext>
            </a:extLst>
          </p:cNvPr>
          <p:cNvCxnSpPr/>
          <p:nvPr/>
        </p:nvCxnSpPr>
        <p:spPr bwMode="auto">
          <a:xfrm flipV="1">
            <a:off x="7063035" y="45157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9" name="Connecteur droit avec flèche 73">
            <a:extLst>
              <a:ext uri="{FF2B5EF4-FFF2-40B4-BE49-F238E27FC236}">
                <a16:creationId xmlns:a16="http://schemas.microsoft.com/office/drawing/2014/main" id="{44AA9B01-25F6-4301-AD67-B15F87CA34CE}"/>
              </a:ext>
            </a:extLst>
          </p:cNvPr>
          <p:cNvCxnSpPr/>
          <p:nvPr/>
        </p:nvCxnSpPr>
        <p:spPr bwMode="auto">
          <a:xfrm flipV="1">
            <a:off x="7063035" y="50237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0" name="Connecteur droit avec flèche 73">
            <a:extLst>
              <a:ext uri="{FF2B5EF4-FFF2-40B4-BE49-F238E27FC236}">
                <a16:creationId xmlns:a16="http://schemas.microsoft.com/office/drawing/2014/main" id="{FCA040B5-83CE-4BBB-ACD5-075AE5966541}"/>
              </a:ext>
            </a:extLst>
          </p:cNvPr>
          <p:cNvCxnSpPr/>
          <p:nvPr/>
        </p:nvCxnSpPr>
        <p:spPr bwMode="auto">
          <a:xfrm flipV="1">
            <a:off x="7063035" y="55317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1" name="Connecteur droit avec flèche 65">
            <a:extLst>
              <a:ext uri="{FF2B5EF4-FFF2-40B4-BE49-F238E27FC236}">
                <a16:creationId xmlns:a16="http://schemas.microsoft.com/office/drawing/2014/main" id="{AC8B80ED-81C4-4D5E-A359-197FE31638EE}"/>
              </a:ext>
            </a:extLst>
          </p:cNvPr>
          <p:cNvCxnSpPr/>
          <p:nvPr/>
        </p:nvCxnSpPr>
        <p:spPr bwMode="auto">
          <a:xfrm>
            <a:off x="7059813" y="32646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2" name="Connecteur droit avec flèche 65">
            <a:extLst>
              <a:ext uri="{FF2B5EF4-FFF2-40B4-BE49-F238E27FC236}">
                <a16:creationId xmlns:a16="http://schemas.microsoft.com/office/drawing/2014/main" id="{1DACF12D-426A-45FB-9530-9AEEA8ACB17A}"/>
              </a:ext>
            </a:extLst>
          </p:cNvPr>
          <p:cNvCxnSpPr/>
          <p:nvPr/>
        </p:nvCxnSpPr>
        <p:spPr bwMode="auto">
          <a:xfrm>
            <a:off x="7059813" y="42637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3" name="Connecteur droit avec flèche 65">
            <a:extLst>
              <a:ext uri="{FF2B5EF4-FFF2-40B4-BE49-F238E27FC236}">
                <a16:creationId xmlns:a16="http://schemas.microsoft.com/office/drawing/2014/main" id="{1C114E11-131F-4D72-B23A-2C5126D02C52}"/>
              </a:ext>
            </a:extLst>
          </p:cNvPr>
          <p:cNvCxnSpPr/>
          <p:nvPr/>
        </p:nvCxnSpPr>
        <p:spPr bwMode="auto">
          <a:xfrm>
            <a:off x="7059813" y="47886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4" name="Connecteur droit avec flèche 65">
            <a:extLst>
              <a:ext uri="{FF2B5EF4-FFF2-40B4-BE49-F238E27FC236}">
                <a16:creationId xmlns:a16="http://schemas.microsoft.com/office/drawing/2014/main" id="{F32A5716-3813-4FE5-9D68-CC58EF581F52}"/>
              </a:ext>
            </a:extLst>
          </p:cNvPr>
          <p:cNvCxnSpPr/>
          <p:nvPr/>
        </p:nvCxnSpPr>
        <p:spPr bwMode="auto">
          <a:xfrm>
            <a:off x="7059813" y="52881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5" name="Connecteur droit avec flèche 65">
            <a:extLst>
              <a:ext uri="{FF2B5EF4-FFF2-40B4-BE49-F238E27FC236}">
                <a16:creationId xmlns:a16="http://schemas.microsoft.com/office/drawing/2014/main" id="{31A8CEC8-78E0-444E-9E30-A38D1710A7F5}"/>
              </a:ext>
            </a:extLst>
          </p:cNvPr>
          <p:cNvCxnSpPr/>
          <p:nvPr/>
        </p:nvCxnSpPr>
        <p:spPr bwMode="auto">
          <a:xfrm>
            <a:off x="7059813" y="580465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46" name="Tabela 45">
            <a:extLst>
              <a:ext uri="{FF2B5EF4-FFF2-40B4-BE49-F238E27FC236}">
                <a16:creationId xmlns:a16="http://schemas.microsoft.com/office/drawing/2014/main" id="{A7130DBF-23D3-421E-8BE8-F96E41A4D82A}"/>
              </a:ext>
            </a:extLst>
          </p:cNvPr>
          <p:cNvGraphicFramePr>
            <a:graphicFrameLocks noGrp="1"/>
          </p:cNvGraphicFramePr>
          <p:nvPr/>
        </p:nvGraphicFramePr>
        <p:xfrm>
          <a:off x="8282361" y="2414971"/>
          <a:ext cx="372110" cy="3561292"/>
        </p:xfrm>
        <a:graphic>
          <a:graphicData uri="http://schemas.openxmlformats.org/drawingml/2006/table">
            <a:tbl>
              <a:tblPr/>
              <a:tblGrid>
                <a:gridCol w="372110">
                  <a:extLst>
                    <a:ext uri="{9D8B030D-6E8A-4147-A177-3AD203B41FA5}">
                      <a16:colId xmlns:a16="http://schemas.microsoft.com/office/drawing/2014/main" val="4133293888"/>
                    </a:ext>
                  </a:extLst>
                </a:gridCol>
              </a:tblGrid>
              <a:tr h="25437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848904776"/>
                  </a:ext>
                </a:extLst>
              </a:tr>
              <a:tr h="25437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217445523"/>
                  </a:ext>
                </a:extLst>
              </a:tr>
              <a:tr h="254378">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838753327"/>
                  </a:ext>
                </a:extLst>
              </a:tr>
              <a:tr h="254378">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996866383"/>
                  </a:ext>
                </a:extLst>
              </a:tr>
              <a:tr h="25437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731148341"/>
                  </a:ext>
                </a:extLst>
              </a:tr>
              <a:tr h="25437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579933008"/>
                  </a:ext>
                </a:extLst>
              </a:tr>
              <a:tr h="254378">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464345771"/>
                  </a:ext>
                </a:extLst>
              </a:tr>
              <a:tr h="254378">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66492004"/>
                  </a:ext>
                </a:extLst>
              </a:tr>
              <a:tr h="25437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096496384"/>
                  </a:ext>
                </a:extLst>
              </a:tr>
              <a:tr h="25437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496283327"/>
                  </a:ext>
                </a:extLst>
              </a:tr>
              <a:tr h="254378">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795904240"/>
                  </a:ext>
                </a:extLst>
              </a:tr>
              <a:tr h="254378">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476809955"/>
                  </a:ext>
                </a:extLst>
              </a:tr>
              <a:tr h="25437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214186182"/>
                  </a:ext>
                </a:extLst>
              </a:tr>
              <a:tr h="254378">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511126996"/>
                  </a:ext>
                </a:extLst>
              </a:tr>
            </a:tbl>
          </a:graphicData>
        </a:graphic>
      </p:graphicFrame>
      <p:cxnSp>
        <p:nvCxnSpPr>
          <p:cNvPr id="47" name="Connecteur droit avec flèche 65">
            <a:extLst>
              <a:ext uri="{FF2B5EF4-FFF2-40B4-BE49-F238E27FC236}">
                <a16:creationId xmlns:a16="http://schemas.microsoft.com/office/drawing/2014/main" id="{8FF8FFE5-9FA0-4CFB-9808-3BCF0191211C}"/>
              </a:ext>
            </a:extLst>
          </p:cNvPr>
          <p:cNvCxnSpPr/>
          <p:nvPr/>
        </p:nvCxnSpPr>
        <p:spPr bwMode="auto">
          <a:xfrm>
            <a:off x="8135077" y="32646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8" name="Connecteur droit avec flèche 65">
            <a:extLst>
              <a:ext uri="{FF2B5EF4-FFF2-40B4-BE49-F238E27FC236}">
                <a16:creationId xmlns:a16="http://schemas.microsoft.com/office/drawing/2014/main" id="{2B06E9C5-97A8-42DA-902D-54F168C20F9D}"/>
              </a:ext>
            </a:extLst>
          </p:cNvPr>
          <p:cNvCxnSpPr/>
          <p:nvPr/>
        </p:nvCxnSpPr>
        <p:spPr bwMode="auto">
          <a:xfrm>
            <a:off x="8135077" y="300142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9" name="Connecteur droit avec flèche 65">
            <a:extLst>
              <a:ext uri="{FF2B5EF4-FFF2-40B4-BE49-F238E27FC236}">
                <a16:creationId xmlns:a16="http://schemas.microsoft.com/office/drawing/2014/main" id="{C9EB9D8E-820A-4D9B-984D-0EAA8FA5B018}"/>
              </a:ext>
            </a:extLst>
          </p:cNvPr>
          <p:cNvCxnSpPr/>
          <p:nvPr/>
        </p:nvCxnSpPr>
        <p:spPr bwMode="auto">
          <a:xfrm>
            <a:off x="8135077" y="503804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0" name="Connecteur droit avec flèche 73">
            <a:extLst>
              <a:ext uri="{FF2B5EF4-FFF2-40B4-BE49-F238E27FC236}">
                <a16:creationId xmlns:a16="http://schemas.microsoft.com/office/drawing/2014/main" id="{917297BB-3577-4704-A01A-C4E11B1189C1}"/>
              </a:ext>
            </a:extLst>
          </p:cNvPr>
          <p:cNvCxnSpPr/>
          <p:nvPr/>
        </p:nvCxnSpPr>
        <p:spPr bwMode="auto">
          <a:xfrm flipV="1">
            <a:off x="8131372" y="401161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51" name="Connecteur droit avec flèche 73">
            <a:extLst>
              <a:ext uri="{FF2B5EF4-FFF2-40B4-BE49-F238E27FC236}">
                <a16:creationId xmlns:a16="http://schemas.microsoft.com/office/drawing/2014/main" id="{2962D0EA-1AB3-4B66-9713-071568972413}"/>
              </a:ext>
            </a:extLst>
          </p:cNvPr>
          <p:cNvCxnSpPr/>
          <p:nvPr/>
        </p:nvCxnSpPr>
        <p:spPr bwMode="auto">
          <a:xfrm flipV="1">
            <a:off x="8131372" y="527237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52" name="Connecteur droit avec flèche 48">
            <a:extLst>
              <a:ext uri="{FF2B5EF4-FFF2-40B4-BE49-F238E27FC236}">
                <a16:creationId xmlns:a16="http://schemas.microsoft.com/office/drawing/2014/main" id="{0E9B7227-C17A-450B-863D-B0DAEC360AD9}"/>
              </a:ext>
            </a:extLst>
          </p:cNvPr>
          <p:cNvCxnSpPr/>
          <p:nvPr/>
        </p:nvCxnSpPr>
        <p:spPr bwMode="auto">
          <a:xfrm rot="2700000" flipV="1">
            <a:off x="8097408" y="426632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pSp>
        <p:nvGrpSpPr>
          <p:cNvPr id="54" name="Groupe 178">
            <a:extLst>
              <a:ext uri="{FF2B5EF4-FFF2-40B4-BE49-F238E27FC236}">
                <a16:creationId xmlns:a16="http://schemas.microsoft.com/office/drawing/2014/main" id="{7C40198A-FDAD-49C0-BB17-A3D4A6D146D4}"/>
              </a:ext>
            </a:extLst>
          </p:cNvPr>
          <p:cNvGrpSpPr/>
          <p:nvPr/>
        </p:nvGrpSpPr>
        <p:grpSpPr>
          <a:xfrm>
            <a:off x="6213466" y="6134084"/>
            <a:ext cx="2786465" cy="215444"/>
            <a:chOff x="6180269" y="5701497"/>
            <a:chExt cx="2786465" cy="215444"/>
          </a:xfrm>
        </p:grpSpPr>
        <p:sp>
          <p:nvSpPr>
            <p:cNvPr id="55" name="ZoneTexte 144">
              <a:extLst>
                <a:ext uri="{FF2B5EF4-FFF2-40B4-BE49-F238E27FC236}">
                  <a16:creationId xmlns:a16="http://schemas.microsoft.com/office/drawing/2014/main" id="{C0DF7FDD-759B-4E58-98D4-FAF5FDD211E3}"/>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56" name="Connecteur droit avec flèche 161">
              <a:extLst>
                <a:ext uri="{FF2B5EF4-FFF2-40B4-BE49-F238E27FC236}">
                  <a16:creationId xmlns:a16="http://schemas.microsoft.com/office/drawing/2014/main" id="{681F0529-E5DF-4428-8ED0-74D338DDFCAB}"/>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7" name="Connecteur droit avec flèche 176">
              <a:extLst>
                <a:ext uri="{FF2B5EF4-FFF2-40B4-BE49-F238E27FC236}">
                  <a16:creationId xmlns:a16="http://schemas.microsoft.com/office/drawing/2014/main" id="{A2B3037B-E655-48A1-B092-49126BC48F04}"/>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58" name="Groupe 57">
            <a:extLst>
              <a:ext uri="{FF2B5EF4-FFF2-40B4-BE49-F238E27FC236}">
                <a16:creationId xmlns:a16="http://schemas.microsoft.com/office/drawing/2014/main" id="{7FCE03C5-0499-4D79-9CA2-62F3C414AFFC}"/>
              </a:ext>
            </a:extLst>
          </p:cNvPr>
          <p:cNvGrpSpPr/>
          <p:nvPr/>
        </p:nvGrpSpPr>
        <p:grpSpPr>
          <a:xfrm>
            <a:off x="727555" y="820927"/>
            <a:ext cx="982374" cy="360000"/>
            <a:chOff x="727555" y="820927"/>
            <a:chExt cx="982374" cy="360000"/>
          </a:xfrm>
        </p:grpSpPr>
        <p:sp>
          <p:nvSpPr>
            <p:cNvPr id="59" name="Espace réservé du texte 4">
              <a:extLst>
                <a:ext uri="{FF2B5EF4-FFF2-40B4-BE49-F238E27FC236}">
                  <a16:creationId xmlns:a16="http://schemas.microsoft.com/office/drawing/2014/main" id="{84A75157-7331-4703-B6CA-8FC0B5C583F6}"/>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60" name="Picture 2" descr="C:\Users\NicoC\Desktop\CEVIPOF\sample-01.png">
              <a:extLst>
                <a:ext uri="{FF2B5EF4-FFF2-40B4-BE49-F238E27FC236}">
                  <a16:creationId xmlns:a16="http://schemas.microsoft.com/office/drawing/2014/main" id="{9B619E23-D265-49EA-9FCE-BD91BF4BB6B5}"/>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206401534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Graphique 33"/>
          <p:cNvGraphicFramePr/>
          <p:nvPr>
            <p:custDataLst>
              <p:tags r:id="rId1"/>
            </p:custDataLst>
            <p:extLst>
              <p:ext uri="{D42A27DB-BD31-4B8C-83A1-F6EECF244321}">
                <p14:modId xmlns:p14="http://schemas.microsoft.com/office/powerpoint/2010/main" val="3371502597"/>
              </p:ext>
            </p:extLst>
          </p:nvPr>
        </p:nvGraphicFramePr>
        <p:xfrm>
          <a:off x="1721470" y="1307146"/>
          <a:ext cx="7877175" cy="31020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87333" name="Group 133"/>
          <p:cNvGraphicFramePr>
            <a:graphicFrameLocks noGrp="1"/>
          </p:cNvGraphicFramePr>
          <p:nvPr>
            <p:extLst>
              <p:ext uri="{D42A27DB-BD31-4B8C-83A1-F6EECF244321}">
                <p14:modId xmlns:p14="http://schemas.microsoft.com/office/powerpoint/2010/main" val="539500623"/>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fonctionnement de la démocratie en France</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18" name="Rectangle 17"/>
          <p:cNvSpPr/>
          <p:nvPr/>
        </p:nvSpPr>
        <p:spPr>
          <a:xfrm>
            <a:off x="5785527" y="1822798"/>
            <a:ext cx="593432"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b="0" dirty="0">
                <a:solidFill>
                  <a:srgbClr val="376092"/>
                </a:solidFill>
                <a:latin typeface="Tahoma" pitchFamily="34" charset="0"/>
                <a:ea typeface="Tahoma" pitchFamily="34" charset="0"/>
                <a:cs typeface="Tahoma" pitchFamily="34" charset="0"/>
              </a:rPr>
              <a:t>Bien</a:t>
            </a:r>
          </a:p>
        </p:txBody>
      </p:sp>
      <p:sp>
        <p:nvSpPr>
          <p:cNvPr id="20" name="Rectangle 19"/>
          <p:cNvSpPr/>
          <p:nvPr/>
        </p:nvSpPr>
        <p:spPr>
          <a:xfrm>
            <a:off x="5781352" y="2836150"/>
            <a:ext cx="1382110"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b="0" dirty="0">
                <a:solidFill>
                  <a:srgbClr val="FF5050"/>
                </a:solidFill>
                <a:latin typeface="Tahoma" pitchFamily="34" charset="0"/>
                <a:ea typeface="Tahoma" pitchFamily="34" charset="0"/>
                <a:cs typeface="Tahoma" pitchFamily="34" charset="0"/>
              </a:rPr>
              <a:t>Pas très bien</a:t>
            </a:r>
          </a:p>
        </p:txBody>
      </p:sp>
      <p:graphicFrame>
        <p:nvGraphicFramePr>
          <p:cNvPr id="30" name="Graphique 29"/>
          <p:cNvGraphicFramePr/>
          <p:nvPr>
            <p:extLst>
              <p:ext uri="{D42A27DB-BD31-4B8C-83A1-F6EECF244321}">
                <p14:modId xmlns:p14="http://schemas.microsoft.com/office/powerpoint/2010/main" val="2630640191"/>
              </p:ext>
            </p:extLst>
          </p:nvPr>
        </p:nvGraphicFramePr>
        <p:xfrm>
          <a:off x="808157" y="4071669"/>
          <a:ext cx="8775790" cy="21018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Group 27"/>
          <p:cNvGraphicFramePr>
            <a:graphicFrameLocks noGrp="1"/>
          </p:cNvGraphicFramePr>
          <p:nvPr>
            <p:extLst>
              <p:ext uri="{D42A27DB-BD31-4B8C-83A1-F6EECF244321}">
                <p14:modId xmlns:p14="http://schemas.microsoft.com/office/powerpoint/2010/main" val="944376670"/>
              </p:ext>
            </p:extLst>
          </p:nvPr>
        </p:nvGraphicFramePr>
        <p:xfrm>
          <a:off x="1345722" y="6093771"/>
          <a:ext cx="8022560" cy="359664"/>
        </p:xfrm>
        <a:graphic>
          <a:graphicData uri="http://schemas.openxmlformats.org/drawingml/2006/table">
            <a:tbl>
              <a:tblPr/>
              <a:tblGrid>
                <a:gridCol w="573040">
                  <a:extLst>
                    <a:ext uri="{9D8B030D-6E8A-4147-A177-3AD203B41FA5}">
                      <a16:colId xmlns:a16="http://schemas.microsoft.com/office/drawing/2014/main" val="20000"/>
                    </a:ext>
                  </a:extLst>
                </a:gridCol>
                <a:gridCol w="573040">
                  <a:extLst>
                    <a:ext uri="{9D8B030D-6E8A-4147-A177-3AD203B41FA5}">
                      <a16:colId xmlns:a16="http://schemas.microsoft.com/office/drawing/2014/main" val="20001"/>
                    </a:ext>
                  </a:extLst>
                </a:gridCol>
                <a:gridCol w="573040">
                  <a:extLst>
                    <a:ext uri="{9D8B030D-6E8A-4147-A177-3AD203B41FA5}">
                      <a16:colId xmlns:a16="http://schemas.microsoft.com/office/drawing/2014/main" val="20002"/>
                    </a:ext>
                  </a:extLst>
                </a:gridCol>
                <a:gridCol w="573040">
                  <a:extLst>
                    <a:ext uri="{9D8B030D-6E8A-4147-A177-3AD203B41FA5}">
                      <a16:colId xmlns:a16="http://schemas.microsoft.com/office/drawing/2014/main" val="20003"/>
                    </a:ext>
                  </a:extLst>
                </a:gridCol>
                <a:gridCol w="573040">
                  <a:extLst>
                    <a:ext uri="{9D8B030D-6E8A-4147-A177-3AD203B41FA5}">
                      <a16:colId xmlns:a16="http://schemas.microsoft.com/office/drawing/2014/main" val="20004"/>
                    </a:ext>
                  </a:extLst>
                </a:gridCol>
                <a:gridCol w="573040">
                  <a:extLst>
                    <a:ext uri="{9D8B030D-6E8A-4147-A177-3AD203B41FA5}">
                      <a16:colId xmlns:a16="http://schemas.microsoft.com/office/drawing/2014/main" val="20005"/>
                    </a:ext>
                  </a:extLst>
                </a:gridCol>
                <a:gridCol w="573040">
                  <a:extLst>
                    <a:ext uri="{9D8B030D-6E8A-4147-A177-3AD203B41FA5}">
                      <a16:colId xmlns:a16="http://schemas.microsoft.com/office/drawing/2014/main" val="20006"/>
                    </a:ext>
                  </a:extLst>
                </a:gridCol>
                <a:gridCol w="573040">
                  <a:extLst>
                    <a:ext uri="{9D8B030D-6E8A-4147-A177-3AD203B41FA5}">
                      <a16:colId xmlns:a16="http://schemas.microsoft.com/office/drawing/2014/main" val="20007"/>
                    </a:ext>
                  </a:extLst>
                </a:gridCol>
                <a:gridCol w="573040">
                  <a:extLst>
                    <a:ext uri="{9D8B030D-6E8A-4147-A177-3AD203B41FA5}">
                      <a16:colId xmlns:a16="http://schemas.microsoft.com/office/drawing/2014/main" val="20008"/>
                    </a:ext>
                  </a:extLst>
                </a:gridCol>
                <a:gridCol w="573040">
                  <a:extLst>
                    <a:ext uri="{9D8B030D-6E8A-4147-A177-3AD203B41FA5}">
                      <a16:colId xmlns:a16="http://schemas.microsoft.com/office/drawing/2014/main" val="20009"/>
                    </a:ext>
                  </a:extLst>
                </a:gridCol>
                <a:gridCol w="573040">
                  <a:extLst>
                    <a:ext uri="{9D8B030D-6E8A-4147-A177-3AD203B41FA5}">
                      <a16:colId xmlns:a16="http://schemas.microsoft.com/office/drawing/2014/main" val="1969659357"/>
                    </a:ext>
                  </a:extLst>
                </a:gridCol>
                <a:gridCol w="573040">
                  <a:extLst>
                    <a:ext uri="{9D8B030D-6E8A-4147-A177-3AD203B41FA5}">
                      <a16:colId xmlns:a16="http://schemas.microsoft.com/office/drawing/2014/main" val="2327581774"/>
                    </a:ext>
                  </a:extLst>
                </a:gridCol>
                <a:gridCol w="573040">
                  <a:extLst>
                    <a:ext uri="{9D8B030D-6E8A-4147-A177-3AD203B41FA5}">
                      <a16:colId xmlns:a16="http://schemas.microsoft.com/office/drawing/2014/main" val="4272842757"/>
                    </a:ext>
                  </a:extLst>
                </a:gridCol>
                <a:gridCol w="573040">
                  <a:extLst>
                    <a:ext uri="{9D8B030D-6E8A-4147-A177-3AD203B41FA5}">
                      <a16:colId xmlns:a16="http://schemas.microsoft.com/office/drawing/2014/main" val="2936594583"/>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Octobre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8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8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6"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Q22. Diriez-vous qu'en France la démocratie fonctionne très bien, assez bien, pas très bien ou pas bien du tout ?</a:t>
            </a:r>
          </a:p>
        </p:txBody>
      </p:sp>
      <p:sp>
        <p:nvSpPr>
          <p:cNvPr id="35" name="Ellipse 34"/>
          <p:cNvSpPr/>
          <p:nvPr/>
        </p:nvSpPr>
        <p:spPr bwMode="auto">
          <a:xfrm rot="20520000">
            <a:off x="5196889" y="1778604"/>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0" hangingPunct="0"/>
            <a:endParaRPr lang="fr-FR">
              <a:solidFill>
                <a:srgbClr val="000000"/>
              </a:solidFill>
            </a:endParaRPr>
          </a:p>
        </p:txBody>
      </p:sp>
      <p:sp>
        <p:nvSpPr>
          <p:cNvPr id="36" name="=satisfait"/>
          <p:cNvSpPr/>
          <p:nvPr/>
        </p:nvSpPr>
        <p:spPr>
          <a:xfrm>
            <a:off x="5174209" y="1824317"/>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b="0" dirty="0">
                <a:solidFill>
                  <a:srgbClr val="FFFFFF"/>
                </a:solidFill>
                <a:latin typeface="Calibri" pitchFamily="34" charset="0"/>
                <a:ea typeface="Times New Roman" pitchFamily="18" charset="0"/>
                <a:cs typeface="Tahoma" pitchFamily="34" charset="0"/>
              </a:rPr>
              <a:t>4</a:t>
            </a:r>
            <a:r>
              <a:rPr lang="pl-PL" sz="2000" b="0" dirty="0">
                <a:solidFill>
                  <a:srgbClr val="FFFFFF"/>
                </a:solidFill>
                <a:latin typeface="Calibri" pitchFamily="34" charset="0"/>
                <a:ea typeface="Times New Roman" pitchFamily="18" charset="0"/>
                <a:cs typeface="Tahoma" pitchFamily="34" charset="0"/>
              </a:rPr>
              <a:t>2</a:t>
            </a:r>
            <a:r>
              <a:rPr lang="fr-FR" sz="2000" b="0" dirty="0">
                <a:solidFill>
                  <a:srgbClr val="FFFFFF"/>
                </a:solidFill>
                <a:latin typeface="Calibri" pitchFamily="34" charset="0"/>
                <a:ea typeface="Times New Roman" pitchFamily="18" charset="0"/>
                <a:cs typeface="Tahoma" pitchFamily="34" charset="0"/>
              </a:rPr>
              <a:t>%</a:t>
            </a:r>
            <a:endParaRPr lang="fr-FR" sz="1400" b="0" dirty="0">
              <a:solidFill>
                <a:srgbClr val="FFFFFF"/>
              </a:solidFill>
              <a:latin typeface="Calibri" pitchFamily="34" charset="0"/>
            </a:endParaRPr>
          </a:p>
        </p:txBody>
      </p:sp>
      <p:sp>
        <p:nvSpPr>
          <p:cNvPr id="39" name="Ellipse 38"/>
          <p:cNvSpPr/>
          <p:nvPr/>
        </p:nvSpPr>
        <p:spPr bwMode="auto">
          <a:xfrm rot="20520000">
            <a:off x="5196889" y="2810522"/>
            <a:ext cx="601737" cy="464200"/>
          </a:xfrm>
          <a:prstGeom prst="ellipse">
            <a:avLst/>
          </a:prstGeom>
          <a:solidFill>
            <a:srgbClr val="FF505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0" hangingPunct="0"/>
            <a:endParaRPr lang="fr-FR">
              <a:solidFill>
                <a:srgbClr val="000000"/>
              </a:solidFill>
            </a:endParaRPr>
          </a:p>
        </p:txBody>
      </p:sp>
      <p:sp>
        <p:nvSpPr>
          <p:cNvPr id="40" name="=pas_satisfait"/>
          <p:cNvSpPr/>
          <p:nvPr/>
        </p:nvSpPr>
        <p:spPr>
          <a:xfrm>
            <a:off x="5174209" y="2856235"/>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b="0" dirty="0">
                <a:solidFill>
                  <a:srgbClr val="FFFFFF"/>
                </a:solidFill>
                <a:latin typeface="Calibri" pitchFamily="34" charset="0"/>
                <a:ea typeface="Times New Roman" pitchFamily="18" charset="0"/>
                <a:cs typeface="Tahoma" pitchFamily="34" charset="0"/>
              </a:rPr>
              <a:t>5</a:t>
            </a:r>
            <a:r>
              <a:rPr lang="pl-PL" sz="2000" b="0" dirty="0">
                <a:solidFill>
                  <a:srgbClr val="FFFFFF"/>
                </a:solidFill>
                <a:latin typeface="Calibri" pitchFamily="34" charset="0"/>
                <a:ea typeface="Times New Roman" pitchFamily="18" charset="0"/>
                <a:cs typeface="Tahoma" pitchFamily="34" charset="0"/>
              </a:rPr>
              <a:t>5</a:t>
            </a:r>
            <a:r>
              <a:rPr lang="fr-FR" sz="2000" b="0" dirty="0">
                <a:solidFill>
                  <a:srgbClr val="FFFFFF"/>
                </a:solidFill>
                <a:latin typeface="Calibri" pitchFamily="34" charset="0"/>
                <a:ea typeface="Times New Roman" pitchFamily="18" charset="0"/>
                <a:cs typeface="Tahoma" pitchFamily="34" charset="0"/>
              </a:rPr>
              <a:t>%</a:t>
            </a:r>
            <a:endParaRPr lang="fr-FR" sz="1400" b="0" dirty="0">
              <a:solidFill>
                <a:srgbClr val="FFFFFF"/>
              </a:solidFill>
              <a:latin typeface="Calibri" pitchFamily="34" charset="0"/>
            </a:endParaRPr>
          </a:p>
        </p:txBody>
      </p:sp>
      <p:cxnSp>
        <p:nvCxnSpPr>
          <p:cNvPr id="41" name="Connecteur droit 40"/>
          <p:cNvCxnSpPr/>
          <p:nvPr/>
        </p:nvCxnSpPr>
        <p:spPr bwMode="auto">
          <a:xfrm>
            <a:off x="5023197" y="1484002"/>
            <a:ext cx="0" cy="998848"/>
          </a:xfrm>
          <a:prstGeom prst="line">
            <a:avLst/>
          </a:prstGeom>
          <a:solidFill>
            <a:schemeClr val="accent1"/>
          </a:solidFill>
          <a:ln w="9525" cap="flat" cmpd="sng" algn="ctr">
            <a:solidFill>
              <a:srgbClr val="376092"/>
            </a:solidFill>
            <a:prstDash val="solid"/>
            <a:round/>
            <a:headEnd type="none" w="med" len="med"/>
            <a:tailEnd type="none" w="med" len="med"/>
          </a:ln>
          <a:effectLst/>
        </p:spPr>
      </p:cxnSp>
      <p:cxnSp>
        <p:nvCxnSpPr>
          <p:cNvPr id="42" name="Connecteur droit 41"/>
          <p:cNvCxnSpPr/>
          <p:nvPr/>
        </p:nvCxnSpPr>
        <p:spPr bwMode="auto">
          <a:xfrm>
            <a:off x="5023197" y="2571750"/>
            <a:ext cx="0" cy="917936"/>
          </a:xfrm>
          <a:prstGeom prst="line">
            <a:avLst/>
          </a:prstGeom>
          <a:solidFill>
            <a:schemeClr val="accent1"/>
          </a:solidFill>
          <a:ln w="9525" cap="flat" cmpd="sng" algn="ctr">
            <a:solidFill>
              <a:srgbClr val="FF5050"/>
            </a:solidFill>
            <a:prstDash val="solid"/>
            <a:round/>
            <a:headEnd type="none" w="med" len="med"/>
            <a:tailEnd type="none" w="med" len="med"/>
          </a:ln>
          <a:effectLst/>
        </p:spPr>
      </p:cxnSp>
      <p:grpSp>
        <p:nvGrpSpPr>
          <p:cNvPr id="43" name="Groupe 178"/>
          <p:cNvGrpSpPr/>
          <p:nvPr/>
        </p:nvGrpSpPr>
        <p:grpSpPr>
          <a:xfrm>
            <a:off x="5088793" y="3621860"/>
            <a:ext cx="2786464" cy="215444"/>
            <a:chOff x="6180269" y="5701497"/>
            <a:chExt cx="2786464" cy="215444"/>
          </a:xfrm>
        </p:grpSpPr>
        <p:sp>
          <p:nvSpPr>
            <p:cNvPr id="44" name="ZoneTexte 144"/>
            <p:cNvSpPr txBox="1"/>
            <p:nvPr/>
          </p:nvSpPr>
          <p:spPr>
            <a:xfrm>
              <a:off x="6438477"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5"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6"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59" name="Groupe 44"/>
          <p:cNvGrpSpPr>
            <a:grpSpLocks noChangeAspect="1"/>
          </p:cNvGrpSpPr>
          <p:nvPr/>
        </p:nvGrpSpPr>
        <p:grpSpPr>
          <a:xfrm>
            <a:off x="5005460" y="5994022"/>
            <a:ext cx="116933" cy="144000"/>
            <a:chOff x="8321205" y="1842135"/>
            <a:chExt cx="180000" cy="221666"/>
          </a:xfrm>
        </p:grpSpPr>
        <p:sp>
          <p:nvSpPr>
            <p:cNvPr id="60" name="Ellipse 45"/>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1" name="Triangle isocèle 46"/>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2" name="Rectangle 61"/>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FFC000"/>
                  </a:solidFill>
                </a:rPr>
                <a:t>*</a:t>
              </a:r>
              <a:endParaRPr lang="fr-FR" sz="1000" dirty="0">
                <a:solidFill>
                  <a:srgbClr val="FFC000"/>
                </a:solidFill>
              </a:endParaRPr>
            </a:p>
          </p:txBody>
        </p:sp>
      </p:grpSp>
      <p:grpSp>
        <p:nvGrpSpPr>
          <p:cNvPr id="47" name="Groupe 64">
            <a:extLst>
              <a:ext uri="{FF2B5EF4-FFF2-40B4-BE49-F238E27FC236}">
                <a16:creationId xmlns:a16="http://schemas.microsoft.com/office/drawing/2014/main" id="{9DF2D135-1609-4FDC-BFB6-6C0D29AC9701}"/>
              </a:ext>
            </a:extLst>
          </p:cNvPr>
          <p:cNvGrpSpPr/>
          <p:nvPr/>
        </p:nvGrpSpPr>
        <p:grpSpPr>
          <a:xfrm>
            <a:off x="5768975" y="3154099"/>
            <a:ext cx="309894" cy="215444"/>
            <a:chOff x="6413168" y="2748837"/>
            <a:chExt cx="309894" cy="215444"/>
          </a:xfrm>
        </p:grpSpPr>
        <p:cxnSp>
          <p:nvCxnSpPr>
            <p:cNvPr id="48" name="Connecteur droit avec flèche 65">
              <a:extLst>
                <a:ext uri="{FF2B5EF4-FFF2-40B4-BE49-F238E27FC236}">
                  <a16:creationId xmlns:a16="http://schemas.microsoft.com/office/drawing/2014/main" id="{60393C43-5F14-462E-BC43-7A62472854CF}"/>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9" name="Rectangle 48">
              <a:extLst>
                <a:ext uri="{FF2B5EF4-FFF2-40B4-BE49-F238E27FC236}">
                  <a16:creationId xmlns:a16="http://schemas.microsoft.com/office/drawing/2014/main" id="{28F5763A-9768-4C6C-AD36-B02BF5D7D418}"/>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a:t>
              </a:r>
              <a:r>
                <a:rPr lang="pl-PL" sz="800" i="1" dirty="0">
                  <a:solidFill>
                    <a:srgbClr val="E40546"/>
                  </a:solidFill>
                  <a:cs typeface="Tahoma" pitchFamily="34" charset="0"/>
                </a:rPr>
                <a:t>9</a:t>
              </a:r>
              <a:endParaRPr lang="fr-FR" sz="800" dirty="0">
                <a:solidFill>
                  <a:srgbClr val="E40546"/>
                </a:solidFill>
              </a:endParaRPr>
            </a:p>
          </p:txBody>
        </p:sp>
      </p:grpSp>
      <p:grpSp>
        <p:nvGrpSpPr>
          <p:cNvPr id="58" name="Groupe 63">
            <a:extLst>
              <a:ext uri="{FF2B5EF4-FFF2-40B4-BE49-F238E27FC236}">
                <a16:creationId xmlns:a16="http://schemas.microsoft.com/office/drawing/2014/main" id="{F50DC7D5-5161-4E08-B2D4-A7CDC94115C3}"/>
              </a:ext>
            </a:extLst>
          </p:cNvPr>
          <p:cNvGrpSpPr/>
          <p:nvPr/>
        </p:nvGrpSpPr>
        <p:grpSpPr>
          <a:xfrm>
            <a:off x="5706422" y="1558368"/>
            <a:ext cx="348366" cy="215444"/>
            <a:chOff x="6413168" y="3047886"/>
            <a:chExt cx="348366" cy="215444"/>
          </a:xfrm>
        </p:grpSpPr>
        <p:cxnSp>
          <p:nvCxnSpPr>
            <p:cNvPr id="63" name="Connecteur droit avec flèche 73">
              <a:extLst>
                <a:ext uri="{FF2B5EF4-FFF2-40B4-BE49-F238E27FC236}">
                  <a16:creationId xmlns:a16="http://schemas.microsoft.com/office/drawing/2014/main" id="{7575A238-2CCE-473C-9CEC-D7B4274E2582}"/>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64" name="Rectangle 63">
              <a:extLst>
                <a:ext uri="{FF2B5EF4-FFF2-40B4-BE49-F238E27FC236}">
                  <a16:creationId xmlns:a16="http://schemas.microsoft.com/office/drawing/2014/main" id="{AB1D1EBA-71F0-48E7-B5C4-1B01A2C30729}"/>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7</a:t>
              </a:r>
              <a:endParaRPr lang="fr-FR" sz="800" dirty="0">
                <a:solidFill>
                  <a:srgbClr val="00B050"/>
                </a:solidFill>
              </a:endParaRPr>
            </a:p>
          </p:txBody>
        </p:sp>
      </p:grpSp>
      <p:sp>
        <p:nvSpPr>
          <p:cNvPr id="37" name="ZoneTexte 32">
            <a:extLst>
              <a:ext uri="{FF2B5EF4-FFF2-40B4-BE49-F238E27FC236}">
                <a16:creationId xmlns:a16="http://schemas.microsoft.com/office/drawing/2014/main" id="{A0D78005-4E18-4C38-9B7E-552AE3C8A174}"/>
              </a:ext>
            </a:extLst>
          </p:cNvPr>
          <p:cNvSpPr txBox="1"/>
          <p:nvPr/>
        </p:nvSpPr>
        <p:spPr>
          <a:xfrm>
            <a:off x="8189505" y="3429000"/>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38" name="Groupe 33">
            <a:extLst>
              <a:ext uri="{FF2B5EF4-FFF2-40B4-BE49-F238E27FC236}">
                <a16:creationId xmlns:a16="http://schemas.microsoft.com/office/drawing/2014/main" id="{6A90BDCB-A3C1-4B27-A77C-F67C3107038F}"/>
              </a:ext>
            </a:extLst>
          </p:cNvPr>
          <p:cNvGrpSpPr/>
          <p:nvPr/>
        </p:nvGrpSpPr>
        <p:grpSpPr>
          <a:xfrm>
            <a:off x="8077911" y="3465646"/>
            <a:ext cx="180000" cy="221666"/>
            <a:chOff x="8321205" y="1842135"/>
            <a:chExt cx="180000" cy="221666"/>
          </a:xfrm>
        </p:grpSpPr>
        <p:sp>
          <p:nvSpPr>
            <p:cNvPr id="55" name="Ellipse 34">
              <a:extLst>
                <a:ext uri="{FF2B5EF4-FFF2-40B4-BE49-F238E27FC236}">
                  <a16:creationId xmlns:a16="http://schemas.microsoft.com/office/drawing/2014/main" id="{C0A46FB8-6A09-44E5-B947-AE5D8B5C742F}"/>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6" name="Triangle isocèle 35">
              <a:extLst>
                <a:ext uri="{FF2B5EF4-FFF2-40B4-BE49-F238E27FC236}">
                  <a16:creationId xmlns:a16="http://schemas.microsoft.com/office/drawing/2014/main" id="{F148AF54-5DCA-4F12-9180-B19770297480}"/>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7" name="Rectangle 43">
              <a:extLst>
                <a:ext uri="{FF2B5EF4-FFF2-40B4-BE49-F238E27FC236}">
                  <a16:creationId xmlns:a16="http://schemas.microsoft.com/office/drawing/2014/main" id="{B310B0BA-09BC-4E6A-8649-07CD4130B8EB}"/>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65" name="ZoneTexte 33">
            <a:extLst>
              <a:ext uri="{FF2B5EF4-FFF2-40B4-BE49-F238E27FC236}">
                <a16:creationId xmlns:a16="http://schemas.microsoft.com/office/drawing/2014/main" id="{5CB0BEDF-8EDD-4B1D-A7CF-E0F024633B45}"/>
              </a:ext>
            </a:extLst>
          </p:cNvPr>
          <p:cNvSpPr txBox="1"/>
          <p:nvPr/>
        </p:nvSpPr>
        <p:spPr>
          <a:xfrm>
            <a:off x="8189504" y="3837968"/>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66" name="Groupe 34">
            <a:extLst>
              <a:ext uri="{FF2B5EF4-FFF2-40B4-BE49-F238E27FC236}">
                <a16:creationId xmlns:a16="http://schemas.microsoft.com/office/drawing/2014/main" id="{28BD8296-6774-4080-84E4-0751112E6A2A}"/>
              </a:ext>
            </a:extLst>
          </p:cNvPr>
          <p:cNvGrpSpPr/>
          <p:nvPr/>
        </p:nvGrpSpPr>
        <p:grpSpPr>
          <a:xfrm>
            <a:off x="8077911" y="3874614"/>
            <a:ext cx="180000" cy="221666"/>
            <a:chOff x="8321205" y="1842135"/>
            <a:chExt cx="180000" cy="221666"/>
          </a:xfrm>
        </p:grpSpPr>
        <p:sp>
          <p:nvSpPr>
            <p:cNvPr id="67" name="Ellipse 35">
              <a:extLst>
                <a:ext uri="{FF2B5EF4-FFF2-40B4-BE49-F238E27FC236}">
                  <a16:creationId xmlns:a16="http://schemas.microsoft.com/office/drawing/2014/main" id="{2E5180DA-F919-4D83-938A-8E38E934A947}"/>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8" name="Triangle isocèle 36">
              <a:extLst>
                <a:ext uri="{FF2B5EF4-FFF2-40B4-BE49-F238E27FC236}">
                  <a16:creationId xmlns:a16="http://schemas.microsoft.com/office/drawing/2014/main" id="{CE29534E-1C29-449F-A0C8-D8AF9F11DBF4}"/>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9" name="Rectangle 37">
              <a:extLst>
                <a:ext uri="{FF2B5EF4-FFF2-40B4-BE49-F238E27FC236}">
                  <a16:creationId xmlns:a16="http://schemas.microsoft.com/office/drawing/2014/main" id="{841CC636-840E-4CBD-9ACD-E7A9DEC432A9}"/>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70" name="Groupe 38">
            <a:extLst>
              <a:ext uri="{FF2B5EF4-FFF2-40B4-BE49-F238E27FC236}">
                <a16:creationId xmlns:a16="http://schemas.microsoft.com/office/drawing/2014/main" id="{50FE1D49-F480-49C3-ADFE-AB68C6884A1E}"/>
              </a:ext>
            </a:extLst>
          </p:cNvPr>
          <p:cNvGrpSpPr>
            <a:grpSpLocks noChangeAspect="1"/>
          </p:cNvGrpSpPr>
          <p:nvPr/>
        </p:nvGrpSpPr>
        <p:grpSpPr>
          <a:xfrm>
            <a:off x="8425884" y="5968711"/>
            <a:ext cx="116933" cy="144000"/>
            <a:chOff x="8321205" y="1842135"/>
            <a:chExt cx="180000" cy="221666"/>
          </a:xfrm>
        </p:grpSpPr>
        <p:sp>
          <p:nvSpPr>
            <p:cNvPr id="71" name="Ellipse 39">
              <a:extLst>
                <a:ext uri="{FF2B5EF4-FFF2-40B4-BE49-F238E27FC236}">
                  <a16:creationId xmlns:a16="http://schemas.microsoft.com/office/drawing/2014/main" id="{E9D6BC86-AD8D-4DD8-8EEA-E29973A228F2}"/>
                </a:ext>
              </a:extLst>
            </p:cNvPr>
            <p:cNvSpPr/>
            <p:nvPr/>
          </p:nvSpPr>
          <p:spPr bwMode="auto">
            <a:xfrm>
              <a:off x="8321205" y="1842135"/>
              <a:ext cx="180000" cy="180001"/>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72" name="Triangle isocèle 40">
              <a:extLst>
                <a:ext uri="{FF2B5EF4-FFF2-40B4-BE49-F238E27FC236}">
                  <a16:creationId xmlns:a16="http://schemas.microsoft.com/office/drawing/2014/main" id="{E407CF82-0646-4F31-ACC4-E294497F7328}"/>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73" name="Rectangle 41">
              <a:extLst>
                <a:ext uri="{FF2B5EF4-FFF2-40B4-BE49-F238E27FC236}">
                  <a16:creationId xmlns:a16="http://schemas.microsoft.com/office/drawing/2014/main" id="{2CEA9B60-0B59-46DC-A537-B4E44683FF93}"/>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pic>
        <p:nvPicPr>
          <p:cNvPr id="50" name="Image 49" descr="Une image contenant texte, clipart&#10;&#10;Description générée automatiquement">
            <a:extLst>
              <a:ext uri="{FF2B5EF4-FFF2-40B4-BE49-F238E27FC236}">
                <a16:creationId xmlns:a16="http://schemas.microsoft.com/office/drawing/2014/main" id="{E551433A-15F3-6E4F-873F-662E1429EC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079" y="1385948"/>
            <a:ext cx="612000" cy="612000"/>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fonctionnement de la démocratie dans le pays</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6"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Q22. Diriez-vous qu'en France/Allemagne/Royaume-Uni/Italie la démocratie fonctionne très bien, assez bien, pas très bien ou pas bien du tout ?</a:t>
            </a:r>
          </a:p>
        </p:txBody>
      </p:sp>
      <p:pic>
        <p:nvPicPr>
          <p:cNvPr id="13" name="Image 4" descr="Une image contenant texte, clipart&#10;&#10;Description générée automatiquement">
            <a:extLst>
              <a:ext uri="{FF2B5EF4-FFF2-40B4-BE49-F238E27FC236}">
                <a16:creationId xmlns:a16="http://schemas.microsoft.com/office/drawing/2014/main" id="{3BC5B84E-C8A2-4FC2-A10B-8D60A3A039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5700" y="1877343"/>
            <a:ext cx="612000" cy="612000"/>
          </a:xfrm>
          <a:prstGeom prst="rect">
            <a:avLst/>
          </a:prstGeom>
        </p:spPr>
      </p:pic>
      <p:pic>
        <p:nvPicPr>
          <p:cNvPr id="14" name="Image 8">
            <a:extLst>
              <a:ext uri="{FF2B5EF4-FFF2-40B4-BE49-F238E27FC236}">
                <a16:creationId xmlns:a16="http://schemas.microsoft.com/office/drawing/2014/main" id="{8C84F14F-ECDA-4CC5-BBE8-BCAB0CC64C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0396" y="1877343"/>
            <a:ext cx="612000" cy="612000"/>
          </a:xfrm>
          <a:prstGeom prst="rect">
            <a:avLst/>
          </a:prstGeom>
        </p:spPr>
      </p:pic>
      <p:pic>
        <p:nvPicPr>
          <p:cNvPr id="15" name="Image 10">
            <a:extLst>
              <a:ext uri="{FF2B5EF4-FFF2-40B4-BE49-F238E27FC236}">
                <a16:creationId xmlns:a16="http://schemas.microsoft.com/office/drawing/2014/main" id="{765B9CC1-B680-4E6C-AA62-CAB60A0898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1270" y="1877343"/>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7F2EB643-D7CA-42DE-811E-7689184C0A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3310" y="1877343"/>
            <a:ext cx="612000" cy="612000"/>
          </a:xfrm>
          <a:prstGeom prst="rect">
            <a:avLst/>
          </a:prstGeom>
        </p:spPr>
      </p:pic>
      <p:graphicFrame>
        <p:nvGraphicFramePr>
          <p:cNvPr id="18" name="Tableau 46">
            <a:extLst>
              <a:ext uri="{FF2B5EF4-FFF2-40B4-BE49-F238E27FC236}">
                <a16:creationId xmlns:a16="http://schemas.microsoft.com/office/drawing/2014/main" id="{6FA96F01-0C3A-45AB-B0FD-198AC23A0E99}"/>
              </a:ext>
            </a:extLst>
          </p:cNvPr>
          <p:cNvGraphicFramePr>
            <a:graphicFrameLocks noGrp="1"/>
          </p:cNvGraphicFramePr>
          <p:nvPr>
            <p:extLst>
              <p:ext uri="{D42A27DB-BD31-4B8C-83A1-F6EECF244321}">
                <p14:modId xmlns:p14="http://schemas.microsoft.com/office/powerpoint/2010/main" val="2649453089"/>
              </p:ext>
            </p:extLst>
          </p:nvPr>
        </p:nvGraphicFramePr>
        <p:xfrm>
          <a:off x="1982169" y="2436949"/>
          <a:ext cx="5819593" cy="3397658"/>
        </p:xfrm>
        <a:graphic>
          <a:graphicData uri="http://schemas.openxmlformats.org/drawingml/2006/table">
            <a:tbl>
              <a:tblPr>
                <a:tableStyleId>{5C22544A-7EE6-4342-B048-85BDC9FD1C3A}</a:tableStyleId>
              </a:tblPr>
              <a:tblGrid>
                <a:gridCol w="1458983">
                  <a:extLst>
                    <a:ext uri="{9D8B030D-6E8A-4147-A177-3AD203B41FA5}">
                      <a16:colId xmlns:a16="http://schemas.microsoft.com/office/drawing/2014/main" val="2281626971"/>
                    </a:ext>
                  </a:extLst>
                </a:gridCol>
                <a:gridCol w="872122">
                  <a:extLst>
                    <a:ext uri="{9D8B030D-6E8A-4147-A177-3AD203B41FA5}">
                      <a16:colId xmlns:a16="http://schemas.microsoft.com/office/drawing/2014/main" val="1523269751"/>
                    </a:ext>
                  </a:extLst>
                </a:gridCol>
                <a:gridCol w="872122">
                  <a:extLst>
                    <a:ext uri="{9D8B030D-6E8A-4147-A177-3AD203B41FA5}">
                      <a16:colId xmlns:a16="http://schemas.microsoft.com/office/drawing/2014/main" val="4251480744"/>
                    </a:ext>
                  </a:extLst>
                </a:gridCol>
                <a:gridCol w="872122">
                  <a:extLst>
                    <a:ext uri="{9D8B030D-6E8A-4147-A177-3AD203B41FA5}">
                      <a16:colId xmlns:a16="http://schemas.microsoft.com/office/drawing/2014/main" val="789682629"/>
                    </a:ext>
                  </a:extLst>
                </a:gridCol>
                <a:gridCol w="872122">
                  <a:extLst>
                    <a:ext uri="{9D8B030D-6E8A-4147-A177-3AD203B41FA5}">
                      <a16:colId xmlns:a16="http://schemas.microsoft.com/office/drawing/2014/main" val="1358923703"/>
                    </a:ext>
                  </a:extLst>
                </a:gridCol>
                <a:gridCol w="872122">
                  <a:extLst>
                    <a:ext uri="{9D8B030D-6E8A-4147-A177-3AD203B41FA5}">
                      <a16:colId xmlns:a16="http://schemas.microsoft.com/office/drawing/2014/main" val="2375518746"/>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32000">
                <a:tc>
                  <a:txBody>
                    <a:bodyPr/>
                    <a:lstStyle/>
                    <a:p>
                      <a:pPr algn="r" fontAlgn="b"/>
                      <a:r>
                        <a:rPr lang="fr-FR" sz="1200" b="1" i="0" u="none" strike="noStrike" kern="1200" dirty="0">
                          <a:solidFill>
                            <a:srgbClr val="404040"/>
                          </a:solidFill>
                          <a:effectLst/>
                          <a:latin typeface="Tahoma" panose="020B0604030504040204" pitchFamily="34" charset="0"/>
                          <a:ea typeface="+mn-ea"/>
                          <a:cs typeface="+mn-cs"/>
                        </a:rPr>
                        <a:t>Sous-total Bien</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52%</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42%</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67%</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61%</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32%</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4320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Très bien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4320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Assez bien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432000">
                <a:tc>
                  <a:txBody>
                    <a:bodyPr/>
                    <a:lstStyle/>
                    <a:p>
                      <a:pPr algn="r" fontAlgn="b"/>
                      <a:r>
                        <a:rPr lang="fr-FR" sz="1200" b="1" i="0" u="none" strike="noStrike" kern="1200" dirty="0">
                          <a:solidFill>
                            <a:srgbClr val="404040"/>
                          </a:solidFill>
                          <a:effectLst/>
                          <a:latin typeface="Tahoma" panose="020B0604030504040204" pitchFamily="34" charset="0"/>
                          <a:ea typeface="+mn-ea"/>
                          <a:cs typeface="+mn-cs"/>
                        </a:rPr>
                        <a:t>Sous-total Pas bien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r h="4320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Pas très bien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835955"/>
                  </a:ext>
                </a:extLst>
              </a:tr>
              <a:tr h="4320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Pas bien du tout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951650"/>
                  </a:ext>
                </a:extLst>
              </a:tr>
              <a:tr h="4320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graphicFrame>
        <p:nvGraphicFramePr>
          <p:cNvPr id="2" name="Tabela 1">
            <a:extLst>
              <a:ext uri="{FF2B5EF4-FFF2-40B4-BE49-F238E27FC236}">
                <a16:creationId xmlns:a16="http://schemas.microsoft.com/office/drawing/2014/main" id="{1C9823D3-AA4F-444E-AB79-1DC3F1E5AB14}"/>
              </a:ext>
            </a:extLst>
          </p:cNvPr>
          <p:cNvGraphicFramePr>
            <a:graphicFrameLocks noGrp="1"/>
          </p:cNvGraphicFramePr>
          <p:nvPr>
            <p:extLst>
              <p:ext uri="{D42A27DB-BD31-4B8C-83A1-F6EECF244321}">
                <p14:modId xmlns:p14="http://schemas.microsoft.com/office/powerpoint/2010/main" val="3843106863"/>
              </p:ext>
            </p:extLst>
          </p:nvPr>
        </p:nvGraphicFramePr>
        <p:xfrm>
          <a:off x="5157986" y="2817655"/>
          <a:ext cx="372533" cy="3032812"/>
        </p:xfrm>
        <a:graphic>
          <a:graphicData uri="http://schemas.openxmlformats.org/drawingml/2006/table">
            <a:tbl>
              <a:tblPr/>
              <a:tblGrid>
                <a:gridCol w="372533">
                  <a:extLst>
                    <a:ext uri="{9D8B030D-6E8A-4147-A177-3AD203B41FA5}">
                      <a16:colId xmlns:a16="http://schemas.microsoft.com/office/drawing/2014/main" val="3552266734"/>
                    </a:ext>
                  </a:extLst>
                </a:gridCol>
              </a:tblGrid>
              <a:tr h="431135">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2661955915"/>
                  </a:ext>
                </a:extLst>
              </a:tr>
              <a:tr h="431135">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576334892"/>
                  </a:ext>
                </a:extLst>
              </a:tr>
              <a:tr h="431135">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721977057"/>
                  </a:ext>
                </a:extLst>
              </a:tr>
              <a:tr h="431135">
                <a:tc>
                  <a:txBody>
                    <a:bodyPr/>
                    <a:lstStyle/>
                    <a:p>
                      <a:pPr algn="l" fontAlgn="ctr"/>
                      <a:r>
                        <a:rPr lang="fr-FR" sz="800" b="1" i="0" u="none" strike="noStrike">
                          <a:solidFill>
                            <a:srgbClr val="DD4B5A"/>
                          </a:solidFill>
                          <a:effectLst/>
                          <a:latin typeface="Tahoma" panose="020B0604030504040204" pitchFamily="34" charset="0"/>
                        </a:rPr>
                        <a:t>-9</a:t>
                      </a:r>
                    </a:p>
                  </a:txBody>
                  <a:tcPr marL="7620" marR="7620" marT="7620" marB="0" anchor="ctr">
                    <a:lnL>
                      <a:noFill/>
                    </a:lnL>
                    <a:lnR>
                      <a:noFill/>
                    </a:lnR>
                    <a:lnT>
                      <a:noFill/>
                    </a:lnT>
                    <a:lnB>
                      <a:noFill/>
                    </a:lnB>
                  </a:tcPr>
                </a:tc>
                <a:extLst>
                  <a:ext uri="{0D108BD9-81ED-4DB2-BD59-A6C34878D82A}">
                    <a16:rowId xmlns:a16="http://schemas.microsoft.com/office/drawing/2014/main" val="1698295690"/>
                  </a:ext>
                </a:extLst>
              </a:tr>
              <a:tr h="431135">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444639911"/>
                  </a:ext>
                </a:extLst>
              </a:tr>
              <a:tr h="431135">
                <a:tc>
                  <a:txBody>
                    <a:bodyPr/>
                    <a:lstStyle/>
                    <a:p>
                      <a:pPr algn="l" fontAlgn="ctr"/>
                      <a:r>
                        <a:rPr lang="fr-FR" sz="800" b="1" i="0" u="none" strike="noStrike">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2964203851"/>
                  </a:ext>
                </a:extLst>
              </a:tr>
              <a:tr h="446002">
                <a:tc>
                  <a:txBody>
                    <a:bodyPr/>
                    <a:lstStyle/>
                    <a:p>
                      <a:pPr algn="l" fontAlgn="ctr"/>
                      <a:endParaRPr lang="fr-FR" sz="800" b="1" i="0" u="none" strike="noStrike" dirty="0">
                        <a:solidFill>
                          <a:srgbClr val="00B05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480567158"/>
                  </a:ext>
                </a:extLst>
              </a:tr>
            </a:tbl>
          </a:graphicData>
        </a:graphic>
      </p:graphicFrame>
      <p:cxnSp>
        <p:nvCxnSpPr>
          <p:cNvPr id="20" name="Connecteur droit avec flèche 73">
            <a:extLst>
              <a:ext uri="{FF2B5EF4-FFF2-40B4-BE49-F238E27FC236}">
                <a16:creationId xmlns:a16="http://schemas.microsoft.com/office/drawing/2014/main" id="{59D3B392-BF25-40EA-BF10-B5AB92E44D0C}"/>
              </a:ext>
            </a:extLst>
          </p:cNvPr>
          <p:cNvCxnSpPr/>
          <p:nvPr/>
        </p:nvCxnSpPr>
        <p:spPr bwMode="auto">
          <a:xfrm flipV="1">
            <a:off x="5015890" y="29748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1" name="Connecteur droit avec flèche 73">
            <a:extLst>
              <a:ext uri="{FF2B5EF4-FFF2-40B4-BE49-F238E27FC236}">
                <a16:creationId xmlns:a16="http://schemas.microsoft.com/office/drawing/2014/main" id="{59952B40-AF40-45CC-AAF6-ECE7639C905A}"/>
              </a:ext>
            </a:extLst>
          </p:cNvPr>
          <p:cNvCxnSpPr/>
          <p:nvPr/>
        </p:nvCxnSpPr>
        <p:spPr bwMode="auto">
          <a:xfrm flipV="1">
            <a:off x="5015890" y="38299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2" name="Connecteur droit avec flèche 65">
            <a:extLst>
              <a:ext uri="{FF2B5EF4-FFF2-40B4-BE49-F238E27FC236}">
                <a16:creationId xmlns:a16="http://schemas.microsoft.com/office/drawing/2014/main" id="{387D9B05-335C-4158-933E-52A7A2CBE002}"/>
              </a:ext>
            </a:extLst>
          </p:cNvPr>
          <p:cNvCxnSpPr/>
          <p:nvPr/>
        </p:nvCxnSpPr>
        <p:spPr bwMode="auto">
          <a:xfrm>
            <a:off x="5012668" y="42806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3" name="Connecteur droit avec flèche 65">
            <a:extLst>
              <a:ext uri="{FF2B5EF4-FFF2-40B4-BE49-F238E27FC236}">
                <a16:creationId xmlns:a16="http://schemas.microsoft.com/office/drawing/2014/main" id="{DD90CBC7-87BE-4EAB-B668-F77E022EF1A1}"/>
              </a:ext>
            </a:extLst>
          </p:cNvPr>
          <p:cNvCxnSpPr/>
          <p:nvPr/>
        </p:nvCxnSpPr>
        <p:spPr bwMode="auto">
          <a:xfrm>
            <a:off x="5012668" y="47124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4" name="Connecteur droit avec flèche 65">
            <a:extLst>
              <a:ext uri="{FF2B5EF4-FFF2-40B4-BE49-F238E27FC236}">
                <a16:creationId xmlns:a16="http://schemas.microsoft.com/office/drawing/2014/main" id="{314368F7-8978-4F4A-9D41-3A5D3E3A23F0}"/>
              </a:ext>
            </a:extLst>
          </p:cNvPr>
          <p:cNvCxnSpPr/>
          <p:nvPr/>
        </p:nvCxnSpPr>
        <p:spPr bwMode="auto">
          <a:xfrm>
            <a:off x="5012668" y="51357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3" name="Tabela 2">
            <a:extLst>
              <a:ext uri="{FF2B5EF4-FFF2-40B4-BE49-F238E27FC236}">
                <a16:creationId xmlns:a16="http://schemas.microsoft.com/office/drawing/2014/main" id="{16760C8C-DEC0-48AB-A382-A6ED7A472DC2}"/>
              </a:ext>
            </a:extLst>
          </p:cNvPr>
          <p:cNvGraphicFramePr>
            <a:graphicFrameLocks noGrp="1"/>
          </p:cNvGraphicFramePr>
          <p:nvPr>
            <p:extLst>
              <p:ext uri="{D42A27DB-BD31-4B8C-83A1-F6EECF244321}">
                <p14:modId xmlns:p14="http://schemas.microsoft.com/office/powerpoint/2010/main" val="3557907100"/>
              </p:ext>
            </p:extLst>
          </p:nvPr>
        </p:nvGraphicFramePr>
        <p:xfrm>
          <a:off x="6892475" y="2804529"/>
          <a:ext cx="321734" cy="3020535"/>
        </p:xfrm>
        <a:graphic>
          <a:graphicData uri="http://schemas.openxmlformats.org/drawingml/2006/table">
            <a:tbl>
              <a:tblPr/>
              <a:tblGrid>
                <a:gridCol w="321734">
                  <a:extLst>
                    <a:ext uri="{9D8B030D-6E8A-4147-A177-3AD203B41FA5}">
                      <a16:colId xmlns:a16="http://schemas.microsoft.com/office/drawing/2014/main" val="2129778506"/>
                    </a:ext>
                  </a:extLst>
                </a:gridCol>
              </a:tblGrid>
              <a:tr h="431505">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2676977985"/>
                  </a:ext>
                </a:extLst>
              </a:tr>
              <a:tr h="431505">
                <a:tc>
                  <a:txBody>
                    <a:bodyPr/>
                    <a:lstStyle/>
                    <a:p>
                      <a:pPr algn="l" fontAlgn="ctr"/>
                      <a:r>
                        <a:rPr lang="fr-FR" sz="800" b="1" i="0" u="none" strike="noStrike" dirty="0">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500933302"/>
                  </a:ext>
                </a:extLst>
              </a:tr>
              <a:tr h="431505">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470855707"/>
                  </a:ext>
                </a:extLst>
              </a:tr>
              <a:tr h="431505">
                <a:tc>
                  <a:txBody>
                    <a:bodyPr/>
                    <a:lstStyle/>
                    <a:p>
                      <a:pPr algn="l" fontAlgn="ctr"/>
                      <a:r>
                        <a:rPr lang="fr-FR" sz="800" b="1" i="0" u="none" strike="noStrike">
                          <a:solidFill>
                            <a:srgbClr val="DD4B5A"/>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2827669731"/>
                  </a:ext>
                </a:extLst>
              </a:tr>
              <a:tr h="431505">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870937666"/>
                  </a:ext>
                </a:extLst>
              </a:tr>
              <a:tr h="431505">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4293578370"/>
                  </a:ext>
                </a:extLst>
              </a:tr>
              <a:tr h="431505">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836257381"/>
                  </a:ext>
                </a:extLst>
              </a:tr>
            </a:tbl>
          </a:graphicData>
        </a:graphic>
      </p:graphicFrame>
      <p:cxnSp>
        <p:nvCxnSpPr>
          <p:cNvPr id="27" name="Connecteur droit avec flèche 73">
            <a:extLst>
              <a:ext uri="{FF2B5EF4-FFF2-40B4-BE49-F238E27FC236}">
                <a16:creationId xmlns:a16="http://schemas.microsoft.com/office/drawing/2014/main" id="{4612CDC2-D056-4C44-9290-1C1E7315B719}"/>
              </a:ext>
            </a:extLst>
          </p:cNvPr>
          <p:cNvCxnSpPr/>
          <p:nvPr/>
        </p:nvCxnSpPr>
        <p:spPr bwMode="auto">
          <a:xfrm flipV="1">
            <a:off x="6750379" y="29748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8" name="Connecteur droit avec flèche 73">
            <a:extLst>
              <a:ext uri="{FF2B5EF4-FFF2-40B4-BE49-F238E27FC236}">
                <a16:creationId xmlns:a16="http://schemas.microsoft.com/office/drawing/2014/main" id="{61017CC5-1882-4C96-BB7C-F8005B3C03C7}"/>
              </a:ext>
            </a:extLst>
          </p:cNvPr>
          <p:cNvCxnSpPr/>
          <p:nvPr/>
        </p:nvCxnSpPr>
        <p:spPr bwMode="auto">
          <a:xfrm flipV="1">
            <a:off x="6750379" y="34066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9" name="Connecteur droit avec flèche 73">
            <a:extLst>
              <a:ext uri="{FF2B5EF4-FFF2-40B4-BE49-F238E27FC236}">
                <a16:creationId xmlns:a16="http://schemas.microsoft.com/office/drawing/2014/main" id="{0D9907F2-6BA9-4EB4-9DA9-829DE7D4A434}"/>
              </a:ext>
            </a:extLst>
          </p:cNvPr>
          <p:cNvCxnSpPr/>
          <p:nvPr/>
        </p:nvCxnSpPr>
        <p:spPr bwMode="auto">
          <a:xfrm flipV="1">
            <a:off x="6750379" y="38299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0" name="Connecteur droit avec flèche 65">
            <a:extLst>
              <a:ext uri="{FF2B5EF4-FFF2-40B4-BE49-F238E27FC236}">
                <a16:creationId xmlns:a16="http://schemas.microsoft.com/office/drawing/2014/main" id="{BD45B802-2A2E-436B-90AB-5CC42B69486F}"/>
              </a:ext>
            </a:extLst>
          </p:cNvPr>
          <p:cNvCxnSpPr/>
          <p:nvPr/>
        </p:nvCxnSpPr>
        <p:spPr bwMode="auto">
          <a:xfrm>
            <a:off x="6747157" y="42806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1" name="Connecteur droit avec flèche 65">
            <a:extLst>
              <a:ext uri="{FF2B5EF4-FFF2-40B4-BE49-F238E27FC236}">
                <a16:creationId xmlns:a16="http://schemas.microsoft.com/office/drawing/2014/main" id="{CC51BF2F-7A7D-417E-A0FB-107E7BEC0E61}"/>
              </a:ext>
            </a:extLst>
          </p:cNvPr>
          <p:cNvCxnSpPr/>
          <p:nvPr/>
        </p:nvCxnSpPr>
        <p:spPr bwMode="auto">
          <a:xfrm>
            <a:off x="6747157" y="47039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2" name="Connecteur droit avec flèche 65">
            <a:extLst>
              <a:ext uri="{FF2B5EF4-FFF2-40B4-BE49-F238E27FC236}">
                <a16:creationId xmlns:a16="http://schemas.microsoft.com/office/drawing/2014/main" id="{FBB552DF-B0A5-4F21-9F86-9EA8C9167D9D}"/>
              </a:ext>
            </a:extLst>
          </p:cNvPr>
          <p:cNvCxnSpPr/>
          <p:nvPr/>
        </p:nvCxnSpPr>
        <p:spPr bwMode="auto">
          <a:xfrm>
            <a:off x="6747157" y="51357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4" name="Tabela 3">
            <a:extLst>
              <a:ext uri="{FF2B5EF4-FFF2-40B4-BE49-F238E27FC236}">
                <a16:creationId xmlns:a16="http://schemas.microsoft.com/office/drawing/2014/main" id="{8704CBB2-0E52-4F20-88AB-CD395BCB9D75}"/>
              </a:ext>
            </a:extLst>
          </p:cNvPr>
          <p:cNvGraphicFramePr>
            <a:graphicFrameLocks noGrp="1"/>
          </p:cNvGraphicFramePr>
          <p:nvPr>
            <p:extLst>
              <p:ext uri="{D42A27DB-BD31-4B8C-83A1-F6EECF244321}">
                <p14:modId xmlns:p14="http://schemas.microsoft.com/office/powerpoint/2010/main" val="411905019"/>
              </p:ext>
            </p:extLst>
          </p:nvPr>
        </p:nvGraphicFramePr>
        <p:xfrm>
          <a:off x="6025837" y="2826120"/>
          <a:ext cx="338667" cy="3024348"/>
        </p:xfrm>
        <a:graphic>
          <a:graphicData uri="http://schemas.openxmlformats.org/drawingml/2006/table">
            <a:tbl>
              <a:tblPr/>
              <a:tblGrid>
                <a:gridCol w="338667">
                  <a:extLst>
                    <a:ext uri="{9D8B030D-6E8A-4147-A177-3AD203B41FA5}">
                      <a16:colId xmlns:a16="http://schemas.microsoft.com/office/drawing/2014/main" val="2181974550"/>
                    </a:ext>
                  </a:extLst>
                </a:gridCol>
              </a:tblGrid>
              <a:tr h="429932">
                <a:tc>
                  <a:txBody>
                    <a:bodyPr/>
                    <a:lstStyle/>
                    <a:p>
                      <a:pPr algn="l" fontAlgn="ctr"/>
                      <a:r>
                        <a:rPr lang="fr-FR" sz="800" b="1" i="0" u="none" strike="noStrike" dirty="0">
                          <a:solidFill>
                            <a:srgbClr val="00B050"/>
                          </a:solidFill>
                          <a:effectLst/>
                          <a:latin typeface="Tahoma" panose="020B0604030504040204" pitchFamily="34" charset="0"/>
                        </a:rPr>
                        <a:t>+12</a:t>
                      </a:r>
                    </a:p>
                  </a:txBody>
                  <a:tcPr marL="7620" marR="7620" marT="7620" marB="0" anchor="ctr">
                    <a:lnL>
                      <a:noFill/>
                    </a:lnL>
                    <a:lnR>
                      <a:noFill/>
                    </a:lnR>
                    <a:lnT>
                      <a:noFill/>
                    </a:lnT>
                    <a:lnB>
                      <a:noFill/>
                    </a:lnB>
                  </a:tcPr>
                </a:tc>
                <a:extLst>
                  <a:ext uri="{0D108BD9-81ED-4DB2-BD59-A6C34878D82A}">
                    <a16:rowId xmlns:a16="http://schemas.microsoft.com/office/drawing/2014/main" val="2138083465"/>
                  </a:ext>
                </a:extLst>
              </a:tr>
              <a:tr h="429932">
                <a:tc>
                  <a:txBody>
                    <a:bodyPr/>
                    <a:lstStyle/>
                    <a:p>
                      <a:pPr algn="l" fontAlgn="ctr"/>
                      <a:r>
                        <a:rPr lang="fr-FR" sz="800" b="1" i="0" u="none" strike="noStrike">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1552111080"/>
                  </a:ext>
                </a:extLst>
              </a:tr>
              <a:tr h="429932">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2771915209"/>
                  </a:ext>
                </a:extLst>
              </a:tr>
              <a:tr h="429932">
                <a:tc>
                  <a:txBody>
                    <a:bodyPr/>
                    <a:lstStyle/>
                    <a:p>
                      <a:pPr algn="l" fontAlgn="ctr"/>
                      <a:r>
                        <a:rPr lang="fr-FR" sz="800" b="1" i="0" u="none" strike="noStrike">
                          <a:solidFill>
                            <a:srgbClr val="DD4B5A"/>
                          </a:solidFill>
                          <a:effectLst/>
                          <a:latin typeface="Tahoma" panose="020B0604030504040204" pitchFamily="34" charset="0"/>
                        </a:rPr>
                        <a:t>-11</a:t>
                      </a:r>
                    </a:p>
                  </a:txBody>
                  <a:tcPr marL="7620" marR="7620" marT="7620" marB="0" anchor="ctr">
                    <a:lnL>
                      <a:noFill/>
                    </a:lnL>
                    <a:lnR>
                      <a:noFill/>
                    </a:lnR>
                    <a:lnT>
                      <a:noFill/>
                    </a:lnT>
                    <a:lnB>
                      <a:noFill/>
                    </a:lnB>
                  </a:tcPr>
                </a:tc>
                <a:extLst>
                  <a:ext uri="{0D108BD9-81ED-4DB2-BD59-A6C34878D82A}">
                    <a16:rowId xmlns:a16="http://schemas.microsoft.com/office/drawing/2014/main" val="3359585132"/>
                  </a:ext>
                </a:extLst>
              </a:tr>
              <a:tr h="429932">
                <a:tc>
                  <a:txBody>
                    <a:bodyPr/>
                    <a:lstStyle/>
                    <a:p>
                      <a:pPr algn="l" fontAlgn="ctr"/>
                      <a:r>
                        <a:rPr lang="fr-FR" sz="800" b="1" i="0" u="none" strike="noStrike">
                          <a:solidFill>
                            <a:srgbClr val="DD4B5A"/>
                          </a:solidFill>
                          <a:effectLst/>
                          <a:latin typeface="Tahoma" panose="020B0604030504040204" pitchFamily="34" charset="0"/>
                        </a:rPr>
                        <a:t>-10</a:t>
                      </a:r>
                    </a:p>
                  </a:txBody>
                  <a:tcPr marL="7620" marR="7620" marT="7620" marB="0" anchor="ctr">
                    <a:lnL>
                      <a:noFill/>
                    </a:lnL>
                    <a:lnR>
                      <a:noFill/>
                    </a:lnR>
                    <a:lnT>
                      <a:noFill/>
                    </a:lnT>
                    <a:lnB>
                      <a:noFill/>
                    </a:lnB>
                  </a:tcPr>
                </a:tc>
                <a:extLst>
                  <a:ext uri="{0D108BD9-81ED-4DB2-BD59-A6C34878D82A}">
                    <a16:rowId xmlns:a16="http://schemas.microsoft.com/office/drawing/2014/main" val="1565322856"/>
                  </a:ext>
                </a:extLst>
              </a:tr>
              <a:tr h="429932">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134330058"/>
                  </a:ext>
                </a:extLst>
              </a:tr>
              <a:tr h="444756">
                <a:tc>
                  <a:txBody>
                    <a:bodyPr/>
                    <a:lstStyle/>
                    <a:p>
                      <a:pPr algn="l" fontAlgn="ctr"/>
                      <a:endParaRPr lang="fr-FR" sz="800" b="1" i="0" u="none" strike="noStrike" dirty="0">
                        <a:solidFill>
                          <a:srgbClr val="DD4B5A"/>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226001361"/>
                  </a:ext>
                </a:extLst>
              </a:tr>
            </a:tbl>
          </a:graphicData>
        </a:graphic>
      </p:graphicFrame>
      <p:cxnSp>
        <p:nvCxnSpPr>
          <p:cNvPr id="33" name="Connecteur droit avec flèche 73">
            <a:extLst>
              <a:ext uri="{FF2B5EF4-FFF2-40B4-BE49-F238E27FC236}">
                <a16:creationId xmlns:a16="http://schemas.microsoft.com/office/drawing/2014/main" id="{49B601C1-B2CE-4AC2-8676-FAD2187D42B4}"/>
              </a:ext>
            </a:extLst>
          </p:cNvPr>
          <p:cNvCxnSpPr/>
          <p:nvPr/>
        </p:nvCxnSpPr>
        <p:spPr bwMode="auto">
          <a:xfrm flipV="1">
            <a:off x="5883740" y="29748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4" name="Connecteur droit avec flèche 73">
            <a:extLst>
              <a:ext uri="{FF2B5EF4-FFF2-40B4-BE49-F238E27FC236}">
                <a16:creationId xmlns:a16="http://schemas.microsoft.com/office/drawing/2014/main" id="{D6979C28-A2E4-46AF-ADFE-56729CA53A32}"/>
              </a:ext>
            </a:extLst>
          </p:cNvPr>
          <p:cNvCxnSpPr/>
          <p:nvPr/>
        </p:nvCxnSpPr>
        <p:spPr bwMode="auto">
          <a:xfrm flipV="1">
            <a:off x="5883740" y="34066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5" name="Connecteur droit avec flèche 73">
            <a:extLst>
              <a:ext uri="{FF2B5EF4-FFF2-40B4-BE49-F238E27FC236}">
                <a16:creationId xmlns:a16="http://schemas.microsoft.com/office/drawing/2014/main" id="{2BF6D79F-28BF-48A6-B876-20BDA251B983}"/>
              </a:ext>
            </a:extLst>
          </p:cNvPr>
          <p:cNvCxnSpPr/>
          <p:nvPr/>
        </p:nvCxnSpPr>
        <p:spPr bwMode="auto">
          <a:xfrm flipV="1">
            <a:off x="5883740" y="38384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7" name="Connecteur droit avec flèche 65">
            <a:extLst>
              <a:ext uri="{FF2B5EF4-FFF2-40B4-BE49-F238E27FC236}">
                <a16:creationId xmlns:a16="http://schemas.microsoft.com/office/drawing/2014/main" id="{CE9BC1AC-18AF-47A4-B198-76D7C1235883}"/>
              </a:ext>
            </a:extLst>
          </p:cNvPr>
          <p:cNvCxnSpPr/>
          <p:nvPr/>
        </p:nvCxnSpPr>
        <p:spPr bwMode="auto">
          <a:xfrm>
            <a:off x="5872052" y="42806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8" name="Connecteur droit avec flèche 65">
            <a:extLst>
              <a:ext uri="{FF2B5EF4-FFF2-40B4-BE49-F238E27FC236}">
                <a16:creationId xmlns:a16="http://schemas.microsoft.com/office/drawing/2014/main" id="{A60BB8FE-B161-4EA6-80B7-DF58D123AAFD}"/>
              </a:ext>
            </a:extLst>
          </p:cNvPr>
          <p:cNvCxnSpPr/>
          <p:nvPr/>
        </p:nvCxnSpPr>
        <p:spPr bwMode="auto">
          <a:xfrm>
            <a:off x="5872052" y="47124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9" name="Connecteur droit avec flèche 65">
            <a:extLst>
              <a:ext uri="{FF2B5EF4-FFF2-40B4-BE49-F238E27FC236}">
                <a16:creationId xmlns:a16="http://schemas.microsoft.com/office/drawing/2014/main" id="{44373D24-3832-40AC-A993-ADA5E505B60D}"/>
              </a:ext>
            </a:extLst>
          </p:cNvPr>
          <p:cNvCxnSpPr/>
          <p:nvPr/>
        </p:nvCxnSpPr>
        <p:spPr bwMode="auto">
          <a:xfrm>
            <a:off x="5872052" y="51273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pic>
        <p:nvPicPr>
          <p:cNvPr id="36" name="Image 14">
            <a:extLst>
              <a:ext uri="{FF2B5EF4-FFF2-40B4-BE49-F238E27FC236}">
                <a16:creationId xmlns:a16="http://schemas.microsoft.com/office/drawing/2014/main" id="{11391BEE-E1EC-4AF3-82D9-28F153238A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59833" y="1877343"/>
            <a:ext cx="612000" cy="612000"/>
          </a:xfrm>
          <a:prstGeom prst="rect">
            <a:avLst/>
          </a:prstGeom>
        </p:spPr>
      </p:pic>
      <p:grpSp>
        <p:nvGrpSpPr>
          <p:cNvPr id="40" name="Groupe 178">
            <a:extLst>
              <a:ext uri="{FF2B5EF4-FFF2-40B4-BE49-F238E27FC236}">
                <a16:creationId xmlns:a16="http://schemas.microsoft.com/office/drawing/2014/main" id="{8CEEAEC4-5565-4AF1-9C5E-FE92CEAB0C04}"/>
              </a:ext>
            </a:extLst>
          </p:cNvPr>
          <p:cNvGrpSpPr/>
          <p:nvPr/>
        </p:nvGrpSpPr>
        <p:grpSpPr>
          <a:xfrm>
            <a:off x="6213466" y="6134084"/>
            <a:ext cx="2786465" cy="215444"/>
            <a:chOff x="6180269" y="5701497"/>
            <a:chExt cx="2786465" cy="215444"/>
          </a:xfrm>
        </p:grpSpPr>
        <p:sp>
          <p:nvSpPr>
            <p:cNvPr id="41" name="ZoneTexte 144">
              <a:extLst>
                <a:ext uri="{FF2B5EF4-FFF2-40B4-BE49-F238E27FC236}">
                  <a16:creationId xmlns:a16="http://schemas.microsoft.com/office/drawing/2014/main" id="{B945A181-9D5D-4781-9E2C-7D3EC9D3EA55}"/>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2" name="Connecteur droit avec flèche 161">
              <a:extLst>
                <a:ext uri="{FF2B5EF4-FFF2-40B4-BE49-F238E27FC236}">
                  <a16:creationId xmlns:a16="http://schemas.microsoft.com/office/drawing/2014/main" id="{3E93D868-8A24-4837-845A-D19C24884B2E}"/>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3" name="Connecteur droit avec flèche 176">
              <a:extLst>
                <a:ext uri="{FF2B5EF4-FFF2-40B4-BE49-F238E27FC236}">
                  <a16:creationId xmlns:a16="http://schemas.microsoft.com/office/drawing/2014/main" id="{836115DA-DA7E-4A2D-B8FE-493925AE1480}"/>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44" name="Groupe 43">
            <a:extLst>
              <a:ext uri="{FF2B5EF4-FFF2-40B4-BE49-F238E27FC236}">
                <a16:creationId xmlns:a16="http://schemas.microsoft.com/office/drawing/2014/main" id="{6446782B-5C5D-4C64-8A20-F9CB3AC2DD89}"/>
              </a:ext>
            </a:extLst>
          </p:cNvPr>
          <p:cNvGrpSpPr/>
          <p:nvPr/>
        </p:nvGrpSpPr>
        <p:grpSpPr>
          <a:xfrm>
            <a:off x="727555" y="820927"/>
            <a:ext cx="982374" cy="360000"/>
            <a:chOff x="727555" y="820927"/>
            <a:chExt cx="982374" cy="360000"/>
          </a:xfrm>
        </p:grpSpPr>
        <p:sp>
          <p:nvSpPr>
            <p:cNvPr id="45" name="Espace réservé du texte 4">
              <a:extLst>
                <a:ext uri="{FF2B5EF4-FFF2-40B4-BE49-F238E27FC236}">
                  <a16:creationId xmlns:a16="http://schemas.microsoft.com/office/drawing/2014/main" id="{07CBFB18-03CC-4856-905A-4979D075C3B1}"/>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46" name="Picture 2" descr="C:\Users\NicoC\Desktop\CEVIPOF\sample-01.png">
              <a:extLst>
                <a:ext uri="{FF2B5EF4-FFF2-40B4-BE49-F238E27FC236}">
                  <a16:creationId xmlns:a16="http://schemas.microsoft.com/office/drawing/2014/main" id="{4FA4AC65-FE0C-4A88-A057-BFEF892F575D}"/>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1341413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Graphique 33"/>
          <p:cNvGraphicFramePr/>
          <p:nvPr>
            <p:custDataLst>
              <p:tags r:id="rId1"/>
            </p:custDataLst>
            <p:extLst>
              <p:ext uri="{D42A27DB-BD31-4B8C-83A1-F6EECF244321}">
                <p14:modId xmlns:p14="http://schemas.microsoft.com/office/powerpoint/2010/main" val="1248806281"/>
              </p:ext>
            </p:extLst>
          </p:nvPr>
        </p:nvGraphicFramePr>
        <p:xfrm>
          <a:off x="1721470" y="1307146"/>
          <a:ext cx="7877175" cy="31020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87333" name="Group 133"/>
          <p:cNvGraphicFramePr>
            <a:graphicFrameLocks noGrp="1"/>
          </p:cNvGraphicFramePr>
          <p:nvPr>
            <p:extLst>
              <p:ext uri="{D42A27DB-BD31-4B8C-83A1-F6EECF244321}">
                <p14:modId xmlns:p14="http://schemas.microsoft.com/office/powerpoint/2010/main" val="615358696"/>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L’intérêt porté à la politique </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18" name="Rectangle 17"/>
          <p:cNvSpPr/>
          <p:nvPr/>
        </p:nvSpPr>
        <p:spPr>
          <a:xfrm>
            <a:off x="5610235" y="1868307"/>
            <a:ext cx="1197764"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b="0" dirty="0">
                <a:solidFill>
                  <a:srgbClr val="376092"/>
                </a:solidFill>
                <a:latin typeface="Tahoma" pitchFamily="34" charset="0"/>
                <a:ea typeface="Tahoma" pitchFamily="34" charset="0"/>
                <a:cs typeface="Tahoma" pitchFamily="34" charset="0"/>
              </a:rPr>
              <a:t>S’intéresse</a:t>
            </a:r>
          </a:p>
        </p:txBody>
      </p:sp>
      <p:sp>
        <p:nvSpPr>
          <p:cNvPr id="20" name="Rectangle 19"/>
          <p:cNvSpPr/>
          <p:nvPr/>
        </p:nvSpPr>
        <p:spPr>
          <a:xfrm>
            <a:off x="5606060" y="2803342"/>
            <a:ext cx="1871025"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b="0" dirty="0">
                <a:solidFill>
                  <a:srgbClr val="FF5050"/>
                </a:solidFill>
                <a:latin typeface="Tahoma" pitchFamily="34" charset="0"/>
                <a:ea typeface="Tahoma" pitchFamily="34" charset="0"/>
                <a:cs typeface="Tahoma" pitchFamily="34" charset="0"/>
              </a:rPr>
              <a:t>Ne s’intéresse pas</a:t>
            </a:r>
          </a:p>
        </p:txBody>
      </p:sp>
      <p:graphicFrame>
        <p:nvGraphicFramePr>
          <p:cNvPr id="30" name="Graphique 29"/>
          <p:cNvGraphicFramePr/>
          <p:nvPr>
            <p:extLst>
              <p:ext uri="{D42A27DB-BD31-4B8C-83A1-F6EECF244321}">
                <p14:modId xmlns:p14="http://schemas.microsoft.com/office/powerpoint/2010/main" val="2546911850"/>
              </p:ext>
            </p:extLst>
          </p:nvPr>
        </p:nvGraphicFramePr>
        <p:xfrm>
          <a:off x="808157" y="4201071"/>
          <a:ext cx="8775790" cy="1998327"/>
        </p:xfrm>
        <a:graphic>
          <a:graphicData uri="http://schemas.openxmlformats.org/drawingml/2006/chart">
            <c:chart xmlns:c="http://schemas.openxmlformats.org/drawingml/2006/chart" xmlns:r="http://schemas.openxmlformats.org/officeDocument/2006/relationships" r:id="rId6"/>
          </a:graphicData>
        </a:graphic>
      </p:graphicFrame>
      <p:sp>
        <p:nvSpPr>
          <p:cNvPr id="26"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Q23. Est-ce que vous vous intéressez à la politique... ?</a:t>
            </a:r>
          </a:p>
        </p:txBody>
      </p:sp>
      <p:sp>
        <p:nvSpPr>
          <p:cNvPr id="35" name="Ellipse 34"/>
          <p:cNvSpPr/>
          <p:nvPr/>
        </p:nvSpPr>
        <p:spPr bwMode="auto">
          <a:xfrm rot="20520000">
            <a:off x="4983133" y="1778604"/>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0" hangingPunct="0"/>
            <a:endParaRPr lang="fr-FR">
              <a:solidFill>
                <a:srgbClr val="000000"/>
              </a:solidFill>
            </a:endParaRPr>
          </a:p>
        </p:txBody>
      </p:sp>
      <p:sp>
        <p:nvSpPr>
          <p:cNvPr id="36" name="=satisfait"/>
          <p:cNvSpPr/>
          <p:nvPr/>
        </p:nvSpPr>
        <p:spPr>
          <a:xfrm>
            <a:off x="4969978" y="1814792"/>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l-PL" sz="2000" b="0" dirty="0">
                <a:solidFill>
                  <a:srgbClr val="FFFFFF"/>
                </a:solidFill>
                <a:latin typeface="Calibri" pitchFamily="34" charset="0"/>
                <a:ea typeface="Times New Roman" pitchFamily="18" charset="0"/>
                <a:cs typeface="Tahoma" pitchFamily="34" charset="0"/>
              </a:rPr>
              <a:t>49</a:t>
            </a:r>
            <a:r>
              <a:rPr lang="fr-FR" sz="2000" b="0" dirty="0">
                <a:solidFill>
                  <a:srgbClr val="FFFFFF"/>
                </a:solidFill>
                <a:latin typeface="Calibri" pitchFamily="34" charset="0"/>
                <a:ea typeface="Times New Roman" pitchFamily="18" charset="0"/>
                <a:cs typeface="Tahoma" pitchFamily="34" charset="0"/>
              </a:rPr>
              <a:t>%</a:t>
            </a:r>
            <a:endParaRPr lang="fr-FR" sz="1400" b="0" dirty="0">
              <a:solidFill>
                <a:srgbClr val="FFFFFF"/>
              </a:solidFill>
              <a:latin typeface="Calibri" pitchFamily="34" charset="0"/>
            </a:endParaRPr>
          </a:p>
        </p:txBody>
      </p:sp>
      <p:sp>
        <p:nvSpPr>
          <p:cNvPr id="43" name="Ellipse 42"/>
          <p:cNvSpPr/>
          <p:nvPr/>
        </p:nvSpPr>
        <p:spPr bwMode="auto">
          <a:xfrm rot="20520000">
            <a:off x="4983133" y="2810522"/>
            <a:ext cx="601737" cy="464200"/>
          </a:xfrm>
          <a:prstGeom prst="ellipse">
            <a:avLst/>
          </a:prstGeom>
          <a:solidFill>
            <a:srgbClr val="FF505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0" hangingPunct="0"/>
            <a:endParaRPr lang="fr-FR">
              <a:solidFill>
                <a:srgbClr val="000000"/>
              </a:solidFill>
            </a:endParaRPr>
          </a:p>
        </p:txBody>
      </p:sp>
      <p:sp>
        <p:nvSpPr>
          <p:cNvPr id="44" name="=pas_satisfait"/>
          <p:cNvSpPr/>
          <p:nvPr/>
        </p:nvSpPr>
        <p:spPr>
          <a:xfrm>
            <a:off x="4969978" y="2837185"/>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b="0" dirty="0">
                <a:solidFill>
                  <a:srgbClr val="FFFFFF"/>
                </a:solidFill>
                <a:latin typeface="Calibri" pitchFamily="34" charset="0"/>
                <a:ea typeface="Times New Roman" pitchFamily="18" charset="0"/>
                <a:cs typeface="Tahoma" pitchFamily="34" charset="0"/>
              </a:rPr>
              <a:t>4</a:t>
            </a:r>
            <a:r>
              <a:rPr lang="pl-PL" sz="2000" b="0" dirty="0">
                <a:solidFill>
                  <a:srgbClr val="FFFFFF"/>
                </a:solidFill>
                <a:latin typeface="Calibri" pitchFamily="34" charset="0"/>
                <a:ea typeface="Times New Roman" pitchFamily="18" charset="0"/>
                <a:cs typeface="Tahoma" pitchFamily="34" charset="0"/>
              </a:rPr>
              <a:t>9</a:t>
            </a:r>
            <a:r>
              <a:rPr lang="fr-FR" sz="2000" b="0" dirty="0">
                <a:solidFill>
                  <a:srgbClr val="FFFFFF"/>
                </a:solidFill>
                <a:latin typeface="Calibri" pitchFamily="34" charset="0"/>
                <a:ea typeface="Times New Roman" pitchFamily="18" charset="0"/>
                <a:cs typeface="Tahoma" pitchFamily="34" charset="0"/>
              </a:rPr>
              <a:t>%</a:t>
            </a:r>
            <a:endParaRPr lang="fr-FR" sz="1400" b="0" dirty="0">
              <a:solidFill>
                <a:srgbClr val="FFFFFF"/>
              </a:solidFill>
              <a:latin typeface="Calibri" pitchFamily="34" charset="0"/>
            </a:endParaRPr>
          </a:p>
        </p:txBody>
      </p:sp>
      <p:cxnSp>
        <p:nvCxnSpPr>
          <p:cNvPr id="45" name="Connecteur droit 44"/>
          <p:cNvCxnSpPr/>
          <p:nvPr/>
        </p:nvCxnSpPr>
        <p:spPr bwMode="auto">
          <a:xfrm>
            <a:off x="4809441" y="1484002"/>
            <a:ext cx="0" cy="998848"/>
          </a:xfrm>
          <a:prstGeom prst="line">
            <a:avLst/>
          </a:prstGeom>
          <a:solidFill>
            <a:schemeClr val="accent1"/>
          </a:solidFill>
          <a:ln w="9525" cap="flat" cmpd="sng" algn="ctr">
            <a:solidFill>
              <a:srgbClr val="376092"/>
            </a:solidFill>
            <a:prstDash val="solid"/>
            <a:round/>
            <a:headEnd type="none" w="med" len="med"/>
            <a:tailEnd type="none" w="med" len="med"/>
          </a:ln>
          <a:effectLst/>
        </p:spPr>
      </p:cxnSp>
      <p:cxnSp>
        <p:nvCxnSpPr>
          <p:cNvPr id="46" name="Connecteur droit 45"/>
          <p:cNvCxnSpPr/>
          <p:nvPr/>
        </p:nvCxnSpPr>
        <p:spPr bwMode="auto">
          <a:xfrm>
            <a:off x="4809441" y="2571750"/>
            <a:ext cx="0" cy="917936"/>
          </a:xfrm>
          <a:prstGeom prst="line">
            <a:avLst/>
          </a:prstGeom>
          <a:solidFill>
            <a:schemeClr val="accent1"/>
          </a:solidFill>
          <a:ln w="9525" cap="flat" cmpd="sng" algn="ctr">
            <a:solidFill>
              <a:srgbClr val="FF5050"/>
            </a:solidFill>
            <a:prstDash val="solid"/>
            <a:round/>
            <a:headEnd type="none" w="med" len="med"/>
            <a:tailEnd type="none" w="med" len="med"/>
          </a:ln>
          <a:effectLst/>
        </p:spPr>
      </p:cxnSp>
      <p:sp>
        <p:nvSpPr>
          <p:cNvPr id="50" name="ZoneTexte 49"/>
          <p:cNvSpPr txBox="1"/>
          <p:nvPr/>
        </p:nvSpPr>
        <p:spPr>
          <a:xfrm>
            <a:off x="7171274" y="6409379"/>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51" name="Groupe 50"/>
          <p:cNvGrpSpPr/>
          <p:nvPr/>
        </p:nvGrpSpPr>
        <p:grpSpPr>
          <a:xfrm>
            <a:off x="7059680" y="6446025"/>
            <a:ext cx="180000" cy="221666"/>
            <a:chOff x="8321205" y="1842135"/>
            <a:chExt cx="180000" cy="221666"/>
          </a:xfrm>
        </p:grpSpPr>
        <p:sp>
          <p:nvSpPr>
            <p:cNvPr id="52" name="Ellipse 51"/>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3" name="Triangle isocèle 52"/>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4" name="Rectangle 53"/>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grpSp>
        <p:nvGrpSpPr>
          <p:cNvPr id="47" name="Groupe 178"/>
          <p:cNvGrpSpPr/>
          <p:nvPr/>
        </p:nvGrpSpPr>
        <p:grpSpPr>
          <a:xfrm>
            <a:off x="4878857" y="3489686"/>
            <a:ext cx="2786464" cy="215444"/>
            <a:chOff x="6180269" y="5701497"/>
            <a:chExt cx="2786464" cy="215444"/>
          </a:xfrm>
        </p:grpSpPr>
        <p:sp>
          <p:nvSpPr>
            <p:cNvPr id="48" name="ZoneTexte 144"/>
            <p:cNvSpPr txBox="1"/>
            <p:nvPr/>
          </p:nvSpPr>
          <p:spPr>
            <a:xfrm>
              <a:off x="6438477"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9"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61"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aphicFrame>
        <p:nvGraphicFramePr>
          <p:cNvPr id="65" name="Group 27"/>
          <p:cNvGraphicFramePr>
            <a:graphicFrameLocks noGrp="1"/>
          </p:cNvGraphicFramePr>
          <p:nvPr>
            <p:extLst>
              <p:ext uri="{D42A27DB-BD31-4B8C-83A1-F6EECF244321}">
                <p14:modId xmlns:p14="http://schemas.microsoft.com/office/powerpoint/2010/main" val="757475538"/>
              </p:ext>
            </p:extLst>
          </p:nvPr>
        </p:nvGraphicFramePr>
        <p:xfrm>
          <a:off x="1345722" y="6111189"/>
          <a:ext cx="8022561" cy="359664"/>
        </p:xfrm>
        <a:graphic>
          <a:graphicData uri="http://schemas.openxmlformats.org/drawingml/2006/table">
            <a:tbl>
              <a:tblPr/>
              <a:tblGrid>
                <a:gridCol w="703360">
                  <a:extLst>
                    <a:ext uri="{9D8B030D-6E8A-4147-A177-3AD203B41FA5}">
                      <a16:colId xmlns:a16="http://schemas.microsoft.com/office/drawing/2014/main" val="20000"/>
                    </a:ext>
                  </a:extLst>
                </a:gridCol>
                <a:gridCol w="586462">
                  <a:extLst>
                    <a:ext uri="{9D8B030D-6E8A-4147-A177-3AD203B41FA5}">
                      <a16:colId xmlns:a16="http://schemas.microsoft.com/office/drawing/2014/main" val="20001"/>
                    </a:ext>
                  </a:extLst>
                </a:gridCol>
                <a:gridCol w="631417">
                  <a:extLst>
                    <a:ext uri="{9D8B030D-6E8A-4147-A177-3AD203B41FA5}">
                      <a16:colId xmlns:a16="http://schemas.microsoft.com/office/drawing/2014/main" val="20002"/>
                    </a:ext>
                  </a:extLst>
                </a:gridCol>
                <a:gridCol w="632148">
                  <a:extLst>
                    <a:ext uri="{9D8B030D-6E8A-4147-A177-3AD203B41FA5}">
                      <a16:colId xmlns:a16="http://schemas.microsoft.com/office/drawing/2014/main" val="20003"/>
                    </a:ext>
                  </a:extLst>
                </a:gridCol>
                <a:gridCol w="607686">
                  <a:extLst>
                    <a:ext uri="{9D8B030D-6E8A-4147-A177-3AD203B41FA5}">
                      <a16:colId xmlns:a16="http://schemas.microsoft.com/office/drawing/2014/main" val="20004"/>
                    </a:ext>
                  </a:extLst>
                </a:gridCol>
                <a:gridCol w="607686">
                  <a:extLst>
                    <a:ext uri="{9D8B030D-6E8A-4147-A177-3AD203B41FA5}">
                      <a16:colId xmlns:a16="http://schemas.microsoft.com/office/drawing/2014/main" val="20005"/>
                    </a:ext>
                  </a:extLst>
                </a:gridCol>
                <a:gridCol w="607686">
                  <a:extLst>
                    <a:ext uri="{9D8B030D-6E8A-4147-A177-3AD203B41FA5}">
                      <a16:colId xmlns:a16="http://schemas.microsoft.com/office/drawing/2014/main" val="20006"/>
                    </a:ext>
                  </a:extLst>
                </a:gridCol>
                <a:gridCol w="607686">
                  <a:extLst>
                    <a:ext uri="{9D8B030D-6E8A-4147-A177-3AD203B41FA5}">
                      <a16:colId xmlns:a16="http://schemas.microsoft.com/office/drawing/2014/main" val="20007"/>
                    </a:ext>
                  </a:extLst>
                </a:gridCol>
                <a:gridCol w="607686">
                  <a:extLst>
                    <a:ext uri="{9D8B030D-6E8A-4147-A177-3AD203B41FA5}">
                      <a16:colId xmlns:a16="http://schemas.microsoft.com/office/drawing/2014/main" val="20008"/>
                    </a:ext>
                  </a:extLst>
                </a:gridCol>
                <a:gridCol w="607686">
                  <a:extLst>
                    <a:ext uri="{9D8B030D-6E8A-4147-A177-3AD203B41FA5}">
                      <a16:colId xmlns:a16="http://schemas.microsoft.com/office/drawing/2014/main" val="20009"/>
                    </a:ext>
                  </a:extLst>
                </a:gridCol>
                <a:gridCol w="607686">
                  <a:extLst>
                    <a:ext uri="{9D8B030D-6E8A-4147-A177-3AD203B41FA5}">
                      <a16:colId xmlns:a16="http://schemas.microsoft.com/office/drawing/2014/main" val="81706799"/>
                    </a:ext>
                  </a:extLst>
                </a:gridCol>
                <a:gridCol w="607686">
                  <a:extLst>
                    <a:ext uri="{9D8B030D-6E8A-4147-A177-3AD203B41FA5}">
                      <a16:colId xmlns:a16="http://schemas.microsoft.com/office/drawing/2014/main" val="4248018675"/>
                    </a:ext>
                  </a:extLst>
                </a:gridCol>
                <a:gridCol w="607686">
                  <a:extLst>
                    <a:ext uri="{9D8B030D-6E8A-4147-A177-3AD203B41FA5}">
                      <a16:colId xmlns:a16="http://schemas.microsoft.com/office/drawing/2014/main" val="2928653385"/>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Octobre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2021</a:t>
                      </a: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66" name="Groupe 44"/>
          <p:cNvGrpSpPr>
            <a:grpSpLocks noChangeAspect="1"/>
          </p:cNvGrpSpPr>
          <p:nvPr/>
        </p:nvGrpSpPr>
        <p:grpSpPr>
          <a:xfrm>
            <a:off x="5368232" y="6011440"/>
            <a:ext cx="116933" cy="144000"/>
            <a:chOff x="8321205" y="1842135"/>
            <a:chExt cx="180000" cy="221666"/>
          </a:xfrm>
        </p:grpSpPr>
        <p:sp>
          <p:nvSpPr>
            <p:cNvPr id="67" name="Ellipse 45"/>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8" name="Triangle isocèle 46"/>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9" name="Rectangle 68"/>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FFC000"/>
                  </a:solidFill>
                </a:rPr>
                <a:t>*</a:t>
              </a:r>
              <a:endParaRPr lang="fr-FR" sz="1000" dirty="0">
                <a:solidFill>
                  <a:srgbClr val="FFC000"/>
                </a:solidFill>
              </a:endParaRPr>
            </a:p>
          </p:txBody>
        </p:sp>
      </p:grpSp>
      <p:grpSp>
        <p:nvGrpSpPr>
          <p:cNvPr id="39" name="Groupe 64">
            <a:extLst>
              <a:ext uri="{FF2B5EF4-FFF2-40B4-BE49-F238E27FC236}">
                <a16:creationId xmlns:a16="http://schemas.microsoft.com/office/drawing/2014/main" id="{E2A2F909-2F5A-41B1-8286-DF831459F3E6}"/>
              </a:ext>
            </a:extLst>
          </p:cNvPr>
          <p:cNvGrpSpPr/>
          <p:nvPr/>
        </p:nvGrpSpPr>
        <p:grpSpPr>
          <a:xfrm>
            <a:off x="5549837" y="2157732"/>
            <a:ext cx="309894" cy="215444"/>
            <a:chOff x="6413168" y="2748837"/>
            <a:chExt cx="309894" cy="215444"/>
          </a:xfrm>
        </p:grpSpPr>
        <p:cxnSp>
          <p:nvCxnSpPr>
            <p:cNvPr id="40" name="Connecteur droit avec flèche 65">
              <a:extLst>
                <a:ext uri="{FF2B5EF4-FFF2-40B4-BE49-F238E27FC236}">
                  <a16:creationId xmlns:a16="http://schemas.microsoft.com/office/drawing/2014/main" id="{81FDF511-C721-488D-9953-46D045A880C7}"/>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1" name="Rectangle 40">
              <a:extLst>
                <a:ext uri="{FF2B5EF4-FFF2-40B4-BE49-F238E27FC236}">
                  <a16:creationId xmlns:a16="http://schemas.microsoft.com/office/drawing/2014/main" id="{81C75FC3-E80B-44CF-9482-10072B01D419}"/>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a:t>
              </a:r>
              <a:r>
                <a:rPr lang="pl-PL" sz="800" i="1" dirty="0">
                  <a:solidFill>
                    <a:srgbClr val="E40546"/>
                  </a:solidFill>
                  <a:cs typeface="Tahoma" pitchFamily="34" charset="0"/>
                </a:rPr>
                <a:t>3</a:t>
              </a:r>
              <a:endParaRPr lang="fr-FR" sz="800" dirty="0">
                <a:solidFill>
                  <a:srgbClr val="E40546"/>
                </a:solidFill>
              </a:endParaRPr>
            </a:p>
          </p:txBody>
        </p:sp>
      </p:grpSp>
      <p:grpSp>
        <p:nvGrpSpPr>
          <p:cNvPr id="57" name="Groupe 63">
            <a:extLst>
              <a:ext uri="{FF2B5EF4-FFF2-40B4-BE49-F238E27FC236}">
                <a16:creationId xmlns:a16="http://schemas.microsoft.com/office/drawing/2014/main" id="{D7DFA35D-FA59-466D-A33F-26ABEC78803D}"/>
              </a:ext>
            </a:extLst>
          </p:cNvPr>
          <p:cNvGrpSpPr/>
          <p:nvPr/>
        </p:nvGrpSpPr>
        <p:grpSpPr>
          <a:xfrm>
            <a:off x="5573009" y="2638451"/>
            <a:ext cx="348366" cy="215444"/>
            <a:chOff x="6413168" y="3047886"/>
            <a:chExt cx="348366" cy="215444"/>
          </a:xfrm>
        </p:grpSpPr>
        <p:cxnSp>
          <p:nvCxnSpPr>
            <p:cNvPr id="58" name="Connecteur droit avec flèche 73">
              <a:extLst>
                <a:ext uri="{FF2B5EF4-FFF2-40B4-BE49-F238E27FC236}">
                  <a16:creationId xmlns:a16="http://schemas.microsoft.com/office/drawing/2014/main" id="{5FAC7657-33FC-4A19-A83D-AB1F317C5455}"/>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59" name="Rectangle 58">
              <a:extLst>
                <a:ext uri="{FF2B5EF4-FFF2-40B4-BE49-F238E27FC236}">
                  <a16:creationId xmlns:a16="http://schemas.microsoft.com/office/drawing/2014/main" id="{5C123768-6659-4C98-BD6F-6E13EDFFC8EC}"/>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2</a:t>
              </a:r>
              <a:endParaRPr lang="fr-FR" sz="800" dirty="0">
                <a:solidFill>
                  <a:srgbClr val="00B050"/>
                </a:solidFill>
              </a:endParaRPr>
            </a:p>
          </p:txBody>
        </p:sp>
      </p:grpSp>
      <p:pic>
        <p:nvPicPr>
          <p:cNvPr id="37" name="Image 36" descr="Une image contenant texte, clipart&#10;&#10;Description générée automatiquement">
            <a:extLst>
              <a:ext uri="{FF2B5EF4-FFF2-40B4-BE49-F238E27FC236}">
                <a16:creationId xmlns:a16="http://schemas.microsoft.com/office/drawing/2014/main" id="{1F3F4023-9EAD-A941-BE8C-978DD36E75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079" y="1385948"/>
            <a:ext cx="612000" cy="6120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49225" y="1589088"/>
            <a:ext cx="1944763" cy="3170099"/>
          </a:xfrm>
          <a:prstGeom prst="rect">
            <a:avLst/>
          </a:prstGeom>
          <a:noFill/>
          <a:ln w="9525">
            <a:noFill/>
            <a:miter lim="800000"/>
            <a:headEnd/>
            <a:tailEnd/>
          </a:ln>
        </p:spPr>
        <p:txBody>
          <a:bodyPr wrap="none">
            <a:spAutoFit/>
          </a:bodyPr>
          <a:lstStyle/>
          <a:p>
            <a:pPr eaLnBrk="0" hangingPunct="0"/>
            <a:r>
              <a:rPr lang="fr-FR" sz="20000" dirty="0">
                <a:solidFill>
                  <a:schemeClr val="bg1"/>
                </a:solidFill>
              </a:rPr>
              <a:t>B</a:t>
            </a:r>
          </a:p>
        </p:txBody>
      </p:sp>
      <p:sp>
        <p:nvSpPr>
          <p:cNvPr id="31747" name="Rectangle 3"/>
          <p:cNvSpPr>
            <a:spLocks noChangeArrowheads="1"/>
          </p:cNvSpPr>
          <p:nvPr/>
        </p:nvSpPr>
        <p:spPr bwMode="auto">
          <a:xfrm>
            <a:off x="1341438" y="3602038"/>
            <a:ext cx="8564562" cy="517525"/>
          </a:xfrm>
          <a:prstGeom prst="rect">
            <a:avLst/>
          </a:prstGeom>
          <a:solidFill>
            <a:schemeClr val="tx1">
              <a:lumMod val="75000"/>
              <a:lumOff val="25000"/>
            </a:schemeClr>
          </a:solidFill>
          <a:ln w="9525">
            <a:noFill/>
            <a:miter lim="800000"/>
            <a:headEnd/>
            <a:tailEnd/>
          </a:ln>
        </p:spPr>
        <p:txBody>
          <a:bodyPr/>
          <a:lstStyle/>
          <a:p>
            <a:pPr lvl="0">
              <a:spcBef>
                <a:spcPct val="20000"/>
              </a:spcBef>
            </a:pPr>
            <a:r>
              <a:rPr lang="fr-FR" sz="2400" b="0" dirty="0">
                <a:solidFill>
                  <a:srgbClr val="FFFFFF"/>
                </a:solidFill>
              </a:rPr>
              <a:t>Les résultats</a:t>
            </a:r>
          </a:p>
        </p:txBody>
      </p:sp>
      <p:sp>
        <p:nvSpPr>
          <p:cNvPr id="12" name="Rectangle 2"/>
          <p:cNvSpPr>
            <a:spLocks noChangeArrowheads="1"/>
          </p:cNvSpPr>
          <p:nvPr/>
        </p:nvSpPr>
        <p:spPr bwMode="auto">
          <a:xfrm>
            <a:off x="1341438" y="4116388"/>
            <a:ext cx="8564562" cy="360000"/>
          </a:xfrm>
          <a:prstGeom prst="rect">
            <a:avLst/>
          </a:prstGeom>
          <a:solidFill>
            <a:srgbClr val="FCB711"/>
          </a:solidFill>
          <a:ln w="9525">
            <a:noFill/>
            <a:miter lim="800000"/>
            <a:headEnd/>
            <a:tailEnd/>
          </a:ln>
        </p:spPr>
        <p:txBody>
          <a:bodyPr/>
          <a:lstStyle/>
          <a:p>
            <a:pPr>
              <a:spcBef>
                <a:spcPct val="20000"/>
              </a:spcBef>
            </a:pPr>
            <a:endParaRPr lang="en-US" sz="1600" b="0" dirty="0">
              <a:solidFill>
                <a:srgbClr val="000000"/>
              </a:solidFill>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L’intérêt porté à la politique </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6"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Q23. Est-ce que vous vous intéressez à la politique... ?</a:t>
            </a:r>
          </a:p>
        </p:txBody>
      </p:sp>
      <p:graphicFrame>
        <p:nvGraphicFramePr>
          <p:cNvPr id="13" name="Tableau 38">
            <a:extLst>
              <a:ext uri="{FF2B5EF4-FFF2-40B4-BE49-F238E27FC236}">
                <a16:creationId xmlns:a16="http://schemas.microsoft.com/office/drawing/2014/main" id="{2416986E-4F8C-468F-B0A8-B57651D818EE}"/>
              </a:ext>
            </a:extLst>
          </p:cNvPr>
          <p:cNvGraphicFramePr>
            <a:graphicFrameLocks noGrp="1"/>
          </p:cNvGraphicFramePr>
          <p:nvPr/>
        </p:nvGraphicFramePr>
        <p:xfrm>
          <a:off x="1337733" y="2479280"/>
          <a:ext cx="7099662" cy="3397658"/>
        </p:xfrm>
        <a:graphic>
          <a:graphicData uri="http://schemas.openxmlformats.org/drawingml/2006/table">
            <a:tbl>
              <a:tblPr>
                <a:tableStyleId>{5C22544A-7EE6-4342-B048-85BDC9FD1C3A}</a:tableStyleId>
              </a:tblPr>
              <a:tblGrid>
                <a:gridCol w="2295722">
                  <a:extLst>
                    <a:ext uri="{9D8B030D-6E8A-4147-A177-3AD203B41FA5}">
                      <a16:colId xmlns:a16="http://schemas.microsoft.com/office/drawing/2014/main" val="2281626971"/>
                    </a:ext>
                  </a:extLst>
                </a:gridCol>
                <a:gridCol w="960788">
                  <a:extLst>
                    <a:ext uri="{9D8B030D-6E8A-4147-A177-3AD203B41FA5}">
                      <a16:colId xmlns:a16="http://schemas.microsoft.com/office/drawing/2014/main" val="1222813960"/>
                    </a:ext>
                  </a:extLst>
                </a:gridCol>
                <a:gridCol w="960788">
                  <a:extLst>
                    <a:ext uri="{9D8B030D-6E8A-4147-A177-3AD203B41FA5}">
                      <a16:colId xmlns:a16="http://schemas.microsoft.com/office/drawing/2014/main" val="4251480744"/>
                    </a:ext>
                  </a:extLst>
                </a:gridCol>
                <a:gridCol w="960788">
                  <a:extLst>
                    <a:ext uri="{9D8B030D-6E8A-4147-A177-3AD203B41FA5}">
                      <a16:colId xmlns:a16="http://schemas.microsoft.com/office/drawing/2014/main" val="789682629"/>
                    </a:ext>
                  </a:extLst>
                </a:gridCol>
                <a:gridCol w="960788">
                  <a:extLst>
                    <a:ext uri="{9D8B030D-6E8A-4147-A177-3AD203B41FA5}">
                      <a16:colId xmlns:a16="http://schemas.microsoft.com/office/drawing/2014/main" val="1358923703"/>
                    </a:ext>
                  </a:extLst>
                </a:gridCol>
                <a:gridCol w="960788">
                  <a:extLst>
                    <a:ext uri="{9D8B030D-6E8A-4147-A177-3AD203B41FA5}">
                      <a16:colId xmlns:a16="http://schemas.microsoft.com/office/drawing/2014/main" val="2381435377"/>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32000">
                <a:tc>
                  <a:txBody>
                    <a:bodyPr/>
                    <a:lstStyle/>
                    <a:p>
                      <a:pPr algn="r" fontAlgn="b"/>
                      <a:r>
                        <a:rPr lang="fr-FR" sz="1200" b="1" i="0" u="none" strike="noStrike" kern="1200" dirty="0">
                          <a:solidFill>
                            <a:srgbClr val="404040"/>
                          </a:solidFill>
                          <a:effectLst/>
                          <a:latin typeface="Tahoma" panose="020B0604030504040204" pitchFamily="34" charset="0"/>
                          <a:ea typeface="+mn-ea"/>
                          <a:cs typeface="+mn-cs"/>
                        </a:rPr>
                        <a:t>Sous-total S’intéresse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58%</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4320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Beaucoup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4320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Assez</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432000">
                <a:tc>
                  <a:txBody>
                    <a:bodyPr/>
                    <a:lstStyle/>
                    <a:p>
                      <a:pPr algn="r" fontAlgn="b"/>
                      <a:r>
                        <a:rPr lang="fr-FR" sz="1200" b="1" i="0" u="none" strike="noStrike" kern="1200" dirty="0">
                          <a:solidFill>
                            <a:srgbClr val="404040"/>
                          </a:solidFill>
                          <a:effectLst/>
                          <a:latin typeface="Tahoma" panose="020B0604030504040204" pitchFamily="34" charset="0"/>
                          <a:ea typeface="+mn-ea"/>
                          <a:cs typeface="+mn-cs"/>
                        </a:rPr>
                        <a:t>Sous-total Ne s’intéresse pas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r h="432000">
                <a:tc>
                  <a:txBody>
                    <a:bodyPr/>
                    <a:lstStyle/>
                    <a:p>
                      <a:pPr marL="0" algn="r" defTabSz="914400" rtl="0" eaLnBrk="1" fontAlgn="b" latinLnBrk="0" hangingPunct="1"/>
                      <a:r>
                        <a:rPr lang="fr-FR" sz="1200" b="0" i="0" u="none" strike="noStrike" kern="1200" dirty="0">
                          <a:solidFill>
                            <a:srgbClr val="404040"/>
                          </a:solidFill>
                          <a:effectLst/>
                          <a:latin typeface="Tahoma" panose="020B0604030504040204" pitchFamily="34" charset="0"/>
                          <a:ea typeface="+mn-ea"/>
                          <a:cs typeface="+mn-cs"/>
                        </a:rPr>
                        <a:t>Peu</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835955"/>
                  </a:ext>
                </a:extLst>
              </a:tr>
              <a:tr h="432000">
                <a:tc>
                  <a:txBody>
                    <a:bodyPr/>
                    <a:lstStyle/>
                    <a:p>
                      <a:pPr marL="0" algn="r" defTabSz="914400" rtl="0" eaLnBrk="1" fontAlgn="b" latinLnBrk="0" hangingPunct="1"/>
                      <a:r>
                        <a:rPr lang="fr-FR" sz="1200" b="0" i="0" u="none" strike="noStrike" kern="1200" dirty="0">
                          <a:solidFill>
                            <a:srgbClr val="404040"/>
                          </a:solidFill>
                          <a:effectLst/>
                          <a:latin typeface="Tahoma" panose="020B0604030504040204" pitchFamily="34" charset="0"/>
                          <a:ea typeface="+mn-ea"/>
                          <a:cs typeface="+mn-cs"/>
                        </a:rPr>
                        <a:t>Pas du tout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951650"/>
                  </a:ext>
                </a:extLst>
              </a:tr>
              <a:tr h="4320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pic>
        <p:nvPicPr>
          <p:cNvPr id="14" name="Image 4" descr="Une image contenant texte, clipart&#10;&#10;Description générée automatiquement">
            <a:extLst>
              <a:ext uri="{FF2B5EF4-FFF2-40B4-BE49-F238E27FC236}">
                <a16:creationId xmlns:a16="http://schemas.microsoft.com/office/drawing/2014/main" id="{99BAD9EA-D5B4-40FC-8219-93E0CA832F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5757" y="1928144"/>
            <a:ext cx="612000" cy="612000"/>
          </a:xfrm>
          <a:prstGeom prst="rect">
            <a:avLst/>
          </a:prstGeom>
        </p:spPr>
      </p:pic>
      <p:pic>
        <p:nvPicPr>
          <p:cNvPr id="15" name="Image 8">
            <a:extLst>
              <a:ext uri="{FF2B5EF4-FFF2-40B4-BE49-F238E27FC236}">
                <a16:creationId xmlns:a16="http://schemas.microsoft.com/office/drawing/2014/main" id="{36131194-2BDB-421C-AD8F-680577BB5D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7009" y="1928144"/>
            <a:ext cx="612000" cy="612000"/>
          </a:xfrm>
          <a:prstGeom prst="rect">
            <a:avLst/>
          </a:prstGeom>
        </p:spPr>
      </p:pic>
      <p:pic>
        <p:nvPicPr>
          <p:cNvPr id="16" name="Image 10">
            <a:extLst>
              <a:ext uri="{FF2B5EF4-FFF2-40B4-BE49-F238E27FC236}">
                <a16:creationId xmlns:a16="http://schemas.microsoft.com/office/drawing/2014/main" id="{DEED195F-FE88-4067-8021-67C73328B0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6383" y="1928144"/>
            <a:ext cx="612000" cy="612000"/>
          </a:xfrm>
          <a:prstGeom prst="rect">
            <a:avLst/>
          </a:prstGeom>
        </p:spPr>
      </p:pic>
      <p:pic>
        <p:nvPicPr>
          <p:cNvPr id="17" name="Image 12" descr="Une image contenant texte, clipart&#10;&#10;Description générée automatiquement">
            <a:extLst>
              <a:ext uri="{FF2B5EF4-FFF2-40B4-BE49-F238E27FC236}">
                <a16:creationId xmlns:a16="http://schemas.microsoft.com/office/drawing/2014/main" id="{378C5B4F-DEA3-42A8-89B5-7593217E6C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7636" y="1928144"/>
            <a:ext cx="612000" cy="612000"/>
          </a:xfrm>
          <a:prstGeom prst="rect">
            <a:avLst/>
          </a:prstGeom>
        </p:spPr>
      </p:pic>
      <p:pic>
        <p:nvPicPr>
          <p:cNvPr id="18" name="Image 14">
            <a:extLst>
              <a:ext uri="{FF2B5EF4-FFF2-40B4-BE49-F238E27FC236}">
                <a16:creationId xmlns:a16="http://schemas.microsoft.com/office/drawing/2014/main" id="{6FF2EF41-98A8-4FE8-8C6F-8908D05008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35131" y="1928144"/>
            <a:ext cx="612000" cy="612000"/>
          </a:xfrm>
          <a:prstGeom prst="rect">
            <a:avLst/>
          </a:prstGeom>
        </p:spPr>
      </p:pic>
      <p:graphicFrame>
        <p:nvGraphicFramePr>
          <p:cNvPr id="2" name="Tabela 1">
            <a:extLst>
              <a:ext uri="{FF2B5EF4-FFF2-40B4-BE49-F238E27FC236}">
                <a16:creationId xmlns:a16="http://schemas.microsoft.com/office/drawing/2014/main" id="{2741F357-A6B2-4461-B4AB-8BCC78944C18}"/>
              </a:ext>
            </a:extLst>
          </p:cNvPr>
          <p:cNvGraphicFramePr>
            <a:graphicFrameLocks noGrp="1"/>
          </p:cNvGraphicFramePr>
          <p:nvPr/>
        </p:nvGraphicFramePr>
        <p:xfrm>
          <a:off x="5508654" y="2859985"/>
          <a:ext cx="338667" cy="3032812"/>
        </p:xfrm>
        <a:graphic>
          <a:graphicData uri="http://schemas.openxmlformats.org/drawingml/2006/table">
            <a:tbl>
              <a:tblPr/>
              <a:tblGrid>
                <a:gridCol w="338667">
                  <a:extLst>
                    <a:ext uri="{9D8B030D-6E8A-4147-A177-3AD203B41FA5}">
                      <a16:colId xmlns:a16="http://schemas.microsoft.com/office/drawing/2014/main" val="2143760300"/>
                    </a:ext>
                  </a:extLst>
                </a:gridCol>
              </a:tblGrid>
              <a:tr h="431135">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902070647"/>
                  </a:ext>
                </a:extLst>
              </a:tr>
              <a:tr h="431135">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825536918"/>
                  </a:ext>
                </a:extLst>
              </a:tr>
              <a:tr h="431135">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414751021"/>
                  </a:ext>
                </a:extLst>
              </a:tr>
              <a:tr h="431135">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654723707"/>
                  </a:ext>
                </a:extLst>
              </a:tr>
              <a:tr h="431135">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846974484"/>
                  </a:ext>
                </a:extLst>
              </a:tr>
              <a:tr h="431135">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397306651"/>
                  </a:ext>
                </a:extLst>
              </a:tr>
              <a:tr h="446002">
                <a:tc>
                  <a:txBody>
                    <a:bodyPr/>
                    <a:lstStyle/>
                    <a:p>
                      <a:pPr algn="l" fontAlgn="ctr"/>
                      <a:endParaRPr lang="fr-FR" sz="800" b="1" i="0" u="none" strike="noStrike" dirty="0">
                        <a:solidFill>
                          <a:srgbClr val="00B05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517330925"/>
                  </a:ext>
                </a:extLst>
              </a:tr>
            </a:tbl>
          </a:graphicData>
        </a:graphic>
      </p:graphicFrame>
      <p:graphicFrame>
        <p:nvGraphicFramePr>
          <p:cNvPr id="20" name="Tabela 19">
            <a:extLst>
              <a:ext uri="{FF2B5EF4-FFF2-40B4-BE49-F238E27FC236}">
                <a16:creationId xmlns:a16="http://schemas.microsoft.com/office/drawing/2014/main" id="{25C21C29-9098-4D18-82DE-D4A2FD61EFA7}"/>
              </a:ext>
            </a:extLst>
          </p:cNvPr>
          <p:cNvGraphicFramePr>
            <a:graphicFrameLocks noGrp="1"/>
          </p:cNvGraphicFramePr>
          <p:nvPr/>
        </p:nvGraphicFramePr>
        <p:xfrm>
          <a:off x="6463937" y="2840632"/>
          <a:ext cx="338667" cy="3032812"/>
        </p:xfrm>
        <a:graphic>
          <a:graphicData uri="http://schemas.openxmlformats.org/drawingml/2006/table">
            <a:tbl>
              <a:tblPr/>
              <a:tblGrid>
                <a:gridCol w="338667">
                  <a:extLst>
                    <a:ext uri="{9D8B030D-6E8A-4147-A177-3AD203B41FA5}">
                      <a16:colId xmlns:a16="http://schemas.microsoft.com/office/drawing/2014/main" val="2143760300"/>
                    </a:ext>
                  </a:extLst>
                </a:gridCol>
              </a:tblGrid>
              <a:tr h="431135">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902070647"/>
                  </a:ext>
                </a:extLst>
              </a:tr>
              <a:tr h="431135">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825536918"/>
                  </a:ext>
                </a:extLst>
              </a:tr>
              <a:tr h="431135">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414751021"/>
                  </a:ext>
                </a:extLst>
              </a:tr>
              <a:tr h="431135">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654723707"/>
                  </a:ext>
                </a:extLst>
              </a:tr>
              <a:tr h="431135">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846974484"/>
                  </a:ext>
                </a:extLst>
              </a:tr>
              <a:tr h="431135">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397306651"/>
                  </a:ext>
                </a:extLst>
              </a:tr>
              <a:tr h="446002">
                <a:tc>
                  <a:txBody>
                    <a:bodyPr/>
                    <a:lstStyle/>
                    <a:p>
                      <a:pPr algn="l" fontAlgn="ctr"/>
                      <a:endParaRPr lang="fr-FR" sz="800" b="1" i="0" u="none" strike="noStrike" dirty="0">
                        <a:solidFill>
                          <a:srgbClr val="DD4B5A"/>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517330925"/>
                  </a:ext>
                </a:extLst>
              </a:tr>
            </a:tbl>
          </a:graphicData>
        </a:graphic>
      </p:graphicFrame>
      <p:cxnSp>
        <p:nvCxnSpPr>
          <p:cNvPr id="21" name="Connecteur droit avec flèche 65">
            <a:extLst>
              <a:ext uri="{FF2B5EF4-FFF2-40B4-BE49-F238E27FC236}">
                <a16:creationId xmlns:a16="http://schemas.microsoft.com/office/drawing/2014/main" id="{43D54B03-88E1-4195-8556-6DD12E400B61}"/>
              </a:ext>
            </a:extLst>
          </p:cNvPr>
          <p:cNvCxnSpPr/>
          <p:nvPr/>
        </p:nvCxnSpPr>
        <p:spPr bwMode="auto">
          <a:xfrm>
            <a:off x="5354870" y="30360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2" name="Connecteur droit avec flèche 65">
            <a:extLst>
              <a:ext uri="{FF2B5EF4-FFF2-40B4-BE49-F238E27FC236}">
                <a16:creationId xmlns:a16="http://schemas.microsoft.com/office/drawing/2014/main" id="{B4F482ED-2D55-486C-BFDA-747530FE73BB}"/>
              </a:ext>
            </a:extLst>
          </p:cNvPr>
          <p:cNvCxnSpPr/>
          <p:nvPr/>
        </p:nvCxnSpPr>
        <p:spPr bwMode="auto">
          <a:xfrm>
            <a:off x="5371804" y="344245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3" name="Connecteur droit avec flèche 65">
            <a:extLst>
              <a:ext uri="{FF2B5EF4-FFF2-40B4-BE49-F238E27FC236}">
                <a16:creationId xmlns:a16="http://schemas.microsoft.com/office/drawing/2014/main" id="{7111843D-C74C-4B92-BD3D-B5B3D923F179}"/>
              </a:ext>
            </a:extLst>
          </p:cNvPr>
          <p:cNvCxnSpPr/>
          <p:nvPr/>
        </p:nvCxnSpPr>
        <p:spPr bwMode="auto">
          <a:xfrm>
            <a:off x="5371804" y="388272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4" name="Connecteur droit avec flèche 73">
            <a:extLst>
              <a:ext uri="{FF2B5EF4-FFF2-40B4-BE49-F238E27FC236}">
                <a16:creationId xmlns:a16="http://schemas.microsoft.com/office/drawing/2014/main" id="{44D6001B-7FE7-4253-A406-530B0A221773}"/>
              </a:ext>
            </a:extLst>
          </p:cNvPr>
          <p:cNvCxnSpPr/>
          <p:nvPr/>
        </p:nvCxnSpPr>
        <p:spPr bwMode="auto">
          <a:xfrm flipV="1">
            <a:off x="5383492" y="42871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7" name="Connecteur droit avec flèche 73">
            <a:extLst>
              <a:ext uri="{FF2B5EF4-FFF2-40B4-BE49-F238E27FC236}">
                <a16:creationId xmlns:a16="http://schemas.microsoft.com/office/drawing/2014/main" id="{4A5D3E17-6C8B-446A-B112-4DB9440B8C5F}"/>
              </a:ext>
            </a:extLst>
          </p:cNvPr>
          <p:cNvCxnSpPr/>
          <p:nvPr/>
        </p:nvCxnSpPr>
        <p:spPr bwMode="auto">
          <a:xfrm flipV="1">
            <a:off x="5383492" y="47443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8" name="Connecteur droit avec flèche 73">
            <a:extLst>
              <a:ext uri="{FF2B5EF4-FFF2-40B4-BE49-F238E27FC236}">
                <a16:creationId xmlns:a16="http://schemas.microsoft.com/office/drawing/2014/main" id="{5D395AB6-2609-4834-B34E-4732911D9CFF}"/>
              </a:ext>
            </a:extLst>
          </p:cNvPr>
          <p:cNvCxnSpPr/>
          <p:nvPr/>
        </p:nvCxnSpPr>
        <p:spPr bwMode="auto">
          <a:xfrm flipV="1">
            <a:off x="5383492" y="516981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9" name="Connecteur droit avec flèche 73">
            <a:extLst>
              <a:ext uri="{FF2B5EF4-FFF2-40B4-BE49-F238E27FC236}">
                <a16:creationId xmlns:a16="http://schemas.microsoft.com/office/drawing/2014/main" id="{432EB791-B51D-4672-BC95-197DDBD8DF72}"/>
              </a:ext>
            </a:extLst>
          </p:cNvPr>
          <p:cNvCxnSpPr/>
          <p:nvPr/>
        </p:nvCxnSpPr>
        <p:spPr bwMode="auto">
          <a:xfrm flipV="1">
            <a:off x="6323897" y="30027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0" name="Connecteur droit avec flèche 73">
            <a:extLst>
              <a:ext uri="{FF2B5EF4-FFF2-40B4-BE49-F238E27FC236}">
                <a16:creationId xmlns:a16="http://schemas.microsoft.com/office/drawing/2014/main" id="{FE20EB3B-9944-4591-B490-D192D331A6BF}"/>
              </a:ext>
            </a:extLst>
          </p:cNvPr>
          <p:cNvCxnSpPr/>
          <p:nvPr/>
        </p:nvCxnSpPr>
        <p:spPr bwMode="auto">
          <a:xfrm flipV="1">
            <a:off x="6323897" y="38790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1" name="Connecteur droit avec flèche 73">
            <a:extLst>
              <a:ext uri="{FF2B5EF4-FFF2-40B4-BE49-F238E27FC236}">
                <a16:creationId xmlns:a16="http://schemas.microsoft.com/office/drawing/2014/main" id="{299FB4B4-6F32-4B15-83C1-8D4D83D3CC01}"/>
              </a:ext>
            </a:extLst>
          </p:cNvPr>
          <p:cNvCxnSpPr/>
          <p:nvPr/>
        </p:nvCxnSpPr>
        <p:spPr bwMode="auto">
          <a:xfrm flipV="1">
            <a:off x="6323897" y="515161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2" name="Connecteur droit avec flèche 65">
            <a:extLst>
              <a:ext uri="{FF2B5EF4-FFF2-40B4-BE49-F238E27FC236}">
                <a16:creationId xmlns:a16="http://schemas.microsoft.com/office/drawing/2014/main" id="{433F89CC-20B9-40DC-BDDA-E7853018DF80}"/>
              </a:ext>
            </a:extLst>
          </p:cNvPr>
          <p:cNvCxnSpPr/>
          <p:nvPr/>
        </p:nvCxnSpPr>
        <p:spPr bwMode="auto">
          <a:xfrm>
            <a:off x="6307975" y="43018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3" name="Connecteur droit avec flèche 65">
            <a:extLst>
              <a:ext uri="{FF2B5EF4-FFF2-40B4-BE49-F238E27FC236}">
                <a16:creationId xmlns:a16="http://schemas.microsoft.com/office/drawing/2014/main" id="{7499470B-5876-4CAC-8CFD-64C347882E9F}"/>
              </a:ext>
            </a:extLst>
          </p:cNvPr>
          <p:cNvCxnSpPr/>
          <p:nvPr/>
        </p:nvCxnSpPr>
        <p:spPr bwMode="auto">
          <a:xfrm>
            <a:off x="6307975" y="47437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4" name="Connecteur droit avec flèche 48">
            <a:extLst>
              <a:ext uri="{FF2B5EF4-FFF2-40B4-BE49-F238E27FC236}">
                <a16:creationId xmlns:a16="http://schemas.microsoft.com/office/drawing/2014/main" id="{101FDAA9-E1F9-4C6A-8CD4-ECF68D2B39C6}"/>
              </a:ext>
            </a:extLst>
          </p:cNvPr>
          <p:cNvCxnSpPr/>
          <p:nvPr/>
        </p:nvCxnSpPr>
        <p:spPr bwMode="auto">
          <a:xfrm rot="2700000" flipV="1">
            <a:off x="6306711" y="344082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aphicFrame>
        <p:nvGraphicFramePr>
          <p:cNvPr id="4" name="Tabela 3">
            <a:extLst>
              <a:ext uri="{FF2B5EF4-FFF2-40B4-BE49-F238E27FC236}">
                <a16:creationId xmlns:a16="http://schemas.microsoft.com/office/drawing/2014/main" id="{95788F0B-20F4-4278-B0F8-78CEA9D07B61}"/>
              </a:ext>
            </a:extLst>
          </p:cNvPr>
          <p:cNvGraphicFramePr>
            <a:graphicFrameLocks noGrp="1"/>
          </p:cNvGraphicFramePr>
          <p:nvPr/>
        </p:nvGraphicFramePr>
        <p:xfrm>
          <a:off x="7414260" y="2865914"/>
          <a:ext cx="609600" cy="3024349"/>
        </p:xfrm>
        <a:graphic>
          <a:graphicData uri="http://schemas.openxmlformats.org/drawingml/2006/table">
            <a:tbl>
              <a:tblPr/>
              <a:tblGrid>
                <a:gridCol w="609600">
                  <a:extLst>
                    <a:ext uri="{9D8B030D-6E8A-4147-A177-3AD203B41FA5}">
                      <a16:colId xmlns:a16="http://schemas.microsoft.com/office/drawing/2014/main" val="2992933339"/>
                    </a:ext>
                  </a:extLst>
                </a:gridCol>
              </a:tblGrid>
              <a:tr h="429932">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663418109"/>
                  </a:ext>
                </a:extLst>
              </a:tr>
              <a:tr h="429932">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606966172"/>
                  </a:ext>
                </a:extLst>
              </a:tr>
              <a:tr h="429932">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881891603"/>
                  </a:ext>
                </a:extLst>
              </a:tr>
              <a:tr h="429932">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459193724"/>
                  </a:ext>
                </a:extLst>
              </a:tr>
              <a:tr h="429932">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96341592"/>
                  </a:ext>
                </a:extLst>
              </a:tr>
              <a:tr h="429932">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182543288"/>
                  </a:ext>
                </a:extLst>
              </a:tr>
              <a:tr h="444757">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579725570"/>
                  </a:ext>
                </a:extLst>
              </a:tr>
            </a:tbl>
          </a:graphicData>
        </a:graphic>
      </p:graphicFrame>
      <p:cxnSp>
        <p:nvCxnSpPr>
          <p:cNvPr id="36" name="Connecteur droit avec flèche 65">
            <a:extLst>
              <a:ext uri="{FF2B5EF4-FFF2-40B4-BE49-F238E27FC236}">
                <a16:creationId xmlns:a16="http://schemas.microsoft.com/office/drawing/2014/main" id="{9E1C6E56-E2F2-40E7-8F8F-B214A018E683}"/>
              </a:ext>
            </a:extLst>
          </p:cNvPr>
          <p:cNvCxnSpPr/>
          <p:nvPr/>
        </p:nvCxnSpPr>
        <p:spPr bwMode="auto">
          <a:xfrm>
            <a:off x="7268095" y="303690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7" name="Connecteur droit avec flèche 65">
            <a:extLst>
              <a:ext uri="{FF2B5EF4-FFF2-40B4-BE49-F238E27FC236}">
                <a16:creationId xmlns:a16="http://schemas.microsoft.com/office/drawing/2014/main" id="{C23B7C43-E903-4678-B235-43CEFA8316F7}"/>
              </a:ext>
            </a:extLst>
          </p:cNvPr>
          <p:cNvCxnSpPr/>
          <p:nvPr/>
        </p:nvCxnSpPr>
        <p:spPr bwMode="auto">
          <a:xfrm>
            <a:off x="7268095" y="34636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8" name="Connecteur droit avec flèche 65">
            <a:extLst>
              <a:ext uri="{FF2B5EF4-FFF2-40B4-BE49-F238E27FC236}">
                <a16:creationId xmlns:a16="http://schemas.microsoft.com/office/drawing/2014/main" id="{25139E73-E3BE-4D8E-8C91-8B9B8E0AE846}"/>
              </a:ext>
            </a:extLst>
          </p:cNvPr>
          <p:cNvCxnSpPr>
            <a:cxnSpLocks/>
          </p:cNvCxnSpPr>
          <p:nvPr/>
        </p:nvCxnSpPr>
        <p:spPr bwMode="auto">
          <a:xfrm>
            <a:off x="7268095" y="38903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4" name="Connecteur droit avec flèche 73">
            <a:extLst>
              <a:ext uri="{FF2B5EF4-FFF2-40B4-BE49-F238E27FC236}">
                <a16:creationId xmlns:a16="http://schemas.microsoft.com/office/drawing/2014/main" id="{FE46B11E-98B9-4E61-802C-07285CC52CCD}"/>
              </a:ext>
            </a:extLst>
          </p:cNvPr>
          <p:cNvCxnSpPr/>
          <p:nvPr/>
        </p:nvCxnSpPr>
        <p:spPr bwMode="auto">
          <a:xfrm flipV="1">
            <a:off x="7276397" y="42981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5" name="Connecteur droit avec flèche 73">
            <a:extLst>
              <a:ext uri="{FF2B5EF4-FFF2-40B4-BE49-F238E27FC236}">
                <a16:creationId xmlns:a16="http://schemas.microsoft.com/office/drawing/2014/main" id="{FF81C803-A2EE-4A8C-9D6B-7AC0DF5577FC}"/>
              </a:ext>
            </a:extLst>
          </p:cNvPr>
          <p:cNvCxnSpPr/>
          <p:nvPr/>
        </p:nvCxnSpPr>
        <p:spPr bwMode="auto">
          <a:xfrm flipV="1">
            <a:off x="7276397" y="51668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6" name="Connecteur droit avec flèche 48">
            <a:extLst>
              <a:ext uri="{FF2B5EF4-FFF2-40B4-BE49-F238E27FC236}">
                <a16:creationId xmlns:a16="http://schemas.microsoft.com/office/drawing/2014/main" id="{C8127E29-B081-4C12-B5C8-C23DA110D59C}"/>
              </a:ext>
            </a:extLst>
          </p:cNvPr>
          <p:cNvCxnSpPr/>
          <p:nvPr/>
        </p:nvCxnSpPr>
        <p:spPr bwMode="auto">
          <a:xfrm rot="2700000" flipV="1">
            <a:off x="7243971" y="473622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47" name="Connecteur droit avec flèche 48">
            <a:extLst>
              <a:ext uri="{FF2B5EF4-FFF2-40B4-BE49-F238E27FC236}">
                <a16:creationId xmlns:a16="http://schemas.microsoft.com/office/drawing/2014/main" id="{03AA2D45-C3FD-4BF2-9C7F-27C11F4D5637}"/>
              </a:ext>
            </a:extLst>
          </p:cNvPr>
          <p:cNvCxnSpPr/>
          <p:nvPr/>
        </p:nvCxnSpPr>
        <p:spPr bwMode="auto">
          <a:xfrm rot="2700000" flipV="1">
            <a:off x="7243972" y="559728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pSp>
        <p:nvGrpSpPr>
          <p:cNvPr id="35" name="Groupe 178">
            <a:extLst>
              <a:ext uri="{FF2B5EF4-FFF2-40B4-BE49-F238E27FC236}">
                <a16:creationId xmlns:a16="http://schemas.microsoft.com/office/drawing/2014/main" id="{9A08772D-9D77-4E43-A7EC-4658C9147DA8}"/>
              </a:ext>
            </a:extLst>
          </p:cNvPr>
          <p:cNvGrpSpPr/>
          <p:nvPr/>
        </p:nvGrpSpPr>
        <p:grpSpPr>
          <a:xfrm>
            <a:off x="6213466" y="6134084"/>
            <a:ext cx="2786465" cy="215444"/>
            <a:chOff x="6180269" y="5701497"/>
            <a:chExt cx="2786465" cy="215444"/>
          </a:xfrm>
        </p:grpSpPr>
        <p:sp>
          <p:nvSpPr>
            <p:cNvPr id="39" name="ZoneTexte 144">
              <a:extLst>
                <a:ext uri="{FF2B5EF4-FFF2-40B4-BE49-F238E27FC236}">
                  <a16:creationId xmlns:a16="http://schemas.microsoft.com/office/drawing/2014/main" id="{39426C62-85CD-4333-94D3-87DB4317EC39}"/>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0" name="Connecteur droit avec flèche 161">
              <a:extLst>
                <a:ext uri="{FF2B5EF4-FFF2-40B4-BE49-F238E27FC236}">
                  <a16:creationId xmlns:a16="http://schemas.microsoft.com/office/drawing/2014/main" id="{5B9EAA5E-7BBA-4716-BABE-8A0AD5B376EA}"/>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1" name="Connecteur droit avec flèche 176">
              <a:extLst>
                <a:ext uri="{FF2B5EF4-FFF2-40B4-BE49-F238E27FC236}">
                  <a16:creationId xmlns:a16="http://schemas.microsoft.com/office/drawing/2014/main" id="{3BC56DCB-9D25-4EEF-8D68-324E7F24E013}"/>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42" name="Groupe 41">
            <a:extLst>
              <a:ext uri="{FF2B5EF4-FFF2-40B4-BE49-F238E27FC236}">
                <a16:creationId xmlns:a16="http://schemas.microsoft.com/office/drawing/2014/main" id="{5F0BEB5B-1C8B-4C39-A0E6-BF29F831E98B}"/>
              </a:ext>
            </a:extLst>
          </p:cNvPr>
          <p:cNvGrpSpPr/>
          <p:nvPr/>
        </p:nvGrpSpPr>
        <p:grpSpPr>
          <a:xfrm>
            <a:off x="727555" y="820927"/>
            <a:ext cx="982374" cy="360000"/>
            <a:chOff x="727555" y="820927"/>
            <a:chExt cx="982374" cy="360000"/>
          </a:xfrm>
        </p:grpSpPr>
        <p:sp>
          <p:nvSpPr>
            <p:cNvPr id="43" name="Espace réservé du texte 4">
              <a:extLst>
                <a:ext uri="{FF2B5EF4-FFF2-40B4-BE49-F238E27FC236}">
                  <a16:creationId xmlns:a16="http://schemas.microsoft.com/office/drawing/2014/main" id="{6D7E5B3F-C912-406C-9599-51B0B6629289}"/>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48" name="Picture 2" descr="C:\Users\NicoC\Desktop\CEVIPOF\sample-01.png">
              <a:extLst>
                <a:ext uri="{FF2B5EF4-FFF2-40B4-BE49-F238E27FC236}">
                  <a16:creationId xmlns:a16="http://schemas.microsoft.com/office/drawing/2014/main" id="{407353B1-D9B8-443B-9D21-EA7F9239BD24}"/>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53462059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sentiment que la politique est une affaire de spécialistes</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32" name="Graphique 31"/>
          <p:cNvGraphicFramePr/>
          <p:nvPr>
            <p:custDataLst>
              <p:tags r:id="rId1"/>
            </p:custDataLst>
            <p:extLst>
              <p:ext uri="{D42A27DB-BD31-4B8C-83A1-F6EECF244321}">
                <p14:modId xmlns:p14="http://schemas.microsoft.com/office/powerpoint/2010/main" val="2890756664"/>
              </p:ext>
            </p:extLst>
          </p:nvPr>
        </p:nvGraphicFramePr>
        <p:xfrm>
          <a:off x="1286933" y="1459697"/>
          <a:ext cx="7877175" cy="2574473"/>
        </p:xfrm>
        <a:graphic>
          <a:graphicData uri="http://schemas.openxmlformats.org/drawingml/2006/chart">
            <c:chart xmlns:c="http://schemas.openxmlformats.org/drawingml/2006/chart" xmlns:r="http://schemas.openxmlformats.org/officeDocument/2006/relationships" r:id="rId5"/>
          </a:graphicData>
        </a:graphic>
      </p:graphicFrame>
      <p:sp>
        <p:nvSpPr>
          <p:cNvPr id="33" name="Rectangle 32"/>
          <p:cNvSpPr/>
          <p:nvPr/>
        </p:nvSpPr>
        <p:spPr>
          <a:xfrm>
            <a:off x="6280963" y="1797215"/>
            <a:ext cx="992579"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b="0" dirty="0">
                <a:solidFill>
                  <a:srgbClr val="376092"/>
                </a:solidFill>
                <a:latin typeface="Tahoma" pitchFamily="34" charset="0"/>
                <a:ea typeface="Tahoma" pitchFamily="34" charset="0"/>
                <a:cs typeface="Tahoma" pitchFamily="34" charset="0"/>
              </a:rPr>
              <a:t>D’accord</a:t>
            </a:r>
          </a:p>
        </p:txBody>
      </p:sp>
      <p:sp>
        <p:nvSpPr>
          <p:cNvPr id="34" name="Rectangle 33"/>
          <p:cNvSpPr/>
          <p:nvPr/>
        </p:nvSpPr>
        <p:spPr>
          <a:xfrm>
            <a:off x="6276788" y="2758901"/>
            <a:ext cx="1308500"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b="0" dirty="0">
                <a:solidFill>
                  <a:srgbClr val="FF5050"/>
                </a:solidFill>
                <a:latin typeface="Tahoma" pitchFamily="34" charset="0"/>
                <a:ea typeface="Tahoma" pitchFamily="34" charset="0"/>
                <a:cs typeface="Tahoma" pitchFamily="34" charset="0"/>
              </a:rPr>
              <a:t>Pas d’accord</a:t>
            </a:r>
          </a:p>
        </p:txBody>
      </p:sp>
      <p:sp>
        <p:nvSpPr>
          <p:cNvPr id="35" name="Ellipse 34"/>
          <p:cNvSpPr/>
          <p:nvPr/>
        </p:nvSpPr>
        <p:spPr bwMode="auto">
          <a:xfrm rot="20520000">
            <a:off x="5653861" y="1749572"/>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0" hangingPunct="0"/>
            <a:endParaRPr lang="fr-FR">
              <a:solidFill>
                <a:srgbClr val="000000"/>
              </a:solidFill>
            </a:endParaRPr>
          </a:p>
        </p:txBody>
      </p:sp>
      <p:sp>
        <p:nvSpPr>
          <p:cNvPr id="36" name="=satisfait"/>
          <p:cNvSpPr/>
          <p:nvPr/>
        </p:nvSpPr>
        <p:spPr>
          <a:xfrm>
            <a:off x="5657406" y="1790585"/>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b="0" dirty="0">
                <a:solidFill>
                  <a:srgbClr val="FFFFFF"/>
                </a:solidFill>
                <a:latin typeface="Calibri" pitchFamily="34" charset="0"/>
                <a:ea typeface="Times New Roman" pitchFamily="18" charset="0"/>
                <a:cs typeface="Tahoma" pitchFamily="34" charset="0"/>
              </a:rPr>
              <a:t>4</a:t>
            </a:r>
            <a:r>
              <a:rPr lang="pl-PL" sz="2000" b="0" dirty="0">
                <a:solidFill>
                  <a:srgbClr val="FFFFFF"/>
                </a:solidFill>
                <a:latin typeface="Calibri" pitchFamily="34" charset="0"/>
                <a:ea typeface="Times New Roman" pitchFamily="18" charset="0"/>
                <a:cs typeface="Tahoma" pitchFamily="34" charset="0"/>
              </a:rPr>
              <a:t>3</a:t>
            </a:r>
            <a:r>
              <a:rPr lang="fr-FR" sz="2000" b="0" dirty="0">
                <a:solidFill>
                  <a:srgbClr val="FFFFFF"/>
                </a:solidFill>
                <a:latin typeface="Calibri" pitchFamily="34" charset="0"/>
                <a:ea typeface="Times New Roman" pitchFamily="18" charset="0"/>
                <a:cs typeface="Tahoma" pitchFamily="34" charset="0"/>
              </a:rPr>
              <a:t>%</a:t>
            </a:r>
            <a:endParaRPr lang="fr-FR" sz="1400" b="0" dirty="0">
              <a:solidFill>
                <a:srgbClr val="FFFFFF"/>
              </a:solidFill>
              <a:latin typeface="Calibri" pitchFamily="34" charset="0"/>
            </a:endParaRPr>
          </a:p>
        </p:txBody>
      </p:sp>
      <p:sp>
        <p:nvSpPr>
          <p:cNvPr id="37" name="Ellipse 36"/>
          <p:cNvSpPr/>
          <p:nvPr/>
        </p:nvSpPr>
        <p:spPr bwMode="auto">
          <a:xfrm rot="20520000">
            <a:off x="5653861" y="2682711"/>
            <a:ext cx="601737" cy="464200"/>
          </a:xfrm>
          <a:prstGeom prst="ellipse">
            <a:avLst/>
          </a:prstGeom>
          <a:solidFill>
            <a:srgbClr val="FF505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0" hangingPunct="0"/>
            <a:endParaRPr lang="fr-FR">
              <a:solidFill>
                <a:srgbClr val="000000"/>
              </a:solidFill>
            </a:endParaRPr>
          </a:p>
        </p:txBody>
      </p:sp>
      <p:sp>
        <p:nvSpPr>
          <p:cNvPr id="38" name="=pas_satisfait"/>
          <p:cNvSpPr/>
          <p:nvPr/>
        </p:nvSpPr>
        <p:spPr>
          <a:xfrm>
            <a:off x="5657406" y="2723724"/>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b="0" dirty="0">
                <a:solidFill>
                  <a:srgbClr val="FFFFFF"/>
                </a:solidFill>
                <a:latin typeface="Calibri" pitchFamily="34" charset="0"/>
                <a:ea typeface="Times New Roman" pitchFamily="18" charset="0"/>
                <a:cs typeface="Tahoma" pitchFamily="34" charset="0"/>
              </a:rPr>
              <a:t>54%</a:t>
            </a:r>
            <a:endParaRPr lang="fr-FR" sz="1400" b="0" dirty="0">
              <a:solidFill>
                <a:srgbClr val="FFFFFF"/>
              </a:solidFill>
              <a:latin typeface="Calibri" pitchFamily="34" charset="0"/>
            </a:endParaRPr>
          </a:p>
        </p:txBody>
      </p:sp>
      <p:cxnSp>
        <p:nvCxnSpPr>
          <p:cNvPr id="39" name="Connecteur droit 38"/>
          <p:cNvCxnSpPr/>
          <p:nvPr/>
        </p:nvCxnSpPr>
        <p:spPr bwMode="auto">
          <a:xfrm>
            <a:off x="5583681" y="1532604"/>
            <a:ext cx="0" cy="864000"/>
          </a:xfrm>
          <a:prstGeom prst="line">
            <a:avLst/>
          </a:prstGeom>
          <a:solidFill>
            <a:schemeClr val="accent1"/>
          </a:solidFill>
          <a:ln w="9525" cap="flat" cmpd="sng" algn="ctr">
            <a:solidFill>
              <a:srgbClr val="376092"/>
            </a:solidFill>
            <a:prstDash val="solid"/>
            <a:round/>
            <a:headEnd type="none" w="med" len="med"/>
            <a:tailEnd type="none" w="med" len="med"/>
          </a:ln>
          <a:effectLst/>
        </p:spPr>
      </p:cxnSp>
      <p:cxnSp>
        <p:nvCxnSpPr>
          <p:cNvPr id="40" name="Connecteur droit 39"/>
          <p:cNvCxnSpPr/>
          <p:nvPr/>
        </p:nvCxnSpPr>
        <p:spPr bwMode="auto">
          <a:xfrm>
            <a:off x="5583681" y="2508833"/>
            <a:ext cx="0" cy="864000"/>
          </a:xfrm>
          <a:prstGeom prst="line">
            <a:avLst/>
          </a:prstGeom>
          <a:solidFill>
            <a:schemeClr val="accent1"/>
          </a:solidFill>
          <a:ln w="9525" cap="flat" cmpd="sng" algn="ctr">
            <a:solidFill>
              <a:srgbClr val="FF0066"/>
            </a:solidFill>
            <a:prstDash val="solid"/>
            <a:round/>
            <a:headEnd type="none" w="med" len="med"/>
            <a:tailEnd type="none" w="med" len="med"/>
          </a:ln>
          <a:effectLst/>
        </p:spPr>
      </p:cxnSp>
      <p:sp>
        <p:nvSpPr>
          <p:cNvPr id="20"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N45 : Certains disent en parlant de politique que ce sont des choses trop compliquées et qu'il faut être un spécialiste pour les comprendre. Etes-vous d'accord ou non avec cette affirmation ?</a:t>
            </a:r>
          </a:p>
        </p:txBody>
      </p:sp>
      <p:graphicFrame>
        <p:nvGraphicFramePr>
          <p:cNvPr id="27" name="Graphique 26"/>
          <p:cNvGraphicFramePr/>
          <p:nvPr>
            <p:extLst>
              <p:ext uri="{D42A27DB-BD31-4B8C-83A1-F6EECF244321}">
                <p14:modId xmlns:p14="http://schemas.microsoft.com/office/powerpoint/2010/main" val="1723827005"/>
              </p:ext>
            </p:extLst>
          </p:nvPr>
        </p:nvGraphicFramePr>
        <p:xfrm>
          <a:off x="808157" y="4175193"/>
          <a:ext cx="8775790" cy="19983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Group 27"/>
          <p:cNvGraphicFramePr>
            <a:graphicFrameLocks noGrp="1"/>
          </p:cNvGraphicFramePr>
          <p:nvPr>
            <p:extLst>
              <p:ext uri="{D42A27DB-BD31-4B8C-83A1-F6EECF244321}">
                <p14:modId xmlns:p14="http://schemas.microsoft.com/office/powerpoint/2010/main" val="2742714185"/>
              </p:ext>
            </p:extLst>
          </p:nvPr>
        </p:nvGraphicFramePr>
        <p:xfrm>
          <a:off x="1454331" y="6111189"/>
          <a:ext cx="7846416" cy="280988"/>
        </p:xfrm>
        <a:graphic>
          <a:graphicData uri="http://schemas.openxmlformats.org/drawingml/2006/table">
            <a:tbl>
              <a:tblPr/>
              <a:tblGrid>
                <a:gridCol w="871824">
                  <a:extLst>
                    <a:ext uri="{9D8B030D-6E8A-4147-A177-3AD203B41FA5}">
                      <a16:colId xmlns:a16="http://schemas.microsoft.com/office/drawing/2014/main" val="20000"/>
                    </a:ext>
                  </a:extLst>
                </a:gridCol>
                <a:gridCol w="871824">
                  <a:extLst>
                    <a:ext uri="{9D8B030D-6E8A-4147-A177-3AD203B41FA5}">
                      <a16:colId xmlns:a16="http://schemas.microsoft.com/office/drawing/2014/main" val="20001"/>
                    </a:ext>
                  </a:extLst>
                </a:gridCol>
                <a:gridCol w="871824">
                  <a:extLst>
                    <a:ext uri="{9D8B030D-6E8A-4147-A177-3AD203B41FA5}">
                      <a16:colId xmlns:a16="http://schemas.microsoft.com/office/drawing/2014/main" val="20002"/>
                    </a:ext>
                  </a:extLst>
                </a:gridCol>
                <a:gridCol w="871824">
                  <a:extLst>
                    <a:ext uri="{9D8B030D-6E8A-4147-A177-3AD203B41FA5}">
                      <a16:colId xmlns:a16="http://schemas.microsoft.com/office/drawing/2014/main" val="20003"/>
                    </a:ext>
                  </a:extLst>
                </a:gridCol>
                <a:gridCol w="871824">
                  <a:extLst>
                    <a:ext uri="{9D8B030D-6E8A-4147-A177-3AD203B41FA5}">
                      <a16:colId xmlns:a16="http://schemas.microsoft.com/office/drawing/2014/main" val="20004"/>
                    </a:ext>
                  </a:extLst>
                </a:gridCol>
                <a:gridCol w="871824">
                  <a:extLst>
                    <a:ext uri="{9D8B030D-6E8A-4147-A177-3AD203B41FA5}">
                      <a16:colId xmlns:a16="http://schemas.microsoft.com/office/drawing/2014/main" val="20005"/>
                    </a:ext>
                  </a:extLst>
                </a:gridCol>
                <a:gridCol w="871824">
                  <a:extLst>
                    <a:ext uri="{9D8B030D-6E8A-4147-A177-3AD203B41FA5}">
                      <a16:colId xmlns:a16="http://schemas.microsoft.com/office/drawing/2014/main" val="4126154522"/>
                    </a:ext>
                  </a:extLst>
                </a:gridCol>
                <a:gridCol w="871824">
                  <a:extLst>
                    <a:ext uri="{9D8B030D-6E8A-4147-A177-3AD203B41FA5}">
                      <a16:colId xmlns:a16="http://schemas.microsoft.com/office/drawing/2014/main" val="272676090"/>
                    </a:ext>
                  </a:extLst>
                </a:gridCol>
                <a:gridCol w="871824">
                  <a:extLst>
                    <a:ext uri="{9D8B030D-6E8A-4147-A177-3AD203B41FA5}">
                      <a16:colId xmlns:a16="http://schemas.microsoft.com/office/drawing/2014/main" val="4014864875"/>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 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err="1">
                          <a:ln>
                            <a:noFill/>
                          </a:ln>
                          <a:solidFill>
                            <a:schemeClr val="bg2">
                              <a:lumMod val="50000"/>
                            </a:schemeClr>
                          </a:solidFill>
                          <a:effectLst/>
                          <a:latin typeface="Tahoma" pitchFamily="34" charset="0"/>
                          <a:ea typeface="+mn-ea"/>
                          <a:cs typeface="+mn-cs"/>
                        </a:rPr>
                        <a:t>Février</a:t>
                      </a: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 2021</a:t>
                      </a:r>
                      <a:endParaRPr kumimoji="0" lang="fr-FR" sz="9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6" name="ZoneTexte 25"/>
          <p:cNvSpPr txBox="1"/>
          <p:nvPr/>
        </p:nvSpPr>
        <p:spPr>
          <a:xfrm>
            <a:off x="7018882" y="6477111"/>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29" name="Groupe 28"/>
          <p:cNvGrpSpPr/>
          <p:nvPr/>
        </p:nvGrpSpPr>
        <p:grpSpPr>
          <a:xfrm>
            <a:off x="6907288" y="6513757"/>
            <a:ext cx="180000" cy="221666"/>
            <a:chOff x="8321205" y="1842135"/>
            <a:chExt cx="180000" cy="221666"/>
          </a:xfrm>
        </p:grpSpPr>
        <p:sp>
          <p:nvSpPr>
            <p:cNvPr id="30" name="Ellipse 29"/>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1" name="Triangle isocèle 30"/>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1" name="Rectangle 40"/>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grpSp>
        <p:nvGrpSpPr>
          <p:cNvPr id="42" name="Groupe 41"/>
          <p:cNvGrpSpPr>
            <a:grpSpLocks noChangeAspect="1"/>
          </p:cNvGrpSpPr>
          <p:nvPr/>
        </p:nvGrpSpPr>
        <p:grpSpPr>
          <a:xfrm>
            <a:off x="3502075" y="5995050"/>
            <a:ext cx="116933" cy="144000"/>
            <a:chOff x="8321205" y="1842135"/>
            <a:chExt cx="180000" cy="221666"/>
          </a:xfrm>
        </p:grpSpPr>
        <p:sp>
          <p:nvSpPr>
            <p:cNvPr id="43" name="Ellipse 42"/>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4" name="Triangle isocèle 43"/>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5" name="Rectangle 44"/>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FFC000"/>
                  </a:solidFill>
                </a:rPr>
                <a:t>*</a:t>
              </a:r>
              <a:endParaRPr lang="fr-FR" sz="1000" dirty="0">
                <a:solidFill>
                  <a:srgbClr val="FFC000"/>
                </a:solidFill>
              </a:endParaRPr>
            </a:p>
          </p:txBody>
        </p:sp>
      </p:grpSp>
      <p:grpSp>
        <p:nvGrpSpPr>
          <p:cNvPr id="46" name="Groupe 178"/>
          <p:cNvGrpSpPr/>
          <p:nvPr/>
        </p:nvGrpSpPr>
        <p:grpSpPr>
          <a:xfrm>
            <a:off x="5669281" y="3452394"/>
            <a:ext cx="2786464" cy="215444"/>
            <a:chOff x="6180269" y="5701497"/>
            <a:chExt cx="2786464" cy="215444"/>
          </a:xfrm>
        </p:grpSpPr>
        <p:sp>
          <p:nvSpPr>
            <p:cNvPr id="47" name="ZoneTexte 144"/>
            <p:cNvSpPr txBox="1"/>
            <p:nvPr/>
          </p:nvSpPr>
          <p:spPr>
            <a:xfrm>
              <a:off x="6438477"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8"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9"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50" name="Groupe 64">
            <a:extLst>
              <a:ext uri="{FF2B5EF4-FFF2-40B4-BE49-F238E27FC236}">
                <a16:creationId xmlns:a16="http://schemas.microsoft.com/office/drawing/2014/main" id="{1640ECE5-9EE1-47F4-AF43-F281B9C6D9E6}"/>
              </a:ext>
            </a:extLst>
          </p:cNvPr>
          <p:cNvGrpSpPr/>
          <p:nvPr/>
        </p:nvGrpSpPr>
        <p:grpSpPr>
          <a:xfrm>
            <a:off x="6216587" y="3053082"/>
            <a:ext cx="309894" cy="215444"/>
            <a:chOff x="6413168" y="2748837"/>
            <a:chExt cx="309894" cy="215444"/>
          </a:xfrm>
        </p:grpSpPr>
        <p:cxnSp>
          <p:nvCxnSpPr>
            <p:cNvPr id="51" name="Connecteur droit avec flèche 65">
              <a:extLst>
                <a:ext uri="{FF2B5EF4-FFF2-40B4-BE49-F238E27FC236}">
                  <a16:creationId xmlns:a16="http://schemas.microsoft.com/office/drawing/2014/main" id="{6770984B-7395-439F-8C7B-1E04317134AF}"/>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52" name="Rectangle 51">
              <a:extLst>
                <a:ext uri="{FF2B5EF4-FFF2-40B4-BE49-F238E27FC236}">
                  <a16:creationId xmlns:a16="http://schemas.microsoft.com/office/drawing/2014/main" id="{8E114E61-DB63-4907-AE2B-28A836DAE361}"/>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a:t>
              </a:r>
              <a:r>
                <a:rPr lang="pl-PL" sz="800" i="1" dirty="0">
                  <a:solidFill>
                    <a:srgbClr val="E40546"/>
                  </a:solidFill>
                  <a:cs typeface="Tahoma" pitchFamily="34" charset="0"/>
                </a:rPr>
                <a:t>2</a:t>
              </a:r>
              <a:endParaRPr lang="fr-FR" sz="800" dirty="0">
                <a:solidFill>
                  <a:srgbClr val="E40546"/>
                </a:solidFill>
              </a:endParaRPr>
            </a:p>
          </p:txBody>
        </p:sp>
      </p:grpSp>
      <p:grpSp>
        <p:nvGrpSpPr>
          <p:cNvPr id="62" name="Groupe 63">
            <a:extLst>
              <a:ext uri="{FF2B5EF4-FFF2-40B4-BE49-F238E27FC236}">
                <a16:creationId xmlns:a16="http://schemas.microsoft.com/office/drawing/2014/main" id="{C90EDD2C-EE90-4FD4-87D4-180F4E74654D}"/>
              </a:ext>
            </a:extLst>
          </p:cNvPr>
          <p:cNvGrpSpPr/>
          <p:nvPr/>
        </p:nvGrpSpPr>
        <p:grpSpPr>
          <a:xfrm>
            <a:off x="6230234" y="1562126"/>
            <a:ext cx="348366" cy="215444"/>
            <a:chOff x="6413168" y="3047886"/>
            <a:chExt cx="348366" cy="215444"/>
          </a:xfrm>
        </p:grpSpPr>
        <p:cxnSp>
          <p:nvCxnSpPr>
            <p:cNvPr id="63" name="Connecteur droit avec flèche 73">
              <a:extLst>
                <a:ext uri="{FF2B5EF4-FFF2-40B4-BE49-F238E27FC236}">
                  <a16:creationId xmlns:a16="http://schemas.microsoft.com/office/drawing/2014/main" id="{0443E4F6-B3FE-4C99-B987-7CE2DBFF1E85}"/>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64" name="Rectangle 63">
              <a:extLst>
                <a:ext uri="{FF2B5EF4-FFF2-40B4-BE49-F238E27FC236}">
                  <a16:creationId xmlns:a16="http://schemas.microsoft.com/office/drawing/2014/main" id="{477314E4-D4E4-46F1-8368-272057FB766B}"/>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a:t>
              </a:r>
              <a:r>
                <a:rPr lang="pl-PL" sz="800" i="1" dirty="0">
                  <a:solidFill>
                    <a:srgbClr val="00B050"/>
                  </a:solidFill>
                  <a:cs typeface="Tahoma" pitchFamily="34" charset="0"/>
                </a:rPr>
                <a:t>1</a:t>
              </a:r>
              <a:endParaRPr lang="fr-FR" sz="800" dirty="0">
                <a:solidFill>
                  <a:srgbClr val="00B050"/>
                </a:solidFill>
              </a:endParaRPr>
            </a:p>
          </p:txBody>
        </p:sp>
      </p:grpSp>
      <p:pic>
        <p:nvPicPr>
          <p:cNvPr id="53" name="Image 52" descr="Une image contenant texte, clipart&#10;&#10;Description générée automatiquement">
            <a:extLst>
              <a:ext uri="{FF2B5EF4-FFF2-40B4-BE49-F238E27FC236}">
                <a16:creationId xmlns:a16="http://schemas.microsoft.com/office/drawing/2014/main" id="{9C2F4091-6AF5-8045-9452-65EB0FF71E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779" y="1385948"/>
            <a:ext cx="612000" cy="612000"/>
          </a:xfrm>
          <a:prstGeom prst="rect">
            <a:avLst/>
          </a:prstGeom>
        </p:spPr>
      </p:pic>
    </p:spTree>
    <p:extLst>
      <p:ext uri="{BB962C8B-B14F-4D97-AF65-F5344CB8AC3E}">
        <p14:creationId xmlns:p14="http://schemas.microsoft.com/office/powerpoint/2010/main" val="72313276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sentiment que la politique est une affaire de spécialistes</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0"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N45 : Certains disent en parlant de politique que ce sont des choses trop compliquées et qu'il faut être un spécialiste pour les comprendre. Etes-vous d'accord ou non avec cette affirmation ?</a:t>
            </a:r>
          </a:p>
        </p:txBody>
      </p:sp>
      <p:graphicFrame>
        <p:nvGraphicFramePr>
          <p:cNvPr id="13" name="Tableau 49">
            <a:extLst>
              <a:ext uri="{FF2B5EF4-FFF2-40B4-BE49-F238E27FC236}">
                <a16:creationId xmlns:a16="http://schemas.microsoft.com/office/drawing/2014/main" id="{A977CCFC-C0A6-43E0-AA3F-4325069404F7}"/>
              </a:ext>
            </a:extLst>
          </p:cNvPr>
          <p:cNvGraphicFramePr>
            <a:graphicFrameLocks noGrp="1"/>
          </p:cNvGraphicFramePr>
          <p:nvPr/>
        </p:nvGraphicFramePr>
        <p:xfrm>
          <a:off x="1445623" y="2477587"/>
          <a:ext cx="6888479" cy="3397658"/>
        </p:xfrm>
        <a:graphic>
          <a:graphicData uri="http://schemas.openxmlformats.org/drawingml/2006/table">
            <a:tbl>
              <a:tblPr>
                <a:tableStyleId>{5C22544A-7EE6-4342-B048-85BDC9FD1C3A}</a:tableStyleId>
              </a:tblPr>
              <a:tblGrid>
                <a:gridCol w="2084539">
                  <a:extLst>
                    <a:ext uri="{9D8B030D-6E8A-4147-A177-3AD203B41FA5}">
                      <a16:colId xmlns:a16="http://schemas.microsoft.com/office/drawing/2014/main" val="2281626971"/>
                    </a:ext>
                  </a:extLst>
                </a:gridCol>
                <a:gridCol w="960788">
                  <a:extLst>
                    <a:ext uri="{9D8B030D-6E8A-4147-A177-3AD203B41FA5}">
                      <a16:colId xmlns:a16="http://schemas.microsoft.com/office/drawing/2014/main" val="521946850"/>
                    </a:ext>
                  </a:extLst>
                </a:gridCol>
                <a:gridCol w="960788">
                  <a:extLst>
                    <a:ext uri="{9D8B030D-6E8A-4147-A177-3AD203B41FA5}">
                      <a16:colId xmlns:a16="http://schemas.microsoft.com/office/drawing/2014/main" val="4251480744"/>
                    </a:ext>
                  </a:extLst>
                </a:gridCol>
                <a:gridCol w="960788">
                  <a:extLst>
                    <a:ext uri="{9D8B030D-6E8A-4147-A177-3AD203B41FA5}">
                      <a16:colId xmlns:a16="http://schemas.microsoft.com/office/drawing/2014/main" val="789682629"/>
                    </a:ext>
                  </a:extLst>
                </a:gridCol>
                <a:gridCol w="960788">
                  <a:extLst>
                    <a:ext uri="{9D8B030D-6E8A-4147-A177-3AD203B41FA5}">
                      <a16:colId xmlns:a16="http://schemas.microsoft.com/office/drawing/2014/main" val="1358923703"/>
                    </a:ext>
                  </a:extLst>
                </a:gridCol>
                <a:gridCol w="960788">
                  <a:extLst>
                    <a:ext uri="{9D8B030D-6E8A-4147-A177-3AD203B41FA5}">
                      <a16:colId xmlns:a16="http://schemas.microsoft.com/office/drawing/2014/main" val="526683843"/>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32000">
                <a:tc>
                  <a:txBody>
                    <a:bodyPr/>
                    <a:lstStyle/>
                    <a:p>
                      <a:pPr algn="r" fontAlgn="b"/>
                      <a:r>
                        <a:rPr lang="fr-FR" sz="1200" b="1" i="0" u="none" strike="noStrike" kern="1200" dirty="0">
                          <a:solidFill>
                            <a:srgbClr val="404040"/>
                          </a:solidFill>
                          <a:effectLst/>
                          <a:latin typeface="Tahoma" panose="020B0604030504040204" pitchFamily="34" charset="0"/>
                          <a:ea typeface="+mn-ea"/>
                          <a:cs typeface="+mn-cs"/>
                        </a:rPr>
                        <a:t>Sous-total D’accord</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52%</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43%</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432000">
                <a:tc>
                  <a:txBody>
                    <a:bodyPr/>
                    <a:lstStyle/>
                    <a:p>
                      <a:pPr algn="r" fontAlgn="ctr"/>
                      <a:r>
                        <a:rPr lang="fr-FR" sz="1200" b="0" i="0" u="none" strike="noStrike" kern="1200" dirty="0">
                          <a:solidFill>
                            <a:srgbClr val="404040"/>
                          </a:solidFill>
                          <a:effectLst/>
                          <a:latin typeface="Tahoma" panose="020B0604030504040204" pitchFamily="34" charset="0"/>
                          <a:ea typeface="+mn-ea"/>
                          <a:cs typeface="+mn-cs"/>
                        </a:rPr>
                        <a:t>Tout à fait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432000">
                <a:tc>
                  <a:txBody>
                    <a:bodyPr/>
                    <a:lstStyle/>
                    <a:p>
                      <a:pPr algn="r" fontAlgn="ctr"/>
                      <a:r>
                        <a:rPr lang="fr-FR" sz="1200" b="0" i="0" u="none" strike="noStrike" kern="1200" dirty="0">
                          <a:solidFill>
                            <a:srgbClr val="404040"/>
                          </a:solidFill>
                          <a:effectLst/>
                          <a:latin typeface="Tahoma" panose="020B0604030504040204" pitchFamily="34" charset="0"/>
                          <a:ea typeface="+mn-ea"/>
                          <a:cs typeface="+mn-cs"/>
                        </a:rPr>
                        <a:t>Plutôt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432000">
                <a:tc>
                  <a:txBody>
                    <a:bodyPr/>
                    <a:lstStyle/>
                    <a:p>
                      <a:pPr algn="r" fontAlgn="b"/>
                      <a:r>
                        <a:rPr lang="fr-FR" sz="1200" b="1" i="0" u="none" strike="noStrike" kern="1200" dirty="0">
                          <a:solidFill>
                            <a:srgbClr val="404040"/>
                          </a:solidFill>
                          <a:effectLst/>
                          <a:latin typeface="Tahoma" panose="020B0604030504040204" pitchFamily="34" charset="0"/>
                          <a:ea typeface="+mn-ea"/>
                          <a:cs typeface="+mn-cs"/>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r h="432000">
                <a:tc>
                  <a:txBody>
                    <a:bodyPr/>
                    <a:lstStyle/>
                    <a:p>
                      <a:pPr algn="r" fontAlgn="ctr"/>
                      <a:r>
                        <a:rPr lang="fr-FR" sz="1200" b="0" i="0" u="none" strike="noStrike" kern="1200" dirty="0">
                          <a:solidFill>
                            <a:srgbClr val="404040"/>
                          </a:solidFill>
                          <a:effectLst/>
                          <a:latin typeface="Tahoma" panose="020B0604030504040204" pitchFamily="34" charset="0"/>
                          <a:ea typeface="+mn-ea"/>
                          <a:cs typeface="+mn-cs"/>
                        </a:rPr>
                        <a:t>Plutôt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835955"/>
                  </a:ext>
                </a:extLst>
              </a:tr>
              <a:tr h="432000">
                <a:tc>
                  <a:txBody>
                    <a:bodyPr/>
                    <a:lstStyle/>
                    <a:p>
                      <a:pPr algn="r" fontAlgn="ctr"/>
                      <a:r>
                        <a:rPr lang="fr-FR" sz="1200" b="0" i="0" u="none" strike="noStrike" kern="1200" dirty="0">
                          <a:solidFill>
                            <a:srgbClr val="404040"/>
                          </a:solidFill>
                          <a:effectLst/>
                          <a:latin typeface="Tahoma" panose="020B0604030504040204" pitchFamily="34" charset="0"/>
                          <a:ea typeface="+mn-ea"/>
                          <a:cs typeface="+mn-cs"/>
                        </a:rPr>
                        <a:t>Pas du tout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951650"/>
                  </a:ext>
                </a:extLst>
              </a:tr>
              <a:tr h="4320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pic>
        <p:nvPicPr>
          <p:cNvPr id="14" name="Image 4" descr="Une image contenant texte, clipart&#10;&#10;Description générée automatiquement">
            <a:extLst>
              <a:ext uri="{FF2B5EF4-FFF2-40B4-BE49-F238E27FC236}">
                <a16:creationId xmlns:a16="http://schemas.microsoft.com/office/drawing/2014/main" id="{56D553F5-A6AD-4BFE-852E-F4131BAF2D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7172" y="1928144"/>
            <a:ext cx="612000" cy="612000"/>
          </a:xfrm>
          <a:prstGeom prst="rect">
            <a:avLst/>
          </a:prstGeom>
        </p:spPr>
      </p:pic>
      <p:pic>
        <p:nvPicPr>
          <p:cNvPr id="15" name="Image 8">
            <a:extLst>
              <a:ext uri="{FF2B5EF4-FFF2-40B4-BE49-F238E27FC236}">
                <a16:creationId xmlns:a16="http://schemas.microsoft.com/office/drawing/2014/main" id="{F11A92F6-75C9-441F-855B-EEB0506280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9854" y="1928144"/>
            <a:ext cx="612000" cy="612000"/>
          </a:xfrm>
          <a:prstGeom prst="rect">
            <a:avLst/>
          </a:prstGeom>
        </p:spPr>
      </p:pic>
      <p:pic>
        <p:nvPicPr>
          <p:cNvPr id="16" name="Image 10">
            <a:extLst>
              <a:ext uri="{FF2B5EF4-FFF2-40B4-BE49-F238E27FC236}">
                <a16:creationId xmlns:a16="http://schemas.microsoft.com/office/drawing/2014/main" id="{7C29846A-F998-4747-8978-DD5AE7853E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3513" y="1928144"/>
            <a:ext cx="612000" cy="612000"/>
          </a:xfrm>
          <a:prstGeom prst="rect">
            <a:avLst/>
          </a:prstGeom>
        </p:spPr>
      </p:pic>
      <p:pic>
        <p:nvPicPr>
          <p:cNvPr id="17" name="Image 12" descr="Une image contenant texte, clipart&#10;&#10;Description générée automatiquement">
            <a:extLst>
              <a:ext uri="{FF2B5EF4-FFF2-40B4-BE49-F238E27FC236}">
                <a16:creationId xmlns:a16="http://schemas.microsoft.com/office/drawing/2014/main" id="{6E0B8245-97A2-478D-BB2C-A8F78B5834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6196" y="1928144"/>
            <a:ext cx="612000" cy="612000"/>
          </a:xfrm>
          <a:prstGeom prst="rect">
            <a:avLst/>
          </a:prstGeom>
        </p:spPr>
      </p:pic>
      <p:pic>
        <p:nvPicPr>
          <p:cNvPr id="18" name="Image 14">
            <a:extLst>
              <a:ext uri="{FF2B5EF4-FFF2-40B4-BE49-F238E27FC236}">
                <a16:creationId xmlns:a16="http://schemas.microsoft.com/office/drawing/2014/main" id="{3A688ADF-48C0-4D2A-8856-8640962FA3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0831" y="1928144"/>
            <a:ext cx="612000" cy="612000"/>
          </a:xfrm>
          <a:prstGeom prst="rect">
            <a:avLst/>
          </a:prstGeom>
        </p:spPr>
      </p:pic>
      <p:graphicFrame>
        <p:nvGraphicFramePr>
          <p:cNvPr id="2" name="Tabela 1">
            <a:extLst>
              <a:ext uri="{FF2B5EF4-FFF2-40B4-BE49-F238E27FC236}">
                <a16:creationId xmlns:a16="http://schemas.microsoft.com/office/drawing/2014/main" id="{97009FE5-EB6A-4175-96C0-F66EA0B2B24D}"/>
              </a:ext>
            </a:extLst>
          </p:cNvPr>
          <p:cNvGraphicFramePr>
            <a:graphicFrameLocks noGrp="1"/>
          </p:cNvGraphicFramePr>
          <p:nvPr/>
        </p:nvGraphicFramePr>
        <p:xfrm>
          <a:off x="5427135" y="2855329"/>
          <a:ext cx="397933" cy="3029005"/>
        </p:xfrm>
        <a:graphic>
          <a:graphicData uri="http://schemas.openxmlformats.org/drawingml/2006/table">
            <a:tbl>
              <a:tblPr/>
              <a:tblGrid>
                <a:gridCol w="397933">
                  <a:extLst>
                    <a:ext uri="{9D8B030D-6E8A-4147-A177-3AD203B41FA5}">
                      <a16:colId xmlns:a16="http://schemas.microsoft.com/office/drawing/2014/main" val="2984805465"/>
                    </a:ext>
                  </a:extLst>
                </a:gridCol>
              </a:tblGrid>
              <a:tr h="432715">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682317506"/>
                  </a:ext>
                </a:extLst>
              </a:tr>
              <a:tr h="432715">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911410722"/>
                  </a:ext>
                </a:extLst>
              </a:tr>
              <a:tr h="432715">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669535857"/>
                  </a:ext>
                </a:extLst>
              </a:tr>
              <a:tr h="432715">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004128414"/>
                  </a:ext>
                </a:extLst>
              </a:tr>
              <a:tr h="432715">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787655929"/>
                  </a:ext>
                </a:extLst>
              </a:tr>
              <a:tr h="432715">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4091907930"/>
                  </a:ext>
                </a:extLst>
              </a:tr>
              <a:tr h="432715">
                <a:tc>
                  <a:txBody>
                    <a:bodyPr/>
                    <a:lstStyle/>
                    <a:p>
                      <a:pPr algn="l" fontAlgn="ctr"/>
                      <a:endParaRPr lang="fr-FR" sz="800" b="1" i="0" u="none" strike="noStrike" dirty="0">
                        <a:solidFill>
                          <a:srgbClr val="00B05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718736525"/>
                  </a:ext>
                </a:extLst>
              </a:tr>
            </a:tbl>
          </a:graphicData>
        </a:graphic>
      </p:graphicFrame>
      <p:cxnSp>
        <p:nvCxnSpPr>
          <p:cNvPr id="21" name="Connecteur droit avec flèche 73">
            <a:extLst>
              <a:ext uri="{FF2B5EF4-FFF2-40B4-BE49-F238E27FC236}">
                <a16:creationId xmlns:a16="http://schemas.microsoft.com/office/drawing/2014/main" id="{9BF78E2F-B0B2-466C-8183-58B972F2B354}"/>
              </a:ext>
            </a:extLst>
          </p:cNvPr>
          <p:cNvCxnSpPr/>
          <p:nvPr/>
        </p:nvCxnSpPr>
        <p:spPr bwMode="auto">
          <a:xfrm flipV="1">
            <a:off x="5276571" y="300869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2" name="Connecteur droit avec flèche 73">
            <a:extLst>
              <a:ext uri="{FF2B5EF4-FFF2-40B4-BE49-F238E27FC236}">
                <a16:creationId xmlns:a16="http://schemas.microsoft.com/office/drawing/2014/main" id="{5231BD0B-6FFD-4744-8F02-DAA379EC36A7}"/>
              </a:ext>
            </a:extLst>
          </p:cNvPr>
          <p:cNvCxnSpPr/>
          <p:nvPr/>
        </p:nvCxnSpPr>
        <p:spPr bwMode="auto">
          <a:xfrm flipV="1">
            <a:off x="5276571" y="387229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3" name="Connecteur droit avec flèche 73">
            <a:extLst>
              <a:ext uri="{FF2B5EF4-FFF2-40B4-BE49-F238E27FC236}">
                <a16:creationId xmlns:a16="http://schemas.microsoft.com/office/drawing/2014/main" id="{7E56CC0C-AE0F-4748-9BBC-28C0546647DE}"/>
              </a:ext>
            </a:extLst>
          </p:cNvPr>
          <p:cNvCxnSpPr/>
          <p:nvPr/>
        </p:nvCxnSpPr>
        <p:spPr bwMode="auto">
          <a:xfrm flipV="1">
            <a:off x="5276571" y="517616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4" name="Connecteur droit avec flèche 65">
            <a:extLst>
              <a:ext uri="{FF2B5EF4-FFF2-40B4-BE49-F238E27FC236}">
                <a16:creationId xmlns:a16="http://schemas.microsoft.com/office/drawing/2014/main" id="{95356619-A9A5-45C0-8661-8D5841F90813}"/>
              </a:ext>
            </a:extLst>
          </p:cNvPr>
          <p:cNvCxnSpPr/>
          <p:nvPr/>
        </p:nvCxnSpPr>
        <p:spPr bwMode="auto">
          <a:xfrm>
            <a:off x="5273348" y="34593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5" name="Connecteur droit avec flèche 65">
            <a:extLst>
              <a:ext uri="{FF2B5EF4-FFF2-40B4-BE49-F238E27FC236}">
                <a16:creationId xmlns:a16="http://schemas.microsoft.com/office/drawing/2014/main" id="{A801399C-3B09-4B93-898C-CCA08AFC6CED}"/>
              </a:ext>
            </a:extLst>
          </p:cNvPr>
          <p:cNvCxnSpPr/>
          <p:nvPr/>
        </p:nvCxnSpPr>
        <p:spPr bwMode="auto">
          <a:xfrm>
            <a:off x="5273348" y="431452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6" name="Connecteur droit avec flèche 65">
            <a:extLst>
              <a:ext uri="{FF2B5EF4-FFF2-40B4-BE49-F238E27FC236}">
                <a16:creationId xmlns:a16="http://schemas.microsoft.com/office/drawing/2014/main" id="{24FC8D83-4C37-4212-B7B7-8D80A1EC2089}"/>
              </a:ext>
            </a:extLst>
          </p:cNvPr>
          <p:cNvCxnSpPr/>
          <p:nvPr/>
        </p:nvCxnSpPr>
        <p:spPr bwMode="auto">
          <a:xfrm>
            <a:off x="5273348" y="474632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27" name="Tabela 26">
            <a:extLst>
              <a:ext uri="{FF2B5EF4-FFF2-40B4-BE49-F238E27FC236}">
                <a16:creationId xmlns:a16="http://schemas.microsoft.com/office/drawing/2014/main" id="{0F957F54-C516-4ED6-9B36-FAD30C4E3380}"/>
              </a:ext>
            </a:extLst>
          </p:cNvPr>
          <p:cNvGraphicFramePr>
            <a:graphicFrameLocks noGrp="1"/>
          </p:cNvGraphicFramePr>
          <p:nvPr/>
        </p:nvGraphicFramePr>
        <p:xfrm>
          <a:off x="6392334" y="2855329"/>
          <a:ext cx="397933" cy="3029005"/>
        </p:xfrm>
        <a:graphic>
          <a:graphicData uri="http://schemas.openxmlformats.org/drawingml/2006/table">
            <a:tbl>
              <a:tblPr/>
              <a:tblGrid>
                <a:gridCol w="397933">
                  <a:extLst>
                    <a:ext uri="{9D8B030D-6E8A-4147-A177-3AD203B41FA5}">
                      <a16:colId xmlns:a16="http://schemas.microsoft.com/office/drawing/2014/main" val="2984805465"/>
                    </a:ext>
                  </a:extLst>
                </a:gridCol>
              </a:tblGrid>
              <a:tr h="432715">
                <a:tc>
                  <a:txBody>
                    <a:bodyPr/>
                    <a:lstStyle/>
                    <a:p>
                      <a:pPr algn="l" fontAlgn="ctr"/>
                      <a:r>
                        <a:rPr lang="pl-PL" sz="800" b="1" i="0" u="none" strike="noStrike" dirty="0">
                          <a:solidFill>
                            <a:schemeClr val="tx1"/>
                          </a:solidFill>
                          <a:effectLst/>
                          <a:latin typeface="Tahoma" panose="020B0604030504040204" pitchFamily="34" charset="0"/>
                        </a:rPr>
                        <a:t>=</a:t>
                      </a:r>
                      <a:endParaRPr lang="fr-FR" sz="800" b="1" i="0" u="none" strike="noStrike" dirty="0">
                        <a:solidFill>
                          <a:schemeClr val="tx1"/>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682317506"/>
                  </a:ext>
                </a:extLst>
              </a:tr>
              <a:tr h="432715">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911410722"/>
                  </a:ext>
                </a:extLst>
              </a:tr>
              <a:tr h="432715">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669535857"/>
                  </a:ext>
                </a:extLst>
              </a:tr>
              <a:tr h="432715">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004128414"/>
                  </a:ext>
                </a:extLst>
              </a:tr>
              <a:tr h="432715">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787655929"/>
                  </a:ext>
                </a:extLst>
              </a:tr>
              <a:tr h="432715">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4091907930"/>
                  </a:ext>
                </a:extLst>
              </a:tr>
              <a:tr h="432715">
                <a:tc>
                  <a:txBody>
                    <a:bodyPr/>
                    <a:lstStyle/>
                    <a:p>
                      <a:pPr algn="l" fontAlgn="ctr"/>
                      <a:endParaRPr lang="fr-FR" sz="800" b="1" i="0" u="none" strike="noStrike" dirty="0">
                        <a:solidFill>
                          <a:srgbClr val="DD4B5A"/>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718736525"/>
                  </a:ext>
                </a:extLst>
              </a:tr>
            </a:tbl>
          </a:graphicData>
        </a:graphic>
      </p:graphicFrame>
      <p:cxnSp>
        <p:nvCxnSpPr>
          <p:cNvPr id="28" name="Connecteur droit avec flèche 73">
            <a:extLst>
              <a:ext uri="{FF2B5EF4-FFF2-40B4-BE49-F238E27FC236}">
                <a16:creationId xmlns:a16="http://schemas.microsoft.com/office/drawing/2014/main" id="{71C17B93-74AA-4405-B3DF-DA90519C0C6D}"/>
              </a:ext>
            </a:extLst>
          </p:cNvPr>
          <p:cNvCxnSpPr/>
          <p:nvPr/>
        </p:nvCxnSpPr>
        <p:spPr bwMode="auto">
          <a:xfrm flipV="1">
            <a:off x="6250237" y="38807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9" name="Connecteur droit avec flèche 73">
            <a:extLst>
              <a:ext uri="{FF2B5EF4-FFF2-40B4-BE49-F238E27FC236}">
                <a16:creationId xmlns:a16="http://schemas.microsoft.com/office/drawing/2014/main" id="{4746FD95-CE34-4072-A904-9D13941C0316}"/>
              </a:ext>
            </a:extLst>
          </p:cNvPr>
          <p:cNvCxnSpPr/>
          <p:nvPr/>
        </p:nvCxnSpPr>
        <p:spPr bwMode="auto">
          <a:xfrm flipV="1">
            <a:off x="6250237" y="43041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0" name="Connecteur droit avec flèche 73">
            <a:extLst>
              <a:ext uri="{FF2B5EF4-FFF2-40B4-BE49-F238E27FC236}">
                <a16:creationId xmlns:a16="http://schemas.microsoft.com/office/drawing/2014/main" id="{24FD83AA-76BB-4B8E-A0D6-6B5FD0532766}"/>
              </a:ext>
            </a:extLst>
          </p:cNvPr>
          <p:cNvCxnSpPr/>
          <p:nvPr/>
        </p:nvCxnSpPr>
        <p:spPr bwMode="auto">
          <a:xfrm flipV="1">
            <a:off x="6250237" y="47443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2" name="Connecteur droit avec flèche 65">
            <a:extLst>
              <a:ext uri="{FF2B5EF4-FFF2-40B4-BE49-F238E27FC236}">
                <a16:creationId xmlns:a16="http://schemas.microsoft.com/office/drawing/2014/main" id="{7AEACF17-EDDD-49C8-B89D-9B14BD643188}"/>
              </a:ext>
            </a:extLst>
          </p:cNvPr>
          <p:cNvCxnSpPr/>
          <p:nvPr/>
        </p:nvCxnSpPr>
        <p:spPr bwMode="auto">
          <a:xfrm>
            <a:off x="6255482" y="34593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3" name="Connecteur droit avec flèche 65">
            <a:extLst>
              <a:ext uri="{FF2B5EF4-FFF2-40B4-BE49-F238E27FC236}">
                <a16:creationId xmlns:a16="http://schemas.microsoft.com/office/drawing/2014/main" id="{13A93458-ACD8-4444-9FCE-8AF814E6E9A7}"/>
              </a:ext>
            </a:extLst>
          </p:cNvPr>
          <p:cNvCxnSpPr/>
          <p:nvPr/>
        </p:nvCxnSpPr>
        <p:spPr bwMode="auto">
          <a:xfrm>
            <a:off x="6255482" y="51781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4" name="Connecteur droit avec flèche 48">
            <a:extLst>
              <a:ext uri="{FF2B5EF4-FFF2-40B4-BE49-F238E27FC236}">
                <a16:creationId xmlns:a16="http://schemas.microsoft.com/office/drawing/2014/main" id="{D04F697D-5F32-406F-A6F0-9A8F60D6FF7B}"/>
              </a:ext>
            </a:extLst>
          </p:cNvPr>
          <p:cNvCxnSpPr/>
          <p:nvPr/>
        </p:nvCxnSpPr>
        <p:spPr bwMode="auto">
          <a:xfrm rot="2700000" flipV="1">
            <a:off x="6234744" y="303018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aphicFrame>
        <p:nvGraphicFramePr>
          <p:cNvPr id="35" name="Tabela 34">
            <a:extLst>
              <a:ext uri="{FF2B5EF4-FFF2-40B4-BE49-F238E27FC236}">
                <a16:creationId xmlns:a16="http://schemas.microsoft.com/office/drawing/2014/main" id="{C638C9A0-42FD-4412-9E71-A244814F6674}"/>
              </a:ext>
            </a:extLst>
          </p:cNvPr>
          <p:cNvGraphicFramePr>
            <a:graphicFrameLocks noGrp="1"/>
          </p:cNvGraphicFramePr>
          <p:nvPr/>
        </p:nvGraphicFramePr>
        <p:xfrm>
          <a:off x="7366001" y="2855329"/>
          <a:ext cx="397933" cy="3029005"/>
        </p:xfrm>
        <a:graphic>
          <a:graphicData uri="http://schemas.openxmlformats.org/drawingml/2006/table">
            <a:tbl>
              <a:tblPr/>
              <a:tblGrid>
                <a:gridCol w="397933">
                  <a:extLst>
                    <a:ext uri="{9D8B030D-6E8A-4147-A177-3AD203B41FA5}">
                      <a16:colId xmlns:a16="http://schemas.microsoft.com/office/drawing/2014/main" val="2984805465"/>
                    </a:ext>
                  </a:extLst>
                </a:gridCol>
              </a:tblGrid>
              <a:tr h="432715">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682317506"/>
                  </a:ext>
                </a:extLst>
              </a:tr>
              <a:tr h="432715">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911410722"/>
                  </a:ext>
                </a:extLst>
              </a:tr>
              <a:tr h="432715">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669535857"/>
                  </a:ext>
                </a:extLst>
              </a:tr>
              <a:tr h="432715">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004128414"/>
                  </a:ext>
                </a:extLst>
              </a:tr>
              <a:tr h="432715">
                <a:tc>
                  <a:txBody>
                    <a:bodyPr/>
                    <a:lstStyle/>
                    <a:p>
                      <a:pPr algn="l" fontAlgn="ctr"/>
                      <a:r>
                        <a:rPr lang="pl-PL" sz="800" b="1" i="0" u="none" strike="noStrike" dirty="0">
                          <a:solidFill>
                            <a:schemeClr val="tx1"/>
                          </a:solidFill>
                          <a:effectLst/>
                          <a:latin typeface="Tahoma" panose="020B0604030504040204" pitchFamily="34" charset="0"/>
                        </a:rPr>
                        <a:t>=</a:t>
                      </a:r>
                      <a:endParaRPr lang="fr-FR" sz="800" b="1" i="0" u="none" strike="noStrike" dirty="0">
                        <a:solidFill>
                          <a:schemeClr val="tx1"/>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787655929"/>
                  </a:ext>
                </a:extLst>
              </a:tr>
              <a:tr h="432715">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4091907930"/>
                  </a:ext>
                </a:extLst>
              </a:tr>
              <a:tr h="432715">
                <a:tc>
                  <a:txBody>
                    <a:bodyPr/>
                    <a:lstStyle/>
                    <a:p>
                      <a:pPr algn="l" fontAlgn="ctr"/>
                      <a:endParaRPr lang="fr-FR" sz="800" b="1" i="0" u="none" strike="noStrike" dirty="0">
                        <a:solidFill>
                          <a:srgbClr val="00B05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718736525"/>
                  </a:ext>
                </a:extLst>
              </a:tr>
            </a:tbl>
          </a:graphicData>
        </a:graphic>
      </p:graphicFrame>
      <p:cxnSp>
        <p:nvCxnSpPr>
          <p:cNvPr id="36" name="Connecteur droit avec flèche 73">
            <a:extLst>
              <a:ext uri="{FF2B5EF4-FFF2-40B4-BE49-F238E27FC236}">
                <a16:creationId xmlns:a16="http://schemas.microsoft.com/office/drawing/2014/main" id="{EA720277-0D70-43E9-A1A3-24E2D2944B06}"/>
              </a:ext>
            </a:extLst>
          </p:cNvPr>
          <p:cNvCxnSpPr/>
          <p:nvPr/>
        </p:nvCxnSpPr>
        <p:spPr bwMode="auto">
          <a:xfrm flipV="1">
            <a:off x="7223904" y="300869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7" name="Connecteur droit avec flèche 73">
            <a:extLst>
              <a:ext uri="{FF2B5EF4-FFF2-40B4-BE49-F238E27FC236}">
                <a16:creationId xmlns:a16="http://schemas.microsoft.com/office/drawing/2014/main" id="{59CB526D-FDB6-4A33-9E28-A5455860C2BC}"/>
              </a:ext>
            </a:extLst>
          </p:cNvPr>
          <p:cNvCxnSpPr/>
          <p:nvPr/>
        </p:nvCxnSpPr>
        <p:spPr bwMode="auto">
          <a:xfrm flipV="1">
            <a:off x="7223904" y="38807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9" name="Connecteur droit avec flèche 65">
            <a:extLst>
              <a:ext uri="{FF2B5EF4-FFF2-40B4-BE49-F238E27FC236}">
                <a16:creationId xmlns:a16="http://schemas.microsoft.com/office/drawing/2014/main" id="{54E8E567-D467-46F7-9292-098C7AE8C2C6}"/>
              </a:ext>
            </a:extLst>
          </p:cNvPr>
          <p:cNvCxnSpPr/>
          <p:nvPr/>
        </p:nvCxnSpPr>
        <p:spPr bwMode="auto">
          <a:xfrm>
            <a:off x="7203748" y="34593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0" name="Connecteur droit avec flèche 65">
            <a:extLst>
              <a:ext uri="{FF2B5EF4-FFF2-40B4-BE49-F238E27FC236}">
                <a16:creationId xmlns:a16="http://schemas.microsoft.com/office/drawing/2014/main" id="{9C09A4B2-E404-473A-AA8E-B7741611FFF1}"/>
              </a:ext>
            </a:extLst>
          </p:cNvPr>
          <p:cNvCxnSpPr/>
          <p:nvPr/>
        </p:nvCxnSpPr>
        <p:spPr bwMode="auto">
          <a:xfrm>
            <a:off x="7203748" y="43229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1" name="Connecteur droit avec flèche 65">
            <a:extLst>
              <a:ext uri="{FF2B5EF4-FFF2-40B4-BE49-F238E27FC236}">
                <a16:creationId xmlns:a16="http://schemas.microsoft.com/office/drawing/2014/main" id="{B326C16D-37E1-4187-BC77-49FA10F1F6C7}"/>
              </a:ext>
            </a:extLst>
          </p:cNvPr>
          <p:cNvCxnSpPr/>
          <p:nvPr/>
        </p:nvCxnSpPr>
        <p:spPr bwMode="auto">
          <a:xfrm>
            <a:off x="7203748" y="51781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pSp>
        <p:nvGrpSpPr>
          <p:cNvPr id="31" name="Groupe 178">
            <a:extLst>
              <a:ext uri="{FF2B5EF4-FFF2-40B4-BE49-F238E27FC236}">
                <a16:creationId xmlns:a16="http://schemas.microsoft.com/office/drawing/2014/main" id="{DB158B78-26BB-49D8-BFBC-9744B6B15BD6}"/>
              </a:ext>
            </a:extLst>
          </p:cNvPr>
          <p:cNvGrpSpPr/>
          <p:nvPr/>
        </p:nvGrpSpPr>
        <p:grpSpPr>
          <a:xfrm>
            <a:off x="6213466" y="6134084"/>
            <a:ext cx="2786465" cy="215444"/>
            <a:chOff x="6180269" y="5701497"/>
            <a:chExt cx="2786465" cy="215444"/>
          </a:xfrm>
        </p:grpSpPr>
        <p:sp>
          <p:nvSpPr>
            <p:cNvPr id="38" name="ZoneTexte 144">
              <a:extLst>
                <a:ext uri="{FF2B5EF4-FFF2-40B4-BE49-F238E27FC236}">
                  <a16:creationId xmlns:a16="http://schemas.microsoft.com/office/drawing/2014/main" id="{4F77BC6E-89EC-43FF-A143-DF42C682A0A7}"/>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2" name="Connecteur droit avec flèche 161">
              <a:extLst>
                <a:ext uri="{FF2B5EF4-FFF2-40B4-BE49-F238E27FC236}">
                  <a16:creationId xmlns:a16="http://schemas.microsoft.com/office/drawing/2014/main" id="{86946DD9-85F5-4CF3-BF21-CBAA784E51F9}"/>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3" name="Connecteur droit avec flèche 176">
              <a:extLst>
                <a:ext uri="{FF2B5EF4-FFF2-40B4-BE49-F238E27FC236}">
                  <a16:creationId xmlns:a16="http://schemas.microsoft.com/office/drawing/2014/main" id="{F282D0E5-42F0-4D94-AC6B-FF32EAB62525}"/>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44" name="Groupe 43">
            <a:extLst>
              <a:ext uri="{FF2B5EF4-FFF2-40B4-BE49-F238E27FC236}">
                <a16:creationId xmlns:a16="http://schemas.microsoft.com/office/drawing/2014/main" id="{6384545C-F852-4F12-8B39-2AFF1777B147}"/>
              </a:ext>
            </a:extLst>
          </p:cNvPr>
          <p:cNvGrpSpPr/>
          <p:nvPr/>
        </p:nvGrpSpPr>
        <p:grpSpPr>
          <a:xfrm>
            <a:off x="727555" y="820927"/>
            <a:ext cx="982374" cy="360000"/>
            <a:chOff x="727555" y="820927"/>
            <a:chExt cx="982374" cy="360000"/>
          </a:xfrm>
        </p:grpSpPr>
        <p:sp>
          <p:nvSpPr>
            <p:cNvPr id="45" name="Espace réservé du texte 4">
              <a:extLst>
                <a:ext uri="{FF2B5EF4-FFF2-40B4-BE49-F238E27FC236}">
                  <a16:creationId xmlns:a16="http://schemas.microsoft.com/office/drawing/2014/main" id="{2624D299-AD79-4EA2-A041-DA57EB04DB51}"/>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46" name="Picture 2" descr="C:\Users\NicoC\Desktop\CEVIPOF\sample-01.png">
              <a:extLst>
                <a:ext uri="{FF2B5EF4-FFF2-40B4-BE49-F238E27FC236}">
                  <a16:creationId xmlns:a16="http://schemas.microsoft.com/office/drawing/2014/main" id="{6F7BA1D9-14B4-4D3F-973A-5318672090DF}"/>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34494535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D21F07E-991A-4FBC-A14B-031CA1A2BCE5}"/>
              </a:ext>
            </a:extLst>
          </p:cNvPr>
          <p:cNvSpPr txBox="1"/>
          <p:nvPr/>
        </p:nvSpPr>
        <p:spPr>
          <a:xfrm>
            <a:off x="699242" y="6278133"/>
            <a:ext cx="2318263" cy="261610"/>
          </a:xfrm>
          <a:prstGeom prst="rect">
            <a:avLst/>
          </a:prstGeom>
          <a:noFill/>
        </p:spPr>
        <p:txBody>
          <a:bodyPr wrap="none" rtlCol="0">
            <a:spAutoFit/>
          </a:bodyPr>
          <a:lstStyle/>
          <a:p>
            <a:r>
              <a:rPr lang="fr-FR" sz="1100" b="0" i="1" dirty="0"/>
              <a:t>*Item posé à 50% de l’échantillon</a:t>
            </a:r>
          </a:p>
        </p:txBody>
      </p:sp>
      <p:graphicFrame>
        <p:nvGraphicFramePr>
          <p:cNvPr id="3" name="Tabela 2">
            <a:extLst>
              <a:ext uri="{FF2B5EF4-FFF2-40B4-BE49-F238E27FC236}">
                <a16:creationId xmlns:a16="http://schemas.microsoft.com/office/drawing/2014/main" id="{A46E2924-43DA-4122-B045-A45CA4AD4764}"/>
              </a:ext>
            </a:extLst>
          </p:cNvPr>
          <p:cNvGraphicFramePr>
            <a:graphicFrameLocks noGrp="1"/>
          </p:cNvGraphicFramePr>
          <p:nvPr>
            <p:extLst>
              <p:ext uri="{D42A27DB-BD31-4B8C-83A1-F6EECF244321}">
                <p14:modId xmlns:p14="http://schemas.microsoft.com/office/powerpoint/2010/main" val="1963931378"/>
              </p:ext>
            </p:extLst>
          </p:nvPr>
        </p:nvGraphicFramePr>
        <p:xfrm>
          <a:off x="8571025" y="1328952"/>
          <a:ext cx="609600" cy="5052633"/>
        </p:xfrm>
        <a:graphic>
          <a:graphicData uri="http://schemas.openxmlformats.org/drawingml/2006/table">
            <a:tbl>
              <a:tblPr/>
              <a:tblGrid>
                <a:gridCol w="609600">
                  <a:extLst>
                    <a:ext uri="{9D8B030D-6E8A-4147-A177-3AD203B41FA5}">
                      <a16:colId xmlns:a16="http://schemas.microsoft.com/office/drawing/2014/main" val="179634902"/>
                    </a:ext>
                  </a:extLst>
                </a:gridCol>
              </a:tblGrid>
              <a:tr h="23478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0" dirty="0">
                          <a:solidFill>
                            <a:srgbClr val="000000"/>
                          </a:solidFill>
                        </a:rPr>
                        <a:t>Non posé</a:t>
                      </a:r>
                      <a:endParaRPr lang="fr-FR" sz="800" dirty="0"/>
                    </a:p>
                  </a:txBody>
                  <a:tcPr marL="7620" marR="7620" marT="7620" marB="0" anchor="ctr">
                    <a:lnL>
                      <a:noFill/>
                    </a:lnL>
                    <a:lnR>
                      <a:noFill/>
                    </a:lnR>
                    <a:lnT>
                      <a:noFill/>
                    </a:lnT>
                    <a:lnB>
                      <a:noFill/>
                    </a:lnB>
                  </a:tcPr>
                </a:tc>
                <a:extLst>
                  <a:ext uri="{0D108BD9-81ED-4DB2-BD59-A6C34878D82A}">
                    <a16:rowId xmlns:a16="http://schemas.microsoft.com/office/drawing/2014/main" val="1640159411"/>
                  </a:ext>
                </a:extLst>
              </a:tr>
              <a:tr h="244179">
                <a:tc>
                  <a:txBody>
                    <a:bodyPr/>
                    <a:lstStyle/>
                    <a:p>
                      <a:pPr algn="ctr" fontAlgn="ctr"/>
                      <a:r>
                        <a:rPr lang="fr-FR" sz="800" b="1" i="1" kern="1200" dirty="0">
                          <a:solidFill>
                            <a:srgbClr val="00B050"/>
                          </a:solidFill>
                          <a:latin typeface="Tahoma" pitchFamily="34" charset="0"/>
                          <a:ea typeface="+mn-ea"/>
                          <a:cs typeface="Tahoma"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187662396"/>
                  </a:ext>
                </a:extLst>
              </a:tr>
              <a:tr h="2441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0" dirty="0">
                          <a:solidFill>
                            <a:srgbClr val="000000"/>
                          </a:solidFill>
                        </a:rPr>
                        <a:t>Non posé</a:t>
                      </a:r>
                      <a:endParaRPr lang="fr-FR" sz="800" dirty="0"/>
                    </a:p>
                  </a:txBody>
                  <a:tcPr marL="7620" marR="7620" marT="7620" marB="0" anchor="ctr">
                    <a:lnL>
                      <a:noFill/>
                    </a:lnL>
                    <a:lnR>
                      <a:noFill/>
                    </a:lnR>
                    <a:lnT>
                      <a:noFill/>
                    </a:lnT>
                    <a:lnB>
                      <a:noFill/>
                    </a:lnB>
                  </a:tcPr>
                </a:tc>
                <a:extLst>
                  <a:ext uri="{0D108BD9-81ED-4DB2-BD59-A6C34878D82A}">
                    <a16:rowId xmlns:a16="http://schemas.microsoft.com/office/drawing/2014/main" val="444719595"/>
                  </a:ext>
                </a:extLst>
              </a:tr>
              <a:tr h="244179">
                <a:tc>
                  <a:txBody>
                    <a:bodyPr/>
                    <a:lstStyle/>
                    <a:p>
                      <a:pPr algn="ctr" fontAlgn="ctr"/>
                      <a:r>
                        <a:rPr lang="fr-FR" sz="800" b="1" i="1" kern="1200" dirty="0">
                          <a:solidFill>
                            <a:srgbClr val="00B050"/>
                          </a:solidFill>
                          <a:latin typeface="Tahoma" pitchFamily="34" charset="0"/>
                          <a:ea typeface="+mn-ea"/>
                          <a:cs typeface="Tahoma"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504971440"/>
                  </a:ext>
                </a:extLst>
              </a:tr>
              <a:tr h="244179">
                <a:tc>
                  <a:txBody>
                    <a:bodyPr/>
                    <a:lstStyle/>
                    <a:p>
                      <a:pPr algn="ctr" fontAlgn="ctr"/>
                      <a:r>
                        <a:rPr lang="fr-FR" sz="800" b="1" i="1" kern="1200" dirty="0">
                          <a:solidFill>
                            <a:srgbClr val="00B050"/>
                          </a:solidFill>
                          <a:latin typeface="Tahoma" pitchFamily="34" charset="0"/>
                          <a:ea typeface="+mn-ea"/>
                          <a:cs typeface="Tahoma"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4024753196"/>
                  </a:ext>
                </a:extLst>
              </a:tr>
              <a:tr h="2441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0" dirty="0">
                          <a:solidFill>
                            <a:srgbClr val="000000"/>
                          </a:solidFill>
                        </a:rPr>
                        <a:t>Non posé</a:t>
                      </a:r>
                      <a:endParaRPr lang="fr-FR" sz="800" dirty="0"/>
                    </a:p>
                  </a:txBody>
                  <a:tcPr marL="7620" marR="7620" marT="7620" marB="0" anchor="ctr">
                    <a:lnL>
                      <a:noFill/>
                    </a:lnL>
                    <a:lnR>
                      <a:noFill/>
                    </a:lnR>
                    <a:lnT>
                      <a:noFill/>
                    </a:lnT>
                    <a:lnB>
                      <a:noFill/>
                    </a:lnB>
                  </a:tcPr>
                </a:tc>
                <a:extLst>
                  <a:ext uri="{0D108BD9-81ED-4DB2-BD59-A6C34878D82A}">
                    <a16:rowId xmlns:a16="http://schemas.microsoft.com/office/drawing/2014/main" val="2650830302"/>
                  </a:ext>
                </a:extLst>
              </a:tr>
              <a:tr h="244179">
                <a:tc>
                  <a:txBody>
                    <a:bodyPr/>
                    <a:lstStyle/>
                    <a:p>
                      <a:pPr algn="ctr" fontAlgn="ctr"/>
                      <a:r>
                        <a:rPr lang="fr-FR" sz="800" b="1" i="1" kern="1200" dirty="0">
                          <a:solidFill>
                            <a:srgbClr val="00B050"/>
                          </a:solidFill>
                          <a:latin typeface="Tahoma" pitchFamily="34" charset="0"/>
                          <a:ea typeface="+mn-ea"/>
                          <a:cs typeface="Tahoma"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9533354"/>
                  </a:ext>
                </a:extLst>
              </a:tr>
              <a:tr h="244179">
                <a:tc>
                  <a:txBody>
                    <a:bodyPr/>
                    <a:lstStyle/>
                    <a:p>
                      <a:pPr algn="ctr" fontAlgn="ctr"/>
                      <a:r>
                        <a:rPr lang="fr-FR" sz="800" b="1" i="1" kern="1200" dirty="0">
                          <a:solidFill>
                            <a:srgbClr val="00B050"/>
                          </a:solidFill>
                          <a:latin typeface="Tahoma" pitchFamily="34" charset="0"/>
                          <a:ea typeface="+mn-ea"/>
                          <a:cs typeface="Tahoma"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738973813"/>
                  </a:ext>
                </a:extLst>
              </a:tr>
              <a:tr h="244179">
                <a:tc>
                  <a:txBody>
                    <a:bodyPr/>
                    <a:lstStyle/>
                    <a:p>
                      <a:pPr algn="ctr"/>
                      <a:r>
                        <a:rPr lang="fr-FR" sz="800" b="1" i="1" kern="1200" dirty="0">
                          <a:solidFill>
                            <a:schemeClr val="tx1"/>
                          </a:solidFill>
                          <a:latin typeface="Tahoma" pitchFamily="34" charset="0"/>
                          <a:ea typeface="+mn-ea"/>
                          <a:cs typeface="Tahoma"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201074718"/>
                  </a:ext>
                </a:extLst>
              </a:tr>
              <a:tr h="2441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0" dirty="0">
                          <a:solidFill>
                            <a:srgbClr val="000000"/>
                          </a:solidFill>
                        </a:rPr>
                        <a:t>Non posé</a:t>
                      </a:r>
                      <a:endParaRPr lang="fr-FR" sz="800" dirty="0"/>
                    </a:p>
                  </a:txBody>
                  <a:tcPr marL="7620" marR="7620" marT="7620" marB="0" anchor="ctr">
                    <a:lnL>
                      <a:noFill/>
                    </a:lnL>
                    <a:lnR>
                      <a:noFill/>
                    </a:lnR>
                    <a:lnT>
                      <a:noFill/>
                    </a:lnT>
                    <a:lnB>
                      <a:noFill/>
                    </a:lnB>
                  </a:tcPr>
                </a:tc>
                <a:extLst>
                  <a:ext uri="{0D108BD9-81ED-4DB2-BD59-A6C34878D82A}">
                    <a16:rowId xmlns:a16="http://schemas.microsoft.com/office/drawing/2014/main" val="1380743067"/>
                  </a:ext>
                </a:extLst>
              </a:tr>
              <a:tr h="244179">
                <a:tc>
                  <a:txBody>
                    <a:bodyPr/>
                    <a:lstStyle/>
                    <a:p>
                      <a:pPr algn="ctr" fontAlgn="ctr"/>
                      <a:r>
                        <a:rPr lang="fr-FR" sz="800" b="1" i="1" kern="1200" dirty="0">
                          <a:solidFill>
                            <a:srgbClr val="00B050"/>
                          </a:solidFill>
                          <a:latin typeface="Tahoma" pitchFamily="34" charset="0"/>
                          <a:ea typeface="+mn-ea"/>
                          <a:cs typeface="Tahoma"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615381719"/>
                  </a:ext>
                </a:extLst>
              </a:tr>
              <a:tr h="244179">
                <a:tc>
                  <a:txBody>
                    <a:bodyPr/>
                    <a:lstStyle/>
                    <a:p>
                      <a:pPr algn="ctr" fontAlgn="ctr"/>
                      <a:r>
                        <a:rPr lang="fr-FR" sz="800" b="1" i="1" kern="1200" dirty="0">
                          <a:solidFill>
                            <a:srgbClr val="00B050"/>
                          </a:solidFill>
                          <a:latin typeface="Tahoma" pitchFamily="34" charset="0"/>
                          <a:ea typeface="+mn-ea"/>
                          <a:cs typeface="Tahoma"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554161471"/>
                  </a:ext>
                </a:extLst>
              </a:tr>
              <a:tr h="244179">
                <a:tc>
                  <a:txBody>
                    <a:bodyPr/>
                    <a:lstStyle/>
                    <a:p>
                      <a:pPr algn="ctr" fontAlgn="ctr"/>
                      <a:r>
                        <a:rPr lang="fr-FR" sz="800" b="1" i="1" kern="1200" dirty="0">
                          <a:solidFill>
                            <a:srgbClr val="00B050"/>
                          </a:solidFill>
                          <a:latin typeface="Tahoma" pitchFamily="34" charset="0"/>
                          <a:ea typeface="+mn-ea"/>
                          <a:cs typeface="Tahoma"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935719859"/>
                  </a:ext>
                </a:extLst>
              </a:tr>
              <a:tr h="244179">
                <a:tc>
                  <a:txBody>
                    <a:bodyPr/>
                    <a:lstStyle/>
                    <a:p>
                      <a:pPr algn="ctr" fontAlgn="ctr"/>
                      <a:r>
                        <a:rPr lang="fr-FR" sz="800" b="1" i="1" kern="1200" dirty="0">
                          <a:solidFill>
                            <a:srgbClr val="00B050"/>
                          </a:solidFill>
                          <a:latin typeface="Tahoma" pitchFamily="34" charset="0"/>
                          <a:ea typeface="+mn-ea"/>
                          <a:cs typeface="Tahoma"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835861970"/>
                  </a:ext>
                </a:extLst>
              </a:tr>
              <a:tr h="244179">
                <a:tc>
                  <a:txBody>
                    <a:bodyPr/>
                    <a:lstStyle/>
                    <a:p>
                      <a:pPr algn="ctr" fontAlgn="ctr"/>
                      <a:r>
                        <a:rPr lang="fr-FR" sz="800" b="1" i="1" kern="1200" dirty="0">
                          <a:solidFill>
                            <a:srgbClr val="00B050"/>
                          </a:solidFill>
                          <a:latin typeface="Tahoma" pitchFamily="34" charset="0"/>
                          <a:ea typeface="+mn-ea"/>
                          <a:cs typeface="Tahoma"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172247224"/>
                  </a:ext>
                </a:extLst>
              </a:tr>
              <a:tr h="244179">
                <a:tc>
                  <a:txBody>
                    <a:bodyPr/>
                    <a:lstStyle/>
                    <a:p>
                      <a:pPr algn="ctr" fontAlgn="ctr"/>
                      <a:r>
                        <a:rPr lang="fr-FR" sz="800" b="1" i="1" kern="1200" dirty="0">
                          <a:solidFill>
                            <a:srgbClr val="00B050"/>
                          </a:solidFill>
                          <a:latin typeface="Tahoma" pitchFamily="34" charset="0"/>
                          <a:ea typeface="+mn-ea"/>
                          <a:cs typeface="Tahoma"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1986583392"/>
                  </a:ext>
                </a:extLst>
              </a:tr>
              <a:tr h="244179">
                <a:tc>
                  <a:txBody>
                    <a:bodyPr/>
                    <a:lstStyle/>
                    <a:p>
                      <a:pPr algn="ctr"/>
                      <a:r>
                        <a:rPr lang="fr-FR" sz="800" b="1" i="1" kern="1200" dirty="0">
                          <a:solidFill>
                            <a:schemeClr val="tx1"/>
                          </a:solidFill>
                          <a:latin typeface="Tahoma" pitchFamily="34" charset="0"/>
                          <a:ea typeface="+mn-ea"/>
                          <a:cs typeface="Tahoma"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834568166"/>
                  </a:ext>
                </a:extLst>
              </a:tr>
              <a:tr h="234789">
                <a:tc>
                  <a:txBody>
                    <a:bodyPr/>
                    <a:lstStyle/>
                    <a:p>
                      <a:pPr algn="ctr"/>
                      <a:r>
                        <a:rPr lang="fr-FR" sz="800" b="1" i="1" kern="1200" dirty="0">
                          <a:solidFill>
                            <a:schemeClr val="tx1"/>
                          </a:solidFill>
                          <a:latin typeface="Tahoma" pitchFamily="34" charset="0"/>
                          <a:ea typeface="+mn-ea"/>
                          <a:cs typeface="Tahoma"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938676087"/>
                  </a:ext>
                </a:extLst>
              </a:tr>
              <a:tr h="225397">
                <a:tc>
                  <a:txBody>
                    <a:bodyPr/>
                    <a:lstStyle/>
                    <a:p>
                      <a:pPr algn="ctr" fontAlgn="ctr"/>
                      <a:r>
                        <a:rPr lang="fr-FR" sz="800" b="1" i="1" kern="1200" dirty="0">
                          <a:solidFill>
                            <a:srgbClr val="00B050"/>
                          </a:solidFill>
                          <a:latin typeface="Tahoma" pitchFamily="34" charset="0"/>
                          <a:ea typeface="+mn-ea"/>
                          <a:cs typeface="Tahoma"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961898796"/>
                  </a:ext>
                </a:extLst>
              </a:tr>
              <a:tr h="225397">
                <a:tc>
                  <a:txBody>
                    <a:bodyPr/>
                    <a:lstStyle/>
                    <a:p>
                      <a:pPr algn="ctr" fontAlgn="ctr"/>
                      <a:endParaRPr lang="fr-FR" sz="800" b="1" i="1" kern="1200" dirty="0">
                        <a:solidFill>
                          <a:srgbClr val="00B050"/>
                        </a:solidFill>
                        <a:latin typeface="Tahoma" pitchFamily="34" charset="0"/>
                        <a:ea typeface="+mn-ea"/>
                        <a:cs typeface="Tahoma"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28535784"/>
                  </a:ext>
                </a:extLst>
              </a:tr>
              <a:tr h="225397">
                <a:tc>
                  <a:txBody>
                    <a:bodyPr/>
                    <a:lstStyle/>
                    <a:p>
                      <a:pPr algn="ctr" fontAlgn="ctr"/>
                      <a:endParaRPr lang="fr-FR" sz="800" b="1" i="1" kern="1200" dirty="0">
                        <a:solidFill>
                          <a:srgbClr val="00B050"/>
                        </a:solidFill>
                        <a:latin typeface="Tahoma" pitchFamily="34" charset="0"/>
                        <a:ea typeface="+mn-ea"/>
                        <a:cs typeface="Tahoma"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070990578"/>
                  </a:ext>
                </a:extLst>
              </a:tr>
            </a:tbl>
          </a:graphicData>
        </a:graphic>
      </p:graphicFrame>
      <p:graphicFrame>
        <p:nvGraphicFramePr>
          <p:cNvPr id="4787333" name="Group 133"/>
          <p:cNvGraphicFramePr>
            <a:graphicFrameLocks noGrp="1"/>
          </p:cNvGraphicFramePr>
          <p:nvPr>
            <p:extLst>
              <p:ext uri="{D42A27DB-BD31-4B8C-83A1-F6EECF244321}">
                <p14:modId xmlns:p14="http://schemas.microsoft.com/office/powerpoint/2010/main" val="1003619457"/>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niveau de confiance dans certaines organisations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5"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Q25. Avez-vous très confiance, plutôt confiance, plutôt pas confiance ou pas confiance du tout dans chacune des organisations suivantes... ?</a:t>
            </a:r>
          </a:p>
        </p:txBody>
      </p:sp>
      <p:grpSp>
        <p:nvGrpSpPr>
          <p:cNvPr id="83" name="Groupe 82"/>
          <p:cNvGrpSpPr/>
          <p:nvPr/>
        </p:nvGrpSpPr>
        <p:grpSpPr>
          <a:xfrm>
            <a:off x="2952029" y="6106942"/>
            <a:ext cx="4761784" cy="452983"/>
            <a:chOff x="3554083" y="5781807"/>
            <a:chExt cx="4761784" cy="452983"/>
          </a:xfrm>
        </p:grpSpPr>
        <p:sp>
          <p:nvSpPr>
            <p:cNvPr id="84" name="AutoShape 4"/>
            <p:cNvSpPr>
              <a:spLocks noChangeArrowheads="1"/>
            </p:cNvSpPr>
            <p:nvPr/>
          </p:nvSpPr>
          <p:spPr bwMode="auto">
            <a:xfrm>
              <a:off x="3554083" y="5781807"/>
              <a:ext cx="4735902" cy="452983"/>
            </a:xfrm>
            <a:prstGeom prst="roundRect">
              <a:avLst>
                <a:gd name="adj" fmla="val 16667"/>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cs typeface="Tahoma" pitchFamily="34" charset="0"/>
              </a:endParaRPr>
            </a:p>
          </p:txBody>
        </p:sp>
        <p:sp>
          <p:nvSpPr>
            <p:cNvPr id="85" name="=label1"/>
            <p:cNvSpPr txBox="1"/>
            <p:nvPr/>
          </p:nvSpPr>
          <p:spPr>
            <a:xfrm>
              <a:off x="4009906" y="5823632"/>
              <a:ext cx="1095947" cy="3693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Très </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confiance</a:t>
              </a:r>
            </a:p>
          </p:txBody>
        </p:sp>
        <p:sp>
          <p:nvSpPr>
            <p:cNvPr id="86" name="=label4"/>
            <p:cNvSpPr txBox="1"/>
            <p:nvPr/>
          </p:nvSpPr>
          <p:spPr>
            <a:xfrm>
              <a:off x="6754561" y="5816807"/>
              <a:ext cx="1250609" cy="38298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Pas du tout</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 confiance</a:t>
              </a:r>
            </a:p>
          </p:txBody>
        </p:sp>
        <p:sp>
          <p:nvSpPr>
            <p:cNvPr id="99" name="=label2"/>
            <p:cNvSpPr txBox="1"/>
            <p:nvPr/>
          </p:nvSpPr>
          <p:spPr>
            <a:xfrm>
              <a:off x="4890392" y="5823632"/>
              <a:ext cx="1083476" cy="3693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Plutôt </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confiance</a:t>
              </a:r>
            </a:p>
          </p:txBody>
        </p:sp>
        <p:sp>
          <p:nvSpPr>
            <p:cNvPr id="100" name="=label3"/>
            <p:cNvSpPr txBox="1"/>
            <p:nvPr/>
          </p:nvSpPr>
          <p:spPr>
            <a:xfrm>
              <a:off x="5794747" y="5823632"/>
              <a:ext cx="1209676" cy="3693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Plutôt pas </a:t>
              </a:r>
            </a:p>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confiance</a:t>
              </a:r>
            </a:p>
          </p:txBody>
        </p:sp>
        <p:sp>
          <p:nvSpPr>
            <p:cNvPr id="101" name="=affich1"/>
            <p:cNvSpPr>
              <a:spLocks noChangeArrowheads="1"/>
            </p:cNvSpPr>
            <p:nvPr/>
          </p:nvSpPr>
          <p:spPr bwMode="auto">
            <a:xfrm>
              <a:off x="3810446" y="5888617"/>
              <a:ext cx="242591" cy="239363"/>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105" name="=affich2"/>
            <p:cNvSpPr>
              <a:spLocks noChangeArrowheads="1"/>
            </p:cNvSpPr>
            <p:nvPr/>
          </p:nvSpPr>
          <p:spPr bwMode="auto">
            <a:xfrm>
              <a:off x="4682650" y="5888617"/>
              <a:ext cx="242591" cy="239363"/>
            </a:xfrm>
            <a:prstGeom prst="rect">
              <a:avLst/>
            </a:prstGeom>
            <a:solidFill>
              <a:srgbClr val="00B0F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106" name="=affich3"/>
            <p:cNvSpPr>
              <a:spLocks noChangeArrowheads="1"/>
            </p:cNvSpPr>
            <p:nvPr/>
          </p:nvSpPr>
          <p:spPr bwMode="auto">
            <a:xfrm>
              <a:off x="5576341" y="5888617"/>
              <a:ext cx="242591" cy="239363"/>
            </a:xfrm>
            <a:prstGeom prst="rect">
              <a:avLst/>
            </a:prstGeom>
            <a:solidFill>
              <a:srgbClr val="FFC00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107" name="=affich4"/>
            <p:cNvSpPr>
              <a:spLocks noChangeArrowheads="1"/>
            </p:cNvSpPr>
            <p:nvPr/>
          </p:nvSpPr>
          <p:spPr bwMode="auto">
            <a:xfrm>
              <a:off x="6546832" y="5888617"/>
              <a:ext cx="242591" cy="239363"/>
            </a:xfrm>
            <a:prstGeom prst="rect">
              <a:avLst/>
            </a:prstGeom>
            <a:solidFill>
              <a:srgbClr val="FF505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108" name="=affich5"/>
            <p:cNvSpPr>
              <a:spLocks noChangeArrowheads="1"/>
            </p:cNvSpPr>
            <p:nvPr/>
          </p:nvSpPr>
          <p:spPr bwMode="auto">
            <a:xfrm>
              <a:off x="7583381" y="5888617"/>
              <a:ext cx="242591" cy="239363"/>
            </a:xfrm>
            <a:prstGeom prst="rect">
              <a:avLst/>
            </a:prstGeom>
            <a:solidFill>
              <a:srgbClr val="595959"/>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109" name="=label5"/>
            <p:cNvSpPr txBox="1"/>
            <p:nvPr/>
          </p:nvSpPr>
          <p:spPr>
            <a:xfrm>
              <a:off x="7810003" y="5888617"/>
              <a:ext cx="505864" cy="239363"/>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fr-FR" sz="900" b="0" dirty="0">
                  <a:solidFill>
                    <a:srgbClr val="000000"/>
                  </a:solidFill>
                  <a:latin typeface="Tahoma" pitchFamily="34" charset="0"/>
                  <a:ea typeface="Tahoma" pitchFamily="34" charset="0"/>
                  <a:cs typeface="Tahoma" pitchFamily="34" charset="0"/>
                </a:rPr>
                <a:t>NSP</a:t>
              </a:r>
            </a:p>
          </p:txBody>
        </p:sp>
      </p:grpSp>
      <p:sp>
        <p:nvSpPr>
          <p:cNvPr id="110" name="ZoneTexte 109"/>
          <p:cNvSpPr txBox="1"/>
          <p:nvPr>
            <p:custDataLst>
              <p:tags r:id="rId2"/>
            </p:custDataLst>
          </p:nvPr>
        </p:nvSpPr>
        <p:spPr>
          <a:xfrm rot="5400000">
            <a:off x="7108599" y="3436021"/>
            <a:ext cx="4554980" cy="307777"/>
          </a:xfrm>
          <a:prstGeom prst="rect">
            <a:avLst/>
          </a:prstGeom>
          <a:solidFill>
            <a:srgbClr val="376092"/>
          </a:solidFill>
        </p:spPr>
        <p:txBody>
          <a:bodyPr wrap="square" rtlCol="0">
            <a:spAutoFit/>
          </a:bodyPr>
          <a:lstStyle/>
          <a:p>
            <a:pPr algn="ctr"/>
            <a:r>
              <a:rPr lang="fr-FR" sz="1400" b="0" spc="300" dirty="0">
                <a:solidFill>
                  <a:srgbClr val="FFFFFF"/>
                </a:solidFill>
                <a:latin typeface="Calibri" pitchFamily="34" charset="0"/>
                <a:cs typeface="Tahoma" pitchFamily="34" charset="0"/>
              </a:rPr>
              <a:t>% Confiance</a:t>
            </a:r>
          </a:p>
        </p:txBody>
      </p:sp>
      <p:graphicFrame>
        <p:nvGraphicFramePr>
          <p:cNvPr id="111" name="Tableau 110"/>
          <p:cNvGraphicFramePr>
            <a:graphicFrameLocks noGrp="1"/>
          </p:cNvGraphicFramePr>
          <p:nvPr>
            <p:extLst>
              <p:ext uri="{D42A27DB-BD31-4B8C-83A1-F6EECF244321}">
                <p14:modId xmlns:p14="http://schemas.microsoft.com/office/powerpoint/2010/main" val="570290078"/>
              </p:ext>
            </p:extLst>
          </p:nvPr>
        </p:nvGraphicFramePr>
        <p:xfrm>
          <a:off x="104503" y="1303363"/>
          <a:ext cx="3230879" cy="4602142"/>
        </p:xfrm>
        <a:graphic>
          <a:graphicData uri="http://schemas.openxmlformats.org/drawingml/2006/table">
            <a:tbl>
              <a:tblPr/>
              <a:tblGrid>
                <a:gridCol w="3230879">
                  <a:extLst>
                    <a:ext uri="{9D8B030D-6E8A-4147-A177-3AD203B41FA5}">
                      <a16:colId xmlns:a16="http://schemas.microsoft.com/office/drawing/2014/main" val="20000"/>
                    </a:ext>
                  </a:extLst>
                </a:gridCol>
              </a:tblGrid>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 personnel médical*</a:t>
                      </a:r>
                    </a:p>
                  </a:txBody>
                  <a:tcPr marL="7620" marR="7620" marT="7620" marB="0" anchor="ctr">
                    <a:lnL>
                      <a:noFill/>
                    </a:lnL>
                    <a:lnR>
                      <a:noFill/>
                    </a:lnR>
                    <a:lnT>
                      <a:noFill/>
                    </a:lnT>
                    <a:lnB>
                      <a:noFill/>
                    </a:lnB>
                  </a:tcPr>
                </a:tc>
                <a:extLst>
                  <a:ext uri="{0D108BD9-81ED-4DB2-BD59-A6C34878D82A}">
                    <a16:rowId xmlns:a16="http://schemas.microsoft.com/office/drawing/2014/main" val="10000"/>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hôpitaux*</a:t>
                      </a:r>
                    </a:p>
                  </a:txBody>
                  <a:tcPr marL="7620" marR="7620" marT="7620" marB="0" anchor="ctr">
                    <a:lnL>
                      <a:noFill/>
                    </a:lnL>
                    <a:lnR>
                      <a:noFill/>
                    </a:lnR>
                    <a:lnT>
                      <a:noFill/>
                    </a:lnT>
                    <a:lnB>
                      <a:noFill/>
                    </a:lnB>
                  </a:tcPr>
                </a:tc>
                <a:extLst>
                  <a:ext uri="{0D108BD9-81ED-4DB2-BD59-A6C34878D82A}">
                    <a16:rowId xmlns:a16="http://schemas.microsoft.com/office/drawing/2014/main" val="2453723007"/>
                  </a:ext>
                </a:extLst>
              </a:tr>
              <a:tr h="24221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science*</a:t>
                      </a:r>
                    </a:p>
                  </a:txBody>
                  <a:tcPr marL="7620" marR="7620" marT="7620" marB="0" anchor="ctr">
                    <a:lnL>
                      <a:noFill/>
                    </a:lnL>
                    <a:lnR>
                      <a:noFill/>
                    </a:lnR>
                    <a:lnT>
                      <a:noFill/>
                    </a:lnT>
                    <a:lnB>
                      <a:noFill/>
                    </a:lnB>
                  </a:tcPr>
                </a:tc>
                <a:extLst>
                  <a:ext uri="{0D108BD9-81ED-4DB2-BD59-A6C34878D82A}">
                    <a16:rowId xmlns:a16="http://schemas.microsoft.com/office/drawing/2014/main" val="1870381335"/>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petites et moyennes entreprises</a:t>
                      </a:r>
                    </a:p>
                  </a:txBody>
                  <a:tcPr marL="7620" marR="7620" marT="7620" marB="0" anchor="ctr">
                    <a:lnL>
                      <a:noFill/>
                    </a:lnL>
                    <a:lnR>
                      <a:noFill/>
                    </a:lnR>
                    <a:lnT>
                      <a:noFill/>
                    </a:lnT>
                    <a:lnB>
                      <a:noFill/>
                    </a:lnB>
                  </a:tcPr>
                </a:tc>
                <a:extLst>
                  <a:ext uri="{0D108BD9-81ED-4DB2-BD59-A6C34878D82A}">
                    <a16:rowId xmlns:a16="http://schemas.microsoft.com/office/drawing/2014/main" val="10001"/>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L'armée</a:t>
                      </a:r>
                    </a:p>
                  </a:txBody>
                  <a:tcPr marL="7620" marR="7620" marT="7620" marB="0" anchor="ctr">
                    <a:lnL>
                      <a:noFill/>
                    </a:lnL>
                    <a:lnR>
                      <a:noFill/>
                    </a:lnR>
                    <a:lnT>
                      <a:noFill/>
                    </a:lnT>
                    <a:lnB>
                      <a:noFill/>
                    </a:lnB>
                  </a:tcPr>
                </a:tc>
                <a:extLst>
                  <a:ext uri="{0D108BD9-81ED-4DB2-BD59-A6C34878D82A}">
                    <a16:rowId xmlns:a16="http://schemas.microsoft.com/office/drawing/2014/main" val="10002"/>
                  </a:ext>
                </a:extLst>
              </a:tr>
              <a:tr h="24221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scientifiques*</a:t>
                      </a:r>
                    </a:p>
                  </a:txBody>
                  <a:tcPr marL="7620" marR="7620" marT="7620" marB="0" anchor="ctr">
                    <a:lnL>
                      <a:noFill/>
                    </a:lnL>
                    <a:lnR>
                      <a:noFill/>
                    </a:lnR>
                    <a:lnT>
                      <a:noFill/>
                    </a:lnT>
                    <a:lnB>
                      <a:noFill/>
                    </a:lnB>
                  </a:tcPr>
                </a:tc>
                <a:extLst>
                  <a:ext uri="{0D108BD9-81ED-4DB2-BD59-A6C34878D82A}">
                    <a16:rowId xmlns:a16="http://schemas.microsoft.com/office/drawing/2014/main" val="3074492140"/>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L'école</a:t>
                      </a:r>
                    </a:p>
                  </a:txBody>
                  <a:tcPr marL="7620" marR="7620" marT="7620" marB="0" anchor="ctr">
                    <a:lnL>
                      <a:noFill/>
                    </a:lnL>
                    <a:lnR>
                      <a:noFill/>
                    </a:lnR>
                    <a:lnT>
                      <a:noFill/>
                    </a:lnT>
                    <a:lnB>
                      <a:noFill/>
                    </a:lnB>
                  </a:tcPr>
                </a:tc>
                <a:extLst>
                  <a:ext uri="{0D108BD9-81ED-4DB2-BD59-A6C34878D82A}">
                    <a16:rowId xmlns:a16="http://schemas.microsoft.com/office/drawing/2014/main" val="10003"/>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police</a:t>
                      </a:r>
                    </a:p>
                  </a:txBody>
                  <a:tcPr marL="7620" marR="7620" marT="7620" marB="0" anchor="ctr">
                    <a:lnL>
                      <a:noFill/>
                    </a:lnL>
                    <a:lnR>
                      <a:noFill/>
                    </a:lnR>
                    <a:lnT>
                      <a:noFill/>
                    </a:lnT>
                    <a:lnB>
                      <a:noFill/>
                    </a:lnB>
                  </a:tcPr>
                </a:tc>
                <a:extLst>
                  <a:ext uri="{0D108BD9-81ED-4DB2-BD59-A6C34878D82A}">
                    <a16:rowId xmlns:a16="http://schemas.microsoft.com/office/drawing/2014/main" val="10004"/>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sécurité sociale</a:t>
                      </a:r>
                    </a:p>
                  </a:txBody>
                  <a:tcPr marL="7620" marR="7620" marT="7620" marB="0" anchor="ctr">
                    <a:lnL>
                      <a:noFill/>
                    </a:lnL>
                    <a:lnR>
                      <a:noFill/>
                    </a:lnR>
                    <a:lnT>
                      <a:noFill/>
                    </a:lnT>
                    <a:lnB>
                      <a:noFill/>
                    </a:lnB>
                  </a:tcPr>
                </a:tc>
                <a:extLst>
                  <a:ext uri="{0D108BD9-81ED-4DB2-BD59-A6C34878D82A}">
                    <a16:rowId xmlns:a16="http://schemas.microsoft.com/office/drawing/2014/main" val="10005"/>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associations</a:t>
                      </a:r>
                    </a:p>
                  </a:txBody>
                  <a:tcPr marL="7620" marR="7620" marT="7620" marB="0" anchor="ctr">
                    <a:lnL>
                      <a:noFill/>
                    </a:lnL>
                    <a:lnR>
                      <a:noFill/>
                    </a:lnR>
                    <a:lnT>
                      <a:noFill/>
                    </a:lnT>
                    <a:lnB>
                      <a:noFill/>
                    </a:lnB>
                  </a:tcPr>
                </a:tc>
                <a:extLst>
                  <a:ext uri="{0D108BD9-81ED-4DB2-BD59-A6C34878D82A}">
                    <a16:rowId xmlns:a16="http://schemas.microsoft.com/office/drawing/2014/main" val="10006"/>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justice</a:t>
                      </a:r>
                    </a:p>
                  </a:txBody>
                  <a:tcPr marL="7620" marR="7620" marT="7620" marB="0" anchor="ctr">
                    <a:lnL>
                      <a:noFill/>
                    </a:lnL>
                    <a:lnR>
                      <a:noFill/>
                    </a:lnR>
                    <a:lnT>
                      <a:noFill/>
                    </a:lnT>
                    <a:lnB>
                      <a:noFill/>
                    </a:lnB>
                  </a:tcPr>
                </a:tc>
                <a:extLst>
                  <a:ext uri="{0D108BD9-81ED-4DB2-BD59-A6C34878D82A}">
                    <a16:rowId xmlns:a16="http://schemas.microsoft.com/office/drawing/2014/main" val="10007"/>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grandes entreprises publiques</a:t>
                      </a:r>
                    </a:p>
                  </a:txBody>
                  <a:tcPr marL="7620" marR="7620" marT="7620" marB="0" anchor="ctr">
                    <a:lnL>
                      <a:noFill/>
                    </a:lnL>
                    <a:lnR>
                      <a:noFill/>
                    </a:lnR>
                    <a:lnT>
                      <a:noFill/>
                    </a:lnT>
                    <a:lnB>
                      <a:noFill/>
                    </a:lnB>
                  </a:tcPr>
                </a:tc>
                <a:extLst>
                  <a:ext uri="{0D108BD9-81ED-4DB2-BD59-A6C34878D82A}">
                    <a16:rowId xmlns:a16="http://schemas.microsoft.com/office/drawing/2014/main" val="10008"/>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grandes entreprises privées</a:t>
                      </a:r>
                    </a:p>
                  </a:txBody>
                  <a:tcPr marL="7620" marR="7620" marT="7620" marB="0" anchor="ctr">
                    <a:lnL>
                      <a:noFill/>
                    </a:lnL>
                    <a:lnR>
                      <a:noFill/>
                    </a:lnR>
                    <a:lnT>
                      <a:noFill/>
                    </a:lnT>
                    <a:lnB>
                      <a:noFill/>
                    </a:lnB>
                  </a:tcPr>
                </a:tc>
                <a:extLst>
                  <a:ext uri="{0D108BD9-81ED-4DB2-BD59-A6C34878D82A}">
                    <a16:rowId xmlns:a16="http://schemas.microsoft.com/office/drawing/2014/main" val="10009"/>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banques</a:t>
                      </a:r>
                    </a:p>
                  </a:txBody>
                  <a:tcPr marL="7620" marR="7620" marT="7620" marB="0" anchor="ctr">
                    <a:lnL>
                      <a:noFill/>
                    </a:lnL>
                    <a:lnR>
                      <a:noFill/>
                    </a:lnR>
                    <a:lnT>
                      <a:noFill/>
                    </a:lnT>
                    <a:lnB>
                      <a:noFill/>
                    </a:lnB>
                  </a:tcPr>
                </a:tc>
                <a:extLst>
                  <a:ext uri="{0D108BD9-81ED-4DB2-BD59-A6C34878D82A}">
                    <a16:rowId xmlns:a16="http://schemas.microsoft.com/office/drawing/2014/main" val="10010"/>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responsables religieux</a:t>
                      </a:r>
                    </a:p>
                  </a:txBody>
                  <a:tcPr marL="7620" marR="7620" marT="7620" marB="0" anchor="ctr">
                    <a:lnL>
                      <a:noFill/>
                    </a:lnL>
                    <a:lnR>
                      <a:noFill/>
                    </a:lnR>
                    <a:lnT>
                      <a:noFill/>
                    </a:lnT>
                    <a:lnB>
                      <a:noFill/>
                    </a:lnB>
                  </a:tcPr>
                </a:tc>
                <a:extLst>
                  <a:ext uri="{0D108BD9-81ED-4DB2-BD59-A6C34878D82A}">
                    <a16:rowId xmlns:a16="http://schemas.microsoft.com/office/drawing/2014/main" val="10011"/>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syndicats</a:t>
                      </a:r>
                    </a:p>
                  </a:txBody>
                  <a:tcPr marL="7620" marR="7620" marT="7620" marB="0" anchor="ctr">
                    <a:lnL>
                      <a:noFill/>
                    </a:lnL>
                    <a:lnR>
                      <a:noFill/>
                    </a:lnR>
                    <a:lnT>
                      <a:noFill/>
                    </a:lnT>
                    <a:lnB>
                      <a:noFill/>
                    </a:lnB>
                  </a:tcPr>
                </a:tc>
                <a:extLst>
                  <a:ext uri="{0D108BD9-81ED-4DB2-BD59-A6C34878D82A}">
                    <a16:rowId xmlns:a16="http://schemas.microsoft.com/office/drawing/2014/main" val="10012"/>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médias</a:t>
                      </a:r>
                    </a:p>
                  </a:txBody>
                  <a:tcPr marL="7620" marR="7620" marT="7620" marB="0" anchor="ctr">
                    <a:lnL>
                      <a:noFill/>
                    </a:lnL>
                    <a:lnR>
                      <a:noFill/>
                    </a:lnR>
                    <a:lnT>
                      <a:noFill/>
                    </a:lnT>
                    <a:lnB>
                      <a:noFill/>
                    </a:lnB>
                  </a:tcPr>
                </a:tc>
                <a:extLst>
                  <a:ext uri="{0D108BD9-81ED-4DB2-BD59-A6C34878D82A}">
                    <a16:rowId xmlns:a16="http://schemas.microsoft.com/office/drawing/2014/main" val="10013"/>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réseaux sociaux (Facebook, Twitter, etc.)</a:t>
                      </a:r>
                    </a:p>
                  </a:txBody>
                  <a:tcPr marL="7620" marR="7620" marT="7620" marB="0" anchor="ctr">
                    <a:lnL>
                      <a:noFill/>
                    </a:lnL>
                    <a:lnR>
                      <a:noFill/>
                    </a:lnR>
                    <a:lnT>
                      <a:noFill/>
                    </a:lnT>
                    <a:lnB>
                      <a:noFill/>
                    </a:lnB>
                  </a:tcPr>
                </a:tc>
                <a:extLst>
                  <a:ext uri="{0D108BD9-81ED-4DB2-BD59-A6C34878D82A}">
                    <a16:rowId xmlns:a16="http://schemas.microsoft.com/office/drawing/2014/main" val="10014"/>
                  </a:ext>
                </a:extLst>
              </a:tr>
              <a:tr h="242218">
                <a:tc>
                  <a:txBody>
                    <a:bodyPr/>
                    <a:lstStyle/>
                    <a:p>
                      <a:pPr algn="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partis politiques</a:t>
                      </a:r>
                    </a:p>
                  </a:txBody>
                  <a:tcPr marL="7620" marR="7620" marT="7620" marB="0" anchor="ctr">
                    <a:lnL>
                      <a:noFill/>
                    </a:lnL>
                    <a:lnR>
                      <a:noFill/>
                    </a:lnR>
                    <a:lnT>
                      <a:noFill/>
                    </a:lnT>
                    <a:lnB>
                      <a:noFill/>
                    </a:lnB>
                  </a:tcPr>
                </a:tc>
                <a:extLst>
                  <a:ext uri="{0D108BD9-81ED-4DB2-BD59-A6C34878D82A}">
                    <a16:rowId xmlns:a16="http://schemas.microsoft.com/office/drawing/2014/main" val="3539920080"/>
                  </a:ext>
                </a:extLst>
              </a:tr>
            </a:tbl>
          </a:graphicData>
        </a:graphic>
      </p:graphicFrame>
      <p:graphicFrame>
        <p:nvGraphicFramePr>
          <p:cNvPr id="112" name="Graphique 11"/>
          <p:cNvGraphicFramePr/>
          <p:nvPr>
            <p:extLst>
              <p:ext uri="{D42A27DB-BD31-4B8C-83A1-F6EECF244321}">
                <p14:modId xmlns:p14="http://schemas.microsoft.com/office/powerpoint/2010/main" val="3241664674"/>
              </p:ext>
            </p:extLst>
          </p:nvPr>
        </p:nvGraphicFramePr>
        <p:xfrm>
          <a:off x="2801171" y="1130202"/>
          <a:ext cx="4972050" cy="4869930"/>
        </p:xfrm>
        <a:graphic>
          <a:graphicData uri="http://schemas.openxmlformats.org/drawingml/2006/chart">
            <c:chart xmlns:c="http://schemas.openxmlformats.org/drawingml/2006/chart" xmlns:r="http://schemas.openxmlformats.org/officeDocument/2006/relationships" r:id="rId5"/>
          </a:graphicData>
        </a:graphic>
      </p:graphicFrame>
      <p:grpSp>
        <p:nvGrpSpPr>
          <p:cNvPr id="89" name="Groupe 178"/>
          <p:cNvGrpSpPr/>
          <p:nvPr/>
        </p:nvGrpSpPr>
        <p:grpSpPr>
          <a:xfrm>
            <a:off x="7049495" y="6425838"/>
            <a:ext cx="2786464" cy="215444"/>
            <a:chOff x="6180269" y="5701497"/>
            <a:chExt cx="2786464" cy="215444"/>
          </a:xfrm>
        </p:grpSpPr>
        <p:sp>
          <p:nvSpPr>
            <p:cNvPr id="90" name="ZoneTexte 144"/>
            <p:cNvSpPr txBox="1"/>
            <p:nvPr/>
          </p:nvSpPr>
          <p:spPr>
            <a:xfrm>
              <a:off x="6438477"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91"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95"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cxnSp>
        <p:nvCxnSpPr>
          <p:cNvPr id="115" name="Connecteur droit avec flèche 73">
            <a:extLst>
              <a:ext uri="{FF2B5EF4-FFF2-40B4-BE49-F238E27FC236}">
                <a16:creationId xmlns:a16="http://schemas.microsoft.com/office/drawing/2014/main" id="{6F2A9881-068B-4465-BFE8-44A312E2B5CC}"/>
              </a:ext>
            </a:extLst>
          </p:cNvPr>
          <p:cNvCxnSpPr/>
          <p:nvPr/>
        </p:nvCxnSpPr>
        <p:spPr bwMode="auto">
          <a:xfrm flipV="1">
            <a:off x="8657447" y="162604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aphicFrame>
        <p:nvGraphicFramePr>
          <p:cNvPr id="77" name="Tableau 123">
            <a:extLst>
              <a:ext uri="{FF2B5EF4-FFF2-40B4-BE49-F238E27FC236}">
                <a16:creationId xmlns:a16="http://schemas.microsoft.com/office/drawing/2014/main" id="{7F2DB875-6502-4145-974A-4AE9C2E58031}"/>
              </a:ext>
            </a:extLst>
          </p:cNvPr>
          <p:cNvGraphicFramePr>
            <a:graphicFrameLocks noGrp="1"/>
          </p:cNvGraphicFramePr>
          <p:nvPr>
            <p:extLst>
              <p:ext uri="{D42A27DB-BD31-4B8C-83A1-F6EECF244321}">
                <p14:modId xmlns:p14="http://schemas.microsoft.com/office/powerpoint/2010/main" val="2584869958"/>
              </p:ext>
            </p:extLst>
          </p:nvPr>
        </p:nvGraphicFramePr>
        <p:xfrm>
          <a:off x="7677357" y="1316631"/>
          <a:ext cx="761999" cy="4602142"/>
        </p:xfrm>
        <a:graphic>
          <a:graphicData uri="http://schemas.openxmlformats.org/drawingml/2006/table">
            <a:tbl>
              <a:tblPr/>
              <a:tblGrid>
                <a:gridCol w="761999">
                  <a:extLst>
                    <a:ext uri="{9D8B030D-6E8A-4147-A177-3AD203B41FA5}">
                      <a16:colId xmlns:a16="http://schemas.microsoft.com/office/drawing/2014/main" val="20000"/>
                    </a:ext>
                  </a:extLst>
                </a:gridCol>
              </a:tblGrid>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85%</a:t>
                      </a:r>
                    </a:p>
                  </a:txBody>
                  <a:tcPr marL="7620" marR="7620" marT="7620" marB="0" anchor="ctr">
                    <a:lnL>
                      <a:noFill/>
                    </a:lnL>
                    <a:lnR>
                      <a:noFill/>
                    </a:lnR>
                    <a:lnT>
                      <a:noFill/>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0"/>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81%</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209951223"/>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78%</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814598674"/>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78%</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1"/>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77%</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2"/>
                  </a:ext>
                </a:extLst>
              </a:tr>
              <a:tr h="24221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kern="1200" dirty="0">
                          <a:solidFill>
                            <a:schemeClr val="bg1"/>
                          </a:solidFill>
                          <a:effectLst/>
                          <a:latin typeface="Tahoma" panose="020B0604030504040204" pitchFamily="34" charset="0"/>
                          <a:ea typeface="+mn-ea"/>
                          <a:cs typeface="+mn-cs"/>
                        </a:rPr>
                        <a:t>75%</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2722608579"/>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73%</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3"/>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69%</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4"/>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69%</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5"/>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66%</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6"/>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48%</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7"/>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48%</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8"/>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44%</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9"/>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38%</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10"/>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34%</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11"/>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32%</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12"/>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28%</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13"/>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17%</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14"/>
                  </a:ext>
                </a:extLst>
              </a:tr>
              <a:tr h="242218">
                <a:tc>
                  <a:txBody>
                    <a:bodyPr/>
                    <a:lstStyle/>
                    <a:p>
                      <a:pPr marL="0" algn="ctr" defTabSz="914400" rtl="0" eaLnBrk="1" fontAlgn="ctr" latinLnBrk="0" hangingPunct="1"/>
                      <a:r>
                        <a:rPr lang="fr-FR" sz="1100" b="1" i="0" u="none" strike="noStrike" kern="1200" dirty="0">
                          <a:solidFill>
                            <a:schemeClr val="bg1"/>
                          </a:solidFill>
                          <a:effectLst/>
                          <a:latin typeface="Tahoma" panose="020B0604030504040204" pitchFamily="34" charset="0"/>
                          <a:ea typeface="+mn-ea"/>
                          <a:cs typeface="+mn-cs"/>
                        </a:rPr>
                        <a:t>16%</a:t>
                      </a: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667096116"/>
                  </a:ext>
                </a:extLst>
              </a:tr>
            </a:tbl>
          </a:graphicData>
        </a:graphic>
      </p:graphicFrame>
      <p:cxnSp>
        <p:nvCxnSpPr>
          <p:cNvPr id="82" name="Connecteur droit avec flèche 73">
            <a:extLst>
              <a:ext uri="{FF2B5EF4-FFF2-40B4-BE49-F238E27FC236}">
                <a16:creationId xmlns:a16="http://schemas.microsoft.com/office/drawing/2014/main" id="{1BB8B4AA-5159-4B61-8269-8F6E6055D0B8}"/>
              </a:ext>
            </a:extLst>
          </p:cNvPr>
          <p:cNvCxnSpPr/>
          <p:nvPr/>
        </p:nvCxnSpPr>
        <p:spPr bwMode="auto">
          <a:xfrm flipV="1">
            <a:off x="8657447" y="212787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88" name="Connecteur droit avec flèche 73">
            <a:extLst>
              <a:ext uri="{FF2B5EF4-FFF2-40B4-BE49-F238E27FC236}">
                <a16:creationId xmlns:a16="http://schemas.microsoft.com/office/drawing/2014/main" id="{0B7FE1F0-5287-4E8D-886E-1CF5348ED463}"/>
              </a:ext>
            </a:extLst>
          </p:cNvPr>
          <p:cNvCxnSpPr/>
          <p:nvPr/>
        </p:nvCxnSpPr>
        <p:spPr bwMode="auto">
          <a:xfrm flipV="1">
            <a:off x="8657447" y="236844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92" name="Connecteur droit avec flèche 73">
            <a:extLst>
              <a:ext uri="{FF2B5EF4-FFF2-40B4-BE49-F238E27FC236}">
                <a16:creationId xmlns:a16="http://schemas.microsoft.com/office/drawing/2014/main" id="{86897191-55C2-4D24-BF8A-734136BC797F}"/>
              </a:ext>
            </a:extLst>
          </p:cNvPr>
          <p:cNvCxnSpPr/>
          <p:nvPr/>
        </p:nvCxnSpPr>
        <p:spPr bwMode="auto">
          <a:xfrm flipV="1">
            <a:off x="8657447" y="28430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93" name="Connecteur droit avec flèche 73">
            <a:extLst>
              <a:ext uri="{FF2B5EF4-FFF2-40B4-BE49-F238E27FC236}">
                <a16:creationId xmlns:a16="http://schemas.microsoft.com/office/drawing/2014/main" id="{0C8DF63D-1A6C-434F-A324-5756D5102CE5}"/>
              </a:ext>
            </a:extLst>
          </p:cNvPr>
          <p:cNvCxnSpPr/>
          <p:nvPr/>
        </p:nvCxnSpPr>
        <p:spPr bwMode="auto">
          <a:xfrm flipV="1">
            <a:off x="8657447" y="309343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94" name="Connecteur droit avec flèche 73">
            <a:extLst>
              <a:ext uri="{FF2B5EF4-FFF2-40B4-BE49-F238E27FC236}">
                <a16:creationId xmlns:a16="http://schemas.microsoft.com/office/drawing/2014/main" id="{A741B73C-A107-46F5-8EDC-07E3084BC004}"/>
              </a:ext>
            </a:extLst>
          </p:cNvPr>
          <p:cNvCxnSpPr/>
          <p:nvPr/>
        </p:nvCxnSpPr>
        <p:spPr bwMode="auto">
          <a:xfrm flipV="1">
            <a:off x="8657447" y="384019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96" name="Connecteur droit avec flèche 73">
            <a:extLst>
              <a:ext uri="{FF2B5EF4-FFF2-40B4-BE49-F238E27FC236}">
                <a16:creationId xmlns:a16="http://schemas.microsoft.com/office/drawing/2014/main" id="{E7798F6B-15E5-4C13-8F2F-0215D7C11CC9}"/>
              </a:ext>
            </a:extLst>
          </p:cNvPr>
          <p:cNvCxnSpPr/>
          <p:nvPr/>
        </p:nvCxnSpPr>
        <p:spPr bwMode="auto">
          <a:xfrm flipV="1">
            <a:off x="8657447" y="405573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97" name="Connecteur droit avec flèche 73">
            <a:extLst>
              <a:ext uri="{FF2B5EF4-FFF2-40B4-BE49-F238E27FC236}">
                <a16:creationId xmlns:a16="http://schemas.microsoft.com/office/drawing/2014/main" id="{22D716A1-B233-4D7D-BE6B-A0889D5D8D8D}"/>
              </a:ext>
            </a:extLst>
          </p:cNvPr>
          <p:cNvCxnSpPr/>
          <p:nvPr/>
        </p:nvCxnSpPr>
        <p:spPr bwMode="auto">
          <a:xfrm flipV="1">
            <a:off x="8657447" y="430392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98" name="Connecteur droit avec flèche 73">
            <a:extLst>
              <a:ext uri="{FF2B5EF4-FFF2-40B4-BE49-F238E27FC236}">
                <a16:creationId xmlns:a16="http://schemas.microsoft.com/office/drawing/2014/main" id="{0A1994EE-40F0-453F-9136-B4A59068CCBF}"/>
              </a:ext>
            </a:extLst>
          </p:cNvPr>
          <p:cNvCxnSpPr/>
          <p:nvPr/>
        </p:nvCxnSpPr>
        <p:spPr bwMode="auto">
          <a:xfrm flipV="1">
            <a:off x="8657447" y="455320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102" name="Connecteur droit avec flèche 73">
            <a:extLst>
              <a:ext uri="{FF2B5EF4-FFF2-40B4-BE49-F238E27FC236}">
                <a16:creationId xmlns:a16="http://schemas.microsoft.com/office/drawing/2014/main" id="{8783D78D-6F1E-45BB-84D8-BDADE0A88EA8}"/>
              </a:ext>
            </a:extLst>
          </p:cNvPr>
          <p:cNvCxnSpPr/>
          <p:nvPr/>
        </p:nvCxnSpPr>
        <p:spPr bwMode="auto">
          <a:xfrm flipV="1">
            <a:off x="8657447" y="481991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104" name="Connecteur droit avec flèche 73">
            <a:extLst>
              <a:ext uri="{FF2B5EF4-FFF2-40B4-BE49-F238E27FC236}">
                <a16:creationId xmlns:a16="http://schemas.microsoft.com/office/drawing/2014/main" id="{03D366EB-A7F7-4B9D-BD62-D748D1D6B6AC}"/>
              </a:ext>
            </a:extLst>
          </p:cNvPr>
          <p:cNvCxnSpPr/>
          <p:nvPr/>
        </p:nvCxnSpPr>
        <p:spPr bwMode="auto">
          <a:xfrm flipV="1">
            <a:off x="8657447" y="503327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113" name="Connecteur droit avec flèche 73">
            <a:extLst>
              <a:ext uri="{FF2B5EF4-FFF2-40B4-BE49-F238E27FC236}">
                <a16:creationId xmlns:a16="http://schemas.microsoft.com/office/drawing/2014/main" id="{01156608-B948-4512-961F-8C37EA9FCA4E}"/>
              </a:ext>
            </a:extLst>
          </p:cNvPr>
          <p:cNvCxnSpPr/>
          <p:nvPr/>
        </p:nvCxnSpPr>
        <p:spPr bwMode="auto">
          <a:xfrm flipV="1">
            <a:off x="8657447" y="577240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118" name="Connecteur droit avec flèche 48">
            <a:extLst>
              <a:ext uri="{FF2B5EF4-FFF2-40B4-BE49-F238E27FC236}">
                <a16:creationId xmlns:a16="http://schemas.microsoft.com/office/drawing/2014/main" id="{F9561EAA-132E-41F8-94F1-7A26195409F5}"/>
              </a:ext>
            </a:extLst>
          </p:cNvPr>
          <p:cNvCxnSpPr/>
          <p:nvPr/>
        </p:nvCxnSpPr>
        <p:spPr bwMode="auto">
          <a:xfrm rot="2700000" flipV="1">
            <a:off x="8668911" y="33504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120" name="Connecteur droit avec flèche 48">
            <a:extLst>
              <a:ext uri="{FF2B5EF4-FFF2-40B4-BE49-F238E27FC236}">
                <a16:creationId xmlns:a16="http://schemas.microsoft.com/office/drawing/2014/main" id="{44DE2334-2D0F-4431-881E-89B8FBAB1B57}"/>
              </a:ext>
            </a:extLst>
          </p:cNvPr>
          <p:cNvCxnSpPr/>
          <p:nvPr/>
        </p:nvCxnSpPr>
        <p:spPr bwMode="auto">
          <a:xfrm rot="2700000" flipV="1">
            <a:off x="8668911" y="530010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121" name="Connecteur droit avec flèche 48">
            <a:extLst>
              <a:ext uri="{FF2B5EF4-FFF2-40B4-BE49-F238E27FC236}">
                <a16:creationId xmlns:a16="http://schemas.microsoft.com/office/drawing/2014/main" id="{4C4107C9-ED31-416B-A9A6-9A252362A9F5}"/>
              </a:ext>
            </a:extLst>
          </p:cNvPr>
          <p:cNvCxnSpPr/>
          <p:nvPr/>
        </p:nvCxnSpPr>
        <p:spPr bwMode="auto">
          <a:xfrm rot="2700000" flipV="1">
            <a:off x="8668911" y="554829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pic>
        <p:nvPicPr>
          <p:cNvPr id="42" name="Image 41" descr="Une image contenant texte, clipart&#10;&#10;Description générée automatiquement">
            <a:extLst>
              <a:ext uri="{FF2B5EF4-FFF2-40B4-BE49-F238E27FC236}">
                <a16:creationId xmlns:a16="http://schemas.microsoft.com/office/drawing/2014/main" id="{2701D853-3656-4B40-BEBD-F3F36B8519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679" y="1233548"/>
            <a:ext cx="612000" cy="612000"/>
          </a:xfrm>
          <a:prstGeom prst="rect">
            <a:avLst/>
          </a:prstGeom>
        </p:spPr>
      </p:pic>
    </p:spTree>
    <p:extLst>
      <p:ext uri="{BB962C8B-B14F-4D97-AF65-F5344CB8AC3E}">
        <p14:creationId xmlns:p14="http://schemas.microsoft.com/office/powerpoint/2010/main" val="169531927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1388063155"/>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niveau de confiance dans certaines organisations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9" name="Rectangle à coins arrondis 28"/>
          <p:cNvSpPr/>
          <p:nvPr/>
        </p:nvSpPr>
        <p:spPr bwMode="auto">
          <a:xfrm>
            <a:off x="7763855" y="3598280"/>
            <a:ext cx="2088000" cy="252000"/>
          </a:xfrm>
          <a:prstGeom prst="roundRect">
            <a:avLst>
              <a:gd name="adj" fmla="val 24737"/>
            </a:avLst>
          </a:prstGeom>
          <a:solidFill>
            <a:srgbClr val="C0000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La police</a:t>
            </a:r>
          </a:p>
        </p:txBody>
      </p:sp>
      <p:sp>
        <p:nvSpPr>
          <p:cNvPr id="30" name="Rectangle à coins arrondis 29"/>
          <p:cNvSpPr/>
          <p:nvPr/>
        </p:nvSpPr>
        <p:spPr bwMode="auto">
          <a:xfrm>
            <a:off x="7763855" y="1760616"/>
            <a:ext cx="2088000" cy="252000"/>
          </a:xfrm>
          <a:prstGeom prst="roundRect">
            <a:avLst>
              <a:gd name="adj" fmla="val 24737"/>
            </a:avLst>
          </a:prstGeom>
          <a:solidFill>
            <a:srgbClr val="AC0077"/>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Les hôpitaux</a:t>
            </a:r>
          </a:p>
        </p:txBody>
      </p:sp>
      <p:graphicFrame>
        <p:nvGraphicFramePr>
          <p:cNvPr id="35" name="Group 27"/>
          <p:cNvGraphicFramePr>
            <a:graphicFrameLocks noGrp="1"/>
          </p:cNvGraphicFramePr>
          <p:nvPr>
            <p:extLst>
              <p:ext uri="{D42A27DB-BD31-4B8C-83A1-F6EECF244321}">
                <p14:modId xmlns:p14="http://schemas.microsoft.com/office/powerpoint/2010/main" val="2710652965"/>
              </p:ext>
            </p:extLst>
          </p:nvPr>
        </p:nvGraphicFramePr>
        <p:xfrm>
          <a:off x="964241" y="6003073"/>
          <a:ext cx="6603492" cy="326136"/>
        </p:xfrm>
        <a:graphic>
          <a:graphicData uri="http://schemas.openxmlformats.org/drawingml/2006/table">
            <a:tbl>
              <a:tblPr/>
              <a:tblGrid>
                <a:gridCol w="471678">
                  <a:extLst>
                    <a:ext uri="{9D8B030D-6E8A-4147-A177-3AD203B41FA5}">
                      <a16:colId xmlns:a16="http://schemas.microsoft.com/office/drawing/2014/main" val="20000"/>
                    </a:ext>
                  </a:extLst>
                </a:gridCol>
                <a:gridCol w="471678">
                  <a:extLst>
                    <a:ext uri="{9D8B030D-6E8A-4147-A177-3AD203B41FA5}">
                      <a16:colId xmlns:a16="http://schemas.microsoft.com/office/drawing/2014/main" val="20001"/>
                    </a:ext>
                  </a:extLst>
                </a:gridCol>
                <a:gridCol w="471678">
                  <a:extLst>
                    <a:ext uri="{9D8B030D-6E8A-4147-A177-3AD203B41FA5}">
                      <a16:colId xmlns:a16="http://schemas.microsoft.com/office/drawing/2014/main" val="20002"/>
                    </a:ext>
                  </a:extLst>
                </a:gridCol>
                <a:gridCol w="471678">
                  <a:extLst>
                    <a:ext uri="{9D8B030D-6E8A-4147-A177-3AD203B41FA5}">
                      <a16:colId xmlns:a16="http://schemas.microsoft.com/office/drawing/2014/main" val="20003"/>
                    </a:ext>
                  </a:extLst>
                </a:gridCol>
                <a:gridCol w="471678">
                  <a:extLst>
                    <a:ext uri="{9D8B030D-6E8A-4147-A177-3AD203B41FA5}">
                      <a16:colId xmlns:a16="http://schemas.microsoft.com/office/drawing/2014/main" val="20004"/>
                    </a:ext>
                  </a:extLst>
                </a:gridCol>
                <a:gridCol w="471678">
                  <a:extLst>
                    <a:ext uri="{9D8B030D-6E8A-4147-A177-3AD203B41FA5}">
                      <a16:colId xmlns:a16="http://schemas.microsoft.com/office/drawing/2014/main" val="20005"/>
                    </a:ext>
                  </a:extLst>
                </a:gridCol>
                <a:gridCol w="471678">
                  <a:extLst>
                    <a:ext uri="{9D8B030D-6E8A-4147-A177-3AD203B41FA5}">
                      <a16:colId xmlns:a16="http://schemas.microsoft.com/office/drawing/2014/main" val="20006"/>
                    </a:ext>
                  </a:extLst>
                </a:gridCol>
                <a:gridCol w="471678">
                  <a:extLst>
                    <a:ext uri="{9D8B030D-6E8A-4147-A177-3AD203B41FA5}">
                      <a16:colId xmlns:a16="http://schemas.microsoft.com/office/drawing/2014/main" val="20007"/>
                    </a:ext>
                  </a:extLst>
                </a:gridCol>
                <a:gridCol w="471678">
                  <a:extLst>
                    <a:ext uri="{9D8B030D-6E8A-4147-A177-3AD203B41FA5}">
                      <a16:colId xmlns:a16="http://schemas.microsoft.com/office/drawing/2014/main" val="20008"/>
                    </a:ext>
                  </a:extLst>
                </a:gridCol>
                <a:gridCol w="471678">
                  <a:extLst>
                    <a:ext uri="{9D8B030D-6E8A-4147-A177-3AD203B41FA5}">
                      <a16:colId xmlns:a16="http://schemas.microsoft.com/office/drawing/2014/main" val="20009"/>
                    </a:ext>
                  </a:extLst>
                </a:gridCol>
                <a:gridCol w="471678">
                  <a:extLst>
                    <a:ext uri="{9D8B030D-6E8A-4147-A177-3AD203B41FA5}">
                      <a16:colId xmlns:a16="http://schemas.microsoft.com/office/drawing/2014/main" val="3288168998"/>
                    </a:ext>
                  </a:extLst>
                </a:gridCol>
                <a:gridCol w="471678">
                  <a:extLst>
                    <a:ext uri="{9D8B030D-6E8A-4147-A177-3AD203B41FA5}">
                      <a16:colId xmlns:a16="http://schemas.microsoft.com/office/drawing/2014/main" val="115088573"/>
                    </a:ext>
                  </a:extLst>
                </a:gridCol>
                <a:gridCol w="471678">
                  <a:extLst>
                    <a:ext uri="{9D8B030D-6E8A-4147-A177-3AD203B41FA5}">
                      <a16:colId xmlns:a16="http://schemas.microsoft.com/office/drawing/2014/main" val="4104712698"/>
                    </a:ext>
                  </a:extLst>
                </a:gridCol>
                <a:gridCol w="471678">
                  <a:extLst>
                    <a:ext uri="{9D8B030D-6E8A-4147-A177-3AD203B41FA5}">
                      <a16:colId xmlns:a16="http://schemas.microsoft.com/office/drawing/2014/main" val="130477499"/>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Octobre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7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7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0" name="Graphique 49"/>
          <p:cNvGraphicFramePr/>
          <p:nvPr>
            <p:extLst>
              <p:ext uri="{D42A27DB-BD31-4B8C-83A1-F6EECF244321}">
                <p14:modId xmlns:p14="http://schemas.microsoft.com/office/powerpoint/2010/main" val="1905672505"/>
              </p:ext>
            </p:extLst>
          </p:nvPr>
        </p:nvGraphicFramePr>
        <p:xfrm>
          <a:off x="521522" y="1358793"/>
          <a:ext cx="7250736" cy="4756874"/>
        </p:xfrm>
        <a:graphic>
          <a:graphicData uri="http://schemas.openxmlformats.org/drawingml/2006/chart">
            <c:chart xmlns:c="http://schemas.openxmlformats.org/drawingml/2006/chart" xmlns:r="http://schemas.openxmlformats.org/officeDocument/2006/relationships" r:id="rId4"/>
          </a:graphicData>
        </a:graphic>
      </p:graphicFrame>
      <p:sp>
        <p:nvSpPr>
          <p:cNvPr id="51" name="Rectangle à coins arrondis 50"/>
          <p:cNvSpPr/>
          <p:nvPr/>
        </p:nvSpPr>
        <p:spPr bwMode="auto">
          <a:xfrm>
            <a:off x="7763855" y="2548328"/>
            <a:ext cx="2088000" cy="252000"/>
          </a:xfrm>
          <a:prstGeom prst="roundRect">
            <a:avLst>
              <a:gd name="adj" fmla="val 24737"/>
            </a:avLst>
          </a:prstGeom>
          <a:solidFill>
            <a:srgbClr val="632523"/>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L’armée</a:t>
            </a:r>
          </a:p>
        </p:txBody>
      </p:sp>
      <p:sp>
        <p:nvSpPr>
          <p:cNvPr id="52" name="Rectangle à coins arrondis 51"/>
          <p:cNvSpPr/>
          <p:nvPr/>
        </p:nvSpPr>
        <p:spPr bwMode="auto">
          <a:xfrm>
            <a:off x="7763855" y="3250966"/>
            <a:ext cx="2088000" cy="252000"/>
          </a:xfrm>
          <a:prstGeom prst="roundRect">
            <a:avLst>
              <a:gd name="adj" fmla="val 24737"/>
            </a:avLst>
          </a:prstGeom>
          <a:solidFill>
            <a:srgbClr val="0070C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L’école</a:t>
            </a:r>
          </a:p>
        </p:txBody>
      </p:sp>
      <p:sp>
        <p:nvSpPr>
          <p:cNvPr id="21"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Q25. Avez-vous très confiance, plutôt confiance, plutôt pas confiance ou pas confiance du tout dans chacune des organisations suivantes... ? Réponse ‘Très confiance’ + ‘Plutôt confiance’</a:t>
            </a:r>
          </a:p>
        </p:txBody>
      </p:sp>
      <p:sp>
        <p:nvSpPr>
          <p:cNvPr id="23" name="Rectangle à coins arrondis 22"/>
          <p:cNvSpPr/>
          <p:nvPr/>
        </p:nvSpPr>
        <p:spPr bwMode="auto">
          <a:xfrm>
            <a:off x="7763855" y="2291768"/>
            <a:ext cx="2088000" cy="252000"/>
          </a:xfrm>
          <a:prstGeom prst="roundRect">
            <a:avLst>
              <a:gd name="adj" fmla="val 24737"/>
            </a:avLst>
          </a:prstGeom>
          <a:solidFill>
            <a:srgbClr val="00206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Les PME</a:t>
            </a:r>
          </a:p>
        </p:txBody>
      </p:sp>
      <p:grpSp>
        <p:nvGrpSpPr>
          <p:cNvPr id="18" name="Groupe 17"/>
          <p:cNvGrpSpPr>
            <a:grpSpLocks noChangeAspect="1"/>
          </p:cNvGrpSpPr>
          <p:nvPr/>
        </p:nvGrpSpPr>
        <p:grpSpPr>
          <a:xfrm>
            <a:off x="3972628" y="5912684"/>
            <a:ext cx="116933" cy="144000"/>
            <a:chOff x="8321205" y="1842135"/>
            <a:chExt cx="180000" cy="221666"/>
          </a:xfrm>
        </p:grpSpPr>
        <p:sp>
          <p:nvSpPr>
            <p:cNvPr id="20" name="Ellipse 19"/>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2" name="Triangle isocèle 21"/>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4" name="Rectangle 23"/>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FFC000"/>
                  </a:solidFill>
                </a:rPr>
                <a:t>*</a:t>
              </a:r>
              <a:endParaRPr lang="fr-FR" sz="1000" dirty="0">
                <a:solidFill>
                  <a:srgbClr val="FFC000"/>
                </a:solidFill>
              </a:endParaRPr>
            </a:p>
          </p:txBody>
        </p:sp>
      </p:grpSp>
      <p:sp>
        <p:nvSpPr>
          <p:cNvPr id="25" name="Rectangle à coins arrondis 24"/>
          <p:cNvSpPr/>
          <p:nvPr/>
        </p:nvSpPr>
        <p:spPr bwMode="auto">
          <a:xfrm>
            <a:off x="7763855" y="4092554"/>
            <a:ext cx="2088000" cy="252000"/>
          </a:xfrm>
          <a:prstGeom prst="roundRect">
            <a:avLst>
              <a:gd name="adj" fmla="val 24737"/>
            </a:avLst>
          </a:prstGeom>
          <a:solidFill>
            <a:srgbClr val="92D05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t>La Sécurité sociale</a:t>
            </a:r>
          </a:p>
        </p:txBody>
      </p:sp>
      <p:sp>
        <p:nvSpPr>
          <p:cNvPr id="26" name="Rectangle à coins arrondis 28">
            <a:extLst>
              <a:ext uri="{FF2B5EF4-FFF2-40B4-BE49-F238E27FC236}">
                <a16:creationId xmlns:a16="http://schemas.microsoft.com/office/drawing/2014/main" id="{7D18D4EC-7B7E-4F80-AE0A-0D569C124892}"/>
              </a:ext>
            </a:extLst>
          </p:cNvPr>
          <p:cNvSpPr/>
          <p:nvPr/>
        </p:nvSpPr>
        <p:spPr bwMode="auto">
          <a:xfrm>
            <a:off x="7763855" y="3845417"/>
            <a:ext cx="2088000" cy="252000"/>
          </a:xfrm>
          <a:prstGeom prst="roundRect">
            <a:avLst>
              <a:gd name="adj" fmla="val 24737"/>
            </a:avLst>
          </a:prstGeom>
          <a:solidFill>
            <a:srgbClr val="FF505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Les scientifiques</a:t>
            </a:r>
          </a:p>
        </p:txBody>
      </p:sp>
      <p:sp>
        <p:nvSpPr>
          <p:cNvPr id="27" name="Rectangle à coins arrondis 24">
            <a:extLst>
              <a:ext uri="{FF2B5EF4-FFF2-40B4-BE49-F238E27FC236}">
                <a16:creationId xmlns:a16="http://schemas.microsoft.com/office/drawing/2014/main" id="{8F44D45B-4812-467E-B1D9-826330C773BA}"/>
              </a:ext>
            </a:extLst>
          </p:cNvPr>
          <p:cNvSpPr/>
          <p:nvPr/>
        </p:nvSpPr>
        <p:spPr bwMode="auto">
          <a:xfrm>
            <a:off x="7763855" y="4483836"/>
            <a:ext cx="2088000" cy="252000"/>
          </a:xfrm>
          <a:prstGeom prst="roundRect">
            <a:avLst>
              <a:gd name="adj" fmla="val 24737"/>
            </a:avLst>
          </a:prstGeom>
          <a:solidFill>
            <a:srgbClr val="00B0F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t>Les associations</a:t>
            </a:r>
          </a:p>
        </p:txBody>
      </p:sp>
      <p:sp>
        <p:nvSpPr>
          <p:cNvPr id="28" name="Rectangle à coins arrondis 22">
            <a:extLst>
              <a:ext uri="{FF2B5EF4-FFF2-40B4-BE49-F238E27FC236}">
                <a16:creationId xmlns:a16="http://schemas.microsoft.com/office/drawing/2014/main" id="{4F985EE7-9F4C-4F8F-BFF9-D65EF65DBCBD}"/>
              </a:ext>
            </a:extLst>
          </p:cNvPr>
          <p:cNvSpPr/>
          <p:nvPr/>
        </p:nvSpPr>
        <p:spPr bwMode="auto">
          <a:xfrm>
            <a:off x="7763855" y="2038081"/>
            <a:ext cx="2088000" cy="252000"/>
          </a:xfrm>
          <a:prstGeom prst="roundRect">
            <a:avLst>
              <a:gd name="adj" fmla="val 24737"/>
            </a:avLst>
          </a:prstGeom>
          <a:solidFill>
            <a:srgbClr val="00800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La science</a:t>
            </a:r>
          </a:p>
        </p:txBody>
      </p:sp>
      <p:sp>
        <p:nvSpPr>
          <p:cNvPr id="31" name="Rectangle à coins arrondis 29">
            <a:extLst>
              <a:ext uri="{FF2B5EF4-FFF2-40B4-BE49-F238E27FC236}">
                <a16:creationId xmlns:a16="http://schemas.microsoft.com/office/drawing/2014/main" id="{2A5EF584-2600-49E5-B05D-E667D3ACF0BF}"/>
              </a:ext>
            </a:extLst>
          </p:cNvPr>
          <p:cNvSpPr/>
          <p:nvPr/>
        </p:nvSpPr>
        <p:spPr bwMode="auto">
          <a:xfrm>
            <a:off x="7750790" y="1468868"/>
            <a:ext cx="2088000" cy="252000"/>
          </a:xfrm>
          <a:prstGeom prst="roundRect">
            <a:avLst>
              <a:gd name="adj" fmla="val 24737"/>
            </a:avLst>
          </a:prstGeom>
          <a:solidFill>
            <a:srgbClr val="6C3078"/>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Le personnel médical</a:t>
            </a:r>
          </a:p>
        </p:txBody>
      </p:sp>
      <p:sp>
        <p:nvSpPr>
          <p:cNvPr id="32" name="ZoneTexte 31">
            <a:extLst>
              <a:ext uri="{FF2B5EF4-FFF2-40B4-BE49-F238E27FC236}">
                <a16:creationId xmlns:a16="http://schemas.microsoft.com/office/drawing/2014/main" id="{AF18CC44-D2D2-4E22-8E43-257DC3150553}"/>
              </a:ext>
            </a:extLst>
          </p:cNvPr>
          <p:cNvSpPr txBox="1"/>
          <p:nvPr/>
        </p:nvSpPr>
        <p:spPr>
          <a:xfrm>
            <a:off x="8181844" y="5670998"/>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33" name="Groupe 32">
            <a:extLst>
              <a:ext uri="{FF2B5EF4-FFF2-40B4-BE49-F238E27FC236}">
                <a16:creationId xmlns:a16="http://schemas.microsoft.com/office/drawing/2014/main" id="{A7D8ED0A-CF9E-4F0B-A7E8-B5532A8F0F8D}"/>
              </a:ext>
            </a:extLst>
          </p:cNvPr>
          <p:cNvGrpSpPr/>
          <p:nvPr/>
        </p:nvGrpSpPr>
        <p:grpSpPr>
          <a:xfrm>
            <a:off x="8070250" y="5707644"/>
            <a:ext cx="180000" cy="221666"/>
            <a:chOff x="8321205" y="1842135"/>
            <a:chExt cx="180000" cy="221666"/>
          </a:xfrm>
        </p:grpSpPr>
        <p:sp>
          <p:nvSpPr>
            <p:cNvPr id="34" name="Ellipse 33">
              <a:extLst>
                <a:ext uri="{FF2B5EF4-FFF2-40B4-BE49-F238E27FC236}">
                  <a16:creationId xmlns:a16="http://schemas.microsoft.com/office/drawing/2014/main" id="{6625C786-3258-4220-8C54-3D9354C0372B}"/>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6" name="Triangle isocèle 35">
              <a:extLst>
                <a:ext uri="{FF2B5EF4-FFF2-40B4-BE49-F238E27FC236}">
                  <a16:creationId xmlns:a16="http://schemas.microsoft.com/office/drawing/2014/main" id="{EA39C549-581C-4269-BA6E-F354EEA4BB2A}"/>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7" name="Rectangle 36">
              <a:extLst>
                <a:ext uri="{FF2B5EF4-FFF2-40B4-BE49-F238E27FC236}">
                  <a16:creationId xmlns:a16="http://schemas.microsoft.com/office/drawing/2014/main" id="{3C002581-96AC-42E1-8968-8CF40E1A1689}"/>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38" name="ZoneTexte 37">
            <a:extLst>
              <a:ext uri="{FF2B5EF4-FFF2-40B4-BE49-F238E27FC236}">
                <a16:creationId xmlns:a16="http://schemas.microsoft.com/office/drawing/2014/main" id="{217FD631-2F72-4063-AE3D-13816DFD4F04}"/>
              </a:ext>
            </a:extLst>
          </p:cNvPr>
          <p:cNvSpPr txBox="1"/>
          <p:nvPr/>
        </p:nvSpPr>
        <p:spPr>
          <a:xfrm>
            <a:off x="8181843" y="6036758"/>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39" name="Groupe 38">
            <a:extLst>
              <a:ext uri="{FF2B5EF4-FFF2-40B4-BE49-F238E27FC236}">
                <a16:creationId xmlns:a16="http://schemas.microsoft.com/office/drawing/2014/main" id="{97E2B036-B5AB-41BD-9D11-D3DAB4930943}"/>
              </a:ext>
            </a:extLst>
          </p:cNvPr>
          <p:cNvGrpSpPr/>
          <p:nvPr/>
        </p:nvGrpSpPr>
        <p:grpSpPr>
          <a:xfrm>
            <a:off x="8070250" y="6073404"/>
            <a:ext cx="180000" cy="221666"/>
            <a:chOff x="8321205" y="1842135"/>
            <a:chExt cx="180000" cy="221666"/>
          </a:xfrm>
        </p:grpSpPr>
        <p:sp>
          <p:nvSpPr>
            <p:cNvPr id="40" name="Ellipse 39">
              <a:extLst>
                <a:ext uri="{FF2B5EF4-FFF2-40B4-BE49-F238E27FC236}">
                  <a16:creationId xmlns:a16="http://schemas.microsoft.com/office/drawing/2014/main" id="{0AC8081D-8F2A-4ADE-84D0-65FE3C50363C}"/>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1" name="Triangle isocèle 40">
              <a:extLst>
                <a:ext uri="{FF2B5EF4-FFF2-40B4-BE49-F238E27FC236}">
                  <a16:creationId xmlns:a16="http://schemas.microsoft.com/office/drawing/2014/main" id="{B7A89195-6822-48A3-B8E3-445AE58513D6}"/>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2" name="Rectangle 41">
              <a:extLst>
                <a:ext uri="{FF2B5EF4-FFF2-40B4-BE49-F238E27FC236}">
                  <a16:creationId xmlns:a16="http://schemas.microsoft.com/office/drawing/2014/main" id="{114099A5-7B5A-482D-B8AF-BC0F6DB0E46F}"/>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43" name="Groupe 42">
            <a:extLst>
              <a:ext uri="{FF2B5EF4-FFF2-40B4-BE49-F238E27FC236}">
                <a16:creationId xmlns:a16="http://schemas.microsoft.com/office/drawing/2014/main" id="{EBB2D88E-042A-4A76-A222-4E63F732404E}"/>
              </a:ext>
            </a:extLst>
          </p:cNvPr>
          <p:cNvGrpSpPr>
            <a:grpSpLocks noChangeAspect="1"/>
          </p:cNvGrpSpPr>
          <p:nvPr/>
        </p:nvGrpSpPr>
        <p:grpSpPr>
          <a:xfrm>
            <a:off x="6815150" y="5914129"/>
            <a:ext cx="116933" cy="144000"/>
            <a:chOff x="8321205" y="1842135"/>
            <a:chExt cx="180000" cy="221666"/>
          </a:xfrm>
        </p:grpSpPr>
        <p:sp>
          <p:nvSpPr>
            <p:cNvPr id="44" name="Ellipse 43">
              <a:extLst>
                <a:ext uri="{FF2B5EF4-FFF2-40B4-BE49-F238E27FC236}">
                  <a16:creationId xmlns:a16="http://schemas.microsoft.com/office/drawing/2014/main" id="{61592367-5C93-4BFB-840B-ECCA9914E37D}"/>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5" name="Triangle isocèle 44">
              <a:extLst>
                <a:ext uri="{FF2B5EF4-FFF2-40B4-BE49-F238E27FC236}">
                  <a16:creationId xmlns:a16="http://schemas.microsoft.com/office/drawing/2014/main" id="{F99EFB8F-2FEC-4CF4-9805-2ADB48A769AD}"/>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6" name="Rectangle 45">
              <a:extLst>
                <a:ext uri="{FF2B5EF4-FFF2-40B4-BE49-F238E27FC236}">
                  <a16:creationId xmlns:a16="http://schemas.microsoft.com/office/drawing/2014/main" id="{DF659DE0-1EB5-4943-A059-B0C5B87D8A41}"/>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2361013075"/>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niveau de confiance dans certaines organisations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5" name="Rectangle à coins arrondis 24"/>
          <p:cNvSpPr/>
          <p:nvPr/>
        </p:nvSpPr>
        <p:spPr bwMode="auto">
          <a:xfrm>
            <a:off x="7765188" y="2573716"/>
            <a:ext cx="2088000" cy="252000"/>
          </a:xfrm>
          <a:prstGeom prst="roundRect">
            <a:avLst>
              <a:gd name="adj" fmla="val 24737"/>
            </a:avLst>
          </a:prstGeom>
          <a:solidFill>
            <a:srgbClr val="6C3078"/>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00" b="0" dirty="0">
                <a:solidFill>
                  <a:schemeClr val="bg1"/>
                </a:solidFill>
              </a:rPr>
              <a:t>Les grandes entreprises publiques</a:t>
            </a:r>
          </a:p>
        </p:txBody>
      </p:sp>
      <p:sp>
        <p:nvSpPr>
          <p:cNvPr id="28" name="Rectangle à coins arrondis 27"/>
          <p:cNvSpPr/>
          <p:nvPr/>
        </p:nvSpPr>
        <p:spPr bwMode="auto">
          <a:xfrm>
            <a:off x="7765188" y="4293803"/>
            <a:ext cx="2088000" cy="252000"/>
          </a:xfrm>
          <a:prstGeom prst="roundRect">
            <a:avLst>
              <a:gd name="adj" fmla="val 24737"/>
            </a:avLst>
          </a:prstGeom>
          <a:solidFill>
            <a:srgbClr val="00660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Les syndicats</a:t>
            </a:r>
          </a:p>
        </p:txBody>
      </p:sp>
      <p:sp>
        <p:nvSpPr>
          <p:cNvPr id="32" name="Rectangle à coins arrondis 31"/>
          <p:cNvSpPr/>
          <p:nvPr/>
        </p:nvSpPr>
        <p:spPr bwMode="auto">
          <a:xfrm>
            <a:off x="7765188" y="2877155"/>
            <a:ext cx="2088000" cy="252000"/>
          </a:xfrm>
          <a:prstGeom prst="roundRect">
            <a:avLst>
              <a:gd name="adj" fmla="val 24737"/>
            </a:avLst>
          </a:prstGeom>
          <a:solidFill>
            <a:srgbClr val="FF505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000" b="0" dirty="0"/>
              <a:t>Les grandes entreprises privées</a:t>
            </a:r>
          </a:p>
        </p:txBody>
      </p:sp>
      <p:sp>
        <p:nvSpPr>
          <p:cNvPr id="34" name="Rectangle à coins arrondis 33"/>
          <p:cNvSpPr/>
          <p:nvPr/>
        </p:nvSpPr>
        <p:spPr bwMode="auto">
          <a:xfrm>
            <a:off x="7765188" y="3293707"/>
            <a:ext cx="2088000" cy="252000"/>
          </a:xfrm>
          <a:prstGeom prst="roundRect">
            <a:avLst>
              <a:gd name="adj" fmla="val 24737"/>
            </a:avLst>
          </a:prstGeom>
          <a:solidFill>
            <a:srgbClr val="92D050"/>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t>Les banques</a:t>
            </a:r>
          </a:p>
        </p:txBody>
      </p:sp>
      <p:sp>
        <p:nvSpPr>
          <p:cNvPr id="36" name="Rectangle à coins arrondis 35"/>
          <p:cNvSpPr/>
          <p:nvPr/>
        </p:nvSpPr>
        <p:spPr bwMode="auto">
          <a:xfrm>
            <a:off x="7765188" y="3722805"/>
            <a:ext cx="2088000" cy="252000"/>
          </a:xfrm>
          <a:prstGeom prst="roundRect">
            <a:avLst>
              <a:gd name="adj" fmla="val 24737"/>
            </a:avLst>
          </a:prstGeom>
          <a:solidFill>
            <a:srgbClr val="16C0D7"/>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t>Les médias</a:t>
            </a:r>
          </a:p>
        </p:txBody>
      </p:sp>
      <p:sp>
        <p:nvSpPr>
          <p:cNvPr id="46" name="Rectangle à coins arrondis 45"/>
          <p:cNvSpPr/>
          <p:nvPr/>
        </p:nvSpPr>
        <p:spPr bwMode="auto">
          <a:xfrm>
            <a:off x="7765188" y="5328503"/>
            <a:ext cx="2088000" cy="252000"/>
          </a:xfrm>
          <a:prstGeom prst="roundRect">
            <a:avLst>
              <a:gd name="adj" fmla="val 24737"/>
            </a:avLst>
          </a:prstGeom>
          <a:solidFill>
            <a:schemeClr val="bg1">
              <a:lumMod val="50000"/>
            </a:schemeClr>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Les partis politiques</a:t>
            </a:r>
          </a:p>
        </p:txBody>
      </p:sp>
      <p:graphicFrame>
        <p:nvGraphicFramePr>
          <p:cNvPr id="50" name="Graphique 49"/>
          <p:cNvGraphicFramePr/>
          <p:nvPr>
            <p:extLst>
              <p:ext uri="{D42A27DB-BD31-4B8C-83A1-F6EECF244321}">
                <p14:modId xmlns:p14="http://schemas.microsoft.com/office/powerpoint/2010/main" val="1941452301"/>
              </p:ext>
            </p:extLst>
          </p:nvPr>
        </p:nvGraphicFramePr>
        <p:xfrm>
          <a:off x="521522" y="1358793"/>
          <a:ext cx="7250736" cy="4756874"/>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à coins arrondis 52"/>
          <p:cNvSpPr/>
          <p:nvPr/>
        </p:nvSpPr>
        <p:spPr bwMode="auto">
          <a:xfrm>
            <a:off x="7765188" y="2280345"/>
            <a:ext cx="2088000" cy="252000"/>
          </a:xfrm>
          <a:prstGeom prst="roundRect">
            <a:avLst>
              <a:gd name="adj" fmla="val 24737"/>
            </a:avLst>
          </a:prstGeom>
          <a:solidFill>
            <a:srgbClr val="2C8458"/>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La justice</a:t>
            </a:r>
          </a:p>
        </p:txBody>
      </p:sp>
      <p:sp>
        <p:nvSpPr>
          <p:cNvPr id="21"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Q25. Avez-vous très confiance, plutôt confiance, plutôt pas confiance ou pas confiance du tout dans chacune des organisations suivantes... ? Réponse ‘Très confiance’ + ‘Plutôt confiance’</a:t>
            </a:r>
          </a:p>
        </p:txBody>
      </p:sp>
      <p:sp>
        <p:nvSpPr>
          <p:cNvPr id="20" name="Rectangle à coins arrondis 19"/>
          <p:cNvSpPr/>
          <p:nvPr/>
        </p:nvSpPr>
        <p:spPr bwMode="auto">
          <a:xfrm>
            <a:off x="7765188" y="4007973"/>
            <a:ext cx="2088000" cy="252000"/>
          </a:xfrm>
          <a:prstGeom prst="roundRect">
            <a:avLst>
              <a:gd name="adj" fmla="val 24737"/>
            </a:avLst>
          </a:prstGeom>
          <a:solidFill>
            <a:schemeClr val="tx1">
              <a:lumMod val="85000"/>
              <a:lumOff val="15000"/>
            </a:schemeClr>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Les responsables religieux</a:t>
            </a:r>
          </a:p>
        </p:txBody>
      </p:sp>
      <p:graphicFrame>
        <p:nvGraphicFramePr>
          <p:cNvPr id="29" name="Group 27">
            <a:extLst>
              <a:ext uri="{FF2B5EF4-FFF2-40B4-BE49-F238E27FC236}">
                <a16:creationId xmlns:a16="http://schemas.microsoft.com/office/drawing/2014/main" id="{25C04F57-41EB-4C0D-B22C-4291809C53FD}"/>
              </a:ext>
            </a:extLst>
          </p:cNvPr>
          <p:cNvGraphicFramePr>
            <a:graphicFrameLocks noGrp="1"/>
          </p:cNvGraphicFramePr>
          <p:nvPr>
            <p:extLst>
              <p:ext uri="{D42A27DB-BD31-4B8C-83A1-F6EECF244321}">
                <p14:modId xmlns:p14="http://schemas.microsoft.com/office/powerpoint/2010/main" val="4141253267"/>
              </p:ext>
            </p:extLst>
          </p:nvPr>
        </p:nvGraphicFramePr>
        <p:xfrm>
          <a:off x="964241" y="6003073"/>
          <a:ext cx="6603492" cy="326136"/>
        </p:xfrm>
        <a:graphic>
          <a:graphicData uri="http://schemas.openxmlformats.org/drawingml/2006/table">
            <a:tbl>
              <a:tblPr/>
              <a:tblGrid>
                <a:gridCol w="471678">
                  <a:extLst>
                    <a:ext uri="{9D8B030D-6E8A-4147-A177-3AD203B41FA5}">
                      <a16:colId xmlns:a16="http://schemas.microsoft.com/office/drawing/2014/main" val="20000"/>
                    </a:ext>
                  </a:extLst>
                </a:gridCol>
                <a:gridCol w="471678">
                  <a:extLst>
                    <a:ext uri="{9D8B030D-6E8A-4147-A177-3AD203B41FA5}">
                      <a16:colId xmlns:a16="http://schemas.microsoft.com/office/drawing/2014/main" val="20001"/>
                    </a:ext>
                  </a:extLst>
                </a:gridCol>
                <a:gridCol w="471678">
                  <a:extLst>
                    <a:ext uri="{9D8B030D-6E8A-4147-A177-3AD203B41FA5}">
                      <a16:colId xmlns:a16="http://schemas.microsoft.com/office/drawing/2014/main" val="20002"/>
                    </a:ext>
                  </a:extLst>
                </a:gridCol>
                <a:gridCol w="471678">
                  <a:extLst>
                    <a:ext uri="{9D8B030D-6E8A-4147-A177-3AD203B41FA5}">
                      <a16:colId xmlns:a16="http://schemas.microsoft.com/office/drawing/2014/main" val="20003"/>
                    </a:ext>
                  </a:extLst>
                </a:gridCol>
                <a:gridCol w="471678">
                  <a:extLst>
                    <a:ext uri="{9D8B030D-6E8A-4147-A177-3AD203B41FA5}">
                      <a16:colId xmlns:a16="http://schemas.microsoft.com/office/drawing/2014/main" val="20004"/>
                    </a:ext>
                  </a:extLst>
                </a:gridCol>
                <a:gridCol w="471678">
                  <a:extLst>
                    <a:ext uri="{9D8B030D-6E8A-4147-A177-3AD203B41FA5}">
                      <a16:colId xmlns:a16="http://schemas.microsoft.com/office/drawing/2014/main" val="20005"/>
                    </a:ext>
                  </a:extLst>
                </a:gridCol>
                <a:gridCol w="471678">
                  <a:extLst>
                    <a:ext uri="{9D8B030D-6E8A-4147-A177-3AD203B41FA5}">
                      <a16:colId xmlns:a16="http://schemas.microsoft.com/office/drawing/2014/main" val="20006"/>
                    </a:ext>
                  </a:extLst>
                </a:gridCol>
                <a:gridCol w="471678">
                  <a:extLst>
                    <a:ext uri="{9D8B030D-6E8A-4147-A177-3AD203B41FA5}">
                      <a16:colId xmlns:a16="http://schemas.microsoft.com/office/drawing/2014/main" val="20007"/>
                    </a:ext>
                  </a:extLst>
                </a:gridCol>
                <a:gridCol w="471678">
                  <a:extLst>
                    <a:ext uri="{9D8B030D-6E8A-4147-A177-3AD203B41FA5}">
                      <a16:colId xmlns:a16="http://schemas.microsoft.com/office/drawing/2014/main" val="20008"/>
                    </a:ext>
                  </a:extLst>
                </a:gridCol>
                <a:gridCol w="471678">
                  <a:extLst>
                    <a:ext uri="{9D8B030D-6E8A-4147-A177-3AD203B41FA5}">
                      <a16:colId xmlns:a16="http://schemas.microsoft.com/office/drawing/2014/main" val="20009"/>
                    </a:ext>
                  </a:extLst>
                </a:gridCol>
                <a:gridCol w="471678">
                  <a:extLst>
                    <a:ext uri="{9D8B030D-6E8A-4147-A177-3AD203B41FA5}">
                      <a16:colId xmlns:a16="http://schemas.microsoft.com/office/drawing/2014/main" val="3288168998"/>
                    </a:ext>
                  </a:extLst>
                </a:gridCol>
                <a:gridCol w="471678">
                  <a:extLst>
                    <a:ext uri="{9D8B030D-6E8A-4147-A177-3AD203B41FA5}">
                      <a16:colId xmlns:a16="http://schemas.microsoft.com/office/drawing/2014/main" val="115088573"/>
                    </a:ext>
                  </a:extLst>
                </a:gridCol>
                <a:gridCol w="471678">
                  <a:extLst>
                    <a:ext uri="{9D8B030D-6E8A-4147-A177-3AD203B41FA5}">
                      <a16:colId xmlns:a16="http://schemas.microsoft.com/office/drawing/2014/main" val="1114011463"/>
                    </a:ext>
                  </a:extLst>
                </a:gridCol>
                <a:gridCol w="471678">
                  <a:extLst>
                    <a:ext uri="{9D8B030D-6E8A-4147-A177-3AD203B41FA5}">
                      <a16:colId xmlns:a16="http://schemas.microsoft.com/office/drawing/2014/main" val="1212400444"/>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Octobre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7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7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7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30" name="Groupe 29">
            <a:extLst>
              <a:ext uri="{FF2B5EF4-FFF2-40B4-BE49-F238E27FC236}">
                <a16:creationId xmlns:a16="http://schemas.microsoft.com/office/drawing/2014/main" id="{47A86F85-7B3F-44B1-B365-E01857E17E0E}"/>
              </a:ext>
            </a:extLst>
          </p:cNvPr>
          <p:cNvGrpSpPr>
            <a:grpSpLocks noChangeAspect="1"/>
          </p:cNvGrpSpPr>
          <p:nvPr/>
        </p:nvGrpSpPr>
        <p:grpSpPr>
          <a:xfrm>
            <a:off x="3981017" y="5912684"/>
            <a:ext cx="116933" cy="144000"/>
            <a:chOff x="8321205" y="1842135"/>
            <a:chExt cx="180000" cy="221666"/>
          </a:xfrm>
        </p:grpSpPr>
        <p:sp>
          <p:nvSpPr>
            <p:cNvPr id="31" name="Ellipse 30">
              <a:extLst>
                <a:ext uri="{FF2B5EF4-FFF2-40B4-BE49-F238E27FC236}">
                  <a16:creationId xmlns:a16="http://schemas.microsoft.com/office/drawing/2014/main" id="{C96AC5C4-916A-4DBA-BCAB-16B123A84BB7}"/>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3" name="Triangle isocèle 32">
              <a:extLst>
                <a:ext uri="{FF2B5EF4-FFF2-40B4-BE49-F238E27FC236}">
                  <a16:creationId xmlns:a16="http://schemas.microsoft.com/office/drawing/2014/main" id="{B10AE3B1-E186-42BA-BE34-FBC95A5BE486}"/>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7" name="Rectangle 36">
              <a:extLst>
                <a:ext uri="{FF2B5EF4-FFF2-40B4-BE49-F238E27FC236}">
                  <a16:creationId xmlns:a16="http://schemas.microsoft.com/office/drawing/2014/main" id="{86F8292B-8FE6-4E49-AD55-291708769AAC}"/>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FFC000"/>
                  </a:solidFill>
                </a:rPr>
                <a:t>*</a:t>
              </a:r>
              <a:endParaRPr lang="fr-FR" sz="1000" dirty="0">
                <a:solidFill>
                  <a:srgbClr val="FFC000"/>
                </a:solidFill>
              </a:endParaRPr>
            </a:p>
          </p:txBody>
        </p:sp>
      </p:grpSp>
      <p:sp>
        <p:nvSpPr>
          <p:cNvPr id="39" name="Rectangle à coins arrondis 45">
            <a:extLst>
              <a:ext uri="{FF2B5EF4-FFF2-40B4-BE49-F238E27FC236}">
                <a16:creationId xmlns:a16="http://schemas.microsoft.com/office/drawing/2014/main" id="{4590024B-7C12-4AA1-A429-587E18CE5B6B}"/>
              </a:ext>
            </a:extLst>
          </p:cNvPr>
          <p:cNvSpPr/>
          <p:nvPr/>
        </p:nvSpPr>
        <p:spPr bwMode="auto">
          <a:xfrm>
            <a:off x="7765188" y="4927909"/>
            <a:ext cx="2088000" cy="252000"/>
          </a:xfrm>
          <a:prstGeom prst="roundRect">
            <a:avLst>
              <a:gd name="adj" fmla="val 24737"/>
            </a:avLst>
          </a:prstGeom>
          <a:solidFill>
            <a:srgbClr val="FCB711"/>
          </a:solidFill>
          <a:ln w="9525" cap="flat" cmpd="sng" algn="ctr">
            <a:solidFill>
              <a:schemeClr val="bg1"/>
            </a:solidFill>
            <a:prstDash val="solid"/>
            <a:miter lim="800000"/>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eaLnBrk="0" hangingPunct="0"/>
            <a:r>
              <a:rPr lang="fr-FR" sz="1100" b="0" dirty="0">
                <a:solidFill>
                  <a:schemeClr val="bg1"/>
                </a:solidFill>
              </a:rPr>
              <a:t>Les réseaux sociaux</a:t>
            </a:r>
          </a:p>
        </p:txBody>
      </p:sp>
      <p:sp>
        <p:nvSpPr>
          <p:cNvPr id="41" name="ZoneTexte 40">
            <a:extLst>
              <a:ext uri="{FF2B5EF4-FFF2-40B4-BE49-F238E27FC236}">
                <a16:creationId xmlns:a16="http://schemas.microsoft.com/office/drawing/2014/main" id="{E88CC716-0D25-4DE0-AF60-D57CD4C7B092}"/>
              </a:ext>
            </a:extLst>
          </p:cNvPr>
          <p:cNvSpPr txBox="1"/>
          <p:nvPr/>
        </p:nvSpPr>
        <p:spPr>
          <a:xfrm>
            <a:off x="8181844" y="5670998"/>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42" name="Groupe 41">
            <a:extLst>
              <a:ext uri="{FF2B5EF4-FFF2-40B4-BE49-F238E27FC236}">
                <a16:creationId xmlns:a16="http://schemas.microsoft.com/office/drawing/2014/main" id="{B18E8EDC-DD8E-4EF9-ACAC-5C8565E0317E}"/>
              </a:ext>
            </a:extLst>
          </p:cNvPr>
          <p:cNvGrpSpPr/>
          <p:nvPr/>
        </p:nvGrpSpPr>
        <p:grpSpPr>
          <a:xfrm>
            <a:off x="8070250" y="5707644"/>
            <a:ext cx="180000" cy="221666"/>
            <a:chOff x="8321205" y="1842135"/>
            <a:chExt cx="180000" cy="221666"/>
          </a:xfrm>
        </p:grpSpPr>
        <p:sp>
          <p:nvSpPr>
            <p:cNvPr id="43" name="Ellipse 42">
              <a:extLst>
                <a:ext uri="{FF2B5EF4-FFF2-40B4-BE49-F238E27FC236}">
                  <a16:creationId xmlns:a16="http://schemas.microsoft.com/office/drawing/2014/main" id="{E640B3CB-1373-4270-9885-B9376D3C3199}"/>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4" name="Triangle isocèle 43">
              <a:extLst>
                <a:ext uri="{FF2B5EF4-FFF2-40B4-BE49-F238E27FC236}">
                  <a16:creationId xmlns:a16="http://schemas.microsoft.com/office/drawing/2014/main" id="{0F1C5FBB-BD12-42F3-A4FD-18ABBF9A3EB7}"/>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5" name="Rectangle 44">
              <a:extLst>
                <a:ext uri="{FF2B5EF4-FFF2-40B4-BE49-F238E27FC236}">
                  <a16:creationId xmlns:a16="http://schemas.microsoft.com/office/drawing/2014/main" id="{CD4EB629-D551-422D-9D5B-27DD7C6EBFA8}"/>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47" name="ZoneTexte 46">
            <a:extLst>
              <a:ext uri="{FF2B5EF4-FFF2-40B4-BE49-F238E27FC236}">
                <a16:creationId xmlns:a16="http://schemas.microsoft.com/office/drawing/2014/main" id="{4340DC2D-F649-48A1-B090-61480FCEB70E}"/>
              </a:ext>
            </a:extLst>
          </p:cNvPr>
          <p:cNvSpPr txBox="1"/>
          <p:nvPr/>
        </p:nvSpPr>
        <p:spPr>
          <a:xfrm>
            <a:off x="8181843" y="6036758"/>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48" name="Groupe 47">
            <a:extLst>
              <a:ext uri="{FF2B5EF4-FFF2-40B4-BE49-F238E27FC236}">
                <a16:creationId xmlns:a16="http://schemas.microsoft.com/office/drawing/2014/main" id="{2B2AF418-3E6A-4243-B0E5-EEF3C81EF228}"/>
              </a:ext>
            </a:extLst>
          </p:cNvPr>
          <p:cNvGrpSpPr/>
          <p:nvPr/>
        </p:nvGrpSpPr>
        <p:grpSpPr>
          <a:xfrm>
            <a:off x="8070250" y="6073404"/>
            <a:ext cx="180000" cy="221666"/>
            <a:chOff x="8321205" y="1842135"/>
            <a:chExt cx="180000" cy="221666"/>
          </a:xfrm>
        </p:grpSpPr>
        <p:sp>
          <p:nvSpPr>
            <p:cNvPr id="49" name="Ellipse 48">
              <a:extLst>
                <a:ext uri="{FF2B5EF4-FFF2-40B4-BE49-F238E27FC236}">
                  <a16:creationId xmlns:a16="http://schemas.microsoft.com/office/drawing/2014/main" id="{43EB8639-2679-49B2-A4A6-C8193A8F2032}"/>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1" name="Triangle isocèle 50">
              <a:extLst>
                <a:ext uri="{FF2B5EF4-FFF2-40B4-BE49-F238E27FC236}">
                  <a16:creationId xmlns:a16="http://schemas.microsoft.com/office/drawing/2014/main" id="{78D7B23D-1C74-426A-9650-B3A493041A96}"/>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2" name="Rectangle 51">
              <a:extLst>
                <a:ext uri="{FF2B5EF4-FFF2-40B4-BE49-F238E27FC236}">
                  <a16:creationId xmlns:a16="http://schemas.microsoft.com/office/drawing/2014/main" id="{3B35FD9C-DD48-42C2-A957-4832C49E65F2}"/>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54" name="Groupe 53">
            <a:extLst>
              <a:ext uri="{FF2B5EF4-FFF2-40B4-BE49-F238E27FC236}">
                <a16:creationId xmlns:a16="http://schemas.microsoft.com/office/drawing/2014/main" id="{D2A97EC1-322B-478B-B39A-C0C14D55B4C2}"/>
              </a:ext>
            </a:extLst>
          </p:cNvPr>
          <p:cNvGrpSpPr>
            <a:grpSpLocks noChangeAspect="1"/>
          </p:cNvGrpSpPr>
          <p:nvPr/>
        </p:nvGrpSpPr>
        <p:grpSpPr>
          <a:xfrm>
            <a:off x="6815150" y="5914129"/>
            <a:ext cx="116933" cy="144000"/>
            <a:chOff x="8321205" y="1842135"/>
            <a:chExt cx="180000" cy="221666"/>
          </a:xfrm>
        </p:grpSpPr>
        <p:sp>
          <p:nvSpPr>
            <p:cNvPr id="55" name="Ellipse 54">
              <a:extLst>
                <a:ext uri="{FF2B5EF4-FFF2-40B4-BE49-F238E27FC236}">
                  <a16:creationId xmlns:a16="http://schemas.microsoft.com/office/drawing/2014/main" id="{B9A953B4-B1B4-4562-BBC6-FC1EEAEE884D}"/>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6" name="Triangle isocèle 55">
              <a:extLst>
                <a:ext uri="{FF2B5EF4-FFF2-40B4-BE49-F238E27FC236}">
                  <a16:creationId xmlns:a16="http://schemas.microsoft.com/office/drawing/2014/main" id="{ED248470-E99D-4E0E-A056-F8B1F9904EF0}"/>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7" name="Rectangle 56">
              <a:extLst>
                <a:ext uri="{FF2B5EF4-FFF2-40B4-BE49-F238E27FC236}">
                  <a16:creationId xmlns:a16="http://schemas.microsoft.com/office/drawing/2014/main" id="{C9CCFE5E-D539-4E32-B3C9-F9A6EDF6EE85}"/>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niveau de confiance dans certaines organisations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5"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Q25. Avez-vous très confiance, plutôt confiance, plutôt pas confiance ou pas confiance du tout dans chacune des organisations suivantes... ? Réponse ‘Très confiance’ + ‘Plutôt confiance’</a:t>
            </a:r>
          </a:p>
        </p:txBody>
      </p:sp>
      <p:graphicFrame>
        <p:nvGraphicFramePr>
          <p:cNvPr id="87" name="Tableau 86">
            <a:extLst>
              <a:ext uri="{FF2B5EF4-FFF2-40B4-BE49-F238E27FC236}">
                <a16:creationId xmlns:a16="http://schemas.microsoft.com/office/drawing/2014/main" id="{AFFD6D29-3826-4F7B-99E0-C7AA033D9ABE}"/>
              </a:ext>
            </a:extLst>
          </p:cNvPr>
          <p:cNvGraphicFramePr>
            <a:graphicFrameLocks noGrp="1"/>
          </p:cNvGraphicFramePr>
          <p:nvPr>
            <p:extLst>
              <p:ext uri="{D42A27DB-BD31-4B8C-83A1-F6EECF244321}">
                <p14:modId xmlns:p14="http://schemas.microsoft.com/office/powerpoint/2010/main" val="193750957"/>
              </p:ext>
            </p:extLst>
          </p:nvPr>
        </p:nvGraphicFramePr>
        <p:xfrm>
          <a:off x="1193074" y="1772191"/>
          <a:ext cx="7768045" cy="4721735"/>
        </p:xfrm>
        <a:graphic>
          <a:graphicData uri="http://schemas.openxmlformats.org/drawingml/2006/table">
            <a:tbl>
              <a:tblPr>
                <a:tableStyleId>{5C22544A-7EE6-4342-B048-85BDC9FD1C3A}</a:tableStyleId>
              </a:tblPr>
              <a:tblGrid>
                <a:gridCol w="2807420">
                  <a:extLst>
                    <a:ext uri="{9D8B030D-6E8A-4147-A177-3AD203B41FA5}">
                      <a16:colId xmlns:a16="http://schemas.microsoft.com/office/drawing/2014/main" val="2281626971"/>
                    </a:ext>
                  </a:extLst>
                </a:gridCol>
                <a:gridCol w="992125">
                  <a:extLst>
                    <a:ext uri="{9D8B030D-6E8A-4147-A177-3AD203B41FA5}">
                      <a16:colId xmlns:a16="http://schemas.microsoft.com/office/drawing/2014/main" val="4167317554"/>
                    </a:ext>
                  </a:extLst>
                </a:gridCol>
                <a:gridCol w="992125">
                  <a:extLst>
                    <a:ext uri="{9D8B030D-6E8A-4147-A177-3AD203B41FA5}">
                      <a16:colId xmlns:a16="http://schemas.microsoft.com/office/drawing/2014/main" val="4251480744"/>
                    </a:ext>
                  </a:extLst>
                </a:gridCol>
                <a:gridCol w="992125">
                  <a:extLst>
                    <a:ext uri="{9D8B030D-6E8A-4147-A177-3AD203B41FA5}">
                      <a16:colId xmlns:a16="http://schemas.microsoft.com/office/drawing/2014/main" val="789682629"/>
                    </a:ext>
                  </a:extLst>
                </a:gridCol>
                <a:gridCol w="992125">
                  <a:extLst>
                    <a:ext uri="{9D8B030D-6E8A-4147-A177-3AD203B41FA5}">
                      <a16:colId xmlns:a16="http://schemas.microsoft.com/office/drawing/2014/main" val="1358923703"/>
                    </a:ext>
                  </a:extLst>
                </a:gridCol>
                <a:gridCol w="992125">
                  <a:extLst>
                    <a:ext uri="{9D8B030D-6E8A-4147-A177-3AD203B41FA5}">
                      <a16:colId xmlns:a16="http://schemas.microsoft.com/office/drawing/2014/main" val="809291133"/>
                    </a:ext>
                  </a:extLst>
                </a:gridCol>
              </a:tblGrid>
              <a:tr h="309042">
                <a:tc>
                  <a:txBody>
                    <a:bodyPr/>
                    <a:lstStyle/>
                    <a:p>
                      <a:pPr algn="l" fontAlgn="b"/>
                      <a:r>
                        <a:rPr lang="fr-FR" sz="1000" b="1" i="0" u="none" strike="noStrike" dirty="0">
                          <a:solidFill>
                            <a:srgbClr val="000000"/>
                          </a:solidFill>
                          <a:effectLst/>
                          <a:latin typeface="Tahoma" panose="020B0604030504040204" pitchFamily="34" charset="0"/>
                        </a:rPr>
                        <a:t>% Confiance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 personnel médical*</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86%</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87%</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science*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0949742"/>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scientifiques*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641095"/>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hôpitaux*</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6417653"/>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petites et moyennes entreprises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police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L'armée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7871123"/>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L'école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sécurité sociale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835955"/>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justice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951650"/>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associations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grandes entreprises publiques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0478300"/>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grandes entreprises privées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4425057"/>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syndicats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0819992"/>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banques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1163674"/>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médias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198607"/>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responsables religieux</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8775670"/>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partis politiques</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572663"/>
                  </a:ext>
                </a:extLst>
              </a:tr>
              <a:tr h="232247">
                <a:tc>
                  <a:txBody>
                    <a:bodyPr/>
                    <a:lstStyle/>
                    <a:p>
                      <a:pPr algn="r" fontAlgn="b"/>
                      <a:r>
                        <a:rPr lang="fr-FR"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Les réseaux sociaux (Facebook, Twitter, etc.)</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27794"/>
                  </a:ext>
                </a:extLst>
              </a:tr>
            </a:tbl>
          </a:graphicData>
        </a:graphic>
      </p:graphicFrame>
      <p:cxnSp>
        <p:nvCxnSpPr>
          <p:cNvPr id="11" name="Connecteur droit avec flèche 73">
            <a:extLst>
              <a:ext uri="{FF2B5EF4-FFF2-40B4-BE49-F238E27FC236}">
                <a16:creationId xmlns:a16="http://schemas.microsoft.com/office/drawing/2014/main" id="{4D50B15B-94EC-4C57-A9EF-2E653E51121F}"/>
              </a:ext>
            </a:extLst>
          </p:cNvPr>
          <p:cNvCxnSpPr/>
          <p:nvPr/>
        </p:nvCxnSpPr>
        <p:spPr bwMode="auto">
          <a:xfrm flipV="1">
            <a:off x="5805133" y="28357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pic>
        <p:nvPicPr>
          <p:cNvPr id="13" name="Image 4" descr="Une image contenant texte, clipart&#10;&#10;Description générée automatiquement">
            <a:extLst>
              <a:ext uri="{FF2B5EF4-FFF2-40B4-BE49-F238E27FC236}">
                <a16:creationId xmlns:a16="http://schemas.microsoft.com/office/drawing/2014/main" id="{2C287512-16BA-4FF1-96F9-9EF2868028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873" y="1233877"/>
            <a:ext cx="612000" cy="612000"/>
          </a:xfrm>
          <a:prstGeom prst="rect">
            <a:avLst/>
          </a:prstGeom>
        </p:spPr>
      </p:pic>
      <p:pic>
        <p:nvPicPr>
          <p:cNvPr id="14" name="Image 8">
            <a:extLst>
              <a:ext uri="{FF2B5EF4-FFF2-40B4-BE49-F238E27FC236}">
                <a16:creationId xmlns:a16="http://schemas.microsoft.com/office/drawing/2014/main" id="{E2D6AAB9-F345-4723-A122-2295C493FC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9823" y="1233877"/>
            <a:ext cx="612000" cy="612000"/>
          </a:xfrm>
          <a:prstGeom prst="rect">
            <a:avLst/>
          </a:prstGeom>
        </p:spPr>
      </p:pic>
      <p:pic>
        <p:nvPicPr>
          <p:cNvPr id="15" name="Image 10">
            <a:extLst>
              <a:ext uri="{FF2B5EF4-FFF2-40B4-BE49-F238E27FC236}">
                <a16:creationId xmlns:a16="http://schemas.microsoft.com/office/drawing/2014/main" id="{574FC9A3-B943-42E8-9C65-FE3B8308A8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3848" y="1233877"/>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D2614E1C-A8B5-4D45-A8A3-3AE6DC3D8C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5797" y="1233877"/>
            <a:ext cx="612000" cy="612000"/>
          </a:xfrm>
          <a:prstGeom prst="rect">
            <a:avLst/>
          </a:prstGeom>
        </p:spPr>
      </p:pic>
      <p:pic>
        <p:nvPicPr>
          <p:cNvPr id="17" name="Image 14">
            <a:extLst>
              <a:ext uri="{FF2B5EF4-FFF2-40B4-BE49-F238E27FC236}">
                <a16:creationId xmlns:a16="http://schemas.microsoft.com/office/drawing/2014/main" id="{FA75F78C-A406-46A0-A62D-084D4E9CB6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1898" y="1233877"/>
            <a:ext cx="612000" cy="612000"/>
          </a:xfrm>
          <a:prstGeom prst="rect">
            <a:avLst/>
          </a:prstGeom>
        </p:spPr>
      </p:pic>
      <p:graphicFrame>
        <p:nvGraphicFramePr>
          <p:cNvPr id="2" name="Tabela 1">
            <a:extLst>
              <a:ext uri="{FF2B5EF4-FFF2-40B4-BE49-F238E27FC236}">
                <a16:creationId xmlns:a16="http://schemas.microsoft.com/office/drawing/2014/main" id="{26249E33-DD5D-45DD-B970-A1B7F25D9810}"/>
              </a:ext>
            </a:extLst>
          </p:cNvPr>
          <p:cNvGraphicFramePr>
            <a:graphicFrameLocks noGrp="1"/>
          </p:cNvGraphicFramePr>
          <p:nvPr>
            <p:extLst>
              <p:ext uri="{D42A27DB-BD31-4B8C-83A1-F6EECF244321}">
                <p14:modId xmlns:p14="http://schemas.microsoft.com/office/powerpoint/2010/main" val="2997937262"/>
              </p:ext>
            </p:extLst>
          </p:nvPr>
        </p:nvGraphicFramePr>
        <p:xfrm>
          <a:off x="5947229" y="2570664"/>
          <a:ext cx="313267" cy="3923260"/>
        </p:xfrm>
        <a:graphic>
          <a:graphicData uri="http://schemas.openxmlformats.org/drawingml/2006/table">
            <a:tbl>
              <a:tblPr/>
              <a:tblGrid>
                <a:gridCol w="313267">
                  <a:extLst>
                    <a:ext uri="{9D8B030D-6E8A-4147-A177-3AD203B41FA5}">
                      <a16:colId xmlns:a16="http://schemas.microsoft.com/office/drawing/2014/main" val="1414694962"/>
                    </a:ext>
                  </a:extLst>
                </a:gridCol>
              </a:tblGrid>
              <a:tr h="230780">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364906172"/>
                  </a:ext>
                </a:extLst>
              </a:tr>
              <a:tr h="230780">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032994027"/>
                  </a:ext>
                </a:extLst>
              </a:tr>
              <a:tr h="230780">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488654968"/>
                  </a:ext>
                </a:extLst>
              </a:tr>
              <a:tr h="230780">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8003332"/>
                  </a:ext>
                </a:extLst>
              </a:tr>
              <a:tr h="230780">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471744209"/>
                  </a:ext>
                </a:extLst>
              </a:tr>
              <a:tr h="230780">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581531822"/>
                  </a:ext>
                </a:extLst>
              </a:tr>
              <a:tr h="230780">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628963359"/>
                  </a:ext>
                </a:extLst>
              </a:tr>
              <a:tr h="230780">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519149831"/>
                  </a:ext>
                </a:extLst>
              </a:tr>
              <a:tr h="230780">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970830163"/>
                  </a:ext>
                </a:extLst>
              </a:tr>
              <a:tr h="230780">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864894387"/>
                  </a:ext>
                </a:extLst>
              </a:tr>
              <a:tr h="230780">
                <a:tc>
                  <a:txBody>
                    <a:bodyPr/>
                    <a:lstStyle/>
                    <a:p>
                      <a:pPr marL="0" algn="l" defTabSz="914400" rtl="0" eaLnBrk="1" fontAlgn="ctr" latinLnBrk="0" hangingPunct="1"/>
                      <a:r>
                        <a:rPr lang="fr-FR" sz="800" b="1" i="0" u="none" strike="noStrike" kern="1200" dirty="0">
                          <a:solidFill>
                            <a:srgbClr val="00B050"/>
                          </a:solidFill>
                          <a:effectLst/>
                          <a:latin typeface="Tahoma" panose="020B0604030504040204" pitchFamily="34" charset="0"/>
                          <a:ea typeface="+mn-ea"/>
                          <a:cs typeface="+mn-cs"/>
                        </a:rPr>
                        <a:t>+1</a:t>
                      </a:r>
                    </a:p>
                  </a:txBody>
                  <a:tcPr marL="7620" marR="7620" marT="7620" marB="0" anchor="ctr">
                    <a:lnL>
                      <a:noFill/>
                    </a:lnL>
                    <a:lnR>
                      <a:noFill/>
                    </a:lnR>
                    <a:lnT>
                      <a:noFill/>
                    </a:lnT>
                    <a:lnB>
                      <a:noFill/>
                    </a:lnB>
                  </a:tcPr>
                </a:tc>
                <a:extLst>
                  <a:ext uri="{0D108BD9-81ED-4DB2-BD59-A6C34878D82A}">
                    <a16:rowId xmlns:a16="http://schemas.microsoft.com/office/drawing/2014/main" val="3121420712"/>
                  </a:ext>
                </a:extLst>
              </a:tr>
              <a:tr h="230780">
                <a:tc>
                  <a:txBody>
                    <a:bodyPr/>
                    <a:lstStyle/>
                    <a:p>
                      <a:pPr algn="l" fontAlgn="ctr"/>
                      <a:r>
                        <a:rPr lang="fr-FR" sz="800" b="1" i="0" u="none" strike="noStrike">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683706978"/>
                  </a:ext>
                </a:extLst>
              </a:tr>
              <a:tr h="230780">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650855566"/>
                  </a:ext>
                </a:extLst>
              </a:tr>
              <a:tr h="230780">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2408128638"/>
                  </a:ext>
                </a:extLst>
              </a:tr>
              <a:tr h="230780">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901592837"/>
                  </a:ext>
                </a:extLst>
              </a:tr>
              <a:tr h="230780">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933108129"/>
                  </a:ext>
                </a:extLst>
              </a:tr>
              <a:tr h="230780">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147815841"/>
                  </a:ext>
                </a:extLst>
              </a:tr>
            </a:tbl>
          </a:graphicData>
        </a:graphic>
      </p:graphicFrame>
      <p:cxnSp>
        <p:nvCxnSpPr>
          <p:cNvPr id="22" name="Connecteur droit avec flèche 73">
            <a:extLst>
              <a:ext uri="{FF2B5EF4-FFF2-40B4-BE49-F238E27FC236}">
                <a16:creationId xmlns:a16="http://schemas.microsoft.com/office/drawing/2014/main" id="{E2E31154-BE81-4332-A065-F2B5683BA2B0}"/>
              </a:ext>
            </a:extLst>
          </p:cNvPr>
          <p:cNvCxnSpPr/>
          <p:nvPr/>
        </p:nvCxnSpPr>
        <p:spPr bwMode="auto">
          <a:xfrm flipV="1">
            <a:off x="5805133" y="30770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3" name="Connecteur droit avec flèche 73">
            <a:extLst>
              <a:ext uri="{FF2B5EF4-FFF2-40B4-BE49-F238E27FC236}">
                <a16:creationId xmlns:a16="http://schemas.microsoft.com/office/drawing/2014/main" id="{30397A7F-A462-4BC9-8F72-C813C3A0E748}"/>
              </a:ext>
            </a:extLst>
          </p:cNvPr>
          <p:cNvCxnSpPr/>
          <p:nvPr/>
        </p:nvCxnSpPr>
        <p:spPr bwMode="auto">
          <a:xfrm flipV="1">
            <a:off x="5805133" y="329549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4" name="Connecteur droit avec flèche 73">
            <a:extLst>
              <a:ext uri="{FF2B5EF4-FFF2-40B4-BE49-F238E27FC236}">
                <a16:creationId xmlns:a16="http://schemas.microsoft.com/office/drawing/2014/main" id="{6C94B4DA-3383-4C86-8F8C-AE4DED7784E2}"/>
              </a:ext>
            </a:extLst>
          </p:cNvPr>
          <p:cNvCxnSpPr/>
          <p:nvPr/>
        </p:nvCxnSpPr>
        <p:spPr bwMode="auto">
          <a:xfrm flipV="1">
            <a:off x="5805133" y="352433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6" name="Connecteur droit avec flèche 73">
            <a:extLst>
              <a:ext uri="{FF2B5EF4-FFF2-40B4-BE49-F238E27FC236}">
                <a16:creationId xmlns:a16="http://schemas.microsoft.com/office/drawing/2014/main" id="{0926F215-A543-4FF0-B753-AFC10AB39205}"/>
              </a:ext>
            </a:extLst>
          </p:cNvPr>
          <p:cNvCxnSpPr/>
          <p:nvPr/>
        </p:nvCxnSpPr>
        <p:spPr bwMode="auto">
          <a:xfrm flipV="1">
            <a:off x="5805133" y="376586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7" name="Connecteur droit avec flèche 73">
            <a:extLst>
              <a:ext uri="{FF2B5EF4-FFF2-40B4-BE49-F238E27FC236}">
                <a16:creationId xmlns:a16="http://schemas.microsoft.com/office/drawing/2014/main" id="{CAB1CB6F-5783-46FE-992A-C2FBC76FC1F7}"/>
              </a:ext>
            </a:extLst>
          </p:cNvPr>
          <p:cNvCxnSpPr/>
          <p:nvPr/>
        </p:nvCxnSpPr>
        <p:spPr bwMode="auto">
          <a:xfrm flipV="1">
            <a:off x="5805133" y="421310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8" name="Connecteur droit avec flèche 73">
            <a:extLst>
              <a:ext uri="{FF2B5EF4-FFF2-40B4-BE49-F238E27FC236}">
                <a16:creationId xmlns:a16="http://schemas.microsoft.com/office/drawing/2014/main" id="{0C0CF3F2-7518-48D7-983D-4EDD5929C03E}"/>
              </a:ext>
            </a:extLst>
          </p:cNvPr>
          <p:cNvCxnSpPr/>
          <p:nvPr/>
        </p:nvCxnSpPr>
        <p:spPr bwMode="auto">
          <a:xfrm flipV="1">
            <a:off x="5805133" y="468119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9" name="Connecteur droit avec flèche 73">
            <a:extLst>
              <a:ext uri="{FF2B5EF4-FFF2-40B4-BE49-F238E27FC236}">
                <a16:creationId xmlns:a16="http://schemas.microsoft.com/office/drawing/2014/main" id="{FDBD8B19-5A6B-4FCC-A7DC-A9EF46D33E0B}"/>
              </a:ext>
            </a:extLst>
          </p:cNvPr>
          <p:cNvCxnSpPr/>
          <p:nvPr/>
        </p:nvCxnSpPr>
        <p:spPr bwMode="auto">
          <a:xfrm flipV="1">
            <a:off x="5805133" y="515995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0" name="Connecteur droit avec flèche 73">
            <a:extLst>
              <a:ext uri="{FF2B5EF4-FFF2-40B4-BE49-F238E27FC236}">
                <a16:creationId xmlns:a16="http://schemas.microsoft.com/office/drawing/2014/main" id="{CDA7FF93-61C0-4864-A372-8EFEBBB029BB}"/>
              </a:ext>
            </a:extLst>
          </p:cNvPr>
          <p:cNvCxnSpPr/>
          <p:nvPr/>
        </p:nvCxnSpPr>
        <p:spPr bwMode="auto">
          <a:xfrm flipV="1">
            <a:off x="5805133" y="537200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1" name="Connecteur droit avec flèche 73">
            <a:extLst>
              <a:ext uri="{FF2B5EF4-FFF2-40B4-BE49-F238E27FC236}">
                <a16:creationId xmlns:a16="http://schemas.microsoft.com/office/drawing/2014/main" id="{926B88AA-0737-42F8-B03F-FA3F017A1323}"/>
              </a:ext>
            </a:extLst>
          </p:cNvPr>
          <p:cNvCxnSpPr/>
          <p:nvPr/>
        </p:nvCxnSpPr>
        <p:spPr bwMode="auto">
          <a:xfrm flipV="1">
            <a:off x="5805133" y="584441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2" name="Connecteur droit avec flèche 73">
            <a:extLst>
              <a:ext uri="{FF2B5EF4-FFF2-40B4-BE49-F238E27FC236}">
                <a16:creationId xmlns:a16="http://schemas.microsoft.com/office/drawing/2014/main" id="{E0CB1346-2111-461B-B70E-814A9C611164}"/>
              </a:ext>
            </a:extLst>
          </p:cNvPr>
          <p:cNvCxnSpPr/>
          <p:nvPr/>
        </p:nvCxnSpPr>
        <p:spPr bwMode="auto">
          <a:xfrm flipV="1">
            <a:off x="5805133" y="609229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3" name="Connecteur droit avec flèche 48">
            <a:extLst>
              <a:ext uri="{FF2B5EF4-FFF2-40B4-BE49-F238E27FC236}">
                <a16:creationId xmlns:a16="http://schemas.microsoft.com/office/drawing/2014/main" id="{6667C510-CC35-404C-BBA8-D8296DE7647E}"/>
              </a:ext>
            </a:extLst>
          </p:cNvPr>
          <p:cNvCxnSpPr/>
          <p:nvPr/>
        </p:nvCxnSpPr>
        <p:spPr bwMode="auto">
          <a:xfrm rot="2700000" flipV="1">
            <a:off x="5772708" y="40014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35" name="Connecteur droit avec flèche 48">
            <a:extLst>
              <a:ext uri="{FF2B5EF4-FFF2-40B4-BE49-F238E27FC236}">
                <a16:creationId xmlns:a16="http://schemas.microsoft.com/office/drawing/2014/main" id="{B6CBF485-DAA2-47DA-8A1D-58D61C58489B}"/>
              </a:ext>
            </a:extLst>
          </p:cNvPr>
          <p:cNvCxnSpPr/>
          <p:nvPr/>
        </p:nvCxnSpPr>
        <p:spPr bwMode="auto">
          <a:xfrm rot="2700000" flipV="1">
            <a:off x="5772709" y="562232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36" name="Connecteur droit avec flèche 48">
            <a:extLst>
              <a:ext uri="{FF2B5EF4-FFF2-40B4-BE49-F238E27FC236}">
                <a16:creationId xmlns:a16="http://schemas.microsoft.com/office/drawing/2014/main" id="{5D7DA4B2-2898-4A6E-B8FF-801232940034}"/>
              </a:ext>
            </a:extLst>
          </p:cNvPr>
          <p:cNvCxnSpPr/>
          <p:nvPr/>
        </p:nvCxnSpPr>
        <p:spPr bwMode="auto">
          <a:xfrm rot="2700000" flipV="1">
            <a:off x="5772709" y="630247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aphicFrame>
        <p:nvGraphicFramePr>
          <p:cNvPr id="37" name="Tabela 36">
            <a:extLst>
              <a:ext uri="{FF2B5EF4-FFF2-40B4-BE49-F238E27FC236}">
                <a16:creationId xmlns:a16="http://schemas.microsoft.com/office/drawing/2014/main" id="{57E60FA3-45C2-419C-8C22-568CBB678DCB}"/>
              </a:ext>
            </a:extLst>
          </p:cNvPr>
          <p:cNvGraphicFramePr>
            <a:graphicFrameLocks noGrp="1"/>
          </p:cNvGraphicFramePr>
          <p:nvPr>
            <p:extLst>
              <p:ext uri="{D42A27DB-BD31-4B8C-83A1-F6EECF244321}">
                <p14:modId xmlns:p14="http://schemas.microsoft.com/office/powerpoint/2010/main" val="4019692118"/>
              </p:ext>
            </p:extLst>
          </p:nvPr>
        </p:nvGraphicFramePr>
        <p:xfrm>
          <a:off x="6883401" y="2570670"/>
          <a:ext cx="313267" cy="3923260"/>
        </p:xfrm>
        <a:graphic>
          <a:graphicData uri="http://schemas.openxmlformats.org/drawingml/2006/table">
            <a:tbl>
              <a:tblPr/>
              <a:tblGrid>
                <a:gridCol w="313267">
                  <a:extLst>
                    <a:ext uri="{9D8B030D-6E8A-4147-A177-3AD203B41FA5}">
                      <a16:colId xmlns:a16="http://schemas.microsoft.com/office/drawing/2014/main" val="1414694962"/>
                    </a:ext>
                  </a:extLst>
                </a:gridCol>
              </a:tblGrid>
              <a:tr h="230780">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364906172"/>
                  </a:ext>
                </a:extLst>
              </a:tr>
              <a:tr h="230780">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2032994027"/>
                  </a:ext>
                </a:extLst>
              </a:tr>
              <a:tr h="230780">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488654968"/>
                  </a:ext>
                </a:extLst>
              </a:tr>
              <a:tr h="230780">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8003332"/>
                  </a:ext>
                </a:extLst>
              </a:tr>
              <a:tr h="230780">
                <a:tc>
                  <a:txBody>
                    <a:bodyPr/>
                    <a:lstStyle/>
                    <a:p>
                      <a:pPr algn="l" fontAlgn="ctr"/>
                      <a:r>
                        <a:rPr lang="fr-FR" sz="800" b="1" i="0" u="none" strike="noStrike">
                          <a:solidFill>
                            <a:srgbClr val="00B050"/>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2471744209"/>
                  </a:ext>
                </a:extLst>
              </a:tr>
              <a:tr h="230780">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581531822"/>
                  </a:ext>
                </a:extLst>
              </a:tr>
              <a:tr h="230780">
                <a:tc>
                  <a:txBody>
                    <a:bodyPr/>
                    <a:lstStyle/>
                    <a:p>
                      <a:pPr algn="l" fontAlgn="ctr"/>
                      <a:r>
                        <a:rPr lang="fr-FR" sz="800" b="1" i="0" u="none" strike="noStrike">
                          <a:solidFill>
                            <a:srgbClr val="00B050"/>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3628963359"/>
                  </a:ext>
                </a:extLst>
              </a:tr>
              <a:tr h="230780">
                <a:tc>
                  <a:txBody>
                    <a:bodyPr/>
                    <a:lstStyle/>
                    <a:p>
                      <a:pPr algn="l" fontAlgn="ctr"/>
                      <a:r>
                        <a:rPr lang="fr-FR" sz="800" b="1" i="0" u="none" strike="noStrike">
                          <a:solidFill>
                            <a:srgbClr val="00B050"/>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1519149831"/>
                  </a:ext>
                </a:extLst>
              </a:tr>
              <a:tr h="230780">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970830163"/>
                  </a:ext>
                </a:extLst>
              </a:tr>
              <a:tr h="230780">
                <a:tc>
                  <a:txBody>
                    <a:bodyPr/>
                    <a:lstStyle/>
                    <a:p>
                      <a:pPr algn="l" fontAlgn="ctr"/>
                      <a:r>
                        <a:rPr lang="fr-FR" sz="800" b="1" i="0" u="none" strike="noStrike">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864894387"/>
                  </a:ext>
                </a:extLst>
              </a:tr>
              <a:tr h="230780">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121420712"/>
                  </a:ext>
                </a:extLst>
              </a:tr>
              <a:tr h="230780">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683706978"/>
                  </a:ext>
                </a:extLst>
              </a:tr>
              <a:tr h="230780">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3650855566"/>
                  </a:ext>
                </a:extLst>
              </a:tr>
              <a:tr h="230780">
                <a:tc>
                  <a:txBody>
                    <a:bodyPr/>
                    <a:lstStyle/>
                    <a:p>
                      <a:pPr algn="l" fontAlgn="ctr"/>
                      <a:r>
                        <a:rPr lang="fr-FR" sz="800" b="1" i="0" u="none" strike="noStrike">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2408128638"/>
                  </a:ext>
                </a:extLst>
              </a:tr>
              <a:tr h="230780">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901592837"/>
                  </a:ext>
                </a:extLst>
              </a:tr>
              <a:tr h="230780">
                <a:tc>
                  <a:txBody>
                    <a:bodyPr/>
                    <a:lstStyle/>
                    <a:p>
                      <a:pPr algn="l" fontAlgn="ctr"/>
                      <a:r>
                        <a:rPr lang="fr-FR" sz="800" b="1" i="0" u="none" strike="noStrike">
                          <a:solidFill>
                            <a:srgbClr val="00B050"/>
                          </a:solidFill>
                          <a:effectLst/>
                          <a:latin typeface="Tahoma" panose="020B0604030504040204" pitchFamily="34" charset="0"/>
                        </a:rPr>
                        <a:t>+10</a:t>
                      </a:r>
                    </a:p>
                  </a:txBody>
                  <a:tcPr marL="7620" marR="7620" marT="7620" marB="0" anchor="ctr">
                    <a:lnL>
                      <a:noFill/>
                    </a:lnL>
                    <a:lnR>
                      <a:noFill/>
                    </a:lnR>
                    <a:lnT>
                      <a:noFill/>
                    </a:lnT>
                    <a:lnB>
                      <a:noFill/>
                    </a:lnB>
                  </a:tcPr>
                </a:tc>
                <a:extLst>
                  <a:ext uri="{0D108BD9-81ED-4DB2-BD59-A6C34878D82A}">
                    <a16:rowId xmlns:a16="http://schemas.microsoft.com/office/drawing/2014/main" val="933108129"/>
                  </a:ext>
                </a:extLst>
              </a:tr>
              <a:tr h="230780">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147815841"/>
                  </a:ext>
                </a:extLst>
              </a:tr>
            </a:tbl>
          </a:graphicData>
        </a:graphic>
      </p:graphicFrame>
      <p:graphicFrame>
        <p:nvGraphicFramePr>
          <p:cNvPr id="38" name="Tabela 37">
            <a:extLst>
              <a:ext uri="{FF2B5EF4-FFF2-40B4-BE49-F238E27FC236}">
                <a16:creationId xmlns:a16="http://schemas.microsoft.com/office/drawing/2014/main" id="{4EB63FAE-1FB6-4936-ADC2-CE71C4B0F127}"/>
              </a:ext>
            </a:extLst>
          </p:cNvPr>
          <p:cNvGraphicFramePr>
            <a:graphicFrameLocks noGrp="1"/>
          </p:cNvGraphicFramePr>
          <p:nvPr>
            <p:extLst>
              <p:ext uri="{D42A27DB-BD31-4B8C-83A1-F6EECF244321}">
                <p14:modId xmlns:p14="http://schemas.microsoft.com/office/powerpoint/2010/main" val="2055436976"/>
              </p:ext>
            </p:extLst>
          </p:nvPr>
        </p:nvGraphicFramePr>
        <p:xfrm>
          <a:off x="7865293" y="2570670"/>
          <a:ext cx="400502" cy="3923260"/>
        </p:xfrm>
        <a:graphic>
          <a:graphicData uri="http://schemas.openxmlformats.org/drawingml/2006/table">
            <a:tbl>
              <a:tblPr/>
              <a:tblGrid>
                <a:gridCol w="400502">
                  <a:extLst>
                    <a:ext uri="{9D8B030D-6E8A-4147-A177-3AD203B41FA5}">
                      <a16:colId xmlns:a16="http://schemas.microsoft.com/office/drawing/2014/main" val="1414694962"/>
                    </a:ext>
                  </a:extLst>
                </a:gridCol>
              </a:tblGrid>
              <a:tr h="230780">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364906172"/>
                  </a:ext>
                </a:extLst>
              </a:tr>
              <a:tr h="230780">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032994027"/>
                  </a:ext>
                </a:extLst>
              </a:tr>
              <a:tr h="230780">
                <a:tc>
                  <a:txBody>
                    <a:bodyPr/>
                    <a:lstStyle/>
                    <a:p>
                      <a:pPr algn="l" fontAlgn="ctr"/>
                      <a:r>
                        <a:rPr lang="fr-FR" sz="800" b="1" i="0" u="none" strike="noStrike">
                          <a:solidFill>
                            <a:srgbClr val="DD4B5A"/>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2488654968"/>
                  </a:ext>
                </a:extLst>
              </a:tr>
              <a:tr h="230780">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8003332"/>
                  </a:ext>
                </a:extLst>
              </a:tr>
              <a:tr h="230780">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2471744209"/>
                  </a:ext>
                </a:extLst>
              </a:tr>
              <a:tr h="230780">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581531822"/>
                  </a:ext>
                </a:extLst>
              </a:tr>
              <a:tr h="230780">
                <a:tc>
                  <a:txBody>
                    <a:bodyPr/>
                    <a:lstStyle/>
                    <a:p>
                      <a:pPr algn="l" fontAlgn="ctr"/>
                      <a:r>
                        <a:rPr lang="fr-FR" sz="800" b="1" i="0" u="none" strike="noStrike">
                          <a:solidFill>
                            <a:srgbClr val="00B050"/>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3628963359"/>
                  </a:ext>
                </a:extLst>
              </a:tr>
              <a:tr h="230780">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519149831"/>
                  </a:ext>
                </a:extLst>
              </a:tr>
              <a:tr h="230780">
                <a:tc>
                  <a:txBody>
                    <a:bodyPr/>
                    <a:lstStyle/>
                    <a:p>
                      <a:pPr algn="l" fontAlgn="ctr"/>
                      <a:endParaRPr lang="fr-FR" sz="800" b="1" i="0" u="none" strike="noStrike" dirty="0">
                        <a:solidFill>
                          <a:srgbClr val="000000"/>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970830163"/>
                  </a:ext>
                </a:extLst>
              </a:tr>
              <a:tr h="230780">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864894387"/>
                  </a:ext>
                </a:extLst>
              </a:tr>
              <a:tr h="230780">
                <a:tc>
                  <a:txBody>
                    <a:bodyPr/>
                    <a:lstStyle/>
                    <a:p>
                      <a:pPr algn="l" fontAlgn="ctr"/>
                      <a:r>
                        <a:rPr lang="fr-FR" sz="800" b="1" i="0" u="none" strike="noStrike">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3121420712"/>
                  </a:ext>
                </a:extLst>
              </a:tr>
              <a:tr h="230780">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683706978"/>
                  </a:ext>
                </a:extLst>
              </a:tr>
              <a:tr h="230780">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650855566"/>
                  </a:ext>
                </a:extLst>
              </a:tr>
              <a:tr h="230780">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408128638"/>
                  </a:ext>
                </a:extLst>
              </a:tr>
              <a:tr h="230780">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901592837"/>
                  </a:ext>
                </a:extLst>
              </a:tr>
              <a:tr h="230780">
                <a:tc>
                  <a:txBody>
                    <a:bodyPr/>
                    <a:lstStyle/>
                    <a:p>
                      <a:pPr algn="l" fontAlgn="ctr"/>
                      <a:r>
                        <a:rPr lang="fr-FR" sz="800" b="1" i="0" u="none" strike="noStrike">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933108129"/>
                  </a:ext>
                </a:extLst>
              </a:tr>
              <a:tr h="230780">
                <a:tc>
                  <a:txBody>
                    <a:bodyPr/>
                    <a:lstStyle/>
                    <a:p>
                      <a:pPr algn="l" fontAlgn="ctr"/>
                      <a:r>
                        <a:rPr lang="fr-FR" sz="800" b="1" i="0" u="none" strike="noStrike" dirty="0">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147815841"/>
                  </a:ext>
                </a:extLst>
              </a:tr>
            </a:tbl>
          </a:graphicData>
        </a:graphic>
      </p:graphicFrame>
      <p:cxnSp>
        <p:nvCxnSpPr>
          <p:cNvPr id="39" name="Connecteur droit avec flèche 73">
            <a:extLst>
              <a:ext uri="{FF2B5EF4-FFF2-40B4-BE49-F238E27FC236}">
                <a16:creationId xmlns:a16="http://schemas.microsoft.com/office/drawing/2014/main" id="{10909DD8-7DBF-451C-96CB-39AEF466117F}"/>
              </a:ext>
            </a:extLst>
          </p:cNvPr>
          <p:cNvCxnSpPr/>
          <p:nvPr/>
        </p:nvCxnSpPr>
        <p:spPr bwMode="auto">
          <a:xfrm flipV="1">
            <a:off x="6744933" y="28357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0" name="Connecteur droit avec flèche 73">
            <a:extLst>
              <a:ext uri="{FF2B5EF4-FFF2-40B4-BE49-F238E27FC236}">
                <a16:creationId xmlns:a16="http://schemas.microsoft.com/office/drawing/2014/main" id="{0943EC93-E700-43A4-9E16-255CFEE68BC5}"/>
              </a:ext>
            </a:extLst>
          </p:cNvPr>
          <p:cNvCxnSpPr/>
          <p:nvPr/>
        </p:nvCxnSpPr>
        <p:spPr bwMode="auto">
          <a:xfrm flipV="1">
            <a:off x="6744933" y="30897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1" name="Connecteur droit avec flèche 73">
            <a:extLst>
              <a:ext uri="{FF2B5EF4-FFF2-40B4-BE49-F238E27FC236}">
                <a16:creationId xmlns:a16="http://schemas.microsoft.com/office/drawing/2014/main" id="{D058F4D8-D950-4AEC-AA0B-AB3F606E6112}"/>
              </a:ext>
            </a:extLst>
          </p:cNvPr>
          <p:cNvCxnSpPr/>
          <p:nvPr/>
        </p:nvCxnSpPr>
        <p:spPr bwMode="auto">
          <a:xfrm flipV="1">
            <a:off x="6744933" y="353703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2" name="Connecteur droit avec flèche 73">
            <a:extLst>
              <a:ext uri="{FF2B5EF4-FFF2-40B4-BE49-F238E27FC236}">
                <a16:creationId xmlns:a16="http://schemas.microsoft.com/office/drawing/2014/main" id="{35F4F410-B752-4018-BB13-369632F105B6}"/>
              </a:ext>
            </a:extLst>
          </p:cNvPr>
          <p:cNvCxnSpPr/>
          <p:nvPr/>
        </p:nvCxnSpPr>
        <p:spPr bwMode="auto">
          <a:xfrm flipV="1">
            <a:off x="6744933" y="376586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3" name="Connecteur droit avec flèche 73">
            <a:extLst>
              <a:ext uri="{FF2B5EF4-FFF2-40B4-BE49-F238E27FC236}">
                <a16:creationId xmlns:a16="http://schemas.microsoft.com/office/drawing/2014/main" id="{FF17162E-FB13-4F0C-9A81-2DE7DCDCCAEE}"/>
              </a:ext>
            </a:extLst>
          </p:cNvPr>
          <p:cNvCxnSpPr/>
          <p:nvPr/>
        </p:nvCxnSpPr>
        <p:spPr bwMode="auto">
          <a:xfrm flipV="1">
            <a:off x="6744933" y="398630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4" name="Connecteur droit avec flèche 73">
            <a:extLst>
              <a:ext uri="{FF2B5EF4-FFF2-40B4-BE49-F238E27FC236}">
                <a16:creationId xmlns:a16="http://schemas.microsoft.com/office/drawing/2014/main" id="{4BC8EAB3-C583-452F-B0DF-071D23A8BD9A}"/>
              </a:ext>
            </a:extLst>
          </p:cNvPr>
          <p:cNvCxnSpPr/>
          <p:nvPr/>
        </p:nvCxnSpPr>
        <p:spPr bwMode="auto">
          <a:xfrm flipV="1">
            <a:off x="6744933" y="42067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5" name="Connecteur droit avec flèche 73">
            <a:extLst>
              <a:ext uri="{FF2B5EF4-FFF2-40B4-BE49-F238E27FC236}">
                <a16:creationId xmlns:a16="http://schemas.microsoft.com/office/drawing/2014/main" id="{12997169-128C-4E85-99A0-A4681D22D26A}"/>
              </a:ext>
            </a:extLst>
          </p:cNvPr>
          <p:cNvCxnSpPr/>
          <p:nvPr/>
        </p:nvCxnSpPr>
        <p:spPr bwMode="auto">
          <a:xfrm flipV="1">
            <a:off x="6744933" y="469389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6" name="Connecteur droit avec flèche 73">
            <a:extLst>
              <a:ext uri="{FF2B5EF4-FFF2-40B4-BE49-F238E27FC236}">
                <a16:creationId xmlns:a16="http://schemas.microsoft.com/office/drawing/2014/main" id="{A197F3D2-2DDA-4895-ABFB-5F2A91F5A248}"/>
              </a:ext>
            </a:extLst>
          </p:cNvPr>
          <p:cNvCxnSpPr/>
          <p:nvPr/>
        </p:nvCxnSpPr>
        <p:spPr bwMode="auto">
          <a:xfrm flipV="1">
            <a:off x="6744933" y="492273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7" name="Connecteur droit avec flèche 73">
            <a:extLst>
              <a:ext uri="{FF2B5EF4-FFF2-40B4-BE49-F238E27FC236}">
                <a16:creationId xmlns:a16="http://schemas.microsoft.com/office/drawing/2014/main" id="{784DD92A-CEE2-42ED-A5E0-5DEC0845241E}"/>
              </a:ext>
            </a:extLst>
          </p:cNvPr>
          <p:cNvCxnSpPr/>
          <p:nvPr/>
        </p:nvCxnSpPr>
        <p:spPr bwMode="auto">
          <a:xfrm flipV="1">
            <a:off x="6744933" y="517265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8" name="Connecteur droit avec flèche 73">
            <a:extLst>
              <a:ext uri="{FF2B5EF4-FFF2-40B4-BE49-F238E27FC236}">
                <a16:creationId xmlns:a16="http://schemas.microsoft.com/office/drawing/2014/main" id="{3A26A52F-2DF9-4C41-BC38-3297FE98625A}"/>
              </a:ext>
            </a:extLst>
          </p:cNvPr>
          <p:cNvCxnSpPr/>
          <p:nvPr/>
        </p:nvCxnSpPr>
        <p:spPr bwMode="auto">
          <a:xfrm flipV="1">
            <a:off x="6744933" y="538470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9" name="Connecteur droit avec flèche 73">
            <a:extLst>
              <a:ext uri="{FF2B5EF4-FFF2-40B4-BE49-F238E27FC236}">
                <a16:creationId xmlns:a16="http://schemas.microsoft.com/office/drawing/2014/main" id="{AFEADC80-4A30-4475-977D-7A15D698BA73}"/>
              </a:ext>
            </a:extLst>
          </p:cNvPr>
          <p:cNvCxnSpPr/>
          <p:nvPr/>
        </p:nvCxnSpPr>
        <p:spPr bwMode="auto">
          <a:xfrm flipV="1">
            <a:off x="6744933" y="561354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50" name="Connecteur droit avec flèche 73">
            <a:extLst>
              <a:ext uri="{FF2B5EF4-FFF2-40B4-BE49-F238E27FC236}">
                <a16:creationId xmlns:a16="http://schemas.microsoft.com/office/drawing/2014/main" id="{AA886ADA-C445-4214-A269-21D17D3BA213}"/>
              </a:ext>
            </a:extLst>
          </p:cNvPr>
          <p:cNvCxnSpPr/>
          <p:nvPr/>
        </p:nvCxnSpPr>
        <p:spPr bwMode="auto">
          <a:xfrm flipV="1">
            <a:off x="6744933" y="608594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51" name="Connecteur droit avec flèche 65">
            <a:extLst>
              <a:ext uri="{FF2B5EF4-FFF2-40B4-BE49-F238E27FC236}">
                <a16:creationId xmlns:a16="http://schemas.microsoft.com/office/drawing/2014/main" id="{0877555F-2C23-46E7-A923-DBEA857F9F1E}"/>
              </a:ext>
            </a:extLst>
          </p:cNvPr>
          <p:cNvCxnSpPr/>
          <p:nvPr/>
        </p:nvCxnSpPr>
        <p:spPr bwMode="auto">
          <a:xfrm>
            <a:off x="6732790" y="330275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2" name="Connecteur droit avec flèche 65">
            <a:extLst>
              <a:ext uri="{FF2B5EF4-FFF2-40B4-BE49-F238E27FC236}">
                <a16:creationId xmlns:a16="http://schemas.microsoft.com/office/drawing/2014/main" id="{F01143EA-02E4-417C-B693-1DCD29BC2C45}"/>
              </a:ext>
            </a:extLst>
          </p:cNvPr>
          <p:cNvCxnSpPr/>
          <p:nvPr/>
        </p:nvCxnSpPr>
        <p:spPr bwMode="auto">
          <a:xfrm>
            <a:off x="6732790" y="630094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4" name="Connecteur droit avec flèche 73">
            <a:extLst>
              <a:ext uri="{FF2B5EF4-FFF2-40B4-BE49-F238E27FC236}">
                <a16:creationId xmlns:a16="http://schemas.microsoft.com/office/drawing/2014/main" id="{AFCFCAA3-4714-4C83-9532-FE37A3A8E93B}"/>
              </a:ext>
            </a:extLst>
          </p:cNvPr>
          <p:cNvCxnSpPr/>
          <p:nvPr/>
        </p:nvCxnSpPr>
        <p:spPr bwMode="auto">
          <a:xfrm flipV="1">
            <a:off x="7724103" y="376586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55" name="Connecteur droit avec flèche 73">
            <a:extLst>
              <a:ext uri="{FF2B5EF4-FFF2-40B4-BE49-F238E27FC236}">
                <a16:creationId xmlns:a16="http://schemas.microsoft.com/office/drawing/2014/main" id="{E4025E87-F72F-40E3-804C-7E9B2E064FB0}"/>
              </a:ext>
            </a:extLst>
          </p:cNvPr>
          <p:cNvCxnSpPr/>
          <p:nvPr/>
        </p:nvCxnSpPr>
        <p:spPr bwMode="auto">
          <a:xfrm flipV="1">
            <a:off x="7724103" y="284214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58" name="Connecteur droit avec flèche 73">
            <a:extLst>
              <a:ext uri="{FF2B5EF4-FFF2-40B4-BE49-F238E27FC236}">
                <a16:creationId xmlns:a16="http://schemas.microsoft.com/office/drawing/2014/main" id="{12650BDE-31D4-4C8D-9582-D62413BE9E49}"/>
              </a:ext>
            </a:extLst>
          </p:cNvPr>
          <p:cNvCxnSpPr/>
          <p:nvPr/>
        </p:nvCxnSpPr>
        <p:spPr bwMode="auto">
          <a:xfrm flipV="1">
            <a:off x="7724103" y="42092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62" name="Connecteur droit avec flèche 73">
            <a:extLst>
              <a:ext uri="{FF2B5EF4-FFF2-40B4-BE49-F238E27FC236}">
                <a16:creationId xmlns:a16="http://schemas.microsoft.com/office/drawing/2014/main" id="{2BFC81CA-2F9C-4D30-B32C-509D1D0AF912}"/>
              </a:ext>
            </a:extLst>
          </p:cNvPr>
          <p:cNvCxnSpPr/>
          <p:nvPr/>
        </p:nvCxnSpPr>
        <p:spPr bwMode="auto">
          <a:xfrm flipV="1">
            <a:off x="7724103" y="584822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63" name="Connecteur droit avec flèche 73">
            <a:extLst>
              <a:ext uri="{FF2B5EF4-FFF2-40B4-BE49-F238E27FC236}">
                <a16:creationId xmlns:a16="http://schemas.microsoft.com/office/drawing/2014/main" id="{40E943C2-02C3-42D7-954E-A5CEBD561F09}"/>
              </a:ext>
            </a:extLst>
          </p:cNvPr>
          <p:cNvCxnSpPr/>
          <p:nvPr/>
        </p:nvCxnSpPr>
        <p:spPr bwMode="auto">
          <a:xfrm flipV="1">
            <a:off x="7724103" y="607451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64" name="Connecteur droit avec flèche 73">
            <a:extLst>
              <a:ext uri="{FF2B5EF4-FFF2-40B4-BE49-F238E27FC236}">
                <a16:creationId xmlns:a16="http://schemas.microsoft.com/office/drawing/2014/main" id="{305B9FD6-E111-437A-9992-5143711BAF08}"/>
              </a:ext>
            </a:extLst>
          </p:cNvPr>
          <p:cNvCxnSpPr/>
          <p:nvPr/>
        </p:nvCxnSpPr>
        <p:spPr bwMode="auto">
          <a:xfrm flipV="1">
            <a:off x="7724103" y="561354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65" name="Connecteur droit avec flèche 65">
            <a:extLst>
              <a:ext uri="{FF2B5EF4-FFF2-40B4-BE49-F238E27FC236}">
                <a16:creationId xmlns:a16="http://schemas.microsoft.com/office/drawing/2014/main" id="{8100620B-ED88-4E66-8C12-52858103A7E3}"/>
              </a:ext>
            </a:extLst>
          </p:cNvPr>
          <p:cNvCxnSpPr/>
          <p:nvPr/>
        </p:nvCxnSpPr>
        <p:spPr bwMode="auto">
          <a:xfrm>
            <a:off x="7723390" y="330275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66" name="Connecteur droit avec flèche 65">
            <a:extLst>
              <a:ext uri="{FF2B5EF4-FFF2-40B4-BE49-F238E27FC236}">
                <a16:creationId xmlns:a16="http://schemas.microsoft.com/office/drawing/2014/main" id="{6D749160-4A00-4ED1-B5DC-C87F904D1D9A}"/>
              </a:ext>
            </a:extLst>
          </p:cNvPr>
          <p:cNvCxnSpPr/>
          <p:nvPr/>
        </p:nvCxnSpPr>
        <p:spPr bwMode="auto">
          <a:xfrm>
            <a:off x="7723390" y="309323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67" name="Connecteur droit avec flèche 65">
            <a:extLst>
              <a:ext uri="{FF2B5EF4-FFF2-40B4-BE49-F238E27FC236}">
                <a16:creationId xmlns:a16="http://schemas.microsoft.com/office/drawing/2014/main" id="{FA30B24E-A34A-4DBC-A870-587DCCB92626}"/>
              </a:ext>
            </a:extLst>
          </p:cNvPr>
          <p:cNvCxnSpPr/>
          <p:nvPr/>
        </p:nvCxnSpPr>
        <p:spPr bwMode="auto">
          <a:xfrm>
            <a:off x="7723390" y="468336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68" name="Connecteur droit avec flèche 65">
            <a:extLst>
              <a:ext uri="{FF2B5EF4-FFF2-40B4-BE49-F238E27FC236}">
                <a16:creationId xmlns:a16="http://schemas.microsoft.com/office/drawing/2014/main" id="{CF96D70A-26ED-4908-96A7-2C79EAB24BC0}"/>
              </a:ext>
            </a:extLst>
          </p:cNvPr>
          <p:cNvCxnSpPr>
            <a:cxnSpLocks/>
          </p:cNvCxnSpPr>
          <p:nvPr/>
        </p:nvCxnSpPr>
        <p:spPr bwMode="auto">
          <a:xfrm>
            <a:off x="7723390" y="493252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69" name="Connecteur droit avec flèche 65">
            <a:extLst>
              <a:ext uri="{FF2B5EF4-FFF2-40B4-BE49-F238E27FC236}">
                <a16:creationId xmlns:a16="http://schemas.microsoft.com/office/drawing/2014/main" id="{DB8A590C-1BFD-400F-9B83-CA5FE2F5ECE8}"/>
              </a:ext>
            </a:extLst>
          </p:cNvPr>
          <p:cNvCxnSpPr>
            <a:cxnSpLocks/>
          </p:cNvCxnSpPr>
          <p:nvPr/>
        </p:nvCxnSpPr>
        <p:spPr bwMode="auto">
          <a:xfrm>
            <a:off x="7723390" y="539195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70" name="Connecteur droit avec flèche 65">
            <a:extLst>
              <a:ext uri="{FF2B5EF4-FFF2-40B4-BE49-F238E27FC236}">
                <a16:creationId xmlns:a16="http://schemas.microsoft.com/office/drawing/2014/main" id="{D298BC17-91BD-47B6-9B81-0A040ABB54BC}"/>
              </a:ext>
            </a:extLst>
          </p:cNvPr>
          <p:cNvCxnSpPr>
            <a:cxnSpLocks/>
          </p:cNvCxnSpPr>
          <p:nvPr/>
        </p:nvCxnSpPr>
        <p:spPr bwMode="auto">
          <a:xfrm>
            <a:off x="7723390" y="630475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71" name="Connecteur droit avec flèche 48">
            <a:extLst>
              <a:ext uri="{FF2B5EF4-FFF2-40B4-BE49-F238E27FC236}">
                <a16:creationId xmlns:a16="http://schemas.microsoft.com/office/drawing/2014/main" id="{E1C3101C-76DE-46FA-84B6-BF4012FA9FE6}"/>
              </a:ext>
            </a:extLst>
          </p:cNvPr>
          <p:cNvCxnSpPr/>
          <p:nvPr/>
        </p:nvCxnSpPr>
        <p:spPr bwMode="auto">
          <a:xfrm rot="2700000" flipV="1">
            <a:off x="7700569" y="354582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72" name="Connecteur droit avec flèche 48">
            <a:extLst>
              <a:ext uri="{FF2B5EF4-FFF2-40B4-BE49-F238E27FC236}">
                <a16:creationId xmlns:a16="http://schemas.microsoft.com/office/drawing/2014/main" id="{25E5B670-B450-4845-8D7E-02C099EFBBD6}"/>
              </a:ext>
            </a:extLst>
          </p:cNvPr>
          <p:cNvCxnSpPr/>
          <p:nvPr/>
        </p:nvCxnSpPr>
        <p:spPr bwMode="auto">
          <a:xfrm rot="2700000" flipV="1">
            <a:off x="7700569" y="51763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59" name="Connecteur droit avec flèche 73">
            <a:extLst>
              <a:ext uri="{FF2B5EF4-FFF2-40B4-BE49-F238E27FC236}">
                <a16:creationId xmlns:a16="http://schemas.microsoft.com/office/drawing/2014/main" id="{3F60D2DE-2BF3-4661-94FF-3393EBF78D0D}"/>
              </a:ext>
            </a:extLst>
          </p:cNvPr>
          <p:cNvCxnSpPr/>
          <p:nvPr/>
        </p:nvCxnSpPr>
        <p:spPr bwMode="auto">
          <a:xfrm flipV="1">
            <a:off x="5805133" y="493252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60" name="Connecteur droit avec flèche 73">
            <a:extLst>
              <a:ext uri="{FF2B5EF4-FFF2-40B4-BE49-F238E27FC236}">
                <a16:creationId xmlns:a16="http://schemas.microsoft.com/office/drawing/2014/main" id="{D1631626-DEF2-4AD3-BCA7-129CD77AF7B0}"/>
              </a:ext>
            </a:extLst>
          </p:cNvPr>
          <p:cNvCxnSpPr/>
          <p:nvPr/>
        </p:nvCxnSpPr>
        <p:spPr bwMode="auto">
          <a:xfrm flipV="1">
            <a:off x="7723390" y="399046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61" name="ZoneTexte 60">
            <a:extLst>
              <a:ext uri="{FF2B5EF4-FFF2-40B4-BE49-F238E27FC236}">
                <a16:creationId xmlns:a16="http://schemas.microsoft.com/office/drawing/2014/main" id="{08A474EE-876B-46F2-A89C-E47AEF75DE14}"/>
              </a:ext>
            </a:extLst>
          </p:cNvPr>
          <p:cNvSpPr txBox="1"/>
          <p:nvPr/>
        </p:nvSpPr>
        <p:spPr>
          <a:xfrm>
            <a:off x="574794" y="1197358"/>
            <a:ext cx="2122697" cy="246221"/>
          </a:xfrm>
          <a:prstGeom prst="rect">
            <a:avLst/>
          </a:prstGeom>
          <a:noFill/>
        </p:spPr>
        <p:txBody>
          <a:bodyPr wrap="none" rtlCol="0">
            <a:spAutoFit/>
          </a:bodyPr>
          <a:lstStyle/>
          <a:p>
            <a:r>
              <a:rPr lang="fr-FR" sz="1000" b="0" i="1" dirty="0"/>
              <a:t>*Item posé à 50% de l’échantillon</a:t>
            </a:r>
          </a:p>
        </p:txBody>
      </p:sp>
      <p:grpSp>
        <p:nvGrpSpPr>
          <p:cNvPr id="73" name="Groupe 178">
            <a:extLst>
              <a:ext uri="{FF2B5EF4-FFF2-40B4-BE49-F238E27FC236}">
                <a16:creationId xmlns:a16="http://schemas.microsoft.com/office/drawing/2014/main" id="{4BF6C9AC-FC06-4A2E-9500-4598A54AEF56}"/>
              </a:ext>
            </a:extLst>
          </p:cNvPr>
          <p:cNvGrpSpPr/>
          <p:nvPr/>
        </p:nvGrpSpPr>
        <p:grpSpPr>
          <a:xfrm>
            <a:off x="6329621" y="6651801"/>
            <a:ext cx="2786465" cy="215444"/>
            <a:chOff x="6180269" y="5701497"/>
            <a:chExt cx="2786465" cy="215444"/>
          </a:xfrm>
        </p:grpSpPr>
        <p:sp>
          <p:nvSpPr>
            <p:cNvPr id="74" name="ZoneTexte 144">
              <a:extLst>
                <a:ext uri="{FF2B5EF4-FFF2-40B4-BE49-F238E27FC236}">
                  <a16:creationId xmlns:a16="http://schemas.microsoft.com/office/drawing/2014/main" id="{768A6760-0567-4CC8-A9F6-64FFE801B69A}"/>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75" name="Connecteur droit avec flèche 161">
              <a:extLst>
                <a:ext uri="{FF2B5EF4-FFF2-40B4-BE49-F238E27FC236}">
                  <a16:creationId xmlns:a16="http://schemas.microsoft.com/office/drawing/2014/main" id="{5212E81C-E426-4C96-A616-0FC4F9BF56D8}"/>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76" name="Connecteur droit avec flèche 176">
              <a:extLst>
                <a:ext uri="{FF2B5EF4-FFF2-40B4-BE49-F238E27FC236}">
                  <a16:creationId xmlns:a16="http://schemas.microsoft.com/office/drawing/2014/main" id="{2BC80C37-3DD9-4000-BDD4-9FCD4CD76AC3}"/>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77" name="Groupe 76">
            <a:extLst>
              <a:ext uri="{FF2B5EF4-FFF2-40B4-BE49-F238E27FC236}">
                <a16:creationId xmlns:a16="http://schemas.microsoft.com/office/drawing/2014/main" id="{4B03EC8C-F8DE-4634-ABC7-BCFD2DF9C9D6}"/>
              </a:ext>
            </a:extLst>
          </p:cNvPr>
          <p:cNvGrpSpPr/>
          <p:nvPr/>
        </p:nvGrpSpPr>
        <p:grpSpPr>
          <a:xfrm>
            <a:off x="727555" y="820927"/>
            <a:ext cx="982374" cy="360000"/>
            <a:chOff x="727555" y="820927"/>
            <a:chExt cx="982374" cy="360000"/>
          </a:xfrm>
        </p:grpSpPr>
        <p:sp>
          <p:nvSpPr>
            <p:cNvPr id="78" name="Espace réservé du texte 4">
              <a:extLst>
                <a:ext uri="{FF2B5EF4-FFF2-40B4-BE49-F238E27FC236}">
                  <a16:creationId xmlns:a16="http://schemas.microsoft.com/office/drawing/2014/main" id="{061BFD39-5B0B-49B2-A17E-F01FE0CBC197}"/>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79" name="Picture 2" descr="C:\Users\NicoC\Desktop\CEVIPOF\sample-01.png">
              <a:extLst>
                <a:ext uri="{FF2B5EF4-FFF2-40B4-BE49-F238E27FC236}">
                  <a16:creationId xmlns:a16="http://schemas.microsoft.com/office/drawing/2014/main" id="{6FE9764E-7247-49A0-9226-E96DF97E4A75}"/>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59801769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725" y="1589088"/>
            <a:ext cx="1818126" cy="3170099"/>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0" b="1" i="0" u="none" strike="noStrike" kern="1200" cap="none" spc="0" normalizeH="0" baseline="0" noProof="0" dirty="0">
                <a:ln>
                  <a:noFill/>
                </a:ln>
                <a:solidFill>
                  <a:srgbClr val="FFFFFF"/>
                </a:solidFill>
                <a:effectLst/>
                <a:uLnTx/>
                <a:uFillTx/>
                <a:latin typeface="Tahoma" pitchFamily="34" charset="0"/>
                <a:ea typeface="+mn-ea"/>
                <a:cs typeface="Arial" charset="0"/>
              </a:rPr>
              <a:t>3</a:t>
            </a:r>
          </a:p>
        </p:txBody>
      </p:sp>
      <p:sp>
        <p:nvSpPr>
          <p:cNvPr id="31747" name="Rectangle 3"/>
          <p:cNvSpPr>
            <a:spLocks noChangeArrowheads="1"/>
          </p:cNvSpPr>
          <p:nvPr/>
        </p:nvSpPr>
        <p:spPr bwMode="auto">
          <a:xfrm>
            <a:off x="1341438" y="3602038"/>
            <a:ext cx="8564562" cy="517525"/>
          </a:xfrm>
          <a:prstGeom prst="rect">
            <a:avLst/>
          </a:prstGeom>
          <a:solidFill>
            <a:schemeClr val="tx1">
              <a:lumMod val="75000"/>
              <a:lumOff val="25000"/>
            </a:schemeClr>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kern="1200" cap="none" spc="0" normalizeH="0" baseline="0" noProof="0" dirty="0">
                <a:ln>
                  <a:noFill/>
                </a:ln>
                <a:solidFill>
                  <a:srgbClr val="FFFFFF"/>
                </a:solidFill>
                <a:effectLst/>
                <a:uLnTx/>
                <a:uFillTx/>
                <a:latin typeface="Tahoma" pitchFamily="34" charset="0"/>
                <a:ea typeface="+mn-ea"/>
                <a:cs typeface="Arial" charset="0"/>
              </a:rPr>
              <a:t>La </a:t>
            </a:r>
            <a:r>
              <a:rPr kumimoji="0" lang="fr-FR"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confiance dans les acteurs politiques</a:t>
            </a:r>
          </a:p>
        </p:txBody>
      </p:sp>
      <p:sp>
        <p:nvSpPr>
          <p:cNvPr id="13" name="Rectangle 2"/>
          <p:cNvSpPr>
            <a:spLocks noChangeArrowheads="1"/>
          </p:cNvSpPr>
          <p:nvPr/>
        </p:nvSpPr>
        <p:spPr bwMode="auto">
          <a:xfrm>
            <a:off x="1341438" y="4116388"/>
            <a:ext cx="8564562" cy="360000"/>
          </a:xfrm>
          <a:prstGeom prst="rect">
            <a:avLst/>
          </a:prstGeom>
          <a:solidFill>
            <a:srgbClr val="FCB711"/>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59"/>
          <p:cNvGraphicFramePr>
            <a:graphicFrameLocks/>
          </p:cNvGraphicFramePr>
          <p:nvPr>
            <p:custDataLst>
              <p:tags r:id="rId1"/>
            </p:custDataLst>
          </p:nvPr>
        </p:nvGraphicFramePr>
        <p:xfrm>
          <a:off x="573405" y="1439652"/>
          <a:ext cx="7981950" cy="46701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lang="fr-FR" sz="2400" dirty="0">
                          <a:solidFill>
                            <a:srgbClr val="FFFFFF"/>
                          </a:solidFill>
                        </a:rPr>
                        <a:t>Le</a:t>
                      </a:r>
                      <a:r>
                        <a:rPr lang="fr-FR" sz="2400" baseline="0" dirty="0">
                          <a:solidFill>
                            <a:srgbClr val="FFFFFF"/>
                          </a:solidFill>
                        </a:rPr>
                        <a:t> r</a:t>
                      </a:r>
                      <a:r>
                        <a:rPr lang="fr-FR" sz="2400" dirty="0">
                          <a:solidFill>
                            <a:srgbClr val="FFFFFF"/>
                          </a:solidFill>
                        </a:rPr>
                        <a:t>apport à la politique </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21" name="Tableau 20"/>
          <p:cNvGraphicFramePr>
            <a:graphicFrameLocks noGrp="1"/>
          </p:cNvGraphicFramePr>
          <p:nvPr/>
        </p:nvGraphicFramePr>
        <p:xfrm>
          <a:off x="1725185" y="1943255"/>
          <a:ext cx="2225615" cy="3959523"/>
        </p:xfrm>
        <a:graphic>
          <a:graphicData uri="http://schemas.openxmlformats.org/drawingml/2006/table">
            <a:tbl>
              <a:tblPr/>
              <a:tblGrid>
                <a:gridCol w="2225615">
                  <a:extLst>
                    <a:ext uri="{9D8B030D-6E8A-4147-A177-3AD203B41FA5}">
                      <a16:colId xmlns:a16="http://schemas.microsoft.com/office/drawing/2014/main" val="20000"/>
                    </a:ext>
                  </a:extLst>
                </a:gridCol>
              </a:tblGrid>
              <a:tr h="439947">
                <a:tc>
                  <a:txBody>
                    <a:bodyPr/>
                    <a:lstStyle/>
                    <a:p>
                      <a:pPr algn="r" fontAlgn="b"/>
                      <a:r>
                        <a:rPr lang="fr-FR" sz="1200" b="0" i="0" u="none" strike="noStrike" dirty="0">
                          <a:solidFill>
                            <a:srgbClr val="404040"/>
                          </a:solidFill>
                          <a:effectLst/>
                          <a:latin typeface="Tahoma" panose="020B0604030504040204" pitchFamily="34" charset="0"/>
                        </a:rPr>
                        <a:t>De la méfiance</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439947">
                <a:tc>
                  <a:txBody>
                    <a:bodyPr/>
                    <a:lstStyle/>
                    <a:p>
                      <a:pPr algn="r" fontAlgn="b"/>
                      <a:r>
                        <a:rPr lang="fr-FR" sz="1200" b="0" i="0" u="none" strike="noStrike" dirty="0">
                          <a:solidFill>
                            <a:srgbClr val="404040"/>
                          </a:solidFill>
                          <a:effectLst/>
                          <a:latin typeface="Tahoma" panose="020B0604030504040204" pitchFamily="34" charset="0"/>
                        </a:rPr>
                        <a:t>Du dégoût</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439947">
                <a:tc>
                  <a:txBody>
                    <a:bodyPr/>
                    <a:lstStyle/>
                    <a:p>
                      <a:pPr algn="r" fontAlgn="b"/>
                      <a:r>
                        <a:rPr lang="fr-FR" sz="1200" b="0" i="0" u="none" strike="noStrike" dirty="0">
                          <a:solidFill>
                            <a:srgbClr val="404040"/>
                          </a:solidFill>
                          <a:effectLst/>
                          <a:latin typeface="Tahoma" panose="020B0604030504040204" pitchFamily="34" charset="0"/>
                        </a:rPr>
                        <a:t>De l'ennui</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439947">
                <a:tc>
                  <a:txBody>
                    <a:bodyPr/>
                    <a:lstStyle/>
                    <a:p>
                      <a:pPr algn="r" fontAlgn="b"/>
                      <a:r>
                        <a:rPr lang="fr-FR" sz="1200" b="0" i="0" u="none" strike="noStrike" dirty="0">
                          <a:solidFill>
                            <a:srgbClr val="404040"/>
                          </a:solidFill>
                          <a:effectLst/>
                          <a:latin typeface="Tahoma" panose="020B0604030504040204" pitchFamily="34" charset="0"/>
                        </a:rPr>
                        <a:t>De l'intérêt</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r h="439947">
                <a:tc>
                  <a:txBody>
                    <a:bodyPr/>
                    <a:lstStyle/>
                    <a:p>
                      <a:pPr algn="r" fontAlgn="b"/>
                      <a:r>
                        <a:rPr lang="fr-FR" sz="1200" b="0" i="0" u="none" strike="noStrike" dirty="0">
                          <a:solidFill>
                            <a:srgbClr val="404040"/>
                          </a:solidFill>
                          <a:effectLst/>
                          <a:latin typeface="Tahoma" panose="020B0604030504040204" pitchFamily="34" charset="0"/>
                        </a:rPr>
                        <a:t>De l'espoir</a:t>
                      </a:r>
                    </a:p>
                  </a:txBody>
                  <a:tcPr marL="6350" marR="6350" marT="6350" marB="0" anchor="ctr">
                    <a:lnL>
                      <a:noFill/>
                    </a:lnL>
                    <a:lnR>
                      <a:noFill/>
                    </a:lnR>
                    <a:lnT>
                      <a:noFill/>
                    </a:lnT>
                    <a:lnB>
                      <a:noFill/>
                    </a:lnB>
                  </a:tcPr>
                </a:tc>
                <a:extLst>
                  <a:ext uri="{0D108BD9-81ED-4DB2-BD59-A6C34878D82A}">
                    <a16:rowId xmlns:a16="http://schemas.microsoft.com/office/drawing/2014/main" val="10004"/>
                  </a:ext>
                </a:extLst>
              </a:tr>
              <a:tr h="439947">
                <a:tc>
                  <a:txBody>
                    <a:bodyPr/>
                    <a:lstStyle/>
                    <a:p>
                      <a:pPr algn="r" fontAlgn="b"/>
                      <a:r>
                        <a:rPr lang="fr-FR" sz="1200" b="0" i="0" u="none" strike="noStrike" dirty="0">
                          <a:solidFill>
                            <a:srgbClr val="404040"/>
                          </a:solidFill>
                          <a:effectLst/>
                          <a:latin typeface="Tahoma" panose="020B0604030504040204" pitchFamily="34" charset="0"/>
                        </a:rPr>
                        <a:t>Du respect</a:t>
                      </a:r>
                    </a:p>
                  </a:txBody>
                  <a:tcPr marL="6350" marR="6350" marT="6350" marB="0" anchor="ctr">
                    <a:lnL>
                      <a:noFill/>
                    </a:lnL>
                    <a:lnR>
                      <a:noFill/>
                    </a:lnR>
                    <a:lnT>
                      <a:noFill/>
                    </a:lnT>
                    <a:lnB>
                      <a:noFill/>
                    </a:lnB>
                  </a:tcPr>
                </a:tc>
                <a:extLst>
                  <a:ext uri="{0D108BD9-81ED-4DB2-BD59-A6C34878D82A}">
                    <a16:rowId xmlns:a16="http://schemas.microsoft.com/office/drawing/2014/main" val="10005"/>
                  </a:ext>
                </a:extLst>
              </a:tr>
              <a:tr h="439947">
                <a:tc>
                  <a:txBody>
                    <a:bodyPr/>
                    <a:lstStyle/>
                    <a:p>
                      <a:pPr algn="r" fontAlgn="b"/>
                      <a:r>
                        <a:rPr lang="fr-FR" sz="1200" b="0" i="0" u="none" strike="noStrike" dirty="0">
                          <a:solidFill>
                            <a:srgbClr val="404040"/>
                          </a:solidFill>
                          <a:effectLst/>
                          <a:latin typeface="Tahoma" panose="020B0604030504040204" pitchFamily="34" charset="0"/>
                        </a:rPr>
                        <a:t>De la peur</a:t>
                      </a:r>
                    </a:p>
                  </a:txBody>
                  <a:tcPr marL="6350" marR="6350" marT="6350" marB="0" anchor="ctr">
                    <a:lnL>
                      <a:noFill/>
                    </a:lnL>
                    <a:lnR>
                      <a:noFill/>
                    </a:lnR>
                    <a:lnT>
                      <a:noFill/>
                    </a:lnT>
                    <a:lnB>
                      <a:noFill/>
                    </a:lnB>
                  </a:tcPr>
                </a:tc>
                <a:extLst>
                  <a:ext uri="{0D108BD9-81ED-4DB2-BD59-A6C34878D82A}">
                    <a16:rowId xmlns:a16="http://schemas.microsoft.com/office/drawing/2014/main" val="10006"/>
                  </a:ext>
                </a:extLst>
              </a:tr>
              <a:tr h="439947">
                <a:tc>
                  <a:txBody>
                    <a:bodyPr/>
                    <a:lstStyle/>
                    <a:p>
                      <a:pPr algn="r" fontAlgn="b"/>
                      <a:r>
                        <a:rPr lang="fr-FR" sz="1200" b="0" i="0" u="none" strike="noStrike" dirty="0">
                          <a:solidFill>
                            <a:srgbClr val="404040"/>
                          </a:solidFill>
                          <a:effectLst/>
                          <a:latin typeface="Tahoma" panose="020B0604030504040204" pitchFamily="34" charset="0"/>
                        </a:rPr>
                        <a:t>De l'enthousiasme</a:t>
                      </a:r>
                    </a:p>
                  </a:txBody>
                  <a:tcPr marL="6350" marR="6350" marT="6350" marB="0" anchor="ctr">
                    <a:lnL>
                      <a:noFill/>
                    </a:lnL>
                    <a:lnR>
                      <a:noFill/>
                    </a:lnR>
                    <a:lnT>
                      <a:noFill/>
                    </a:lnT>
                    <a:lnB>
                      <a:noFill/>
                    </a:lnB>
                  </a:tcPr>
                </a:tc>
                <a:extLst>
                  <a:ext uri="{0D108BD9-81ED-4DB2-BD59-A6C34878D82A}">
                    <a16:rowId xmlns:a16="http://schemas.microsoft.com/office/drawing/2014/main" val="10007"/>
                  </a:ext>
                </a:extLst>
              </a:tr>
              <a:tr h="439947">
                <a:tc>
                  <a:txBody>
                    <a:bodyPr/>
                    <a:lstStyle/>
                    <a:p>
                      <a:pPr algn="r" fontAlgn="ctr"/>
                      <a:r>
                        <a:rPr lang="fr-FR" sz="1200" b="0" i="0" u="none" strike="noStrike" dirty="0">
                          <a:solidFill>
                            <a:srgbClr val="404040"/>
                          </a:solidFill>
                          <a:effectLst/>
                          <a:latin typeface="Tahoma" panose="020B0604030504040204" pitchFamily="34" charset="0"/>
                        </a:rPr>
                        <a:t>NSP</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13"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Q41. Quand vous pensez à la politique, pouvez-vous me dire ce que vous éprouvez d'abord... ?</a:t>
            </a:r>
          </a:p>
        </p:txBody>
      </p:sp>
      <p:grpSp>
        <p:nvGrpSpPr>
          <p:cNvPr id="63" name="Groupe 62"/>
          <p:cNvGrpSpPr/>
          <p:nvPr/>
        </p:nvGrpSpPr>
        <p:grpSpPr>
          <a:xfrm>
            <a:off x="7591351" y="2380028"/>
            <a:ext cx="1224000" cy="1224000"/>
            <a:chOff x="878686" y="1788730"/>
            <a:chExt cx="900000" cy="900000"/>
          </a:xfrm>
        </p:grpSpPr>
        <p:sp>
          <p:nvSpPr>
            <p:cNvPr id="64" name="Ellipse 63"/>
            <p:cNvSpPr/>
            <p:nvPr/>
          </p:nvSpPr>
          <p:spPr>
            <a:xfrm>
              <a:off x="878686" y="1788730"/>
              <a:ext cx="900000" cy="900000"/>
            </a:xfrm>
            <a:prstGeom prst="ellipse">
              <a:avLst/>
            </a:prstGeom>
            <a:noFill/>
            <a:ln w="28575" cap="flat" cmpd="sng" algn="ctr">
              <a:solidFill>
                <a:schemeClr val="bg1">
                  <a:lumMod val="9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Arial" charset="0"/>
              </a:endParaRPr>
            </a:p>
          </p:txBody>
        </p:sp>
        <p:sp>
          <p:nvSpPr>
            <p:cNvPr id="65" name="Arc 64"/>
            <p:cNvSpPr>
              <a:spLocks noChangeAspect="1"/>
            </p:cNvSpPr>
            <p:nvPr/>
          </p:nvSpPr>
          <p:spPr>
            <a:xfrm>
              <a:off x="878999" y="1789043"/>
              <a:ext cx="899375" cy="899375"/>
            </a:xfrm>
            <a:prstGeom prst="arc">
              <a:avLst>
                <a:gd name="adj1" fmla="val 16200000"/>
                <a:gd name="adj2" fmla="val 20023883"/>
              </a:avLst>
            </a:prstGeom>
            <a:noFill/>
            <a:ln w="123825" cap="rnd" cmpd="sng" algn="ctr">
              <a:solidFill>
                <a:srgbClr val="176F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Text" lastClr="000000">
                    <a:lumMod val="65000"/>
                    <a:lumOff val="35000"/>
                  </a:sys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6" name="Rectangle 65"/>
            <p:cNvSpPr/>
            <p:nvPr/>
          </p:nvSpPr>
          <p:spPr>
            <a:xfrm>
              <a:off x="908190" y="2016651"/>
              <a:ext cx="864000" cy="432000"/>
            </a:xfrm>
            <a:prstGeom prst="rect">
              <a:avLst/>
            </a:prstGeom>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176FA5"/>
                  </a:solidFill>
                  <a:effectLst/>
                  <a:uLnTx/>
                  <a:uFillTx/>
                  <a:latin typeface="Tahoma" pitchFamily="34" charset="0"/>
                  <a:ea typeface="+mn-ea"/>
                  <a:cs typeface="Arial" charset="0"/>
                </a:rPr>
                <a:t>20%</a:t>
              </a:r>
              <a:endParaRPr kumimoji="0" lang="fr-FR" sz="2800" b="0" i="0" u="none" strike="noStrike" kern="0" cap="none" spc="0" normalizeH="0" baseline="0" noProof="0" dirty="0">
                <a:ln>
                  <a:noFill/>
                </a:ln>
                <a:solidFill>
                  <a:srgbClr val="176FA5"/>
                </a:solidFill>
                <a:effectLst/>
                <a:uLnTx/>
                <a:uFillTx/>
                <a:latin typeface="Tahoma" pitchFamily="34" charset="0"/>
                <a:ea typeface="+mn-ea"/>
                <a:cs typeface="Arial" charset="0"/>
              </a:endParaRPr>
            </a:p>
          </p:txBody>
        </p:sp>
      </p:grpSp>
      <p:sp>
        <p:nvSpPr>
          <p:cNvPr id="67" name="Rectangle 66"/>
          <p:cNvSpPr/>
          <p:nvPr/>
        </p:nvSpPr>
        <p:spPr>
          <a:xfrm>
            <a:off x="7016141" y="2017110"/>
            <a:ext cx="237442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ysClr val="windowText" lastClr="000000">
                    <a:lumMod val="50000"/>
                    <a:lumOff val="50000"/>
                  </a:sysClr>
                </a:solidFill>
                <a:effectLst/>
                <a:uLnTx/>
                <a:uFillTx/>
                <a:latin typeface="Tahoma" pitchFamily="34" charset="0"/>
                <a:ea typeface="+mn-ea"/>
                <a:cs typeface="Arial" charset="0"/>
              </a:rPr>
              <a:t>Sentiments positifs</a:t>
            </a:r>
            <a:endParaRPr kumimoji="0" lang="fr-FR" sz="1200" b="0" i="0" u="none" strike="noStrike" kern="0" cap="none" spc="0" normalizeH="0" baseline="0" noProof="0" dirty="0">
              <a:ln>
                <a:noFill/>
              </a:ln>
              <a:solidFill>
                <a:sysClr val="windowText" lastClr="000000">
                  <a:lumMod val="50000"/>
                  <a:lumOff val="50000"/>
                </a:sysClr>
              </a:solidFill>
              <a:effectLst/>
              <a:uLnTx/>
              <a:uFillTx/>
              <a:latin typeface="Tahoma" pitchFamily="34" charset="0"/>
              <a:ea typeface="+mn-ea"/>
              <a:cs typeface="Arial" charset="0"/>
            </a:endParaRPr>
          </a:p>
        </p:txBody>
      </p:sp>
      <p:grpSp>
        <p:nvGrpSpPr>
          <p:cNvPr id="68" name="Groupe 67"/>
          <p:cNvGrpSpPr/>
          <p:nvPr/>
        </p:nvGrpSpPr>
        <p:grpSpPr>
          <a:xfrm>
            <a:off x="7591351" y="4265978"/>
            <a:ext cx="1224000" cy="1224000"/>
            <a:chOff x="878686" y="1788730"/>
            <a:chExt cx="900000" cy="900000"/>
          </a:xfrm>
        </p:grpSpPr>
        <p:sp>
          <p:nvSpPr>
            <p:cNvPr id="69" name="Ellipse 68"/>
            <p:cNvSpPr/>
            <p:nvPr/>
          </p:nvSpPr>
          <p:spPr>
            <a:xfrm>
              <a:off x="878686" y="1788730"/>
              <a:ext cx="900000" cy="900000"/>
            </a:xfrm>
            <a:prstGeom prst="ellipse">
              <a:avLst/>
            </a:prstGeom>
            <a:noFill/>
            <a:ln w="28575" cap="flat" cmpd="sng" algn="ctr">
              <a:solidFill>
                <a:schemeClr val="bg1">
                  <a:lumMod val="9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Arial" charset="0"/>
              </a:endParaRPr>
            </a:p>
          </p:txBody>
        </p:sp>
        <p:sp>
          <p:nvSpPr>
            <p:cNvPr id="70" name="Arc 69"/>
            <p:cNvSpPr>
              <a:spLocks noChangeAspect="1"/>
            </p:cNvSpPr>
            <p:nvPr/>
          </p:nvSpPr>
          <p:spPr>
            <a:xfrm>
              <a:off x="878999" y="1789043"/>
              <a:ext cx="899375" cy="899375"/>
            </a:xfrm>
            <a:prstGeom prst="arc">
              <a:avLst>
                <a:gd name="adj1" fmla="val 16200000"/>
                <a:gd name="adj2" fmla="val 11484848"/>
              </a:avLst>
            </a:prstGeom>
            <a:noFill/>
            <a:ln w="123825" cap="rnd" cmpd="sng" algn="ctr">
              <a:solidFill>
                <a:srgbClr val="FF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Text" lastClr="000000">
                    <a:lumMod val="65000"/>
                    <a:lumOff val="35000"/>
                  </a:sys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1" name="Rectangle 70"/>
            <p:cNvSpPr/>
            <p:nvPr/>
          </p:nvSpPr>
          <p:spPr>
            <a:xfrm>
              <a:off x="908190" y="2016651"/>
              <a:ext cx="864000" cy="432000"/>
            </a:xfrm>
            <a:prstGeom prst="rect">
              <a:avLst/>
            </a:prstGeom>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FF5050"/>
                  </a:solidFill>
                  <a:effectLst/>
                  <a:uLnTx/>
                  <a:uFillTx/>
                  <a:latin typeface="Tahoma" pitchFamily="34" charset="0"/>
                  <a:ea typeface="+mn-ea"/>
                  <a:cs typeface="Arial" charset="0"/>
                </a:rPr>
                <a:t>77%</a:t>
              </a:r>
              <a:endParaRPr kumimoji="0" lang="fr-FR" sz="2800" b="0" i="0" u="none" strike="noStrike" kern="0" cap="none" spc="0" normalizeH="0" baseline="0" noProof="0" dirty="0">
                <a:ln>
                  <a:noFill/>
                </a:ln>
                <a:solidFill>
                  <a:srgbClr val="FF5050"/>
                </a:solidFill>
                <a:effectLst/>
                <a:uLnTx/>
                <a:uFillTx/>
                <a:latin typeface="Tahoma" pitchFamily="34" charset="0"/>
                <a:ea typeface="+mn-ea"/>
                <a:cs typeface="Arial" charset="0"/>
              </a:endParaRPr>
            </a:p>
          </p:txBody>
        </p:sp>
      </p:grpSp>
      <p:sp>
        <p:nvSpPr>
          <p:cNvPr id="72" name="Rectangle 71"/>
          <p:cNvSpPr/>
          <p:nvPr/>
        </p:nvSpPr>
        <p:spPr>
          <a:xfrm>
            <a:off x="7016141" y="3903060"/>
            <a:ext cx="237442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ysClr val="windowText" lastClr="000000">
                    <a:lumMod val="50000"/>
                    <a:lumOff val="50000"/>
                  </a:sysClr>
                </a:solidFill>
                <a:effectLst/>
                <a:uLnTx/>
                <a:uFillTx/>
                <a:latin typeface="Tahoma" pitchFamily="34" charset="0"/>
                <a:ea typeface="+mn-ea"/>
                <a:cs typeface="Arial" charset="0"/>
              </a:rPr>
              <a:t>Sentiments négatifs</a:t>
            </a:r>
          </a:p>
        </p:txBody>
      </p:sp>
      <p:grpSp>
        <p:nvGrpSpPr>
          <p:cNvPr id="85" name="Groupe 178"/>
          <p:cNvGrpSpPr/>
          <p:nvPr/>
        </p:nvGrpSpPr>
        <p:grpSpPr>
          <a:xfrm>
            <a:off x="4126993" y="6113600"/>
            <a:ext cx="2786464" cy="215444"/>
            <a:chOff x="6180269" y="5701497"/>
            <a:chExt cx="2786464" cy="215444"/>
          </a:xfrm>
        </p:grpSpPr>
        <p:sp>
          <p:nvSpPr>
            <p:cNvPr id="86" name="ZoneTexte 144"/>
            <p:cNvSpPr txBox="1"/>
            <p:nvPr/>
          </p:nvSpPr>
          <p:spPr>
            <a:xfrm>
              <a:off x="6438477" y="5701497"/>
              <a:ext cx="2528256"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 (février 2020)</a:t>
              </a:r>
            </a:p>
          </p:txBody>
        </p:sp>
        <p:cxnSp>
          <p:nvCxnSpPr>
            <p:cNvPr id="87"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8"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57" name="Groupe 64">
            <a:extLst>
              <a:ext uri="{FF2B5EF4-FFF2-40B4-BE49-F238E27FC236}">
                <a16:creationId xmlns:a16="http://schemas.microsoft.com/office/drawing/2014/main" id="{6733E9D8-DCCB-473A-A52A-3DC46FAF9701}"/>
              </a:ext>
            </a:extLst>
          </p:cNvPr>
          <p:cNvGrpSpPr/>
          <p:nvPr/>
        </p:nvGrpSpPr>
        <p:grpSpPr>
          <a:xfrm>
            <a:off x="5670487" y="2502749"/>
            <a:ext cx="309894" cy="215444"/>
            <a:chOff x="6413168" y="2748837"/>
            <a:chExt cx="309894" cy="215444"/>
          </a:xfrm>
        </p:grpSpPr>
        <p:cxnSp>
          <p:nvCxnSpPr>
            <p:cNvPr id="58" name="Connecteur droit avec flèche 65">
              <a:extLst>
                <a:ext uri="{FF2B5EF4-FFF2-40B4-BE49-F238E27FC236}">
                  <a16:creationId xmlns:a16="http://schemas.microsoft.com/office/drawing/2014/main" id="{0AAD23A1-702E-4D36-A288-FC61099A0BA5}"/>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59" name="Rectangle 58">
              <a:extLst>
                <a:ext uri="{FF2B5EF4-FFF2-40B4-BE49-F238E27FC236}">
                  <a16:creationId xmlns:a16="http://schemas.microsoft.com/office/drawing/2014/main" id="{84039A2C-ABDC-4919-BF76-9399DD1600EC}"/>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-4</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76" name="Groupe 63">
            <a:extLst>
              <a:ext uri="{FF2B5EF4-FFF2-40B4-BE49-F238E27FC236}">
                <a16:creationId xmlns:a16="http://schemas.microsoft.com/office/drawing/2014/main" id="{CAE646DA-E61F-4284-ACDB-D212F8B7D8C9}"/>
              </a:ext>
            </a:extLst>
          </p:cNvPr>
          <p:cNvGrpSpPr/>
          <p:nvPr/>
        </p:nvGrpSpPr>
        <p:grpSpPr>
          <a:xfrm>
            <a:off x="6515984" y="2056367"/>
            <a:ext cx="348366" cy="215444"/>
            <a:chOff x="6413168" y="3047886"/>
            <a:chExt cx="348366" cy="215444"/>
          </a:xfrm>
        </p:grpSpPr>
        <p:cxnSp>
          <p:nvCxnSpPr>
            <p:cNvPr id="77" name="Connecteur droit avec flèche 73">
              <a:extLst>
                <a:ext uri="{FF2B5EF4-FFF2-40B4-BE49-F238E27FC236}">
                  <a16:creationId xmlns:a16="http://schemas.microsoft.com/office/drawing/2014/main" id="{AF1D39FB-8FBB-458E-BF8E-6975DB868FA1}"/>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78" name="Rectangle 77">
              <a:extLst>
                <a:ext uri="{FF2B5EF4-FFF2-40B4-BE49-F238E27FC236}">
                  <a16:creationId xmlns:a16="http://schemas.microsoft.com/office/drawing/2014/main" id="{3C2B541E-DD46-468D-95C9-348A47817615}"/>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a:t>
              </a:r>
              <a:r>
                <a:rPr kumimoji="0" lang="pl-PL"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31" name="Groupe 63">
            <a:extLst>
              <a:ext uri="{FF2B5EF4-FFF2-40B4-BE49-F238E27FC236}">
                <a16:creationId xmlns:a16="http://schemas.microsoft.com/office/drawing/2014/main" id="{A8C5B4A6-9988-4CC3-8E88-CC9375C83915}"/>
              </a:ext>
            </a:extLst>
          </p:cNvPr>
          <p:cNvGrpSpPr/>
          <p:nvPr/>
        </p:nvGrpSpPr>
        <p:grpSpPr>
          <a:xfrm>
            <a:off x="5186718" y="2919967"/>
            <a:ext cx="348366" cy="215444"/>
            <a:chOff x="6413168" y="3047886"/>
            <a:chExt cx="348366" cy="215444"/>
          </a:xfrm>
        </p:grpSpPr>
        <p:cxnSp>
          <p:nvCxnSpPr>
            <p:cNvPr id="32" name="Connecteur droit avec flèche 73">
              <a:extLst>
                <a:ext uri="{FF2B5EF4-FFF2-40B4-BE49-F238E27FC236}">
                  <a16:creationId xmlns:a16="http://schemas.microsoft.com/office/drawing/2014/main" id="{7173FAA3-6785-4137-A4CE-D772B3CAA533}"/>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33" name="Rectangle 77">
              <a:extLst>
                <a:ext uri="{FF2B5EF4-FFF2-40B4-BE49-F238E27FC236}">
                  <a16:creationId xmlns:a16="http://schemas.microsoft.com/office/drawing/2014/main" id="{9F68E6C9-7D38-4415-9266-C260D3090E67}"/>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a:t>
              </a:r>
              <a:r>
                <a:rPr kumimoji="0" lang="pl-PL"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34" name="Groupe 63">
            <a:extLst>
              <a:ext uri="{FF2B5EF4-FFF2-40B4-BE49-F238E27FC236}">
                <a16:creationId xmlns:a16="http://schemas.microsoft.com/office/drawing/2014/main" id="{D3626FF4-5863-49D1-997F-841ED72E30C9}"/>
              </a:ext>
            </a:extLst>
          </p:cNvPr>
          <p:cNvGrpSpPr/>
          <p:nvPr/>
        </p:nvGrpSpPr>
        <p:grpSpPr>
          <a:xfrm>
            <a:off x="4721051" y="3800500"/>
            <a:ext cx="348366" cy="215444"/>
            <a:chOff x="6413168" y="3047886"/>
            <a:chExt cx="348366" cy="215444"/>
          </a:xfrm>
        </p:grpSpPr>
        <p:cxnSp>
          <p:nvCxnSpPr>
            <p:cNvPr id="35" name="Connecteur droit avec flèche 73">
              <a:extLst>
                <a:ext uri="{FF2B5EF4-FFF2-40B4-BE49-F238E27FC236}">
                  <a16:creationId xmlns:a16="http://schemas.microsoft.com/office/drawing/2014/main" id="{16881346-BC10-41CA-AC16-FDF0D94B8815}"/>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36" name="Rectangle 77">
              <a:extLst>
                <a:ext uri="{FF2B5EF4-FFF2-40B4-BE49-F238E27FC236}">
                  <a16:creationId xmlns:a16="http://schemas.microsoft.com/office/drawing/2014/main" id="{5FEF0544-BA9B-49BB-B5A9-198425D38AE0}"/>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a:t>
              </a:r>
              <a:r>
                <a:rPr kumimoji="0" lang="en-US"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37" name="Groupe 63">
            <a:extLst>
              <a:ext uri="{FF2B5EF4-FFF2-40B4-BE49-F238E27FC236}">
                <a16:creationId xmlns:a16="http://schemas.microsoft.com/office/drawing/2014/main" id="{8882F437-E70D-483A-8E97-5CCA33D3028D}"/>
              </a:ext>
            </a:extLst>
          </p:cNvPr>
          <p:cNvGrpSpPr/>
          <p:nvPr/>
        </p:nvGrpSpPr>
        <p:grpSpPr>
          <a:xfrm>
            <a:off x="4653318" y="4232299"/>
            <a:ext cx="348366" cy="215444"/>
            <a:chOff x="6413168" y="3047886"/>
            <a:chExt cx="348366" cy="215444"/>
          </a:xfrm>
        </p:grpSpPr>
        <p:cxnSp>
          <p:nvCxnSpPr>
            <p:cNvPr id="38" name="Connecteur droit avec flèche 73">
              <a:extLst>
                <a:ext uri="{FF2B5EF4-FFF2-40B4-BE49-F238E27FC236}">
                  <a16:creationId xmlns:a16="http://schemas.microsoft.com/office/drawing/2014/main" id="{176D4C54-F973-4AAE-9EAF-1250BC485606}"/>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39" name="Rectangle 77">
              <a:extLst>
                <a:ext uri="{FF2B5EF4-FFF2-40B4-BE49-F238E27FC236}">
                  <a16:creationId xmlns:a16="http://schemas.microsoft.com/office/drawing/2014/main" id="{1EF1BF6C-4A80-48A7-A703-07D859C7821D}"/>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a:t>
              </a:r>
              <a:r>
                <a:rPr kumimoji="0" lang="pl-PL"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40" name="Groupe 64">
            <a:extLst>
              <a:ext uri="{FF2B5EF4-FFF2-40B4-BE49-F238E27FC236}">
                <a16:creationId xmlns:a16="http://schemas.microsoft.com/office/drawing/2014/main" id="{E9D4936D-20B8-4207-AD0A-BEB5CB29AB46}"/>
              </a:ext>
            </a:extLst>
          </p:cNvPr>
          <p:cNvGrpSpPr/>
          <p:nvPr/>
        </p:nvGrpSpPr>
        <p:grpSpPr>
          <a:xfrm>
            <a:off x="4586754" y="4695616"/>
            <a:ext cx="309894" cy="215444"/>
            <a:chOff x="6413168" y="2748837"/>
            <a:chExt cx="309894" cy="215444"/>
          </a:xfrm>
        </p:grpSpPr>
        <p:cxnSp>
          <p:nvCxnSpPr>
            <p:cNvPr id="41" name="Connecteur droit avec flèche 65">
              <a:extLst>
                <a:ext uri="{FF2B5EF4-FFF2-40B4-BE49-F238E27FC236}">
                  <a16:creationId xmlns:a16="http://schemas.microsoft.com/office/drawing/2014/main" id="{CA042D08-71C7-4FBE-A901-F678C1C3ED80}"/>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2" name="Rectangle 58">
              <a:extLst>
                <a:ext uri="{FF2B5EF4-FFF2-40B4-BE49-F238E27FC236}">
                  <a16:creationId xmlns:a16="http://schemas.microsoft.com/office/drawing/2014/main" id="{1EA42BC8-0953-4D2B-848D-C9AA32FB8C8A}"/>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a:t>
              </a:r>
              <a:r>
                <a:rPr lang="fr-FR" sz="800" i="1" dirty="0">
                  <a:solidFill>
                    <a:srgbClr val="E40546"/>
                  </a:solidFill>
                  <a:cs typeface="Tahoma" pitchFamily="34" charset="0"/>
                </a:rPr>
                <a:t>1</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43" name="Groupe 45">
            <a:extLst>
              <a:ext uri="{FF2B5EF4-FFF2-40B4-BE49-F238E27FC236}">
                <a16:creationId xmlns:a16="http://schemas.microsoft.com/office/drawing/2014/main" id="{ABC16E7E-F713-499E-898C-D9A860A80D73}"/>
              </a:ext>
            </a:extLst>
          </p:cNvPr>
          <p:cNvGrpSpPr/>
          <p:nvPr/>
        </p:nvGrpSpPr>
        <p:grpSpPr>
          <a:xfrm>
            <a:off x="4523509" y="5127459"/>
            <a:ext cx="318011" cy="215444"/>
            <a:chOff x="6438181" y="3346935"/>
            <a:chExt cx="318011" cy="215444"/>
          </a:xfrm>
        </p:grpSpPr>
        <p:cxnSp>
          <p:nvCxnSpPr>
            <p:cNvPr id="44" name="Connecteur droit avec flèche 46">
              <a:extLst>
                <a:ext uri="{FF2B5EF4-FFF2-40B4-BE49-F238E27FC236}">
                  <a16:creationId xmlns:a16="http://schemas.microsoft.com/office/drawing/2014/main" id="{C95FD2EC-4A22-4CAB-B120-6778FEB2DDE2}"/>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sp>
          <p:nvSpPr>
            <p:cNvPr id="45" name="Rectangle 50">
              <a:extLst>
                <a:ext uri="{FF2B5EF4-FFF2-40B4-BE49-F238E27FC236}">
                  <a16:creationId xmlns:a16="http://schemas.microsoft.com/office/drawing/2014/main" id="{4FBCBB67-C490-4DC4-A418-EC2E33FD1C40}"/>
                </a:ext>
              </a:extLst>
            </p:cNvPr>
            <p:cNvSpPr/>
            <p:nvPr/>
          </p:nvSpPr>
          <p:spPr>
            <a:xfrm>
              <a:off x="6488170" y="3346935"/>
              <a:ext cx="26802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BBE0E3">
                      <a:lumMod val="10000"/>
                    </a:srgbClr>
                  </a:solidFill>
                  <a:effectLst/>
                  <a:uLnTx/>
                  <a:uFillTx/>
                  <a:latin typeface="Tahoma" pitchFamily="34" charset="0"/>
                  <a:ea typeface="+mn-ea"/>
                  <a:cs typeface="Tahoma" pitchFamily="34" charset="0"/>
                </a:rPr>
                <a:t>=</a:t>
              </a:r>
              <a:endParaRPr kumimoji="0" lang="fr-FR" sz="800" b="1" i="0" u="none" strike="noStrike" kern="1200" cap="none" spc="0" normalizeH="0" baseline="0" noProof="0" dirty="0">
                <a:ln>
                  <a:noFill/>
                </a:ln>
                <a:solidFill>
                  <a:srgbClr val="BBE0E3">
                    <a:lumMod val="10000"/>
                  </a:srgbClr>
                </a:solidFill>
                <a:effectLst/>
                <a:uLnTx/>
                <a:uFillTx/>
                <a:latin typeface="Tahoma" pitchFamily="34" charset="0"/>
                <a:ea typeface="+mn-ea"/>
                <a:cs typeface="Arial" charset="0"/>
              </a:endParaRPr>
            </a:p>
          </p:txBody>
        </p:sp>
      </p:grpSp>
      <p:grpSp>
        <p:nvGrpSpPr>
          <p:cNvPr id="46" name="Groupe 63">
            <a:extLst>
              <a:ext uri="{FF2B5EF4-FFF2-40B4-BE49-F238E27FC236}">
                <a16:creationId xmlns:a16="http://schemas.microsoft.com/office/drawing/2014/main" id="{20B6FA7D-53A7-4F33-B506-49DF1EC678CF}"/>
              </a:ext>
            </a:extLst>
          </p:cNvPr>
          <p:cNvGrpSpPr/>
          <p:nvPr/>
        </p:nvGrpSpPr>
        <p:grpSpPr>
          <a:xfrm>
            <a:off x="8107717" y="3216300"/>
            <a:ext cx="348366" cy="215444"/>
            <a:chOff x="6413168" y="3047886"/>
            <a:chExt cx="348366" cy="215444"/>
          </a:xfrm>
        </p:grpSpPr>
        <p:cxnSp>
          <p:nvCxnSpPr>
            <p:cNvPr id="47" name="Connecteur droit avec flèche 73">
              <a:extLst>
                <a:ext uri="{FF2B5EF4-FFF2-40B4-BE49-F238E27FC236}">
                  <a16:creationId xmlns:a16="http://schemas.microsoft.com/office/drawing/2014/main" id="{903DF558-EC7F-4534-B073-F4015BF9CA68}"/>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48" name="Rectangle 77">
              <a:extLst>
                <a:ext uri="{FF2B5EF4-FFF2-40B4-BE49-F238E27FC236}">
                  <a16:creationId xmlns:a16="http://schemas.microsoft.com/office/drawing/2014/main" id="{A4874C09-C2AE-4933-AAF1-47A2A8CB40BE}"/>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49" name="Groupe 64">
            <a:extLst>
              <a:ext uri="{FF2B5EF4-FFF2-40B4-BE49-F238E27FC236}">
                <a16:creationId xmlns:a16="http://schemas.microsoft.com/office/drawing/2014/main" id="{725F6305-BFA2-4214-AEAE-6C519A784D38}"/>
              </a:ext>
            </a:extLst>
          </p:cNvPr>
          <p:cNvGrpSpPr/>
          <p:nvPr/>
        </p:nvGrpSpPr>
        <p:grpSpPr>
          <a:xfrm>
            <a:off x="8142753" y="5085082"/>
            <a:ext cx="309894" cy="215444"/>
            <a:chOff x="6413168" y="2748837"/>
            <a:chExt cx="309894" cy="215444"/>
          </a:xfrm>
        </p:grpSpPr>
        <p:cxnSp>
          <p:nvCxnSpPr>
            <p:cNvPr id="50" name="Connecteur droit avec flèche 65">
              <a:extLst>
                <a:ext uri="{FF2B5EF4-FFF2-40B4-BE49-F238E27FC236}">
                  <a16:creationId xmlns:a16="http://schemas.microsoft.com/office/drawing/2014/main" id="{FE7A3F80-9128-4C74-B67C-C10E1BEEC436}"/>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51" name="Rectangle 58">
              <a:extLst>
                <a:ext uri="{FF2B5EF4-FFF2-40B4-BE49-F238E27FC236}">
                  <a16:creationId xmlns:a16="http://schemas.microsoft.com/office/drawing/2014/main" id="{C1FE6EA0-58DF-4A03-BDF5-69B999CD5726}"/>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a:t>
              </a:r>
              <a:r>
                <a:rPr kumimoji="0" lang="en-US"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52" name="Groupe 64">
            <a:extLst>
              <a:ext uri="{FF2B5EF4-FFF2-40B4-BE49-F238E27FC236}">
                <a16:creationId xmlns:a16="http://schemas.microsoft.com/office/drawing/2014/main" id="{5837BB6E-6961-4AB0-AB9E-6760CC4AA0A0}"/>
              </a:ext>
            </a:extLst>
          </p:cNvPr>
          <p:cNvGrpSpPr/>
          <p:nvPr/>
        </p:nvGrpSpPr>
        <p:grpSpPr>
          <a:xfrm>
            <a:off x="5046391" y="3374792"/>
            <a:ext cx="309894" cy="215444"/>
            <a:chOff x="6413168" y="2748837"/>
            <a:chExt cx="309894" cy="215444"/>
          </a:xfrm>
        </p:grpSpPr>
        <p:cxnSp>
          <p:nvCxnSpPr>
            <p:cNvPr id="53" name="Connecteur droit avec flèche 65">
              <a:extLst>
                <a:ext uri="{FF2B5EF4-FFF2-40B4-BE49-F238E27FC236}">
                  <a16:creationId xmlns:a16="http://schemas.microsoft.com/office/drawing/2014/main" id="{973993CA-11E3-45AF-9289-A618DA0F3382}"/>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54" name="Rectangle 53">
              <a:extLst>
                <a:ext uri="{FF2B5EF4-FFF2-40B4-BE49-F238E27FC236}">
                  <a16:creationId xmlns:a16="http://schemas.microsoft.com/office/drawing/2014/main" id="{0C6AF6EA-A601-4DAC-8A69-31A85CCF072C}"/>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55" name="Groupe 63">
            <a:extLst>
              <a:ext uri="{FF2B5EF4-FFF2-40B4-BE49-F238E27FC236}">
                <a16:creationId xmlns:a16="http://schemas.microsoft.com/office/drawing/2014/main" id="{193050FE-B2FE-4D2F-AE0A-7A41E4A23A4D}"/>
              </a:ext>
            </a:extLst>
          </p:cNvPr>
          <p:cNvGrpSpPr/>
          <p:nvPr/>
        </p:nvGrpSpPr>
        <p:grpSpPr>
          <a:xfrm>
            <a:off x="4571351" y="5572597"/>
            <a:ext cx="348366" cy="215444"/>
            <a:chOff x="6413168" y="3047886"/>
            <a:chExt cx="348366" cy="215444"/>
          </a:xfrm>
        </p:grpSpPr>
        <p:cxnSp>
          <p:nvCxnSpPr>
            <p:cNvPr id="56" name="Connecteur droit avec flèche 73">
              <a:extLst>
                <a:ext uri="{FF2B5EF4-FFF2-40B4-BE49-F238E27FC236}">
                  <a16:creationId xmlns:a16="http://schemas.microsoft.com/office/drawing/2014/main" id="{7C9A0DF2-2B48-4115-BAA7-FA379BDCE42B}"/>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60" name="Rectangle 77">
              <a:extLst>
                <a:ext uri="{FF2B5EF4-FFF2-40B4-BE49-F238E27FC236}">
                  <a16:creationId xmlns:a16="http://schemas.microsoft.com/office/drawing/2014/main" id="{E030914E-6270-4564-8E28-0C1B77426ED6}"/>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a:t>
              </a:r>
              <a:r>
                <a:rPr kumimoji="0" lang="pl-PL"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pic>
        <p:nvPicPr>
          <p:cNvPr id="61" name="Image 60" descr="Une image contenant texte, clipart&#10;&#10;Description générée automatiquement">
            <a:extLst>
              <a:ext uri="{FF2B5EF4-FFF2-40B4-BE49-F238E27FC236}">
                <a16:creationId xmlns:a16="http://schemas.microsoft.com/office/drawing/2014/main" id="{6351B5C9-6E42-794B-8BF2-1050DCD052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779" y="1385948"/>
            <a:ext cx="612000" cy="612000"/>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lang="fr-FR" sz="2400" dirty="0">
                          <a:solidFill>
                            <a:srgbClr val="FFFFFF"/>
                          </a:solidFill>
                        </a:rPr>
                        <a:t>Le</a:t>
                      </a:r>
                      <a:r>
                        <a:rPr lang="fr-FR" sz="2400" baseline="0" dirty="0">
                          <a:solidFill>
                            <a:srgbClr val="FFFFFF"/>
                          </a:solidFill>
                        </a:rPr>
                        <a:t> r</a:t>
                      </a:r>
                      <a:r>
                        <a:rPr lang="fr-FR" sz="2400" dirty="0">
                          <a:solidFill>
                            <a:srgbClr val="FFFFFF"/>
                          </a:solidFill>
                        </a:rPr>
                        <a:t>apport à la politique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13" name="Rectangle à coins arrondis 12"/>
          <p:cNvSpPr/>
          <p:nvPr/>
        </p:nvSpPr>
        <p:spPr bwMode="auto">
          <a:xfrm>
            <a:off x="8018252" y="1883276"/>
            <a:ext cx="1620000" cy="288000"/>
          </a:xfrm>
          <a:prstGeom prst="roundRect">
            <a:avLst>
              <a:gd name="adj" fmla="val 24737"/>
            </a:avLst>
          </a:prstGeom>
          <a:solidFill>
            <a:srgbClr val="FF505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De la méfiance</a:t>
            </a:r>
          </a:p>
        </p:txBody>
      </p:sp>
      <p:sp>
        <p:nvSpPr>
          <p:cNvPr id="14" name="Rectangle à coins arrondis 13"/>
          <p:cNvSpPr/>
          <p:nvPr/>
        </p:nvSpPr>
        <p:spPr bwMode="auto">
          <a:xfrm>
            <a:off x="8018252" y="4681348"/>
            <a:ext cx="1620000" cy="288000"/>
          </a:xfrm>
          <a:prstGeom prst="roundRect">
            <a:avLst>
              <a:gd name="adj" fmla="val 24737"/>
            </a:avLst>
          </a:prstGeom>
          <a:solidFill>
            <a:schemeClr val="accent1">
              <a:lumMod val="50000"/>
            </a:schemeClr>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De l’espoir</a:t>
            </a:r>
          </a:p>
        </p:txBody>
      </p:sp>
      <p:sp>
        <p:nvSpPr>
          <p:cNvPr id="15" name="Rectangle à coins arrondis 14"/>
          <p:cNvSpPr/>
          <p:nvPr/>
        </p:nvSpPr>
        <p:spPr bwMode="auto">
          <a:xfrm>
            <a:off x="8018252" y="4102158"/>
            <a:ext cx="1620000" cy="288000"/>
          </a:xfrm>
          <a:prstGeom prst="roundRect">
            <a:avLst>
              <a:gd name="adj" fmla="val 24737"/>
            </a:avLst>
          </a:prstGeom>
          <a:solidFill>
            <a:srgbClr val="FF000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De l’ennui</a:t>
            </a:r>
          </a:p>
        </p:txBody>
      </p:sp>
      <p:sp>
        <p:nvSpPr>
          <p:cNvPr id="16" name="Rectangle à coins arrondis 15"/>
          <p:cNvSpPr/>
          <p:nvPr/>
        </p:nvSpPr>
        <p:spPr bwMode="auto">
          <a:xfrm>
            <a:off x="8018252" y="3462461"/>
            <a:ext cx="1620000" cy="288000"/>
          </a:xfrm>
          <a:prstGeom prst="roundRect">
            <a:avLst>
              <a:gd name="adj" fmla="val 24737"/>
            </a:avLst>
          </a:prstGeom>
          <a:solidFill>
            <a:srgbClr val="AC0077"/>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Du dégoût</a:t>
            </a:r>
          </a:p>
        </p:txBody>
      </p:sp>
      <p:sp>
        <p:nvSpPr>
          <p:cNvPr id="17" name="Rectangle à coins arrondis 16"/>
          <p:cNvSpPr/>
          <p:nvPr/>
        </p:nvSpPr>
        <p:spPr bwMode="auto">
          <a:xfrm>
            <a:off x="8018252" y="5269655"/>
            <a:ext cx="1620000" cy="288000"/>
          </a:xfrm>
          <a:prstGeom prst="roundRect">
            <a:avLst>
              <a:gd name="adj" fmla="val 24737"/>
            </a:avLst>
          </a:prstGeom>
          <a:solidFill>
            <a:srgbClr val="FFC00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Tahoma" pitchFamily="34" charset="0"/>
                <a:ea typeface="+mn-ea"/>
                <a:cs typeface="Arial" charset="0"/>
              </a:rPr>
              <a:t>De la peur</a:t>
            </a:r>
          </a:p>
        </p:txBody>
      </p:sp>
      <p:sp>
        <p:nvSpPr>
          <p:cNvPr id="18" name="Rectangle à coins arrondis 17"/>
          <p:cNvSpPr/>
          <p:nvPr/>
        </p:nvSpPr>
        <p:spPr bwMode="auto">
          <a:xfrm>
            <a:off x="8018252" y="4974159"/>
            <a:ext cx="1620000" cy="288000"/>
          </a:xfrm>
          <a:prstGeom prst="roundRect">
            <a:avLst>
              <a:gd name="adj" fmla="val 24737"/>
            </a:avLst>
          </a:prstGeom>
          <a:solidFill>
            <a:srgbClr val="92D05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Tahoma" pitchFamily="34" charset="0"/>
                <a:ea typeface="+mn-ea"/>
                <a:cs typeface="Arial" charset="0"/>
              </a:rPr>
              <a:t>Du respect</a:t>
            </a:r>
          </a:p>
        </p:txBody>
      </p:sp>
      <p:sp>
        <p:nvSpPr>
          <p:cNvPr id="22" name="Rectangle à coins arrondis 21"/>
          <p:cNvSpPr/>
          <p:nvPr/>
        </p:nvSpPr>
        <p:spPr bwMode="auto">
          <a:xfrm>
            <a:off x="8018252" y="5557655"/>
            <a:ext cx="1620000" cy="288000"/>
          </a:xfrm>
          <a:prstGeom prst="roundRect">
            <a:avLst>
              <a:gd name="adj" fmla="val 24737"/>
            </a:avLst>
          </a:prstGeom>
          <a:solidFill>
            <a:srgbClr val="339966"/>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De l’enthousiasme</a:t>
            </a:r>
          </a:p>
        </p:txBody>
      </p:sp>
      <p:graphicFrame>
        <p:nvGraphicFramePr>
          <p:cNvPr id="26" name="Graphique 25"/>
          <p:cNvGraphicFramePr/>
          <p:nvPr/>
        </p:nvGraphicFramePr>
        <p:xfrm>
          <a:off x="751007" y="1471750"/>
          <a:ext cx="7250736" cy="4476174"/>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à coins arrondis 26"/>
          <p:cNvSpPr/>
          <p:nvPr/>
        </p:nvSpPr>
        <p:spPr bwMode="auto">
          <a:xfrm>
            <a:off x="8018252" y="4391221"/>
            <a:ext cx="1620000" cy="288000"/>
          </a:xfrm>
          <a:prstGeom prst="roundRect">
            <a:avLst>
              <a:gd name="adj" fmla="val 24737"/>
            </a:avLst>
          </a:prstGeom>
          <a:solidFill>
            <a:srgbClr val="66990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De l’intérêt</a:t>
            </a:r>
          </a:p>
        </p:txBody>
      </p:sp>
      <p:graphicFrame>
        <p:nvGraphicFramePr>
          <p:cNvPr id="28" name="Group 27"/>
          <p:cNvGraphicFramePr>
            <a:graphicFrameLocks noGrp="1"/>
          </p:cNvGraphicFramePr>
          <p:nvPr/>
        </p:nvGraphicFramePr>
        <p:xfrm>
          <a:off x="1236617" y="5958212"/>
          <a:ext cx="6581004" cy="393192"/>
        </p:xfrm>
        <a:graphic>
          <a:graphicData uri="http://schemas.openxmlformats.org/drawingml/2006/table">
            <a:tbl>
              <a:tblPr/>
              <a:tblGrid>
                <a:gridCol w="548417">
                  <a:extLst>
                    <a:ext uri="{9D8B030D-6E8A-4147-A177-3AD203B41FA5}">
                      <a16:colId xmlns:a16="http://schemas.microsoft.com/office/drawing/2014/main" val="20000"/>
                    </a:ext>
                  </a:extLst>
                </a:gridCol>
                <a:gridCol w="548417">
                  <a:extLst>
                    <a:ext uri="{9D8B030D-6E8A-4147-A177-3AD203B41FA5}">
                      <a16:colId xmlns:a16="http://schemas.microsoft.com/office/drawing/2014/main" val="20001"/>
                    </a:ext>
                  </a:extLst>
                </a:gridCol>
                <a:gridCol w="548417">
                  <a:extLst>
                    <a:ext uri="{9D8B030D-6E8A-4147-A177-3AD203B41FA5}">
                      <a16:colId xmlns:a16="http://schemas.microsoft.com/office/drawing/2014/main" val="20002"/>
                    </a:ext>
                  </a:extLst>
                </a:gridCol>
                <a:gridCol w="548417">
                  <a:extLst>
                    <a:ext uri="{9D8B030D-6E8A-4147-A177-3AD203B41FA5}">
                      <a16:colId xmlns:a16="http://schemas.microsoft.com/office/drawing/2014/main" val="20003"/>
                    </a:ext>
                  </a:extLst>
                </a:gridCol>
                <a:gridCol w="548417">
                  <a:extLst>
                    <a:ext uri="{9D8B030D-6E8A-4147-A177-3AD203B41FA5}">
                      <a16:colId xmlns:a16="http://schemas.microsoft.com/office/drawing/2014/main" val="20004"/>
                    </a:ext>
                  </a:extLst>
                </a:gridCol>
                <a:gridCol w="548417">
                  <a:extLst>
                    <a:ext uri="{9D8B030D-6E8A-4147-A177-3AD203B41FA5}">
                      <a16:colId xmlns:a16="http://schemas.microsoft.com/office/drawing/2014/main" val="20005"/>
                    </a:ext>
                  </a:extLst>
                </a:gridCol>
                <a:gridCol w="548417">
                  <a:extLst>
                    <a:ext uri="{9D8B030D-6E8A-4147-A177-3AD203B41FA5}">
                      <a16:colId xmlns:a16="http://schemas.microsoft.com/office/drawing/2014/main" val="20006"/>
                    </a:ext>
                  </a:extLst>
                </a:gridCol>
                <a:gridCol w="548417">
                  <a:extLst>
                    <a:ext uri="{9D8B030D-6E8A-4147-A177-3AD203B41FA5}">
                      <a16:colId xmlns:a16="http://schemas.microsoft.com/office/drawing/2014/main" val="20007"/>
                    </a:ext>
                  </a:extLst>
                </a:gridCol>
                <a:gridCol w="548417">
                  <a:extLst>
                    <a:ext uri="{9D8B030D-6E8A-4147-A177-3AD203B41FA5}">
                      <a16:colId xmlns:a16="http://schemas.microsoft.com/office/drawing/2014/main" val="20008"/>
                    </a:ext>
                  </a:extLst>
                </a:gridCol>
                <a:gridCol w="548417">
                  <a:extLst>
                    <a:ext uri="{9D8B030D-6E8A-4147-A177-3AD203B41FA5}">
                      <a16:colId xmlns:a16="http://schemas.microsoft.com/office/drawing/2014/main" val="3863723923"/>
                    </a:ext>
                  </a:extLst>
                </a:gridCol>
                <a:gridCol w="548417">
                  <a:extLst>
                    <a:ext uri="{9D8B030D-6E8A-4147-A177-3AD203B41FA5}">
                      <a16:colId xmlns:a16="http://schemas.microsoft.com/office/drawing/2014/main" val="3497456000"/>
                    </a:ext>
                  </a:extLst>
                </a:gridCol>
                <a:gridCol w="548417">
                  <a:extLst>
                    <a:ext uri="{9D8B030D-6E8A-4147-A177-3AD203B41FA5}">
                      <a16:colId xmlns:a16="http://schemas.microsoft.com/office/drawing/2014/main" val="4210165875"/>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Octobre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err="1">
                          <a:ln>
                            <a:noFill/>
                          </a:ln>
                          <a:solidFill>
                            <a:schemeClr val="bg2">
                              <a:lumMod val="50000"/>
                            </a:schemeClr>
                          </a:solidFill>
                          <a:effectLst/>
                          <a:latin typeface="Tahoma" pitchFamily="34" charset="0"/>
                          <a:ea typeface="+mn-ea"/>
                          <a:cs typeface="+mn-cs"/>
                        </a:rPr>
                        <a:t>Février</a:t>
                      </a: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 2021</a:t>
                      </a:r>
                      <a:endParaRPr kumimoji="0" lang="fr-FR" sz="9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Q41. Quand vous pensez à la politique, pouvez-vous me dire ce que vous éprouvez d'abord... ?</a:t>
            </a:r>
          </a:p>
        </p:txBody>
      </p:sp>
      <p:sp>
        <p:nvSpPr>
          <p:cNvPr id="20" name="ZoneTexte 19"/>
          <p:cNvSpPr txBox="1"/>
          <p:nvPr/>
        </p:nvSpPr>
        <p:spPr>
          <a:xfrm>
            <a:off x="8119548" y="6045335"/>
            <a:ext cx="158325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Vague 6b, réalisée suite aux attentats de janvier 2015</a:t>
            </a:r>
          </a:p>
        </p:txBody>
      </p:sp>
      <p:grpSp>
        <p:nvGrpSpPr>
          <p:cNvPr id="21" name="Groupe 20"/>
          <p:cNvGrpSpPr/>
          <p:nvPr/>
        </p:nvGrpSpPr>
        <p:grpSpPr>
          <a:xfrm>
            <a:off x="8007954" y="6081981"/>
            <a:ext cx="180000" cy="221666"/>
            <a:chOff x="8321205" y="1842135"/>
            <a:chExt cx="180000" cy="221666"/>
          </a:xfrm>
        </p:grpSpPr>
        <p:sp>
          <p:nvSpPr>
            <p:cNvPr id="23" name="Ellipse 22"/>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24" name="Triangle isocèle 23"/>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25" name="Rectangle 24"/>
            <p:cNvSpPr>
              <a:spLocks noChangeAspect="1"/>
            </p:cNvSpPr>
            <p:nvPr/>
          </p:nvSpPr>
          <p:spPr>
            <a:xfrm>
              <a:off x="8339448" y="1860135"/>
              <a:ext cx="143515" cy="144000"/>
            </a:xfrm>
            <a:prstGeom prst="rect">
              <a:avLst/>
            </a:prstGeom>
            <a:noFill/>
          </p:spPr>
          <p:txBody>
            <a:bodyPr wrap="square" tIns="11880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500" b="0" i="0" u="none" strike="noStrike" kern="1200" cap="none" spc="0" normalizeH="0" baseline="0" noProof="0" dirty="0">
                  <a:ln>
                    <a:noFill/>
                  </a:ln>
                  <a:solidFill>
                    <a:srgbClr val="FFC000"/>
                  </a:solidFill>
                  <a:effectLst/>
                  <a:uLnTx/>
                  <a:uFillTx/>
                  <a:latin typeface="Tahoma" pitchFamily="34" charset="0"/>
                  <a:ea typeface="+mn-ea"/>
                  <a:cs typeface="Arial" charset="0"/>
                </a:rPr>
                <a:t>*</a:t>
              </a:r>
              <a:endParaRPr kumimoji="0" lang="fr-FR" sz="15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grpSp>
      <p:grpSp>
        <p:nvGrpSpPr>
          <p:cNvPr id="30" name="Groupe 29"/>
          <p:cNvGrpSpPr>
            <a:grpSpLocks noChangeAspect="1"/>
          </p:cNvGrpSpPr>
          <p:nvPr/>
        </p:nvGrpSpPr>
        <p:grpSpPr>
          <a:xfrm>
            <a:off x="4201914" y="5895057"/>
            <a:ext cx="116933" cy="144000"/>
            <a:chOff x="8321205" y="1842135"/>
            <a:chExt cx="180000" cy="221666"/>
          </a:xfrm>
        </p:grpSpPr>
        <p:sp>
          <p:nvSpPr>
            <p:cNvPr id="31" name="Ellipse 30"/>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32" name="Triangle isocèle 31"/>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33" name="Rectangle 32"/>
            <p:cNvSpPr>
              <a:spLocks noChangeAspect="1"/>
            </p:cNvSpPr>
            <p:nvPr/>
          </p:nvSpPr>
          <p:spPr>
            <a:xfrm>
              <a:off x="8339448" y="1847101"/>
              <a:ext cx="143514" cy="144000"/>
            </a:xfrm>
            <a:prstGeom prst="rect">
              <a:avLst/>
            </a:prstGeom>
            <a:noFill/>
          </p:spPr>
          <p:txBody>
            <a:bodyPr wrap="square" tIns="11880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FFC000"/>
                  </a:solidFill>
                  <a:effectLst/>
                  <a:uLnTx/>
                  <a:uFillTx/>
                  <a:latin typeface="Tahoma" pitchFamily="34" charset="0"/>
                  <a:ea typeface="+mn-ea"/>
                  <a:cs typeface="Arial" charset="0"/>
                </a:rPr>
                <a:t>*</a:t>
              </a:r>
              <a:endParaRPr kumimoji="0" lang="fr-FR" sz="10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725" y="1589088"/>
            <a:ext cx="1818126" cy="3170099"/>
          </a:xfrm>
          <a:prstGeom prst="rect">
            <a:avLst/>
          </a:prstGeom>
          <a:noFill/>
          <a:ln w="9525">
            <a:noFill/>
            <a:miter lim="800000"/>
            <a:headEnd/>
            <a:tailEnd/>
          </a:ln>
        </p:spPr>
        <p:txBody>
          <a:bodyPr wrap="none">
            <a:spAutoFit/>
          </a:bodyPr>
          <a:lstStyle/>
          <a:p>
            <a:pPr eaLnBrk="0" hangingPunct="0"/>
            <a:r>
              <a:rPr lang="fr-FR" sz="20000" dirty="0">
                <a:solidFill>
                  <a:schemeClr val="bg1"/>
                </a:solidFill>
              </a:rPr>
              <a:t>1</a:t>
            </a:r>
          </a:p>
        </p:txBody>
      </p:sp>
      <p:sp>
        <p:nvSpPr>
          <p:cNvPr id="31747" name="Rectangle 3"/>
          <p:cNvSpPr>
            <a:spLocks noChangeArrowheads="1"/>
          </p:cNvSpPr>
          <p:nvPr/>
        </p:nvSpPr>
        <p:spPr bwMode="auto">
          <a:xfrm>
            <a:off x="1341438" y="3602038"/>
            <a:ext cx="8564562" cy="517525"/>
          </a:xfrm>
          <a:prstGeom prst="rect">
            <a:avLst/>
          </a:prstGeom>
          <a:solidFill>
            <a:schemeClr val="tx1">
              <a:lumMod val="75000"/>
              <a:lumOff val="25000"/>
            </a:schemeClr>
          </a:solidFill>
          <a:ln w="9525">
            <a:noFill/>
            <a:miter lim="800000"/>
            <a:headEnd/>
            <a:tailEnd/>
          </a:ln>
        </p:spPr>
        <p:txBody>
          <a:bodyPr/>
          <a:lstStyle/>
          <a:p>
            <a:pPr>
              <a:spcBef>
                <a:spcPct val="20000"/>
              </a:spcBef>
            </a:pPr>
            <a:r>
              <a:rPr lang="fr-FR" sz="2400" b="0" dirty="0">
                <a:solidFill>
                  <a:srgbClr val="FFFFFF"/>
                </a:solidFill>
              </a:rPr>
              <a:t>La confiance personnelle et dans la société </a:t>
            </a:r>
          </a:p>
        </p:txBody>
      </p:sp>
      <p:sp>
        <p:nvSpPr>
          <p:cNvPr id="31748" name="Rectangle 2"/>
          <p:cNvSpPr>
            <a:spLocks noChangeArrowheads="1"/>
          </p:cNvSpPr>
          <p:nvPr/>
        </p:nvSpPr>
        <p:spPr bwMode="auto">
          <a:xfrm>
            <a:off x="1341438" y="4116388"/>
            <a:ext cx="8564562" cy="360000"/>
          </a:xfrm>
          <a:prstGeom prst="rect">
            <a:avLst/>
          </a:prstGeom>
          <a:solidFill>
            <a:srgbClr val="FCB711"/>
          </a:solidFill>
          <a:ln w="9525">
            <a:noFill/>
            <a:miter lim="800000"/>
            <a:headEnd/>
            <a:tailEnd/>
          </a:ln>
        </p:spPr>
        <p:txBody>
          <a:bodyPr/>
          <a:lstStyle/>
          <a:p>
            <a:pPr>
              <a:spcBef>
                <a:spcPct val="20000"/>
              </a:spcBef>
            </a:pPr>
            <a:endParaRPr lang="en-US" sz="1600" b="0" dirty="0">
              <a:solidFill>
                <a:srgbClr val="000000"/>
              </a:solidFill>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lang="fr-FR" sz="2400" dirty="0">
                          <a:solidFill>
                            <a:srgbClr val="FFFFFF"/>
                          </a:solidFill>
                        </a:rPr>
                        <a:t>Le</a:t>
                      </a:r>
                      <a:r>
                        <a:rPr lang="fr-FR" sz="2400" baseline="0" dirty="0">
                          <a:solidFill>
                            <a:srgbClr val="FFFFFF"/>
                          </a:solidFill>
                        </a:rPr>
                        <a:t> r</a:t>
                      </a:r>
                      <a:r>
                        <a:rPr lang="fr-FR" sz="2400" dirty="0">
                          <a:solidFill>
                            <a:srgbClr val="FFFFFF"/>
                          </a:solidFill>
                        </a:rPr>
                        <a:t>apport à la politique </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13"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Q41. Quand vous pensez à la politique, pouvez-vous me dire ce que vous éprouvez d'abord... ?</a:t>
            </a:r>
          </a:p>
        </p:txBody>
      </p:sp>
      <p:graphicFrame>
        <p:nvGraphicFramePr>
          <p:cNvPr id="57" name="Tableau 56">
            <a:extLst>
              <a:ext uri="{FF2B5EF4-FFF2-40B4-BE49-F238E27FC236}">
                <a16:creationId xmlns:a16="http://schemas.microsoft.com/office/drawing/2014/main" id="{C2323389-3D36-41A6-8BE8-DC29A1CC6D44}"/>
              </a:ext>
            </a:extLst>
          </p:cNvPr>
          <p:cNvGraphicFramePr>
            <a:graphicFrameLocks noGrp="1"/>
          </p:cNvGraphicFramePr>
          <p:nvPr/>
        </p:nvGraphicFramePr>
        <p:xfrm>
          <a:off x="1750423" y="2238103"/>
          <a:ext cx="6235337" cy="3613658"/>
        </p:xfrm>
        <a:graphic>
          <a:graphicData uri="http://schemas.openxmlformats.org/drawingml/2006/table">
            <a:tbl>
              <a:tblPr>
                <a:tableStyleId>{5C22544A-7EE6-4342-B048-85BDC9FD1C3A}</a:tableStyleId>
              </a:tblPr>
              <a:tblGrid>
                <a:gridCol w="1567782">
                  <a:extLst>
                    <a:ext uri="{9D8B030D-6E8A-4147-A177-3AD203B41FA5}">
                      <a16:colId xmlns:a16="http://schemas.microsoft.com/office/drawing/2014/main" val="2281626971"/>
                    </a:ext>
                  </a:extLst>
                </a:gridCol>
                <a:gridCol w="933511">
                  <a:extLst>
                    <a:ext uri="{9D8B030D-6E8A-4147-A177-3AD203B41FA5}">
                      <a16:colId xmlns:a16="http://schemas.microsoft.com/office/drawing/2014/main" val="371550461"/>
                    </a:ext>
                  </a:extLst>
                </a:gridCol>
                <a:gridCol w="933511">
                  <a:extLst>
                    <a:ext uri="{9D8B030D-6E8A-4147-A177-3AD203B41FA5}">
                      <a16:colId xmlns:a16="http://schemas.microsoft.com/office/drawing/2014/main" val="4251480744"/>
                    </a:ext>
                  </a:extLst>
                </a:gridCol>
                <a:gridCol w="933511">
                  <a:extLst>
                    <a:ext uri="{9D8B030D-6E8A-4147-A177-3AD203B41FA5}">
                      <a16:colId xmlns:a16="http://schemas.microsoft.com/office/drawing/2014/main" val="789682629"/>
                    </a:ext>
                  </a:extLst>
                </a:gridCol>
                <a:gridCol w="933511">
                  <a:extLst>
                    <a:ext uri="{9D8B030D-6E8A-4147-A177-3AD203B41FA5}">
                      <a16:colId xmlns:a16="http://schemas.microsoft.com/office/drawing/2014/main" val="1358923703"/>
                    </a:ext>
                  </a:extLst>
                </a:gridCol>
                <a:gridCol w="933511">
                  <a:extLst>
                    <a:ext uri="{9D8B030D-6E8A-4147-A177-3AD203B41FA5}">
                      <a16:colId xmlns:a16="http://schemas.microsoft.com/office/drawing/2014/main" val="1614455623"/>
                    </a:ext>
                  </a:extLst>
                </a:gridCol>
              </a:tblGrid>
              <a:tr h="373658">
                <a:tc>
                  <a:txBody>
                    <a:bodyPr/>
                    <a:lstStyle/>
                    <a:p>
                      <a:pPr algn="l" fontAlgn="b"/>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360000">
                <a:tc>
                  <a:txBody>
                    <a:bodyPr/>
                    <a:lstStyle/>
                    <a:p>
                      <a:pPr algn="r" fontAlgn="ctr"/>
                      <a:r>
                        <a:rPr lang="fr-FR" sz="1400" b="0" i="0" u="none" strike="noStrike" dirty="0">
                          <a:solidFill>
                            <a:srgbClr val="000000"/>
                          </a:solidFill>
                          <a:effectLst/>
                          <a:latin typeface="Tahoma" panose="020B0604030504040204" pitchFamily="34" charset="0"/>
                        </a:rPr>
                        <a:t>De la méfiance</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30%</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27%</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360000">
                <a:tc>
                  <a:txBody>
                    <a:bodyPr/>
                    <a:lstStyle/>
                    <a:p>
                      <a:pPr algn="r" fontAlgn="ctr"/>
                      <a:r>
                        <a:rPr lang="fr-FR" sz="1400" b="0" i="0" u="none" strike="noStrike">
                          <a:solidFill>
                            <a:srgbClr val="000000"/>
                          </a:solidFill>
                          <a:effectLst/>
                          <a:latin typeface="Tahoma" panose="020B0604030504040204" pitchFamily="34" charset="0"/>
                        </a:rPr>
                        <a:t>Du dégoût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360000">
                <a:tc>
                  <a:txBody>
                    <a:bodyPr/>
                    <a:lstStyle/>
                    <a:p>
                      <a:pPr algn="r" fontAlgn="ctr"/>
                      <a:r>
                        <a:rPr lang="fr-FR" sz="1400" b="0" i="0" u="none" strike="noStrike">
                          <a:solidFill>
                            <a:srgbClr val="000000"/>
                          </a:solidFill>
                          <a:effectLst/>
                          <a:latin typeface="Tahoma" panose="020B0604030504040204" pitchFamily="34" charset="0"/>
                        </a:rPr>
                        <a:t>De l'intérêt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360000">
                <a:tc>
                  <a:txBody>
                    <a:bodyPr/>
                    <a:lstStyle/>
                    <a:p>
                      <a:pPr algn="r" fontAlgn="ctr"/>
                      <a:r>
                        <a:rPr lang="fr-FR" sz="1400" b="0" i="0" u="none" strike="noStrike">
                          <a:solidFill>
                            <a:srgbClr val="000000"/>
                          </a:solidFill>
                          <a:effectLst/>
                          <a:latin typeface="Tahoma" panose="020B0604030504040204" pitchFamily="34" charset="0"/>
                        </a:rPr>
                        <a:t>De l'ennui</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7871123"/>
                  </a:ext>
                </a:extLst>
              </a:tr>
              <a:tr h="360000">
                <a:tc>
                  <a:txBody>
                    <a:bodyPr/>
                    <a:lstStyle/>
                    <a:p>
                      <a:pPr algn="r" fontAlgn="ctr"/>
                      <a:r>
                        <a:rPr lang="fr-FR" sz="1400" b="0" i="0" u="none" strike="noStrike">
                          <a:solidFill>
                            <a:srgbClr val="000000"/>
                          </a:solidFill>
                          <a:effectLst/>
                          <a:latin typeface="Tahoma" panose="020B0604030504040204" pitchFamily="34" charset="0"/>
                        </a:rPr>
                        <a:t>De l'espoir</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r h="360000">
                <a:tc>
                  <a:txBody>
                    <a:bodyPr/>
                    <a:lstStyle/>
                    <a:p>
                      <a:pPr algn="r" fontAlgn="ctr"/>
                      <a:r>
                        <a:rPr lang="fr-FR" sz="1400" b="0" i="0" u="none" strike="noStrike">
                          <a:solidFill>
                            <a:srgbClr val="000000"/>
                          </a:solidFill>
                          <a:effectLst/>
                          <a:latin typeface="Tahoma" panose="020B0604030504040204" pitchFamily="34" charset="0"/>
                        </a:rPr>
                        <a:t>Du respect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835955"/>
                  </a:ext>
                </a:extLst>
              </a:tr>
              <a:tr h="360000">
                <a:tc>
                  <a:txBody>
                    <a:bodyPr/>
                    <a:lstStyle/>
                    <a:p>
                      <a:pPr algn="r" fontAlgn="ctr"/>
                      <a:r>
                        <a:rPr lang="fr-FR" sz="1400" b="0" i="0" u="none" strike="noStrike">
                          <a:solidFill>
                            <a:srgbClr val="000000"/>
                          </a:solidFill>
                          <a:effectLst/>
                          <a:latin typeface="Tahoma" panose="020B0604030504040204" pitchFamily="34" charset="0"/>
                        </a:rPr>
                        <a:t>De la peur</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951650"/>
                  </a:ext>
                </a:extLst>
              </a:tr>
              <a:tr h="360000">
                <a:tc>
                  <a:txBody>
                    <a:bodyPr/>
                    <a:lstStyle/>
                    <a:p>
                      <a:pPr algn="r" fontAlgn="ctr"/>
                      <a:r>
                        <a:rPr lang="fr-FR" sz="1400" b="0" i="0" u="none" strike="noStrike">
                          <a:solidFill>
                            <a:srgbClr val="000000"/>
                          </a:solidFill>
                          <a:effectLst/>
                          <a:latin typeface="Tahoma" panose="020B0604030504040204" pitchFamily="34" charset="0"/>
                        </a:rPr>
                        <a:t>De l'enthousiasme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r h="360000">
                <a:tc>
                  <a:txBody>
                    <a:bodyPr/>
                    <a:lstStyle/>
                    <a:p>
                      <a:pPr algn="r" fontAlgn="ctr"/>
                      <a:r>
                        <a:rPr lang="fr-FR" sz="1400" b="0" i="0" u="none" strike="noStrike" dirty="0">
                          <a:solidFill>
                            <a:srgbClr val="000000"/>
                          </a:solidFill>
                          <a:effectLst/>
                          <a:latin typeface="Tahoma" panose="020B0604030504040204" pitchFamily="34" charset="0"/>
                        </a:rPr>
                        <a:t>NSP</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0478300"/>
                  </a:ext>
                </a:extLst>
              </a:tr>
            </a:tbl>
          </a:graphicData>
        </a:graphic>
      </p:graphicFrame>
      <p:cxnSp>
        <p:nvCxnSpPr>
          <p:cNvPr id="11" name="Connecteur droit avec flèche 73">
            <a:extLst>
              <a:ext uri="{FF2B5EF4-FFF2-40B4-BE49-F238E27FC236}">
                <a16:creationId xmlns:a16="http://schemas.microsoft.com/office/drawing/2014/main" id="{3922E6ED-7878-4FCD-94B8-F011DF504AF9}"/>
              </a:ext>
            </a:extLst>
          </p:cNvPr>
          <p:cNvCxnSpPr/>
          <p:nvPr/>
        </p:nvCxnSpPr>
        <p:spPr bwMode="auto">
          <a:xfrm flipV="1">
            <a:off x="5904797" y="34447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12" name="Connecteur droit avec flèche 48">
            <a:extLst>
              <a:ext uri="{FF2B5EF4-FFF2-40B4-BE49-F238E27FC236}">
                <a16:creationId xmlns:a16="http://schemas.microsoft.com/office/drawing/2014/main" id="{F934FE4D-8D30-47CE-AF77-111658962B69}"/>
              </a:ext>
            </a:extLst>
          </p:cNvPr>
          <p:cNvCxnSpPr/>
          <p:nvPr/>
        </p:nvCxnSpPr>
        <p:spPr bwMode="auto">
          <a:xfrm rot="2700000" flipV="1">
            <a:off x="4965591" y="526962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pic>
        <p:nvPicPr>
          <p:cNvPr id="14" name="Image 4" descr="Une image contenant texte, clipart&#10;&#10;Description générée automatiquement">
            <a:extLst>
              <a:ext uri="{FF2B5EF4-FFF2-40B4-BE49-F238E27FC236}">
                <a16:creationId xmlns:a16="http://schemas.microsoft.com/office/drawing/2014/main" id="{0AD7C5E9-5A91-4D6F-A535-F726876DD0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7298" y="1713300"/>
            <a:ext cx="612000" cy="612000"/>
          </a:xfrm>
          <a:prstGeom prst="rect">
            <a:avLst/>
          </a:prstGeom>
        </p:spPr>
      </p:pic>
      <p:pic>
        <p:nvPicPr>
          <p:cNvPr id="15" name="Image 8">
            <a:extLst>
              <a:ext uri="{FF2B5EF4-FFF2-40B4-BE49-F238E27FC236}">
                <a16:creationId xmlns:a16="http://schemas.microsoft.com/office/drawing/2014/main" id="{A62876F7-EB2E-4E7F-B87B-DE8ED04DDA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3048" y="1713300"/>
            <a:ext cx="612000" cy="612000"/>
          </a:xfrm>
          <a:prstGeom prst="rect">
            <a:avLst/>
          </a:prstGeom>
        </p:spPr>
      </p:pic>
      <p:pic>
        <p:nvPicPr>
          <p:cNvPr id="16" name="Image 10">
            <a:extLst>
              <a:ext uri="{FF2B5EF4-FFF2-40B4-BE49-F238E27FC236}">
                <a16:creationId xmlns:a16="http://schemas.microsoft.com/office/drawing/2014/main" id="{0E7ABC0F-51E6-4378-B232-82A6561C49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5173" y="1713300"/>
            <a:ext cx="612000" cy="612000"/>
          </a:xfrm>
          <a:prstGeom prst="rect">
            <a:avLst/>
          </a:prstGeom>
        </p:spPr>
      </p:pic>
      <p:pic>
        <p:nvPicPr>
          <p:cNvPr id="17" name="Image 12" descr="Une image contenant texte, clipart&#10;&#10;Description générée automatiquement">
            <a:extLst>
              <a:ext uri="{FF2B5EF4-FFF2-40B4-BE49-F238E27FC236}">
                <a16:creationId xmlns:a16="http://schemas.microsoft.com/office/drawing/2014/main" id="{0167E000-6FD0-487F-88B0-639F40D960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3297" y="1713300"/>
            <a:ext cx="612000" cy="612000"/>
          </a:xfrm>
          <a:prstGeom prst="rect">
            <a:avLst/>
          </a:prstGeom>
        </p:spPr>
      </p:pic>
      <p:pic>
        <p:nvPicPr>
          <p:cNvPr id="18" name="Image 14">
            <a:extLst>
              <a:ext uri="{FF2B5EF4-FFF2-40B4-BE49-F238E27FC236}">
                <a16:creationId xmlns:a16="http://schemas.microsoft.com/office/drawing/2014/main" id="{530201C8-A6A6-4072-80A9-3788F9527C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87998" y="1684725"/>
            <a:ext cx="612000" cy="612000"/>
          </a:xfrm>
          <a:prstGeom prst="rect">
            <a:avLst/>
          </a:prstGeom>
        </p:spPr>
      </p:pic>
      <p:graphicFrame>
        <p:nvGraphicFramePr>
          <p:cNvPr id="2" name="Tabela 1">
            <a:extLst>
              <a:ext uri="{FF2B5EF4-FFF2-40B4-BE49-F238E27FC236}">
                <a16:creationId xmlns:a16="http://schemas.microsoft.com/office/drawing/2014/main" id="{DFC6702C-10D4-4CB8-8D86-008E6AB482D0}"/>
              </a:ext>
            </a:extLst>
          </p:cNvPr>
          <p:cNvGraphicFramePr>
            <a:graphicFrameLocks noGrp="1"/>
          </p:cNvGraphicFramePr>
          <p:nvPr/>
        </p:nvGraphicFramePr>
        <p:xfrm>
          <a:off x="5149215" y="2612548"/>
          <a:ext cx="247650" cy="2896712"/>
        </p:xfrm>
        <a:graphic>
          <a:graphicData uri="http://schemas.openxmlformats.org/drawingml/2006/table">
            <a:tbl>
              <a:tblPr/>
              <a:tblGrid>
                <a:gridCol w="247650">
                  <a:extLst>
                    <a:ext uri="{9D8B030D-6E8A-4147-A177-3AD203B41FA5}">
                      <a16:colId xmlns:a16="http://schemas.microsoft.com/office/drawing/2014/main" val="1530991401"/>
                    </a:ext>
                  </a:extLst>
                </a:gridCol>
              </a:tblGrid>
              <a:tr h="362089">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568551041"/>
                  </a:ext>
                </a:extLst>
              </a:tr>
              <a:tr h="362089">
                <a:tc>
                  <a:txBody>
                    <a:bodyPr/>
                    <a:lstStyle/>
                    <a:p>
                      <a:pPr algn="l" fontAlgn="ctr"/>
                      <a:r>
                        <a:rPr lang="fr-FR" sz="800" b="1" i="0" u="none" strike="noStrike" dirty="0">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988274391"/>
                  </a:ext>
                </a:extLst>
              </a:tr>
              <a:tr h="362089">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453814677"/>
                  </a:ext>
                </a:extLst>
              </a:tr>
              <a:tr h="362089">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822918746"/>
                  </a:ext>
                </a:extLst>
              </a:tr>
              <a:tr h="362089">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402206476"/>
                  </a:ext>
                </a:extLst>
              </a:tr>
              <a:tr h="362089">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378264021"/>
                  </a:ext>
                </a:extLst>
              </a:tr>
              <a:tr h="362089">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400993280"/>
                  </a:ext>
                </a:extLst>
              </a:tr>
              <a:tr h="362089">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443377495"/>
                  </a:ext>
                </a:extLst>
              </a:tr>
            </a:tbl>
          </a:graphicData>
        </a:graphic>
      </p:graphicFrame>
      <p:cxnSp>
        <p:nvCxnSpPr>
          <p:cNvPr id="23" name="Connecteur droit avec flèche 73">
            <a:extLst>
              <a:ext uri="{FF2B5EF4-FFF2-40B4-BE49-F238E27FC236}">
                <a16:creationId xmlns:a16="http://schemas.microsoft.com/office/drawing/2014/main" id="{D9B40477-40D3-46D8-B2C8-6F6402474BE9}"/>
              </a:ext>
            </a:extLst>
          </p:cNvPr>
          <p:cNvCxnSpPr/>
          <p:nvPr/>
        </p:nvCxnSpPr>
        <p:spPr bwMode="auto">
          <a:xfrm flipV="1">
            <a:off x="4998017" y="27284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4" name="Connecteur droit avec flèche 73">
            <a:extLst>
              <a:ext uri="{FF2B5EF4-FFF2-40B4-BE49-F238E27FC236}">
                <a16:creationId xmlns:a16="http://schemas.microsoft.com/office/drawing/2014/main" id="{F840CF2D-CC86-49C6-82BC-794702571BBD}"/>
              </a:ext>
            </a:extLst>
          </p:cNvPr>
          <p:cNvCxnSpPr/>
          <p:nvPr/>
        </p:nvCxnSpPr>
        <p:spPr bwMode="auto">
          <a:xfrm flipV="1">
            <a:off x="4998017" y="38333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5" name="Connecteur droit avec flèche 73">
            <a:extLst>
              <a:ext uri="{FF2B5EF4-FFF2-40B4-BE49-F238E27FC236}">
                <a16:creationId xmlns:a16="http://schemas.microsoft.com/office/drawing/2014/main" id="{9271A606-9D0B-4402-BFE2-5301D728CD4B}"/>
              </a:ext>
            </a:extLst>
          </p:cNvPr>
          <p:cNvCxnSpPr/>
          <p:nvPr/>
        </p:nvCxnSpPr>
        <p:spPr bwMode="auto">
          <a:xfrm flipV="1">
            <a:off x="4998017" y="41838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6" name="Connecteur droit avec flèche 73">
            <a:extLst>
              <a:ext uri="{FF2B5EF4-FFF2-40B4-BE49-F238E27FC236}">
                <a16:creationId xmlns:a16="http://schemas.microsoft.com/office/drawing/2014/main" id="{8E0D9A40-948F-46DE-8878-29A8E27FA091}"/>
              </a:ext>
            </a:extLst>
          </p:cNvPr>
          <p:cNvCxnSpPr/>
          <p:nvPr/>
        </p:nvCxnSpPr>
        <p:spPr bwMode="auto">
          <a:xfrm flipV="1">
            <a:off x="4998017" y="454201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7" name="Connecteur droit avec flèche 65">
            <a:extLst>
              <a:ext uri="{FF2B5EF4-FFF2-40B4-BE49-F238E27FC236}">
                <a16:creationId xmlns:a16="http://schemas.microsoft.com/office/drawing/2014/main" id="{F6D3FFF2-E6F4-4971-81D6-A69741A19645}"/>
              </a:ext>
            </a:extLst>
          </p:cNvPr>
          <p:cNvCxnSpPr/>
          <p:nvPr/>
        </p:nvCxnSpPr>
        <p:spPr bwMode="auto">
          <a:xfrm>
            <a:off x="4997335" y="311310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8" name="Connecteur droit avec flèche 65">
            <a:extLst>
              <a:ext uri="{FF2B5EF4-FFF2-40B4-BE49-F238E27FC236}">
                <a16:creationId xmlns:a16="http://schemas.microsoft.com/office/drawing/2014/main" id="{06D5F380-387E-48F7-9DE1-9D7D28CBDAFB}"/>
              </a:ext>
            </a:extLst>
          </p:cNvPr>
          <p:cNvCxnSpPr/>
          <p:nvPr/>
        </p:nvCxnSpPr>
        <p:spPr bwMode="auto">
          <a:xfrm>
            <a:off x="4997335" y="34712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9" name="Connecteur droit avec flèche 65">
            <a:extLst>
              <a:ext uri="{FF2B5EF4-FFF2-40B4-BE49-F238E27FC236}">
                <a16:creationId xmlns:a16="http://schemas.microsoft.com/office/drawing/2014/main" id="{4231F9B8-F3E7-406D-A4BA-36CAFDE5250A}"/>
              </a:ext>
            </a:extLst>
          </p:cNvPr>
          <p:cNvCxnSpPr/>
          <p:nvPr/>
        </p:nvCxnSpPr>
        <p:spPr bwMode="auto">
          <a:xfrm>
            <a:off x="4997335" y="49114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30" name="Tabela 29">
            <a:extLst>
              <a:ext uri="{FF2B5EF4-FFF2-40B4-BE49-F238E27FC236}">
                <a16:creationId xmlns:a16="http://schemas.microsoft.com/office/drawing/2014/main" id="{ED830C32-B2A5-453F-9A8F-810619A1A110}"/>
              </a:ext>
            </a:extLst>
          </p:cNvPr>
          <p:cNvGraphicFramePr>
            <a:graphicFrameLocks noGrp="1"/>
          </p:cNvGraphicFramePr>
          <p:nvPr/>
        </p:nvGraphicFramePr>
        <p:xfrm>
          <a:off x="6055995" y="2612548"/>
          <a:ext cx="247650" cy="2896712"/>
        </p:xfrm>
        <a:graphic>
          <a:graphicData uri="http://schemas.openxmlformats.org/drawingml/2006/table">
            <a:tbl>
              <a:tblPr/>
              <a:tblGrid>
                <a:gridCol w="247650">
                  <a:extLst>
                    <a:ext uri="{9D8B030D-6E8A-4147-A177-3AD203B41FA5}">
                      <a16:colId xmlns:a16="http://schemas.microsoft.com/office/drawing/2014/main" val="1530991401"/>
                    </a:ext>
                  </a:extLst>
                </a:gridCol>
              </a:tblGrid>
              <a:tr h="362089">
                <a:tc>
                  <a:txBody>
                    <a:bodyPr/>
                    <a:lstStyle/>
                    <a:p>
                      <a:pPr algn="l" fontAlgn="ctr"/>
                      <a:r>
                        <a:rPr lang="fr-FR" sz="800" b="1" i="0" u="none" strike="noStrike" dirty="0">
                          <a:solidFill>
                            <a:srgbClr val="DD4B5A"/>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3568551041"/>
                  </a:ext>
                </a:extLst>
              </a:tr>
              <a:tr h="362089">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988274391"/>
                  </a:ext>
                </a:extLst>
              </a:tr>
              <a:tr h="362089">
                <a:tc>
                  <a:txBody>
                    <a:bodyPr/>
                    <a:lstStyle/>
                    <a:p>
                      <a:pPr algn="l" fontAlgn="ctr"/>
                      <a:r>
                        <a:rPr lang="fr-FR" sz="800" b="1" i="0" u="none" strike="noStrike" dirty="0">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453814677"/>
                  </a:ext>
                </a:extLst>
              </a:tr>
              <a:tr h="362089">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822918746"/>
                  </a:ext>
                </a:extLst>
              </a:tr>
              <a:tr h="362089">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402206476"/>
                  </a:ext>
                </a:extLst>
              </a:tr>
              <a:tr h="362089">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378264021"/>
                  </a:ext>
                </a:extLst>
              </a:tr>
              <a:tr h="362089">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400993280"/>
                  </a:ext>
                </a:extLst>
              </a:tr>
              <a:tr h="362089">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443377495"/>
                  </a:ext>
                </a:extLst>
              </a:tr>
            </a:tbl>
          </a:graphicData>
        </a:graphic>
      </p:graphicFrame>
      <p:cxnSp>
        <p:nvCxnSpPr>
          <p:cNvPr id="31" name="Connecteur droit avec flèche 65">
            <a:extLst>
              <a:ext uri="{FF2B5EF4-FFF2-40B4-BE49-F238E27FC236}">
                <a16:creationId xmlns:a16="http://schemas.microsoft.com/office/drawing/2014/main" id="{A550E2E7-9568-4F3F-9FB6-902733E5361C}"/>
              </a:ext>
            </a:extLst>
          </p:cNvPr>
          <p:cNvCxnSpPr/>
          <p:nvPr/>
        </p:nvCxnSpPr>
        <p:spPr bwMode="auto">
          <a:xfrm>
            <a:off x="5904115" y="27473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2" name="Connecteur droit avec flèche 65">
            <a:extLst>
              <a:ext uri="{FF2B5EF4-FFF2-40B4-BE49-F238E27FC236}">
                <a16:creationId xmlns:a16="http://schemas.microsoft.com/office/drawing/2014/main" id="{5AF9CC94-5BEC-44EF-9286-B72F63947ECA}"/>
              </a:ext>
            </a:extLst>
          </p:cNvPr>
          <p:cNvCxnSpPr/>
          <p:nvPr/>
        </p:nvCxnSpPr>
        <p:spPr bwMode="auto">
          <a:xfrm>
            <a:off x="5904115" y="383700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3" name="Connecteur droit avec flèche 65">
            <a:extLst>
              <a:ext uri="{FF2B5EF4-FFF2-40B4-BE49-F238E27FC236}">
                <a16:creationId xmlns:a16="http://schemas.microsoft.com/office/drawing/2014/main" id="{75C876E3-7973-4BE3-AD13-0D150CB2EB9C}"/>
              </a:ext>
            </a:extLst>
          </p:cNvPr>
          <p:cNvCxnSpPr/>
          <p:nvPr/>
        </p:nvCxnSpPr>
        <p:spPr bwMode="auto">
          <a:xfrm>
            <a:off x="5904115" y="49114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4" name="Connecteur droit avec flèche 73">
            <a:extLst>
              <a:ext uri="{FF2B5EF4-FFF2-40B4-BE49-F238E27FC236}">
                <a16:creationId xmlns:a16="http://schemas.microsoft.com/office/drawing/2014/main" id="{D06E7C9F-05F9-40E4-A222-B248BBB52C43}"/>
              </a:ext>
            </a:extLst>
          </p:cNvPr>
          <p:cNvCxnSpPr/>
          <p:nvPr/>
        </p:nvCxnSpPr>
        <p:spPr bwMode="auto">
          <a:xfrm flipV="1">
            <a:off x="5904797" y="41832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5" name="Connecteur droit avec flèche 73">
            <a:extLst>
              <a:ext uri="{FF2B5EF4-FFF2-40B4-BE49-F238E27FC236}">
                <a16:creationId xmlns:a16="http://schemas.microsoft.com/office/drawing/2014/main" id="{E682575E-A7C6-460E-B85B-317205BD9829}"/>
              </a:ext>
            </a:extLst>
          </p:cNvPr>
          <p:cNvCxnSpPr/>
          <p:nvPr/>
        </p:nvCxnSpPr>
        <p:spPr bwMode="auto">
          <a:xfrm flipV="1">
            <a:off x="5904797" y="454670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6" name="Connecteur droit avec flèche 48">
            <a:extLst>
              <a:ext uri="{FF2B5EF4-FFF2-40B4-BE49-F238E27FC236}">
                <a16:creationId xmlns:a16="http://schemas.microsoft.com/office/drawing/2014/main" id="{5212BB4A-98FA-49D3-9223-CF6B7CA34B80}"/>
              </a:ext>
            </a:extLst>
          </p:cNvPr>
          <p:cNvCxnSpPr/>
          <p:nvPr/>
        </p:nvCxnSpPr>
        <p:spPr bwMode="auto">
          <a:xfrm rot="2700000" flipV="1">
            <a:off x="5885854" y="526962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37" name="Connecteur droit avec flèche 48">
            <a:extLst>
              <a:ext uri="{FF2B5EF4-FFF2-40B4-BE49-F238E27FC236}">
                <a16:creationId xmlns:a16="http://schemas.microsoft.com/office/drawing/2014/main" id="{6C8ED64F-F930-4C36-858D-A3D244BE886F}"/>
              </a:ext>
            </a:extLst>
          </p:cNvPr>
          <p:cNvCxnSpPr/>
          <p:nvPr/>
        </p:nvCxnSpPr>
        <p:spPr bwMode="auto">
          <a:xfrm rot="2700000" flipV="1">
            <a:off x="5885854" y="310085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aphicFrame>
        <p:nvGraphicFramePr>
          <p:cNvPr id="38" name="Tabela 37">
            <a:extLst>
              <a:ext uri="{FF2B5EF4-FFF2-40B4-BE49-F238E27FC236}">
                <a16:creationId xmlns:a16="http://schemas.microsoft.com/office/drawing/2014/main" id="{3EB95F3A-BC2D-4221-A97B-E2E94F4043EE}"/>
              </a:ext>
            </a:extLst>
          </p:cNvPr>
          <p:cNvGraphicFramePr>
            <a:graphicFrameLocks noGrp="1"/>
          </p:cNvGraphicFramePr>
          <p:nvPr/>
        </p:nvGraphicFramePr>
        <p:xfrm>
          <a:off x="7052458" y="2612548"/>
          <a:ext cx="247650" cy="2896712"/>
        </p:xfrm>
        <a:graphic>
          <a:graphicData uri="http://schemas.openxmlformats.org/drawingml/2006/table">
            <a:tbl>
              <a:tblPr/>
              <a:tblGrid>
                <a:gridCol w="247650">
                  <a:extLst>
                    <a:ext uri="{9D8B030D-6E8A-4147-A177-3AD203B41FA5}">
                      <a16:colId xmlns:a16="http://schemas.microsoft.com/office/drawing/2014/main" val="1530991401"/>
                    </a:ext>
                  </a:extLst>
                </a:gridCol>
              </a:tblGrid>
              <a:tr h="362089">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568551041"/>
                  </a:ext>
                </a:extLst>
              </a:tr>
              <a:tr h="362089">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988274391"/>
                  </a:ext>
                </a:extLst>
              </a:tr>
              <a:tr h="362089">
                <a:tc>
                  <a:txBody>
                    <a:bodyPr/>
                    <a:lstStyle/>
                    <a:p>
                      <a:pPr algn="l" fontAlgn="ctr"/>
                      <a:r>
                        <a:rPr lang="fr-FR" sz="800" b="1" i="0" u="none" strike="noStrike" dirty="0">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453814677"/>
                  </a:ext>
                </a:extLst>
              </a:tr>
              <a:tr h="362089">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822918746"/>
                  </a:ext>
                </a:extLst>
              </a:tr>
              <a:tr h="362089">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402206476"/>
                  </a:ext>
                </a:extLst>
              </a:tr>
              <a:tr h="362089">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378264021"/>
                  </a:ext>
                </a:extLst>
              </a:tr>
              <a:tr h="362089">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400993280"/>
                  </a:ext>
                </a:extLst>
              </a:tr>
              <a:tr h="362089">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443377495"/>
                  </a:ext>
                </a:extLst>
              </a:tr>
            </a:tbl>
          </a:graphicData>
        </a:graphic>
      </p:graphicFrame>
      <p:cxnSp>
        <p:nvCxnSpPr>
          <p:cNvPr id="39" name="Connecteur droit avec flèche 48">
            <a:extLst>
              <a:ext uri="{FF2B5EF4-FFF2-40B4-BE49-F238E27FC236}">
                <a16:creationId xmlns:a16="http://schemas.microsoft.com/office/drawing/2014/main" id="{B53C2043-6C56-4477-BC0A-ACE5BBD1C5F3}"/>
              </a:ext>
            </a:extLst>
          </p:cNvPr>
          <p:cNvCxnSpPr/>
          <p:nvPr/>
        </p:nvCxnSpPr>
        <p:spPr bwMode="auto">
          <a:xfrm rot="2700000" flipV="1">
            <a:off x="6870593" y="274915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40" name="Connecteur droit avec flèche 48">
            <a:extLst>
              <a:ext uri="{FF2B5EF4-FFF2-40B4-BE49-F238E27FC236}">
                <a16:creationId xmlns:a16="http://schemas.microsoft.com/office/drawing/2014/main" id="{CDC0C99F-2602-4742-985E-679AD7E35889}"/>
              </a:ext>
            </a:extLst>
          </p:cNvPr>
          <p:cNvCxnSpPr/>
          <p:nvPr/>
        </p:nvCxnSpPr>
        <p:spPr bwMode="auto">
          <a:xfrm rot="2700000" flipV="1">
            <a:off x="6870593" y="527548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41" name="Connecteur droit avec flèche 65">
            <a:extLst>
              <a:ext uri="{FF2B5EF4-FFF2-40B4-BE49-F238E27FC236}">
                <a16:creationId xmlns:a16="http://schemas.microsoft.com/office/drawing/2014/main" id="{68ED2FDE-82DC-40C3-AEA0-CBCBDA6C8356}"/>
              </a:ext>
            </a:extLst>
          </p:cNvPr>
          <p:cNvCxnSpPr/>
          <p:nvPr/>
        </p:nvCxnSpPr>
        <p:spPr bwMode="auto">
          <a:xfrm>
            <a:off x="6906438" y="31049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2" name="Connecteur droit avec flèche 65">
            <a:extLst>
              <a:ext uri="{FF2B5EF4-FFF2-40B4-BE49-F238E27FC236}">
                <a16:creationId xmlns:a16="http://schemas.microsoft.com/office/drawing/2014/main" id="{4FF74457-F3FC-4B38-A263-A9364235606D}"/>
              </a:ext>
            </a:extLst>
          </p:cNvPr>
          <p:cNvCxnSpPr/>
          <p:nvPr/>
        </p:nvCxnSpPr>
        <p:spPr bwMode="auto">
          <a:xfrm>
            <a:off x="6906438" y="418928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3" name="Connecteur droit avec flèche 65">
            <a:extLst>
              <a:ext uri="{FF2B5EF4-FFF2-40B4-BE49-F238E27FC236}">
                <a16:creationId xmlns:a16="http://schemas.microsoft.com/office/drawing/2014/main" id="{30E392CB-6EAB-4779-B55B-8D32E0C68675}"/>
              </a:ext>
            </a:extLst>
          </p:cNvPr>
          <p:cNvCxnSpPr/>
          <p:nvPr/>
        </p:nvCxnSpPr>
        <p:spPr bwMode="auto">
          <a:xfrm>
            <a:off x="6906438" y="489853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4" name="Connecteur droit avec flèche 73">
            <a:extLst>
              <a:ext uri="{FF2B5EF4-FFF2-40B4-BE49-F238E27FC236}">
                <a16:creationId xmlns:a16="http://schemas.microsoft.com/office/drawing/2014/main" id="{66DA1CA4-DA70-41E6-B5A8-F541BCF4BDDD}"/>
              </a:ext>
            </a:extLst>
          </p:cNvPr>
          <p:cNvCxnSpPr/>
          <p:nvPr/>
        </p:nvCxnSpPr>
        <p:spPr bwMode="auto">
          <a:xfrm flipV="1">
            <a:off x="6912982" y="34447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5" name="Connecteur droit avec flèche 73">
            <a:extLst>
              <a:ext uri="{FF2B5EF4-FFF2-40B4-BE49-F238E27FC236}">
                <a16:creationId xmlns:a16="http://schemas.microsoft.com/office/drawing/2014/main" id="{119255BC-BD0E-45D0-9122-79A17393DB60}"/>
              </a:ext>
            </a:extLst>
          </p:cNvPr>
          <p:cNvCxnSpPr/>
          <p:nvPr/>
        </p:nvCxnSpPr>
        <p:spPr bwMode="auto">
          <a:xfrm flipV="1">
            <a:off x="6912982" y="381987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6" name="Connecteur droit avec flèche 73">
            <a:extLst>
              <a:ext uri="{FF2B5EF4-FFF2-40B4-BE49-F238E27FC236}">
                <a16:creationId xmlns:a16="http://schemas.microsoft.com/office/drawing/2014/main" id="{3CC624D9-42F9-4958-8EE2-FC40C574FAFD}"/>
              </a:ext>
            </a:extLst>
          </p:cNvPr>
          <p:cNvCxnSpPr/>
          <p:nvPr/>
        </p:nvCxnSpPr>
        <p:spPr bwMode="auto">
          <a:xfrm flipV="1">
            <a:off x="6912982" y="454084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nvGrpSpPr>
          <p:cNvPr id="47" name="Groupe 178">
            <a:extLst>
              <a:ext uri="{FF2B5EF4-FFF2-40B4-BE49-F238E27FC236}">
                <a16:creationId xmlns:a16="http://schemas.microsoft.com/office/drawing/2014/main" id="{059DE1BF-D666-4EA9-B87E-00B38D9210B4}"/>
              </a:ext>
            </a:extLst>
          </p:cNvPr>
          <p:cNvGrpSpPr/>
          <p:nvPr/>
        </p:nvGrpSpPr>
        <p:grpSpPr>
          <a:xfrm>
            <a:off x="6213466" y="6134084"/>
            <a:ext cx="2786465" cy="215444"/>
            <a:chOff x="6180269" y="5701497"/>
            <a:chExt cx="2786465" cy="215444"/>
          </a:xfrm>
        </p:grpSpPr>
        <p:sp>
          <p:nvSpPr>
            <p:cNvPr id="48" name="ZoneTexte 144">
              <a:extLst>
                <a:ext uri="{FF2B5EF4-FFF2-40B4-BE49-F238E27FC236}">
                  <a16:creationId xmlns:a16="http://schemas.microsoft.com/office/drawing/2014/main" id="{3E2DE6B1-DA3B-4FF9-896D-64F09BE6C9CA}"/>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9" name="Connecteur droit avec flèche 161">
              <a:extLst>
                <a:ext uri="{FF2B5EF4-FFF2-40B4-BE49-F238E27FC236}">
                  <a16:creationId xmlns:a16="http://schemas.microsoft.com/office/drawing/2014/main" id="{33865026-3D1F-4F59-ADC5-495151ABBD5E}"/>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0" name="Connecteur droit avec flèche 176">
              <a:extLst>
                <a:ext uri="{FF2B5EF4-FFF2-40B4-BE49-F238E27FC236}">
                  <a16:creationId xmlns:a16="http://schemas.microsoft.com/office/drawing/2014/main" id="{5E96D5D4-5DB9-4AFB-827C-164A6AA33084}"/>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51" name="Groupe 50">
            <a:extLst>
              <a:ext uri="{FF2B5EF4-FFF2-40B4-BE49-F238E27FC236}">
                <a16:creationId xmlns:a16="http://schemas.microsoft.com/office/drawing/2014/main" id="{40087A74-C3DC-4EA7-A572-2A958DBB6274}"/>
              </a:ext>
            </a:extLst>
          </p:cNvPr>
          <p:cNvGrpSpPr/>
          <p:nvPr/>
        </p:nvGrpSpPr>
        <p:grpSpPr>
          <a:xfrm>
            <a:off x="727555" y="820927"/>
            <a:ext cx="982374" cy="360000"/>
            <a:chOff x="727555" y="820927"/>
            <a:chExt cx="982374" cy="360000"/>
          </a:xfrm>
        </p:grpSpPr>
        <p:sp>
          <p:nvSpPr>
            <p:cNvPr id="52" name="Espace réservé du texte 4">
              <a:extLst>
                <a:ext uri="{FF2B5EF4-FFF2-40B4-BE49-F238E27FC236}">
                  <a16:creationId xmlns:a16="http://schemas.microsoft.com/office/drawing/2014/main" id="{41962C2A-1BDA-4920-AEBF-98C32F6278AA}"/>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53" name="Picture 2" descr="C:\Users\NicoC\Desktop\CEVIPOF\sample-01.png">
              <a:extLst>
                <a:ext uri="{FF2B5EF4-FFF2-40B4-BE49-F238E27FC236}">
                  <a16:creationId xmlns:a16="http://schemas.microsoft.com/office/drawing/2014/main" id="{EF9E2331-0C07-42B6-8676-B7FEA27E62CE}"/>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43207070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prise en compte de son avis par les responsables politiques</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17" name="Graphique 16"/>
          <p:cNvGraphicFramePr/>
          <p:nvPr>
            <p:custDataLst>
              <p:tags r:id="rId1"/>
            </p:custDataLst>
          </p:nvPr>
        </p:nvGraphicFramePr>
        <p:xfrm>
          <a:off x="1721470" y="1478596"/>
          <a:ext cx="7877175" cy="3102045"/>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p:cNvSpPr/>
          <p:nvPr/>
        </p:nvSpPr>
        <p:spPr>
          <a:xfrm>
            <a:off x="5610235" y="1997697"/>
            <a:ext cx="1582869"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rPr>
              <a:t>Se préoccupent</a:t>
            </a:r>
          </a:p>
        </p:txBody>
      </p:sp>
      <p:sp>
        <p:nvSpPr>
          <p:cNvPr id="20" name="Rectangle 19"/>
          <p:cNvSpPr/>
          <p:nvPr/>
        </p:nvSpPr>
        <p:spPr>
          <a:xfrm>
            <a:off x="5606060" y="3029587"/>
            <a:ext cx="2244525"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FF5050"/>
                </a:solidFill>
                <a:effectLst/>
                <a:uLnTx/>
                <a:uFillTx/>
                <a:latin typeface="Tahoma" pitchFamily="34" charset="0"/>
                <a:ea typeface="Tahoma" pitchFamily="34" charset="0"/>
                <a:cs typeface="Tahoma" pitchFamily="34" charset="0"/>
              </a:rPr>
              <a:t>Ne se préoccupent pas</a:t>
            </a:r>
          </a:p>
        </p:txBody>
      </p:sp>
      <p:sp>
        <p:nvSpPr>
          <p:cNvPr id="21" name="Ellipse 20"/>
          <p:cNvSpPr/>
          <p:nvPr/>
        </p:nvSpPr>
        <p:spPr bwMode="auto">
          <a:xfrm rot="20520000">
            <a:off x="4983133" y="1950054"/>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22" name="=satisfait"/>
          <p:cNvSpPr/>
          <p:nvPr/>
        </p:nvSpPr>
        <p:spPr>
          <a:xfrm>
            <a:off x="4977287" y="1984026"/>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imes New Roman" pitchFamily="18" charset="0"/>
                <a:cs typeface="Tahoma" pitchFamily="34" charset="0"/>
              </a:rPr>
              <a:t>18%</a:t>
            </a:r>
            <a:endParaRPr kumimoji="0" lang="fr-FR" sz="1400" b="0"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3" name="Ellipse 22"/>
          <p:cNvSpPr/>
          <p:nvPr/>
        </p:nvSpPr>
        <p:spPr bwMode="auto">
          <a:xfrm rot="20520000">
            <a:off x="4983133" y="2972447"/>
            <a:ext cx="601737" cy="464200"/>
          </a:xfrm>
          <a:prstGeom prst="ellipse">
            <a:avLst/>
          </a:prstGeom>
          <a:solidFill>
            <a:srgbClr val="FF505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24" name="=pas_satisfait"/>
          <p:cNvSpPr/>
          <p:nvPr/>
        </p:nvSpPr>
        <p:spPr>
          <a:xfrm>
            <a:off x="4977287" y="2987369"/>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imes New Roman" pitchFamily="18" charset="0"/>
                <a:cs typeface="Tahoma" pitchFamily="34" charset="0"/>
              </a:rPr>
              <a:t>80%</a:t>
            </a:r>
            <a:endParaRPr kumimoji="0" lang="fr-FR" sz="1400" b="0" i="0" u="none" strike="noStrike" kern="1200" cap="none" spc="0" normalizeH="0" baseline="0" noProof="0" dirty="0">
              <a:ln>
                <a:noFill/>
              </a:ln>
              <a:solidFill>
                <a:srgbClr val="FFFFFF"/>
              </a:solidFill>
              <a:effectLst/>
              <a:uLnTx/>
              <a:uFillTx/>
              <a:latin typeface="Calibri" pitchFamily="34" charset="0"/>
              <a:ea typeface="+mn-ea"/>
              <a:cs typeface="+mn-cs"/>
            </a:endParaRPr>
          </a:p>
        </p:txBody>
      </p:sp>
      <p:cxnSp>
        <p:nvCxnSpPr>
          <p:cNvPr id="25" name="Connecteur droit 24"/>
          <p:cNvCxnSpPr/>
          <p:nvPr/>
        </p:nvCxnSpPr>
        <p:spPr bwMode="auto">
          <a:xfrm>
            <a:off x="4809441" y="1655452"/>
            <a:ext cx="0" cy="998848"/>
          </a:xfrm>
          <a:prstGeom prst="line">
            <a:avLst/>
          </a:prstGeom>
          <a:solidFill>
            <a:schemeClr val="accent1"/>
          </a:solidFill>
          <a:ln w="9525" cap="flat" cmpd="sng" algn="ctr">
            <a:solidFill>
              <a:srgbClr val="376092"/>
            </a:solidFill>
            <a:prstDash val="solid"/>
            <a:round/>
            <a:headEnd type="none" w="med" len="med"/>
            <a:tailEnd type="none" w="med" len="med"/>
          </a:ln>
          <a:effectLst/>
        </p:spPr>
      </p:cxnSp>
      <p:cxnSp>
        <p:nvCxnSpPr>
          <p:cNvPr id="29" name="Connecteur droit 28"/>
          <p:cNvCxnSpPr/>
          <p:nvPr/>
        </p:nvCxnSpPr>
        <p:spPr bwMode="auto">
          <a:xfrm>
            <a:off x="4809441" y="2743200"/>
            <a:ext cx="0" cy="917936"/>
          </a:xfrm>
          <a:prstGeom prst="line">
            <a:avLst/>
          </a:prstGeom>
          <a:solidFill>
            <a:schemeClr val="accent1"/>
          </a:solidFill>
          <a:ln w="9525" cap="flat" cmpd="sng" algn="ctr">
            <a:solidFill>
              <a:srgbClr val="FF5050"/>
            </a:solidFill>
            <a:prstDash val="solid"/>
            <a:round/>
            <a:headEnd type="none" w="med" len="med"/>
            <a:tailEnd type="none" w="med" len="med"/>
          </a:ln>
          <a:effectLst/>
        </p:spPr>
      </p:cxnSp>
      <p:graphicFrame>
        <p:nvGraphicFramePr>
          <p:cNvPr id="30" name="Graphique 29"/>
          <p:cNvGraphicFramePr/>
          <p:nvPr>
            <p:extLst>
              <p:ext uri="{D42A27DB-BD31-4B8C-83A1-F6EECF244321}">
                <p14:modId xmlns:p14="http://schemas.microsoft.com/office/powerpoint/2010/main" val="2339867325"/>
              </p:ext>
            </p:extLst>
          </p:nvPr>
        </p:nvGraphicFramePr>
        <p:xfrm>
          <a:off x="808157" y="4261754"/>
          <a:ext cx="8775790" cy="18812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Group 27"/>
          <p:cNvGraphicFramePr>
            <a:graphicFrameLocks noGrp="1"/>
          </p:cNvGraphicFramePr>
          <p:nvPr>
            <p:extLst>
              <p:ext uri="{D42A27DB-BD31-4B8C-83A1-F6EECF244321}">
                <p14:modId xmlns:p14="http://schemas.microsoft.com/office/powerpoint/2010/main" val="3221492292"/>
              </p:ext>
            </p:extLst>
          </p:nvPr>
        </p:nvGraphicFramePr>
        <p:xfrm>
          <a:off x="1345722" y="6077704"/>
          <a:ext cx="8022560" cy="359664"/>
        </p:xfrm>
        <a:graphic>
          <a:graphicData uri="http://schemas.openxmlformats.org/drawingml/2006/table">
            <a:tbl>
              <a:tblPr/>
              <a:tblGrid>
                <a:gridCol w="573040">
                  <a:extLst>
                    <a:ext uri="{9D8B030D-6E8A-4147-A177-3AD203B41FA5}">
                      <a16:colId xmlns:a16="http://schemas.microsoft.com/office/drawing/2014/main" val="20000"/>
                    </a:ext>
                  </a:extLst>
                </a:gridCol>
                <a:gridCol w="573040">
                  <a:extLst>
                    <a:ext uri="{9D8B030D-6E8A-4147-A177-3AD203B41FA5}">
                      <a16:colId xmlns:a16="http://schemas.microsoft.com/office/drawing/2014/main" val="20001"/>
                    </a:ext>
                  </a:extLst>
                </a:gridCol>
                <a:gridCol w="573040">
                  <a:extLst>
                    <a:ext uri="{9D8B030D-6E8A-4147-A177-3AD203B41FA5}">
                      <a16:colId xmlns:a16="http://schemas.microsoft.com/office/drawing/2014/main" val="20002"/>
                    </a:ext>
                  </a:extLst>
                </a:gridCol>
                <a:gridCol w="573040">
                  <a:extLst>
                    <a:ext uri="{9D8B030D-6E8A-4147-A177-3AD203B41FA5}">
                      <a16:colId xmlns:a16="http://schemas.microsoft.com/office/drawing/2014/main" val="20003"/>
                    </a:ext>
                  </a:extLst>
                </a:gridCol>
                <a:gridCol w="573040">
                  <a:extLst>
                    <a:ext uri="{9D8B030D-6E8A-4147-A177-3AD203B41FA5}">
                      <a16:colId xmlns:a16="http://schemas.microsoft.com/office/drawing/2014/main" val="20004"/>
                    </a:ext>
                  </a:extLst>
                </a:gridCol>
                <a:gridCol w="573040">
                  <a:extLst>
                    <a:ext uri="{9D8B030D-6E8A-4147-A177-3AD203B41FA5}">
                      <a16:colId xmlns:a16="http://schemas.microsoft.com/office/drawing/2014/main" val="20005"/>
                    </a:ext>
                  </a:extLst>
                </a:gridCol>
                <a:gridCol w="573040">
                  <a:extLst>
                    <a:ext uri="{9D8B030D-6E8A-4147-A177-3AD203B41FA5}">
                      <a16:colId xmlns:a16="http://schemas.microsoft.com/office/drawing/2014/main" val="20006"/>
                    </a:ext>
                  </a:extLst>
                </a:gridCol>
                <a:gridCol w="573040">
                  <a:extLst>
                    <a:ext uri="{9D8B030D-6E8A-4147-A177-3AD203B41FA5}">
                      <a16:colId xmlns:a16="http://schemas.microsoft.com/office/drawing/2014/main" val="20007"/>
                    </a:ext>
                  </a:extLst>
                </a:gridCol>
                <a:gridCol w="573040">
                  <a:extLst>
                    <a:ext uri="{9D8B030D-6E8A-4147-A177-3AD203B41FA5}">
                      <a16:colId xmlns:a16="http://schemas.microsoft.com/office/drawing/2014/main" val="20008"/>
                    </a:ext>
                  </a:extLst>
                </a:gridCol>
                <a:gridCol w="573040">
                  <a:extLst>
                    <a:ext uri="{9D8B030D-6E8A-4147-A177-3AD203B41FA5}">
                      <a16:colId xmlns:a16="http://schemas.microsoft.com/office/drawing/2014/main" val="20009"/>
                    </a:ext>
                  </a:extLst>
                </a:gridCol>
                <a:gridCol w="573040">
                  <a:extLst>
                    <a:ext uri="{9D8B030D-6E8A-4147-A177-3AD203B41FA5}">
                      <a16:colId xmlns:a16="http://schemas.microsoft.com/office/drawing/2014/main" val="2572690111"/>
                    </a:ext>
                  </a:extLst>
                </a:gridCol>
                <a:gridCol w="573040">
                  <a:extLst>
                    <a:ext uri="{9D8B030D-6E8A-4147-A177-3AD203B41FA5}">
                      <a16:colId xmlns:a16="http://schemas.microsoft.com/office/drawing/2014/main" val="878922598"/>
                    </a:ext>
                  </a:extLst>
                </a:gridCol>
                <a:gridCol w="573040">
                  <a:extLst>
                    <a:ext uri="{9D8B030D-6E8A-4147-A177-3AD203B41FA5}">
                      <a16:colId xmlns:a16="http://schemas.microsoft.com/office/drawing/2014/main" val="2758600971"/>
                    </a:ext>
                  </a:extLst>
                </a:gridCol>
                <a:gridCol w="573040">
                  <a:extLst>
                    <a:ext uri="{9D8B030D-6E8A-4147-A177-3AD203B41FA5}">
                      <a16:colId xmlns:a16="http://schemas.microsoft.com/office/drawing/2014/main" val="296800483"/>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Octobre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8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8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6"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Q18 : A votre avis, est-ce que les responsables politiques, en général, se préoccupent beaucoup, assez, peu ou pas du tout de ce que pensent les gens comme vous ?</a:t>
            </a:r>
          </a:p>
        </p:txBody>
      </p:sp>
      <p:sp>
        <p:nvSpPr>
          <p:cNvPr id="33" name="ZoneTexte 32"/>
          <p:cNvSpPr txBox="1"/>
          <p:nvPr/>
        </p:nvSpPr>
        <p:spPr>
          <a:xfrm>
            <a:off x="7171274" y="6409379"/>
            <a:ext cx="158325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Vague 6b, réalisée suite aux attentats de janvier 2015</a:t>
            </a:r>
          </a:p>
        </p:txBody>
      </p:sp>
      <p:grpSp>
        <p:nvGrpSpPr>
          <p:cNvPr id="34" name="Groupe 33"/>
          <p:cNvGrpSpPr/>
          <p:nvPr/>
        </p:nvGrpSpPr>
        <p:grpSpPr>
          <a:xfrm>
            <a:off x="7059680" y="6446025"/>
            <a:ext cx="180000" cy="221666"/>
            <a:chOff x="8321205" y="1842135"/>
            <a:chExt cx="180000" cy="221666"/>
          </a:xfrm>
        </p:grpSpPr>
        <p:sp>
          <p:nvSpPr>
            <p:cNvPr id="35" name="Ellipse 34"/>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36" name="Triangle isocèle 35"/>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44" name="Rectangle 43"/>
            <p:cNvSpPr>
              <a:spLocks noChangeAspect="1"/>
            </p:cNvSpPr>
            <p:nvPr/>
          </p:nvSpPr>
          <p:spPr>
            <a:xfrm>
              <a:off x="8339448" y="1860135"/>
              <a:ext cx="143515" cy="144000"/>
            </a:xfrm>
            <a:prstGeom prst="rect">
              <a:avLst/>
            </a:prstGeom>
            <a:noFill/>
          </p:spPr>
          <p:txBody>
            <a:bodyPr wrap="square" tIns="11880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500" b="0" i="0" u="none" strike="noStrike" kern="1200" cap="none" spc="0" normalizeH="0" baseline="0" noProof="0" dirty="0">
                  <a:ln>
                    <a:noFill/>
                  </a:ln>
                  <a:solidFill>
                    <a:srgbClr val="FFC000"/>
                  </a:solidFill>
                  <a:effectLst/>
                  <a:uLnTx/>
                  <a:uFillTx/>
                  <a:latin typeface="Tahoma" pitchFamily="34" charset="0"/>
                  <a:ea typeface="+mn-ea"/>
                  <a:cs typeface="Arial" charset="0"/>
                </a:rPr>
                <a:t>*</a:t>
              </a:r>
              <a:endParaRPr kumimoji="0" lang="fr-FR" sz="15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grpSp>
      <p:grpSp>
        <p:nvGrpSpPr>
          <p:cNvPr id="45" name="Groupe 44"/>
          <p:cNvGrpSpPr>
            <a:grpSpLocks noChangeAspect="1"/>
          </p:cNvGrpSpPr>
          <p:nvPr/>
        </p:nvGrpSpPr>
        <p:grpSpPr>
          <a:xfrm>
            <a:off x="5005460" y="5968711"/>
            <a:ext cx="116933" cy="144000"/>
            <a:chOff x="8321205" y="1842135"/>
            <a:chExt cx="180000" cy="221666"/>
          </a:xfrm>
        </p:grpSpPr>
        <p:sp>
          <p:nvSpPr>
            <p:cNvPr id="46" name="Ellipse 45"/>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47" name="Triangle isocèle 46"/>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48" name="Rectangle 47"/>
            <p:cNvSpPr>
              <a:spLocks noChangeAspect="1"/>
            </p:cNvSpPr>
            <p:nvPr/>
          </p:nvSpPr>
          <p:spPr>
            <a:xfrm>
              <a:off x="8339448" y="1847101"/>
              <a:ext cx="143514" cy="144000"/>
            </a:xfrm>
            <a:prstGeom prst="rect">
              <a:avLst/>
            </a:prstGeom>
            <a:noFill/>
          </p:spPr>
          <p:txBody>
            <a:bodyPr wrap="square" tIns="11880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FFC000"/>
                  </a:solidFill>
                  <a:effectLst/>
                  <a:uLnTx/>
                  <a:uFillTx/>
                  <a:latin typeface="Tahoma" pitchFamily="34" charset="0"/>
                  <a:ea typeface="+mn-ea"/>
                  <a:cs typeface="Arial" charset="0"/>
                </a:rPr>
                <a:t>*</a:t>
              </a:r>
              <a:endParaRPr kumimoji="0" lang="fr-FR" sz="10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grpSp>
      <p:grpSp>
        <p:nvGrpSpPr>
          <p:cNvPr id="49" name="Groupe 178"/>
          <p:cNvGrpSpPr/>
          <p:nvPr/>
        </p:nvGrpSpPr>
        <p:grpSpPr>
          <a:xfrm>
            <a:off x="4939242" y="3888560"/>
            <a:ext cx="2786464" cy="215444"/>
            <a:chOff x="6180269" y="5701497"/>
            <a:chExt cx="2786464" cy="215444"/>
          </a:xfrm>
        </p:grpSpPr>
        <p:sp>
          <p:nvSpPr>
            <p:cNvPr id="50" name="ZoneTexte 144"/>
            <p:cNvSpPr txBox="1"/>
            <p:nvPr/>
          </p:nvSpPr>
          <p:spPr>
            <a:xfrm>
              <a:off x="6438477" y="5701497"/>
              <a:ext cx="2528256"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 (février 2020)</a:t>
              </a:r>
            </a:p>
          </p:txBody>
        </p:sp>
        <p:cxnSp>
          <p:nvCxnSpPr>
            <p:cNvPr id="51"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2"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7" name="Groupe 45">
            <a:extLst>
              <a:ext uri="{FF2B5EF4-FFF2-40B4-BE49-F238E27FC236}">
                <a16:creationId xmlns:a16="http://schemas.microsoft.com/office/drawing/2014/main" id="{576807A7-4CBD-4BD0-84F1-7355487FE9DD}"/>
              </a:ext>
            </a:extLst>
          </p:cNvPr>
          <p:cNvGrpSpPr/>
          <p:nvPr/>
        </p:nvGrpSpPr>
        <p:grpSpPr>
          <a:xfrm>
            <a:off x="5641868" y="2270747"/>
            <a:ext cx="318011" cy="215444"/>
            <a:chOff x="6438181" y="3346935"/>
            <a:chExt cx="318011" cy="215444"/>
          </a:xfrm>
        </p:grpSpPr>
        <p:cxnSp>
          <p:nvCxnSpPr>
            <p:cNvPr id="38" name="Connecteur droit avec flèche 46">
              <a:extLst>
                <a:ext uri="{FF2B5EF4-FFF2-40B4-BE49-F238E27FC236}">
                  <a16:creationId xmlns:a16="http://schemas.microsoft.com/office/drawing/2014/main" id="{EC7E37A4-1D36-45D8-A06A-85C0E83EC546}"/>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sp>
          <p:nvSpPr>
            <p:cNvPr id="39" name="Rectangle 50">
              <a:extLst>
                <a:ext uri="{FF2B5EF4-FFF2-40B4-BE49-F238E27FC236}">
                  <a16:creationId xmlns:a16="http://schemas.microsoft.com/office/drawing/2014/main" id="{34D887FB-4804-4674-81F2-2486157D93F6}"/>
                </a:ext>
              </a:extLst>
            </p:cNvPr>
            <p:cNvSpPr/>
            <p:nvPr/>
          </p:nvSpPr>
          <p:spPr>
            <a:xfrm>
              <a:off x="6488170" y="3346935"/>
              <a:ext cx="26802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BBE0E3">
                      <a:lumMod val="10000"/>
                    </a:srgbClr>
                  </a:solidFill>
                  <a:effectLst/>
                  <a:uLnTx/>
                  <a:uFillTx/>
                  <a:latin typeface="Tahoma" pitchFamily="34" charset="0"/>
                  <a:ea typeface="+mn-ea"/>
                  <a:cs typeface="Tahoma" pitchFamily="34" charset="0"/>
                </a:rPr>
                <a:t>=</a:t>
              </a:r>
              <a:endParaRPr kumimoji="0" lang="fr-FR" sz="800" b="1" i="0" u="none" strike="noStrike" kern="1200" cap="none" spc="0" normalizeH="0" baseline="0" noProof="0" dirty="0">
                <a:ln>
                  <a:noFill/>
                </a:ln>
                <a:solidFill>
                  <a:srgbClr val="BBE0E3">
                    <a:lumMod val="10000"/>
                  </a:srgbClr>
                </a:solidFill>
                <a:effectLst/>
                <a:uLnTx/>
                <a:uFillTx/>
                <a:latin typeface="Tahoma" pitchFamily="34" charset="0"/>
                <a:ea typeface="+mn-ea"/>
                <a:cs typeface="Arial" charset="0"/>
              </a:endParaRPr>
            </a:p>
          </p:txBody>
        </p:sp>
      </p:grpSp>
      <p:grpSp>
        <p:nvGrpSpPr>
          <p:cNvPr id="43" name="Groupe 45">
            <a:extLst>
              <a:ext uri="{FF2B5EF4-FFF2-40B4-BE49-F238E27FC236}">
                <a16:creationId xmlns:a16="http://schemas.microsoft.com/office/drawing/2014/main" id="{12565AFA-380C-4013-8535-0DE2FA6B00D8}"/>
              </a:ext>
            </a:extLst>
          </p:cNvPr>
          <p:cNvGrpSpPr/>
          <p:nvPr/>
        </p:nvGrpSpPr>
        <p:grpSpPr>
          <a:xfrm>
            <a:off x="5641868" y="3368141"/>
            <a:ext cx="318011" cy="215444"/>
            <a:chOff x="6438181" y="3346935"/>
            <a:chExt cx="318011" cy="215444"/>
          </a:xfrm>
        </p:grpSpPr>
        <p:cxnSp>
          <p:nvCxnSpPr>
            <p:cNvPr id="53" name="Connecteur droit avec flèche 46">
              <a:extLst>
                <a:ext uri="{FF2B5EF4-FFF2-40B4-BE49-F238E27FC236}">
                  <a16:creationId xmlns:a16="http://schemas.microsoft.com/office/drawing/2014/main" id="{D3E729D1-B360-4C90-8296-52A23086D710}"/>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sp>
          <p:nvSpPr>
            <p:cNvPr id="54" name="Rectangle 50">
              <a:extLst>
                <a:ext uri="{FF2B5EF4-FFF2-40B4-BE49-F238E27FC236}">
                  <a16:creationId xmlns:a16="http://schemas.microsoft.com/office/drawing/2014/main" id="{D5C06358-A803-4662-ABC7-01F3B6F19F88}"/>
                </a:ext>
              </a:extLst>
            </p:cNvPr>
            <p:cNvSpPr/>
            <p:nvPr/>
          </p:nvSpPr>
          <p:spPr>
            <a:xfrm>
              <a:off x="6488170" y="3346935"/>
              <a:ext cx="26802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BBE0E3">
                      <a:lumMod val="10000"/>
                    </a:srgbClr>
                  </a:solidFill>
                  <a:effectLst/>
                  <a:uLnTx/>
                  <a:uFillTx/>
                  <a:latin typeface="Tahoma" pitchFamily="34" charset="0"/>
                  <a:ea typeface="+mn-ea"/>
                  <a:cs typeface="Tahoma" pitchFamily="34" charset="0"/>
                </a:rPr>
                <a:t>=</a:t>
              </a:r>
              <a:endParaRPr kumimoji="0" lang="fr-FR" sz="800" b="1" i="0" u="none" strike="noStrike" kern="1200" cap="none" spc="0" normalizeH="0" baseline="0" noProof="0" dirty="0">
                <a:ln>
                  <a:noFill/>
                </a:ln>
                <a:solidFill>
                  <a:srgbClr val="BBE0E3">
                    <a:lumMod val="10000"/>
                  </a:srgbClr>
                </a:solidFill>
                <a:effectLst/>
                <a:uLnTx/>
                <a:uFillTx/>
                <a:latin typeface="Tahoma" pitchFamily="34" charset="0"/>
                <a:ea typeface="+mn-ea"/>
                <a:cs typeface="Arial" charset="0"/>
              </a:endParaRPr>
            </a:p>
          </p:txBody>
        </p:sp>
      </p:grpSp>
      <p:sp>
        <p:nvSpPr>
          <p:cNvPr id="40" name="ZoneTexte 32">
            <a:extLst>
              <a:ext uri="{FF2B5EF4-FFF2-40B4-BE49-F238E27FC236}">
                <a16:creationId xmlns:a16="http://schemas.microsoft.com/office/drawing/2014/main" id="{B8335DE9-0DF4-4CEA-9199-F09E614C0CFE}"/>
              </a:ext>
            </a:extLst>
          </p:cNvPr>
          <p:cNvSpPr txBox="1"/>
          <p:nvPr/>
        </p:nvSpPr>
        <p:spPr>
          <a:xfrm>
            <a:off x="8189505" y="3429000"/>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41" name="Groupe 33">
            <a:extLst>
              <a:ext uri="{FF2B5EF4-FFF2-40B4-BE49-F238E27FC236}">
                <a16:creationId xmlns:a16="http://schemas.microsoft.com/office/drawing/2014/main" id="{298CC382-5AFE-41BF-96C7-9159EA40F8A8}"/>
              </a:ext>
            </a:extLst>
          </p:cNvPr>
          <p:cNvGrpSpPr/>
          <p:nvPr/>
        </p:nvGrpSpPr>
        <p:grpSpPr>
          <a:xfrm>
            <a:off x="8077911" y="3465646"/>
            <a:ext cx="180000" cy="221666"/>
            <a:chOff x="8321205" y="1842135"/>
            <a:chExt cx="180000" cy="221666"/>
          </a:xfrm>
        </p:grpSpPr>
        <p:sp>
          <p:nvSpPr>
            <p:cNvPr id="42" name="Ellipse 34">
              <a:extLst>
                <a:ext uri="{FF2B5EF4-FFF2-40B4-BE49-F238E27FC236}">
                  <a16:creationId xmlns:a16="http://schemas.microsoft.com/office/drawing/2014/main" id="{00F21E94-F145-4E6C-A4A8-C096DA4CC1E9}"/>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5" name="Triangle isocèle 35">
              <a:extLst>
                <a:ext uri="{FF2B5EF4-FFF2-40B4-BE49-F238E27FC236}">
                  <a16:creationId xmlns:a16="http://schemas.microsoft.com/office/drawing/2014/main" id="{3BC89649-9F75-42A9-99E0-172E17F28DCB}"/>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6" name="Rectangle 43">
              <a:extLst>
                <a:ext uri="{FF2B5EF4-FFF2-40B4-BE49-F238E27FC236}">
                  <a16:creationId xmlns:a16="http://schemas.microsoft.com/office/drawing/2014/main" id="{33D3A21D-C029-4AD0-BB0C-575D1B284581}"/>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57" name="ZoneTexte 33">
            <a:extLst>
              <a:ext uri="{FF2B5EF4-FFF2-40B4-BE49-F238E27FC236}">
                <a16:creationId xmlns:a16="http://schemas.microsoft.com/office/drawing/2014/main" id="{33F95735-1DD8-45DC-8853-E1672C2CAE09}"/>
              </a:ext>
            </a:extLst>
          </p:cNvPr>
          <p:cNvSpPr txBox="1"/>
          <p:nvPr/>
        </p:nvSpPr>
        <p:spPr>
          <a:xfrm>
            <a:off x="8189504" y="3837968"/>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58" name="Groupe 34">
            <a:extLst>
              <a:ext uri="{FF2B5EF4-FFF2-40B4-BE49-F238E27FC236}">
                <a16:creationId xmlns:a16="http://schemas.microsoft.com/office/drawing/2014/main" id="{DA5B241A-AC3B-4975-9C5F-1AFC5E52E663}"/>
              </a:ext>
            </a:extLst>
          </p:cNvPr>
          <p:cNvGrpSpPr/>
          <p:nvPr/>
        </p:nvGrpSpPr>
        <p:grpSpPr>
          <a:xfrm>
            <a:off x="8077911" y="3874614"/>
            <a:ext cx="180000" cy="221666"/>
            <a:chOff x="8321205" y="1842135"/>
            <a:chExt cx="180000" cy="221666"/>
          </a:xfrm>
        </p:grpSpPr>
        <p:sp>
          <p:nvSpPr>
            <p:cNvPr id="59" name="Ellipse 35">
              <a:extLst>
                <a:ext uri="{FF2B5EF4-FFF2-40B4-BE49-F238E27FC236}">
                  <a16:creationId xmlns:a16="http://schemas.microsoft.com/office/drawing/2014/main" id="{2C9BE2FB-0519-44EB-8D20-8542B8DF436E}"/>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0" name="Triangle isocèle 36">
              <a:extLst>
                <a:ext uri="{FF2B5EF4-FFF2-40B4-BE49-F238E27FC236}">
                  <a16:creationId xmlns:a16="http://schemas.microsoft.com/office/drawing/2014/main" id="{8A65D076-40DC-49BC-86ED-40C8E7A02361}"/>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1" name="Rectangle 37">
              <a:extLst>
                <a:ext uri="{FF2B5EF4-FFF2-40B4-BE49-F238E27FC236}">
                  <a16:creationId xmlns:a16="http://schemas.microsoft.com/office/drawing/2014/main" id="{9E1603E8-F635-4310-AC2B-21DC95050C6C}"/>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62" name="Groupe 38">
            <a:extLst>
              <a:ext uri="{FF2B5EF4-FFF2-40B4-BE49-F238E27FC236}">
                <a16:creationId xmlns:a16="http://schemas.microsoft.com/office/drawing/2014/main" id="{4298BE66-91FC-4514-AA52-3B2D65D757A5}"/>
              </a:ext>
            </a:extLst>
          </p:cNvPr>
          <p:cNvGrpSpPr>
            <a:grpSpLocks noChangeAspect="1"/>
          </p:cNvGrpSpPr>
          <p:nvPr/>
        </p:nvGrpSpPr>
        <p:grpSpPr>
          <a:xfrm>
            <a:off x="8425884" y="5968711"/>
            <a:ext cx="116933" cy="144000"/>
            <a:chOff x="8321205" y="1842135"/>
            <a:chExt cx="180000" cy="221666"/>
          </a:xfrm>
        </p:grpSpPr>
        <p:sp>
          <p:nvSpPr>
            <p:cNvPr id="63" name="Ellipse 39">
              <a:extLst>
                <a:ext uri="{FF2B5EF4-FFF2-40B4-BE49-F238E27FC236}">
                  <a16:creationId xmlns:a16="http://schemas.microsoft.com/office/drawing/2014/main" id="{48C66DD2-516D-45CD-B476-B6C6DE2607D3}"/>
                </a:ext>
              </a:extLst>
            </p:cNvPr>
            <p:cNvSpPr/>
            <p:nvPr/>
          </p:nvSpPr>
          <p:spPr bwMode="auto">
            <a:xfrm>
              <a:off x="8321205" y="1842135"/>
              <a:ext cx="180000" cy="180001"/>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4" name="Triangle isocèle 40">
              <a:extLst>
                <a:ext uri="{FF2B5EF4-FFF2-40B4-BE49-F238E27FC236}">
                  <a16:creationId xmlns:a16="http://schemas.microsoft.com/office/drawing/2014/main" id="{11936F05-1ADF-4D7D-AB31-8FD2C327F3E3}"/>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65" name="Rectangle 41">
              <a:extLst>
                <a:ext uri="{FF2B5EF4-FFF2-40B4-BE49-F238E27FC236}">
                  <a16:creationId xmlns:a16="http://schemas.microsoft.com/office/drawing/2014/main" id="{25B82A44-6082-4C75-AD9F-962DDD6A22A7}"/>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pic>
        <p:nvPicPr>
          <p:cNvPr id="66" name="Image 65" descr="Une image contenant texte, clipart&#10;&#10;Description générée automatiquement">
            <a:extLst>
              <a:ext uri="{FF2B5EF4-FFF2-40B4-BE49-F238E27FC236}">
                <a16:creationId xmlns:a16="http://schemas.microsoft.com/office/drawing/2014/main" id="{40BB440E-6DB0-D74F-B8B4-320DB73051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779" y="1385948"/>
            <a:ext cx="612000" cy="612000"/>
          </a:xfrm>
          <a:prstGeom prst="rect">
            <a:avLst/>
          </a:prstGeom>
        </p:spPr>
      </p:pic>
    </p:spTree>
    <p:extLst>
      <p:ext uri="{BB962C8B-B14F-4D97-AF65-F5344CB8AC3E}">
        <p14:creationId xmlns:p14="http://schemas.microsoft.com/office/powerpoint/2010/main" val="216344473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prise en compte de son avis par les responsables politiques</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6"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Q18 : A votre avis, est-ce que les responsables politiques, en général, se préoccupent beaucoup, assez, peu ou pas du tout de ce que pensent les gens comme vous ?</a:t>
            </a:r>
          </a:p>
        </p:txBody>
      </p:sp>
      <p:graphicFrame>
        <p:nvGraphicFramePr>
          <p:cNvPr id="13" name="Tableau 39">
            <a:extLst>
              <a:ext uri="{FF2B5EF4-FFF2-40B4-BE49-F238E27FC236}">
                <a16:creationId xmlns:a16="http://schemas.microsoft.com/office/drawing/2014/main" id="{C2ADF824-9315-473B-BC8D-1E35BD8CE6B9}"/>
              </a:ext>
            </a:extLst>
          </p:cNvPr>
          <p:cNvGraphicFramePr>
            <a:graphicFrameLocks noGrp="1"/>
          </p:cNvGraphicFramePr>
          <p:nvPr/>
        </p:nvGraphicFramePr>
        <p:xfrm>
          <a:off x="1057275" y="2386147"/>
          <a:ext cx="7323363" cy="3397658"/>
        </p:xfrm>
        <a:graphic>
          <a:graphicData uri="http://schemas.openxmlformats.org/drawingml/2006/table">
            <a:tbl>
              <a:tblPr>
                <a:tableStyleId>{5C22544A-7EE6-4342-B048-85BDC9FD1C3A}</a:tableStyleId>
              </a:tblPr>
              <a:tblGrid>
                <a:gridCol w="2519423">
                  <a:extLst>
                    <a:ext uri="{9D8B030D-6E8A-4147-A177-3AD203B41FA5}">
                      <a16:colId xmlns:a16="http://schemas.microsoft.com/office/drawing/2014/main" val="2281626971"/>
                    </a:ext>
                  </a:extLst>
                </a:gridCol>
                <a:gridCol w="960788">
                  <a:extLst>
                    <a:ext uri="{9D8B030D-6E8A-4147-A177-3AD203B41FA5}">
                      <a16:colId xmlns:a16="http://schemas.microsoft.com/office/drawing/2014/main" val="2828046529"/>
                    </a:ext>
                  </a:extLst>
                </a:gridCol>
                <a:gridCol w="960788">
                  <a:extLst>
                    <a:ext uri="{9D8B030D-6E8A-4147-A177-3AD203B41FA5}">
                      <a16:colId xmlns:a16="http://schemas.microsoft.com/office/drawing/2014/main" val="4251480744"/>
                    </a:ext>
                  </a:extLst>
                </a:gridCol>
                <a:gridCol w="960788">
                  <a:extLst>
                    <a:ext uri="{9D8B030D-6E8A-4147-A177-3AD203B41FA5}">
                      <a16:colId xmlns:a16="http://schemas.microsoft.com/office/drawing/2014/main" val="789682629"/>
                    </a:ext>
                  </a:extLst>
                </a:gridCol>
                <a:gridCol w="960788">
                  <a:extLst>
                    <a:ext uri="{9D8B030D-6E8A-4147-A177-3AD203B41FA5}">
                      <a16:colId xmlns:a16="http://schemas.microsoft.com/office/drawing/2014/main" val="1358923703"/>
                    </a:ext>
                  </a:extLst>
                </a:gridCol>
                <a:gridCol w="960788">
                  <a:extLst>
                    <a:ext uri="{9D8B030D-6E8A-4147-A177-3AD203B41FA5}">
                      <a16:colId xmlns:a16="http://schemas.microsoft.com/office/drawing/2014/main" val="1175057193"/>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32000">
                <a:tc>
                  <a:txBody>
                    <a:bodyPr/>
                    <a:lstStyle/>
                    <a:p>
                      <a:pPr algn="r" fontAlgn="b"/>
                      <a:r>
                        <a:rPr lang="fr-FR" sz="1100" b="1" i="0" u="none" strike="noStrike" kern="1200" dirty="0">
                          <a:solidFill>
                            <a:srgbClr val="404040"/>
                          </a:solidFill>
                          <a:effectLst/>
                          <a:latin typeface="Tahoma" panose="020B0604030504040204" pitchFamily="34" charset="0"/>
                          <a:ea typeface="+mn-ea"/>
                          <a:cs typeface="+mn-cs"/>
                        </a:rPr>
                        <a:t>Sous-total Se préoccupent</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31%</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18%</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48%</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33%</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18%</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432000">
                <a:tc>
                  <a:txBody>
                    <a:bodyPr/>
                    <a:lstStyle/>
                    <a:p>
                      <a:pPr algn="r" fontAlgn="t"/>
                      <a:r>
                        <a:rPr lang="fr-FR" sz="1100" b="0" i="0" u="none" strike="noStrike" kern="1200" dirty="0">
                          <a:solidFill>
                            <a:srgbClr val="404040"/>
                          </a:solidFill>
                          <a:effectLst/>
                          <a:latin typeface="Tahoma" panose="020B0604030504040204" pitchFamily="34" charset="0"/>
                          <a:ea typeface="+mn-ea"/>
                          <a:cs typeface="+mn-cs"/>
                        </a:rPr>
                        <a:t>Beaucoup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432000">
                <a:tc>
                  <a:txBody>
                    <a:bodyPr/>
                    <a:lstStyle/>
                    <a:p>
                      <a:pPr algn="r" fontAlgn="t"/>
                      <a:r>
                        <a:rPr lang="fr-FR" sz="1100" b="0" i="0" u="none" strike="noStrike" kern="1200" dirty="0">
                          <a:solidFill>
                            <a:srgbClr val="404040"/>
                          </a:solidFill>
                          <a:effectLst/>
                          <a:latin typeface="Tahoma" panose="020B0604030504040204" pitchFamily="34" charset="0"/>
                          <a:ea typeface="+mn-ea"/>
                          <a:cs typeface="+mn-cs"/>
                        </a:rPr>
                        <a:t>Assez</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432000">
                <a:tc>
                  <a:txBody>
                    <a:bodyPr/>
                    <a:lstStyle/>
                    <a:p>
                      <a:pPr algn="r" fontAlgn="b"/>
                      <a:r>
                        <a:rPr lang="fr-FR" sz="1100" b="1" i="0" u="none" strike="noStrike" kern="1200" dirty="0">
                          <a:solidFill>
                            <a:srgbClr val="404040"/>
                          </a:solidFill>
                          <a:effectLst/>
                          <a:latin typeface="Tahoma" panose="020B0604030504040204" pitchFamily="34" charset="0"/>
                          <a:ea typeface="+mn-ea"/>
                          <a:cs typeface="+mn-cs"/>
                        </a:rPr>
                        <a:t>Sous-total Ne se préoccupent pas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80%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81%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r h="432000">
                <a:tc>
                  <a:txBody>
                    <a:bodyPr/>
                    <a:lstStyle/>
                    <a:p>
                      <a:pPr algn="r" fontAlgn="t"/>
                      <a:r>
                        <a:rPr lang="fr-FR" sz="1100" b="0" i="0" u="none" strike="noStrike" kern="1200" dirty="0">
                          <a:solidFill>
                            <a:srgbClr val="404040"/>
                          </a:solidFill>
                          <a:effectLst/>
                          <a:latin typeface="Tahoma" panose="020B0604030504040204" pitchFamily="34" charset="0"/>
                          <a:ea typeface="+mn-ea"/>
                          <a:cs typeface="+mn-cs"/>
                        </a:rPr>
                        <a:t>Peu</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835955"/>
                  </a:ext>
                </a:extLst>
              </a:tr>
              <a:tr h="432000">
                <a:tc>
                  <a:txBody>
                    <a:bodyPr/>
                    <a:lstStyle/>
                    <a:p>
                      <a:pPr algn="r" fontAlgn="t"/>
                      <a:r>
                        <a:rPr lang="fr-FR" sz="1100" b="0" i="0" u="none" strike="noStrike" dirty="0">
                          <a:solidFill>
                            <a:srgbClr val="000000"/>
                          </a:solidFill>
                          <a:effectLst/>
                          <a:latin typeface="Tahoma" panose="020B0604030504040204" pitchFamily="34" charset="0"/>
                        </a:rPr>
                        <a:t>Pas du tout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951650"/>
                  </a:ext>
                </a:extLst>
              </a:tr>
              <a:tr h="432000">
                <a:tc>
                  <a:txBody>
                    <a:bodyPr/>
                    <a:lstStyle/>
                    <a:p>
                      <a:pPr algn="r" fontAlgn="b"/>
                      <a:r>
                        <a:rPr lang="fr-FR" sz="1100" b="0" i="0" u="none" strike="noStrike" kern="1200" dirty="0">
                          <a:solidFill>
                            <a:srgbClr val="404040"/>
                          </a:solidFill>
                          <a:effectLst/>
                          <a:latin typeface="Tahoma" panose="020B0604030504040204" pitchFamily="34" charset="0"/>
                          <a:ea typeface="+mn-ea"/>
                          <a:cs typeface="+mn-cs"/>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pic>
        <p:nvPicPr>
          <p:cNvPr id="14" name="Image 4" descr="Une image contenant texte, clipart&#10;&#10;Description générée automatiquement">
            <a:extLst>
              <a:ext uri="{FF2B5EF4-FFF2-40B4-BE49-F238E27FC236}">
                <a16:creationId xmlns:a16="http://schemas.microsoft.com/office/drawing/2014/main" id="{C1B74934-EFDD-454E-A766-85B813E62A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860" y="1846650"/>
            <a:ext cx="612000" cy="612000"/>
          </a:xfrm>
          <a:prstGeom prst="rect">
            <a:avLst/>
          </a:prstGeom>
        </p:spPr>
      </p:pic>
      <p:pic>
        <p:nvPicPr>
          <p:cNvPr id="15" name="Image 8">
            <a:extLst>
              <a:ext uri="{FF2B5EF4-FFF2-40B4-BE49-F238E27FC236}">
                <a16:creationId xmlns:a16="http://schemas.microsoft.com/office/drawing/2014/main" id="{5C7FF6E8-798F-49D2-BC89-80A3F6604C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2134" y="1846650"/>
            <a:ext cx="612000" cy="612000"/>
          </a:xfrm>
          <a:prstGeom prst="rect">
            <a:avLst/>
          </a:prstGeom>
        </p:spPr>
      </p:pic>
      <p:pic>
        <p:nvPicPr>
          <p:cNvPr id="16" name="Image 10">
            <a:extLst>
              <a:ext uri="{FF2B5EF4-FFF2-40B4-BE49-F238E27FC236}">
                <a16:creationId xmlns:a16="http://schemas.microsoft.com/office/drawing/2014/main" id="{07A1351A-82ED-4200-9F78-5F73FB913F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9497" y="1846650"/>
            <a:ext cx="612000" cy="612000"/>
          </a:xfrm>
          <a:prstGeom prst="rect">
            <a:avLst/>
          </a:prstGeom>
        </p:spPr>
      </p:pic>
      <p:pic>
        <p:nvPicPr>
          <p:cNvPr id="17" name="Image 12" descr="Une image contenant texte, clipart&#10;&#10;Description générée automatiquement">
            <a:extLst>
              <a:ext uri="{FF2B5EF4-FFF2-40B4-BE49-F238E27FC236}">
                <a16:creationId xmlns:a16="http://schemas.microsoft.com/office/drawing/2014/main" id="{B3C73D7A-4DAD-43AF-BAF2-CFE97E52C4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4772" y="1846650"/>
            <a:ext cx="612000" cy="612000"/>
          </a:xfrm>
          <a:prstGeom prst="rect">
            <a:avLst/>
          </a:prstGeom>
        </p:spPr>
      </p:pic>
      <p:pic>
        <p:nvPicPr>
          <p:cNvPr id="18" name="Image 14">
            <a:extLst>
              <a:ext uri="{FF2B5EF4-FFF2-40B4-BE49-F238E27FC236}">
                <a16:creationId xmlns:a16="http://schemas.microsoft.com/office/drawing/2014/main" id="{3CC3B128-E9A0-4CCA-811F-0E086C6EC9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64223" y="1818075"/>
            <a:ext cx="612000" cy="612000"/>
          </a:xfrm>
          <a:prstGeom prst="rect">
            <a:avLst/>
          </a:prstGeom>
        </p:spPr>
      </p:pic>
      <p:graphicFrame>
        <p:nvGraphicFramePr>
          <p:cNvPr id="2" name="Tabela 1">
            <a:extLst>
              <a:ext uri="{FF2B5EF4-FFF2-40B4-BE49-F238E27FC236}">
                <a16:creationId xmlns:a16="http://schemas.microsoft.com/office/drawing/2014/main" id="{AE20FA41-A59E-4C73-8D5A-0739449B3510}"/>
              </a:ext>
            </a:extLst>
          </p:cNvPr>
          <p:cNvGraphicFramePr>
            <a:graphicFrameLocks noGrp="1"/>
          </p:cNvGraphicFramePr>
          <p:nvPr/>
        </p:nvGraphicFramePr>
        <p:xfrm>
          <a:off x="5505450" y="2776377"/>
          <a:ext cx="342900" cy="2586198"/>
        </p:xfrm>
        <a:graphic>
          <a:graphicData uri="http://schemas.openxmlformats.org/drawingml/2006/table">
            <a:tbl>
              <a:tblPr/>
              <a:tblGrid>
                <a:gridCol w="342900">
                  <a:extLst>
                    <a:ext uri="{9D8B030D-6E8A-4147-A177-3AD203B41FA5}">
                      <a16:colId xmlns:a16="http://schemas.microsoft.com/office/drawing/2014/main" val="875896741"/>
                    </a:ext>
                  </a:extLst>
                </a:gridCol>
              </a:tblGrid>
              <a:tr h="431033">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2518302689"/>
                  </a:ext>
                </a:extLst>
              </a:tr>
              <a:tr h="431033">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328903482"/>
                  </a:ext>
                </a:extLst>
              </a:tr>
              <a:tr h="431033">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08049086"/>
                  </a:ext>
                </a:extLst>
              </a:tr>
              <a:tr h="431033">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950536335"/>
                  </a:ext>
                </a:extLst>
              </a:tr>
              <a:tr h="431033">
                <a:tc>
                  <a:txBody>
                    <a:bodyPr/>
                    <a:lstStyle/>
                    <a:p>
                      <a:pPr algn="l" fontAlgn="ctr"/>
                      <a:r>
                        <a:rPr lang="fr-FR" sz="800" b="1" i="0" u="none" strike="noStrike">
                          <a:solidFill>
                            <a:srgbClr val="00B050"/>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558662745"/>
                  </a:ext>
                </a:extLst>
              </a:tr>
              <a:tr h="431033">
                <a:tc>
                  <a:txBody>
                    <a:bodyPr/>
                    <a:lstStyle/>
                    <a:p>
                      <a:pPr algn="l" fontAlgn="ctr"/>
                      <a:r>
                        <a:rPr lang="fr-FR" sz="800" b="1" i="0" u="none" strike="noStrike" dirty="0">
                          <a:solidFill>
                            <a:srgbClr val="DD4B5A"/>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2103896928"/>
                  </a:ext>
                </a:extLst>
              </a:tr>
            </a:tbl>
          </a:graphicData>
        </a:graphic>
      </p:graphicFrame>
      <p:cxnSp>
        <p:nvCxnSpPr>
          <p:cNvPr id="20" name="Connecteur droit avec flèche 48">
            <a:extLst>
              <a:ext uri="{FF2B5EF4-FFF2-40B4-BE49-F238E27FC236}">
                <a16:creationId xmlns:a16="http://schemas.microsoft.com/office/drawing/2014/main" id="{6E5CF57A-9464-4C7C-B871-E6CC59F7746E}"/>
              </a:ext>
            </a:extLst>
          </p:cNvPr>
          <p:cNvCxnSpPr/>
          <p:nvPr/>
        </p:nvCxnSpPr>
        <p:spPr bwMode="auto">
          <a:xfrm rot="2700000" flipV="1">
            <a:off x="5327370" y="293599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21" name="Connecteur droit avec flèche 65">
            <a:extLst>
              <a:ext uri="{FF2B5EF4-FFF2-40B4-BE49-F238E27FC236}">
                <a16:creationId xmlns:a16="http://schemas.microsoft.com/office/drawing/2014/main" id="{836D421F-8F48-44C3-9A7B-E319F814FD21}"/>
              </a:ext>
            </a:extLst>
          </p:cNvPr>
          <p:cNvCxnSpPr/>
          <p:nvPr/>
        </p:nvCxnSpPr>
        <p:spPr bwMode="auto">
          <a:xfrm>
            <a:off x="5360323" y="33493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2" name="Connecteur droit avec flèche 73">
            <a:extLst>
              <a:ext uri="{FF2B5EF4-FFF2-40B4-BE49-F238E27FC236}">
                <a16:creationId xmlns:a16="http://schemas.microsoft.com/office/drawing/2014/main" id="{19ED5E8A-DEAA-4A25-90A1-7C2451256F38}"/>
              </a:ext>
            </a:extLst>
          </p:cNvPr>
          <p:cNvCxnSpPr/>
          <p:nvPr/>
        </p:nvCxnSpPr>
        <p:spPr bwMode="auto">
          <a:xfrm flipV="1">
            <a:off x="5366720" y="37876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3" name="Connecteur droit avec flèche 73">
            <a:extLst>
              <a:ext uri="{FF2B5EF4-FFF2-40B4-BE49-F238E27FC236}">
                <a16:creationId xmlns:a16="http://schemas.microsoft.com/office/drawing/2014/main" id="{030D0398-7544-47D2-A48B-FD6836295CCC}"/>
              </a:ext>
            </a:extLst>
          </p:cNvPr>
          <p:cNvCxnSpPr/>
          <p:nvPr/>
        </p:nvCxnSpPr>
        <p:spPr bwMode="auto">
          <a:xfrm flipV="1">
            <a:off x="5366720" y="465354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4" name="Connecteur droit avec flèche 65">
            <a:extLst>
              <a:ext uri="{FF2B5EF4-FFF2-40B4-BE49-F238E27FC236}">
                <a16:creationId xmlns:a16="http://schemas.microsoft.com/office/drawing/2014/main" id="{64ADBCF1-39BE-485A-9138-CD8E0533C7A3}"/>
              </a:ext>
            </a:extLst>
          </p:cNvPr>
          <p:cNvCxnSpPr/>
          <p:nvPr/>
        </p:nvCxnSpPr>
        <p:spPr bwMode="auto">
          <a:xfrm>
            <a:off x="5360323" y="507421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25" name="Tabela 24">
            <a:extLst>
              <a:ext uri="{FF2B5EF4-FFF2-40B4-BE49-F238E27FC236}">
                <a16:creationId xmlns:a16="http://schemas.microsoft.com/office/drawing/2014/main" id="{FD0E484E-E1DD-469B-AA40-F2D1F6499CBE}"/>
              </a:ext>
            </a:extLst>
          </p:cNvPr>
          <p:cNvGraphicFramePr>
            <a:graphicFrameLocks noGrp="1"/>
          </p:cNvGraphicFramePr>
          <p:nvPr/>
        </p:nvGraphicFramePr>
        <p:xfrm>
          <a:off x="6433704" y="2776377"/>
          <a:ext cx="342900" cy="2586198"/>
        </p:xfrm>
        <a:graphic>
          <a:graphicData uri="http://schemas.openxmlformats.org/drawingml/2006/table">
            <a:tbl>
              <a:tblPr/>
              <a:tblGrid>
                <a:gridCol w="342900">
                  <a:extLst>
                    <a:ext uri="{9D8B030D-6E8A-4147-A177-3AD203B41FA5}">
                      <a16:colId xmlns:a16="http://schemas.microsoft.com/office/drawing/2014/main" val="875896741"/>
                    </a:ext>
                  </a:extLst>
                </a:gridCol>
              </a:tblGrid>
              <a:tr h="431033">
                <a:tc>
                  <a:txBody>
                    <a:bodyPr/>
                    <a:lstStyle/>
                    <a:p>
                      <a:pPr algn="l" fontAlgn="ctr"/>
                      <a:r>
                        <a:rPr lang="fr-FR" sz="800" b="1" i="0" u="none" strike="noStrike" dirty="0">
                          <a:solidFill>
                            <a:srgbClr val="00B050"/>
                          </a:solidFill>
                          <a:effectLst/>
                          <a:latin typeface="Tahoma" panose="020B0604030504040204" pitchFamily="34" charset="0"/>
                        </a:rPr>
                        <a:t>+9</a:t>
                      </a:r>
                    </a:p>
                  </a:txBody>
                  <a:tcPr marL="7620" marR="7620" marT="7620" marB="0" anchor="ctr">
                    <a:lnL>
                      <a:noFill/>
                    </a:lnL>
                    <a:lnR>
                      <a:noFill/>
                    </a:lnR>
                    <a:lnT>
                      <a:noFill/>
                    </a:lnT>
                    <a:lnB>
                      <a:noFill/>
                    </a:lnB>
                  </a:tcPr>
                </a:tc>
                <a:extLst>
                  <a:ext uri="{0D108BD9-81ED-4DB2-BD59-A6C34878D82A}">
                    <a16:rowId xmlns:a16="http://schemas.microsoft.com/office/drawing/2014/main" val="2518302689"/>
                  </a:ext>
                </a:extLst>
              </a:tr>
              <a:tr h="431033">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328903482"/>
                  </a:ext>
                </a:extLst>
              </a:tr>
              <a:tr h="431033">
                <a:tc>
                  <a:txBody>
                    <a:bodyPr/>
                    <a:lstStyle/>
                    <a:p>
                      <a:pPr algn="l" fontAlgn="ctr"/>
                      <a:r>
                        <a:rPr lang="fr-FR" sz="800" b="1" i="0" u="none" strike="noStrike">
                          <a:solidFill>
                            <a:srgbClr val="00B050"/>
                          </a:solidFill>
                          <a:effectLst/>
                          <a:latin typeface="Tahoma" panose="020B0604030504040204" pitchFamily="34" charset="0"/>
                        </a:rPr>
                        <a:t>+9</a:t>
                      </a:r>
                    </a:p>
                  </a:txBody>
                  <a:tcPr marL="7620" marR="7620" marT="7620" marB="0" anchor="ctr">
                    <a:lnL>
                      <a:noFill/>
                    </a:lnL>
                    <a:lnR>
                      <a:noFill/>
                    </a:lnR>
                    <a:lnT>
                      <a:noFill/>
                    </a:lnT>
                    <a:lnB>
                      <a:noFill/>
                    </a:lnB>
                  </a:tcPr>
                </a:tc>
                <a:extLst>
                  <a:ext uri="{0D108BD9-81ED-4DB2-BD59-A6C34878D82A}">
                    <a16:rowId xmlns:a16="http://schemas.microsoft.com/office/drawing/2014/main" val="108049086"/>
                  </a:ext>
                </a:extLst>
              </a:tr>
              <a:tr h="431033">
                <a:tc>
                  <a:txBody>
                    <a:bodyPr/>
                    <a:lstStyle/>
                    <a:p>
                      <a:pPr algn="l" fontAlgn="ctr"/>
                      <a:r>
                        <a:rPr lang="fr-FR" sz="800" b="1" i="0" u="none" strike="noStrike">
                          <a:solidFill>
                            <a:srgbClr val="DD4B5A"/>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1950536335"/>
                  </a:ext>
                </a:extLst>
              </a:tr>
              <a:tr h="431033">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558662745"/>
                  </a:ext>
                </a:extLst>
              </a:tr>
              <a:tr h="431033">
                <a:tc>
                  <a:txBody>
                    <a:bodyPr/>
                    <a:lstStyle/>
                    <a:p>
                      <a:pPr algn="l" fontAlgn="ctr"/>
                      <a:r>
                        <a:rPr lang="fr-FR" sz="800" b="1" i="0" u="none" strike="noStrike" dirty="0">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2103896928"/>
                  </a:ext>
                </a:extLst>
              </a:tr>
            </a:tbl>
          </a:graphicData>
        </a:graphic>
      </p:graphicFrame>
      <p:cxnSp>
        <p:nvCxnSpPr>
          <p:cNvPr id="27" name="Connecteur droit avec flèche 73">
            <a:extLst>
              <a:ext uri="{FF2B5EF4-FFF2-40B4-BE49-F238E27FC236}">
                <a16:creationId xmlns:a16="http://schemas.microsoft.com/office/drawing/2014/main" id="{5656DA14-ED61-466D-BF60-BC7E93A97B75}"/>
              </a:ext>
            </a:extLst>
          </p:cNvPr>
          <p:cNvCxnSpPr/>
          <p:nvPr/>
        </p:nvCxnSpPr>
        <p:spPr bwMode="auto">
          <a:xfrm flipV="1">
            <a:off x="6294974" y="37876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8" name="Connecteur droit avec flèche 73">
            <a:extLst>
              <a:ext uri="{FF2B5EF4-FFF2-40B4-BE49-F238E27FC236}">
                <a16:creationId xmlns:a16="http://schemas.microsoft.com/office/drawing/2014/main" id="{A7699737-8E21-4E1D-818F-07D526DF28B7}"/>
              </a:ext>
            </a:extLst>
          </p:cNvPr>
          <p:cNvCxnSpPr/>
          <p:nvPr/>
        </p:nvCxnSpPr>
        <p:spPr bwMode="auto">
          <a:xfrm flipV="1">
            <a:off x="6294974" y="292865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0" name="Connecteur droit avec flèche 65">
            <a:extLst>
              <a:ext uri="{FF2B5EF4-FFF2-40B4-BE49-F238E27FC236}">
                <a16:creationId xmlns:a16="http://schemas.microsoft.com/office/drawing/2014/main" id="{055DDC2A-FA11-4147-8945-F8A0E5660254}"/>
              </a:ext>
            </a:extLst>
          </p:cNvPr>
          <p:cNvCxnSpPr/>
          <p:nvPr/>
        </p:nvCxnSpPr>
        <p:spPr bwMode="auto">
          <a:xfrm>
            <a:off x="6288577" y="423601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1" name="Connecteur droit avec flèche 65">
            <a:extLst>
              <a:ext uri="{FF2B5EF4-FFF2-40B4-BE49-F238E27FC236}">
                <a16:creationId xmlns:a16="http://schemas.microsoft.com/office/drawing/2014/main" id="{A867F137-4081-4790-919D-832239694E82}"/>
              </a:ext>
            </a:extLst>
          </p:cNvPr>
          <p:cNvCxnSpPr/>
          <p:nvPr/>
        </p:nvCxnSpPr>
        <p:spPr bwMode="auto">
          <a:xfrm>
            <a:off x="6288577" y="466550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2" name="Connecteur droit avec flèche 65">
            <a:extLst>
              <a:ext uri="{FF2B5EF4-FFF2-40B4-BE49-F238E27FC236}">
                <a16:creationId xmlns:a16="http://schemas.microsoft.com/office/drawing/2014/main" id="{516AE561-6FCA-439E-BF6D-29BA1AED86F4}"/>
              </a:ext>
            </a:extLst>
          </p:cNvPr>
          <p:cNvCxnSpPr/>
          <p:nvPr/>
        </p:nvCxnSpPr>
        <p:spPr bwMode="auto">
          <a:xfrm>
            <a:off x="6288577" y="51019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3" name="Connecteur droit avec flèche 48">
            <a:extLst>
              <a:ext uri="{FF2B5EF4-FFF2-40B4-BE49-F238E27FC236}">
                <a16:creationId xmlns:a16="http://schemas.microsoft.com/office/drawing/2014/main" id="{BBEA0A7F-2528-43EF-BD25-9F41E5F5D39C}"/>
              </a:ext>
            </a:extLst>
          </p:cNvPr>
          <p:cNvCxnSpPr/>
          <p:nvPr/>
        </p:nvCxnSpPr>
        <p:spPr bwMode="auto">
          <a:xfrm rot="2700000" flipV="1">
            <a:off x="6255625" y="337241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aphicFrame>
        <p:nvGraphicFramePr>
          <p:cNvPr id="3" name="Tabela 2">
            <a:extLst>
              <a:ext uri="{FF2B5EF4-FFF2-40B4-BE49-F238E27FC236}">
                <a16:creationId xmlns:a16="http://schemas.microsoft.com/office/drawing/2014/main" id="{BAB3AC0D-4F26-49A2-BDC8-BF6E0F87C14D}"/>
              </a:ext>
            </a:extLst>
          </p:cNvPr>
          <p:cNvGraphicFramePr>
            <a:graphicFrameLocks noGrp="1"/>
          </p:cNvGraphicFramePr>
          <p:nvPr/>
        </p:nvGraphicFramePr>
        <p:xfrm>
          <a:off x="7384471" y="2777242"/>
          <a:ext cx="304800" cy="2577540"/>
        </p:xfrm>
        <a:graphic>
          <a:graphicData uri="http://schemas.openxmlformats.org/drawingml/2006/table">
            <a:tbl>
              <a:tblPr/>
              <a:tblGrid>
                <a:gridCol w="304800">
                  <a:extLst>
                    <a:ext uri="{9D8B030D-6E8A-4147-A177-3AD203B41FA5}">
                      <a16:colId xmlns:a16="http://schemas.microsoft.com/office/drawing/2014/main" val="2394960399"/>
                    </a:ext>
                  </a:extLst>
                </a:gridCol>
              </a:tblGrid>
              <a:tr h="429590">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763542206"/>
                  </a:ext>
                </a:extLst>
              </a:tr>
              <a:tr h="429590">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767463942"/>
                  </a:ext>
                </a:extLst>
              </a:tr>
              <a:tr h="429590">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537533953"/>
                  </a:ext>
                </a:extLst>
              </a:tr>
              <a:tr h="429590">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377541664"/>
                  </a:ext>
                </a:extLst>
              </a:tr>
              <a:tr h="429590">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963613069"/>
                  </a:ext>
                </a:extLst>
              </a:tr>
              <a:tr h="429590">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945980726"/>
                  </a:ext>
                </a:extLst>
              </a:tr>
            </a:tbl>
          </a:graphicData>
        </a:graphic>
      </p:graphicFrame>
      <p:cxnSp>
        <p:nvCxnSpPr>
          <p:cNvPr id="34" name="Connecteur droit avec flèche 65">
            <a:extLst>
              <a:ext uri="{FF2B5EF4-FFF2-40B4-BE49-F238E27FC236}">
                <a16:creationId xmlns:a16="http://schemas.microsoft.com/office/drawing/2014/main" id="{FBD57284-F87D-47A1-B5D8-6B4AD59AD6D8}"/>
              </a:ext>
            </a:extLst>
          </p:cNvPr>
          <p:cNvCxnSpPr/>
          <p:nvPr/>
        </p:nvCxnSpPr>
        <p:spPr bwMode="auto">
          <a:xfrm>
            <a:off x="7230685" y="294061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5" name="Connecteur droit avec flèche 65">
            <a:extLst>
              <a:ext uri="{FF2B5EF4-FFF2-40B4-BE49-F238E27FC236}">
                <a16:creationId xmlns:a16="http://schemas.microsoft.com/office/drawing/2014/main" id="{0CD13752-91E2-405B-9267-659BE0C22E8A}"/>
              </a:ext>
            </a:extLst>
          </p:cNvPr>
          <p:cNvCxnSpPr/>
          <p:nvPr/>
        </p:nvCxnSpPr>
        <p:spPr bwMode="auto">
          <a:xfrm>
            <a:off x="7230685" y="337010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6" name="Connecteur droit avec flèche 65">
            <a:extLst>
              <a:ext uri="{FF2B5EF4-FFF2-40B4-BE49-F238E27FC236}">
                <a16:creationId xmlns:a16="http://schemas.microsoft.com/office/drawing/2014/main" id="{17C65E90-0917-4506-B6DD-4276F53EB601}"/>
              </a:ext>
            </a:extLst>
          </p:cNvPr>
          <p:cNvCxnSpPr/>
          <p:nvPr/>
        </p:nvCxnSpPr>
        <p:spPr bwMode="auto">
          <a:xfrm>
            <a:off x="7230685" y="37996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7" name="Connecteur droit avec flèche 65">
            <a:extLst>
              <a:ext uri="{FF2B5EF4-FFF2-40B4-BE49-F238E27FC236}">
                <a16:creationId xmlns:a16="http://schemas.microsoft.com/office/drawing/2014/main" id="{1AAC2996-AF68-4C19-A29A-DE174E636F92}"/>
              </a:ext>
            </a:extLst>
          </p:cNvPr>
          <p:cNvCxnSpPr/>
          <p:nvPr/>
        </p:nvCxnSpPr>
        <p:spPr bwMode="auto">
          <a:xfrm>
            <a:off x="7230685" y="50950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8" name="Connecteur droit avec flèche 73">
            <a:extLst>
              <a:ext uri="{FF2B5EF4-FFF2-40B4-BE49-F238E27FC236}">
                <a16:creationId xmlns:a16="http://schemas.microsoft.com/office/drawing/2014/main" id="{644C1395-6C80-4C47-9862-8737B53D34E9}"/>
              </a:ext>
            </a:extLst>
          </p:cNvPr>
          <p:cNvCxnSpPr/>
          <p:nvPr/>
        </p:nvCxnSpPr>
        <p:spPr bwMode="auto">
          <a:xfrm flipV="1">
            <a:off x="7233620" y="42067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9" name="Connecteur droit avec flèche 73">
            <a:extLst>
              <a:ext uri="{FF2B5EF4-FFF2-40B4-BE49-F238E27FC236}">
                <a16:creationId xmlns:a16="http://schemas.microsoft.com/office/drawing/2014/main" id="{6E65CEBF-25DE-409D-9980-1070B5AE8A66}"/>
              </a:ext>
            </a:extLst>
          </p:cNvPr>
          <p:cNvCxnSpPr/>
          <p:nvPr/>
        </p:nvCxnSpPr>
        <p:spPr bwMode="auto">
          <a:xfrm flipV="1">
            <a:off x="7233620" y="465440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nvGrpSpPr>
          <p:cNvPr id="40" name="Groupe 178">
            <a:extLst>
              <a:ext uri="{FF2B5EF4-FFF2-40B4-BE49-F238E27FC236}">
                <a16:creationId xmlns:a16="http://schemas.microsoft.com/office/drawing/2014/main" id="{9509E01A-BAEE-4304-969B-83A0741C029D}"/>
              </a:ext>
            </a:extLst>
          </p:cNvPr>
          <p:cNvGrpSpPr/>
          <p:nvPr/>
        </p:nvGrpSpPr>
        <p:grpSpPr>
          <a:xfrm>
            <a:off x="6213466" y="6134084"/>
            <a:ext cx="2786465" cy="215444"/>
            <a:chOff x="6180269" y="5701497"/>
            <a:chExt cx="2786465" cy="215444"/>
          </a:xfrm>
        </p:grpSpPr>
        <p:sp>
          <p:nvSpPr>
            <p:cNvPr id="41" name="ZoneTexte 144">
              <a:extLst>
                <a:ext uri="{FF2B5EF4-FFF2-40B4-BE49-F238E27FC236}">
                  <a16:creationId xmlns:a16="http://schemas.microsoft.com/office/drawing/2014/main" id="{068BEBB3-696F-458D-9FCC-3C304C0B4F93}"/>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2" name="Connecteur droit avec flèche 161">
              <a:extLst>
                <a:ext uri="{FF2B5EF4-FFF2-40B4-BE49-F238E27FC236}">
                  <a16:creationId xmlns:a16="http://schemas.microsoft.com/office/drawing/2014/main" id="{4D69A193-5B15-49EC-BF9B-5EE03A4F3E55}"/>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3" name="Connecteur droit avec flèche 176">
              <a:extLst>
                <a:ext uri="{FF2B5EF4-FFF2-40B4-BE49-F238E27FC236}">
                  <a16:creationId xmlns:a16="http://schemas.microsoft.com/office/drawing/2014/main" id="{81A2E928-0047-453E-9CB8-51F566AE4558}"/>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44" name="Groupe 43">
            <a:extLst>
              <a:ext uri="{FF2B5EF4-FFF2-40B4-BE49-F238E27FC236}">
                <a16:creationId xmlns:a16="http://schemas.microsoft.com/office/drawing/2014/main" id="{E3B458DF-C3B4-4311-9E98-FD1F3B0CC61C}"/>
              </a:ext>
            </a:extLst>
          </p:cNvPr>
          <p:cNvGrpSpPr/>
          <p:nvPr/>
        </p:nvGrpSpPr>
        <p:grpSpPr>
          <a:xfrm>
            <a:off x="727555" y="820927"/>
            <a:ext cx="982374" cy="360000"/>
            <a:chOff x="727555" y="820927"/>
            <a:chExt cx="982374" cy="360000"/>
          </a:xfrm>
        </p:grpSpPr>
        <p:sp>
          <p:nvSpPr>
            <p:cNvPr id="45" name="Espace réservé du texte 4">
              <a:extLst>
                <a:ext uri="{FF2B5EF4-FFF2-40B4-BE49-F238E27FC236}">
                  <a16:creationId xmlns:a16="http://schemas.microsoft.com/office/drawing/2014/main" id="{172F4412-AFB7-4394-82E7-BCA28966FCFE}"/>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46" name="Picture 2" descr="C:\Users\NicoC\Desktop\CEVIPOF\sample-01.png">
              <a:extLst>
                <a:ext uri="{FF2B5EF4-FFF2-40B4-BE49-F238E27FC236}">
                  <a16:creationId xmlns:a16="http://schemas.microsoft.com/office/drawing/2014/main" id="{334E208E-F35E-4BE3-A53F-2C56A63A9FC0}"/>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247234460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0B2C9-2929-46C8-A3EF-08D6EF3DDFCB}"/>
              </a:ext>
            </a:extLst>
          </p:cNvPr>
          <p:cNvSpPr/>
          <p:nvPr/>
        </p:nvSpPr>
        <p:spPr>
          <a:xfrm>
            <a:off x="1282091" y="1505781"/>
            <a:ext cx="2488716" cy="369332"/>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8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de l’inquiétude</a:t>
            </a:r>
          </a:p>
        </p:txBody>
      </p:sp>
      <p:graphicFrame>
        <p:nvGraphicFramePr>
          <p:cNvPr id="5" name="Graphique 4">
            <a:extLst>
              <a:ext uri="{FF2B5EF4-FFF2-40B4-BE49-F238E27FC236}">
                <a16:creationId xmlns:a16="http://schemas.microsoft.com/office/drawing/2014/main" id="{D193D086-5DDA-408B-9AA0-EF601C676E11}"/>
              </a:ext>
            </a:extLst>
          </p:cNvPr>
          <p:cNvGraphicFramePr/>
          <p:nvPr>
            <p:extLst>
              <p:ext uri="{D42A27DB-BD31-4B8C-83A1-F6EECF244321}">
                <p14:modId xmlns:p14="http://schemas.microsoft.com/office/powerpoint/2010/main" val="1447639207"/>
              </p:ext>
            </p:extLst>
          </p:nvPr>
        </p:nvGraphicFramePr>
        <p:xfrm>
          <a:off x="405670" y="2177143"/>
          <a:ext cx="3260635" cy="4280505"/>
        </p:xfrm>
        <a:graphic>
          <a:graphicData uri="http://schemas.openxmlformats.org/drawingml/2006/chart">
            <c:chart xmlns:c="http://schemas.openxmlformats.org/drawingml/2006/chart" xmlns:r="http://schemas.openxmlformats.org/officeDocument/2006/relationships" r:id="rId4"/>
          </a:graphicData>
        </a:graphic>
      </p:graphicFrame>
      <p:cxnSp>
        <p:nvCxnSpPr>
          <p:cNvPr id="22" name="Connecteur droit 21">
            <a:extLst>
              <a:ext uri="{FF2B5EF4-FFF2-40B4-BE49-F238E27FC236}">
                <a16:creationId xmlns:a16="http://schemas.microsoft.com/office/drawing/2014/main" id="{1BF8120B-1107-49CF-9292-E60F8934FB3C}"/>
              </a:ext>
            </a:extLst>
          </p:cNvPr>
          <p:cNvCxnSpPr>
            <a:cxnSpLocks/>
          </p:cNvCxnSpPr>
          <p:nvPr/>
        </p:nvCxnSpPr>
        <p:spPr bwMode="auto">
          <a:xfrm>
            <a:off x="2857892" y="4389120"/>
            <a:ext cx="0" cy="1577563"/>
          </a:xfrm>
          <a:prstGeom prst="line">
            <a:avLst/>
          </a:prstGeom>
          <a:solidFill>
            <a:schemeClr val="accent1"/>
          </a:solidFill>
          <a:ln w="9525" cap="flat" cmpd="sng" algn="ctr">
            <a:solidFill>
              <a:srgbClr val="376092"/>
            </a:solidFill>
            <a:prstDash val="solid"/>
            <a:round/>
            <a:headEnd type="none" w="med" len="med"/>
            <a:tailEnd type="none" w="med" len="med"/>
          </a:ln>
          <a:effectLst/>
        </p:spPr>
      </p:cxnSp>
      <p:cxnSp>
        <p:nvCxnSpPr>
          <p:cNvPr id="24" name="Connecteur droit 23">
            <a:extLst>
              <a:ext uri="{FF2B5EF4-FFF2-40B4-BE49-F238E27FC236}">
                <a16:creationId xmlns:a16="http://schemas.microsoft.com/office/drawing/2014/main" id="{880A6A37-825E-4E0C-8164-16AB58D15CF4}"/>
              </a:ext>
            </a:extLst>
          </p:cNvPr>
          <p:cNvCxnSpPr>
            <a:cxnSpLocks/>
          </p:cNvCxnSpPr>
          <p:nvPr/>
        </p:nvCxnSpPr>
        <p:spPr bwMode="auto">
          <a:xfrm>
            <a:off x="2857892" y="2368628"/>
            <a:ext cx="0" cy="1534823"/>
          </a:xfrm>
          <a:prstGeom prst="line">
            <a:avLst/>
          </a:prstGeom>
          <a:solidFill>
            <a:schemeClr val="accent1"/>
          </a:solidFill>
          <a:ln w="9525" cap="flat" cmpd="sng" algn="ctr">
            <a:solidFill>
              <a:srgbClr val="FF5858"/>
            </a:solidFill>
            <a:prstDash val="solid"/>
            <a:round/>
            <a:headEnd type="none" w="med" len="med"/>
            <a:tailEnd type="none" w="med" len="med"/>
          </a:ln>
          <a:effectLst/>
        </p:spPr>
      </p:cxnSp>
      <p:sp>
        <p:nvSpPr>
          <p:cNvPr id="29" name="Rectangle 28">
            <a:extLst>
              <a:ext uri="{FF2B5EF4-FFF2-40B4-BE49-F238E27FC236}">
                <a16:creationId xmlns:a16="http://schemas.microsoft.com/office/drawing/2014/main" id="{29FDCDBA-410A-47F7-AF59-F6030D41F111}"/>
              </a:ext>
            </a:extLst>
          </p:cNvPr>
          <p:cNvSpPr/>
          <p:nvPr/>
        </p:nvSpPr>
        <p:spPr>
          <a:xfrm>
            <a:off x="1168879" y="1949919"/>
            <a:ext cx="2488716" cy="369332"/>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Sentiment moyen : </a:t>
            </a:r>
            <a:r>
              <a:rPr kumimoji="0" lang="fr-FR" sz="1800" b="1"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6,7</a:t>
            </a:r>
            <a:r>
              <a:rPr kumimoji="0" lang="fr-FR" sz="1400" b="1"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/10</a:t>
            </a:r>
            <a:endParaRPr kumimoji="0" lang="fr-FR" sz="1800" b="1"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Les sentiments à l’égard de la politique du gouvernement</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2"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NEW5. En ce qui concerne la politique du gouvernement, ressentez-vous chacun des sentiments suivants ? </a:t>
            </a:r>
            <a:r>
              <a:rPr kumimoji="0" lang="fr-FR" sz="800" b="0" i="1" u="none" strike="noStrike" kern="1200" cap="none" spc="0" normalizeH="0" baseline="0" noProof="0" dirty="0">
                <a:ln>
                  <a:noFill/>
                </a:ln>
                <a:solidFill>
                  <a:srgbClr val="CC0000"/>
                </a:solidFill>
                <a:effectLst/>
                <a:uLnTx/>
                <a:uFillTx/>
                <a:latin typeface="Tahoma" pitchFamily="34" charset="0"/>
                <a:ea typeface="+mn-ea"/>
                <a:cs typeface="Arial" charset="0"/>
              </a:rPr>
              <a:t>La note 0 signifiant que vous ne ressentez pas du tout ce sentiment et la note 10 signifiant que vous ressentez énormément ce sentiment. Les notes intermédiaires permettent de nuancer votre jugement. </a:t>
            </a:r>
            <a:endPar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endParaRPr>
          </a:p>
        </p:txBody>
      </p:sp>
      <p:graphicFrame>
        <p:nvGraphicFramePr>
          <p:cNvPr id="44" name="Graphique 43">
            <a:extLst>
              <a:ext uri="{FF2B5EF4-FFF2-40B4-BE49-F238E27FC236}">
                <a16:creationId xmlns:a16="http://schemas.microsoft.com/office/drawing/2014/main" id="{19EFA052-2E8F-4189-903F-32DD1AF1EFE9}"/>
              </a:ext>
            </a:extLst>
          </p:cNvPr>
          <p:cNvGraphicFramePr/>
          <p:nvPr>
            <p:extLst>
              <p:ext uri="{D42A27DB-BD31-4B8C-83A1-F6EECF244321}">
                <p14:modId xmlns:p14="http://schemas.microsoft.com/office/powerpoint/2010/main" val="2598998214"/>
              </p:ext>
            </p:extLst>
          </p:nvPr>
        </p:nvGraphicFramePr>
        <p:xfrm>
          <a:off x="3201456" y="2177143"/>
          <a:ext cx="3260635" cy="4280505"/>
        </p:xfrm>
        <a:graphic>
          <a:graphicData uri="http://schemas.openxmlformats.org/drawingml/2006/chart">
            <c:chart xmlns:c="http://schemas.openxmlformats.org/drawingml/2006/chart" xmlns:r="http://schemas.openxmlformats.org/officeDocument/2006/relationships" r:id="rId5"/>
          </a:graphicData>
        </a:graphic>
      </p:graphicFrame>
      <p:sp>
        <p:nvSpPr>
          <p:cNvPr id="42" name="Rectangle 41">
            <a:extLst>
              <a:ext uri="{FF2B5EF4-FFF2-40B4-BE49-F238E27FC236}">
                <a16:creationId xmlns:a16="http://schemas.microsoft.com/office/drawing/2014/main" id="{59A854C6-2977-47A4-A59E-F6348ED89491}"/>
              </a:ext>
            </a:extLst>
          </p:cNvPr>
          <p:cNvSpPr/>
          <p:nvPr/>
        </p:nvSpPr>
        <p:spPr>
          <a:xfrm>
            <a:off x="4134149" y="1505781"/>
            <a:ext cx="2488716" cy="369332"/>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8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de l’espoir</a:t>
            </a:r>
          </a:p>
        </p:txBody>
      </p:sp>
      <p:sp>
        <p:nvSpPr>
          <p:cNvPr id="53" name="Rectangle 52">
            <a:extLst>
              <a:ext uri="{FF2B5EF4-FFF2-40B4-BE49-F238E27FC236}">
                <a16:creationId xmlns:a16="http://schemas.microsoft.com/office/drawing/2014/main" id="{33EAA38C-C9E2-4FB0-9BFA-025A12065BA0}"/>
              </a:ext>
            </a:extLst>
          </p:cNvPr>
          <p:cNvSpPr/>
          <p:nvPr/>
        </p:nvSpPr>
        <p:spPr>
          <a:xfrm>
            <a:off x="4020937" y="1949919"/>
            <a:ext cx="2488716" cy="369332"/>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Sentiment moyen : </a:t>
            </a:r>
            <a:r>
              <a:rPr kumimoji="0" lang="fr-FR" sz="1800" b="1"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4,</a:t>
            </a:r>
            <a:r>
              <a:rPr kumimoji="0" lang="en-US" sz="1800" b="1"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2</a:t>
            </a:r>
            <a:r>
              <a:rPr kumimoji="0" lang="fr-FR" sz="1400" b="1"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/10</a:t>
            </a:r>
            <a:endParaRPr kumimoji="0" lang="fr-FR" sz="1800" b="1"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sp>
        <p:nvSpPr>
          <p:cNvPr id="54" name="Rectangle 53">
            <a:extLst>
              <a:ext uri="{FF2B5EF4-FFF2-40B4-BE49-F238E27FC236}">
                <a16:creationId xmlns:a16="http://schemas.microsoft.com/office/drawing/2014/main" id="{7047038F-2E45-43D8-9A54-11700CA1F5C0}"/>
              </a:ext>
            </a:extLst>
          </p:cNvPr>
          <p:cNvSpPr/>
          <p:nvPr/>
        </p:nvSpPr>
        <p:spPr>
          <a:xfrm>
            <a:off x="6986208" y="1505781"/>
            <a:ext cx="2488716" cy="369332"/>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8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de la colère</a:t>
            </a:r>
          </a:p>
        </p:txBody>
      </p:sp>
      <p:graphicFrame>
        <p:nvGraphicFramePr>
          <p:cNvPr id="55" name="Graphique 54">
            <a:extLst>
              <a:ext uri="{FF2B5EF4-FFF2-40B4-BE49-F238E27FC236}">
                <a16:creationId xmlns:a16="http://schemas.microsoft.com/office/drawing/2014/main" id="{0E2A73A6-9CAA-42DA-A3C9-116BA5B3A744}"/>
              </a:ext>
            </a:extLst>
          </p:cNvPr>
          <p:cNvGraphicFramePr/>
          <p:nvPr>
            <p:extLst>
              <p:ext uri="{D42A27DB-BD31-4B8C-83A1-F6EECF244321}">
                <p14:modId xmlns:p14="http://schemas.microsoft.com/office/powerpoint/2010/main" val="4280453680"/>
              </p:ext>
            </p:extLst>
          </p:nvPr>
        </p:nvGraphicFramePr>
        <p:xfrm>
          <a:off x="6109787" y="2177143"/>
          <a:ext cx="3260635" cy="4280505"/>
        </p:xfrm>
        <a:graphic>
          <a:graphicData uri="http://schemas.openxmlformats.org/drawingml/2006/chart">
            <c:chart xmlns:c="http://schemas.openxmlformats.org/drawingml/2006/chart" xmlns:r="http://schemas.openxmlformats.org/officeDocument/2006/relationships" r:id="rId6"/>
          </a:graphicData>
        </a:graphic>
      </p:graphicFrame>
      <p:sp>
        <p:nvSpPr>
          <p:cNvPr id="64" name="Rectangle 63">
            <a:extLst>
              <a:ext uri="{FF2B5EF4-FFF2-40B4-BE49-F238E27FC236}">
                <a16:creationId xmlns:a16="http://schemas.microsoft.com/office/drawing/2014/main" id="{07B0F6E1-E746-4EB8-B689-F1E268EBFCAC}"/>
              </a:ext>
            </a:extLst>
          </p:cNvPr>
          <p:cNvSpPr/>
          <p:nvPr/>
        </p:nvSpPr>
        <p:spPr>
          <a:xfrm>
            <a:off x="6872996" y="1949919"/>
            <a:ext cx="2488716" cy="369332"/>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Sentiment moyen : </a:t>
            </a:r>
            <a:r>
              <a:rPr kumimoji="0" lang="en-US" sz="1800" b="1"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6</a:t>
            </a:r>
            <a:r>
              <a:rPr kumimoji="0" lang="fr-FR" sz="1400" b="1"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/10</a:t>
            </a:r>
            <a:endParaRPr kumimoji="0" lang="fr-FR" sz="1800" b="1"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cxnSp>
        <p:nvCxnSpPr>
          <p:cNvPr id="34" name="Connecteur droit 33">
            <a:extLst>
              <a:ext uri="{FF2B5EF4-FFF2-40B4-BE49-F238E27FC236}">
                <a16:creationId xmlns:a16="http://schemas.microsoft.com/office/drawing/2014/main" id="{6990EDAC-F7CF-E146-967D-7ADAC6451BAD}"/>
              </a:ext>
            </a:extLst>
          </p:cNvPr>
          <p:cNvCxnSpPr>
            <a:cxnSpLocks/>
          </p:cNvCxnSpPr>
          <p:nvPr/>
        </p:nvCxnSpPr>
        <p:spPr bwMode="auto">
          <a:xfrm>
            <a:off x="5777606" y="2325522"/>
            <a:ext cx="0" cy="1577563"/>
          </a:xfrm>
          <a:prstGeom prst="line">
            <a:avLst/>
          </a:prstGeom>
          <a:solidFill>
            <a:schemeClr val="accent1"/>
          </a:solidFill>
          <a:ln w="9525" cap="flat" cmpd="sng" algn="ctr">
            <a:solidFill>
              <a:srgbClr val="376092"/>
            </a:solidFill>
            <a:prstDash val="solid"/>
            <a:round/>
            <a:headEnd type="none" w="med" len="med"/>
            <a:tailEnd type="none" w="med" len="med"/>
          </a:ln>
          <a:effectLst/>
        </p:spPr>
      </p:cxnSp>
      <p:cxnSp>
        <p:nvCxnSpPr>
          <p:cNvPr id="35" name="Connecteur droit 34">
            <a:extLst>
              <a:ext uri="{FF2B5EF4-FFF2-40B4-BE49-F238E27FC236}">
                <a16:creationId xmlns:a16="http://schemas.microsoft.com/office/drawing/2014/main" id="{64A3D4CA-C80C-B949-8A56-FB278CEA90D1}"/>
              </a:ext>
            </a:extLst>
          </p:cNvPr>
          <p:cNvCxnSpPr>
            <a:cxnSpLocks/>
          </p:cNvCxnSpPr>
          <p:nvPr/>
        </p:nvCxnSpPr>
        <p:spPr bwMode="auto">
          <a:xfrm>
            <a:off x="5777606" y="4357192"/>
            <a:ext cx="0" cy="1534823"/>
          </a:xfrm>
          <a:prstGeom prst="line">
            <a:avLst/>
          </a:prstGeom>
          <a:solidFill>
            <a:schemeClr val="accent1"/>
          </a:solidFill>
          <a:ln w="9525" cap="flat" cmpd="sng" algn="ctr">
            <a:solidFill>
              <a:srgbClr val="FF5858"/>
            </a:solidFill>
            <a:prstDash val="solid"/>
            <a:round/>
            <a:headEnd type="none" w="med" len="med"/>
            <a:tailEnd type="none" w="med" len="med"/>
          </a:ln>
          <a:effectLst/>
        </p:spPr>
      </p:cxnSp>
      <p:cxnSp>
        <p:nvCxnSpPr>
          <p:cNvPr id="36" name="Connecteur droit 35">
            <a:extLst>
              <a:ext uri="{FF2B5EF4-FFF2-40B4-BE49-F238E27FC236}">
                <a16:creationId xmlns:a16="http://schemas.microsoft.com/office/drawing/2014/main" id="{66E29323-511C-3A4E-BEA8-3ACBB71FAEB1}"/>
              </a:ext>
            </a:extLst>
          </p:cNvPr>
          <p:cNvCxnSpPr>
            <a:cxnSpLocks/>
          </p:cNvCxnSpPr>
          <p:nvPr/>
        </p:nvCxnSpPr>
        <p:spPr bwMode="auto">
          <a:xfrm>
            <a:off x="8597511" y="4370362"/>
            <a:ext cx="0" cy="1577563"/>
          </a:xfrm>
          <a:prstGeom prst="line">
            <a:avLst/>
          </a:prstGeom>
          <a:solidFill>
            <a:schemeClr val="accent1"/>
          </a:solidFill>
          <a:ln w="9525" cap="flat" cmpd="sng" algn="ctr">
            <a:solidFill>
              <a:srgbClr val="376092"/>
            </a:solidFill>
            <a:prstDash val="solid"/>
            <a:round/>
            <a:headEnd type="none" w="med" len="med"/>
            <a:tailEnd type="none" w="med" len="med"/>
          </a:ln>
          <a:effectLst/>
        </p:spPr>
      </p:cxnSp>
      <p:cxnSp>
        <p:nvCxnSpPr>
          <p:cNvPr id="37" name="Connecteur droit 36">
            <a:extLst>
              <a:ext uri="{FF2B5EF4-FFF2-40B4-BE49-F238E27FC236}">
                <a16:creationId xmlns:a16="http://schemas.microsoft.com/office/drawing/2014/main" id="{370195A6-20CA-4244-9FF4-F7916332FB99}"/>
              </a:ext>
            </a:extLst>
          </p:cNvPr>
          <p:cNvCxnSpPr>
            <a:cxnSpLocks/>
          </p:cNvCxnSpPr>
          <p:nvPr/>
        </p:nvCxnSpPr>
        <p:spPr bwMode="auto">
          <a:xfrm>
            <a:off x="8597511" y="2349870"/>
            <a:ext cx="0" cy="1534823"/>
          </a:xfrm>
          <a:prstGeom prst="line">
            <a:avLst/>
          </a:prstGeom>
          <a:solidFill>
            <a:schemeClr val="accent1"/>
          </a:solidFill>
          <a:ln w="9525" cap="flat" cmpd="sng" algn="ctr">
            <a:solidFill>
              <a:srgbClr val="FF5858"/>
            </a:solidFill>
            <a:prstDash val="solid"/>
            <a:round/>
            <a:headEnd type="none" w="med" len="med"/>
            <a:tailEnd type="none" w="med" len="med"/>
          </a:ln>
          <a:effectLst/>
        </p:spPr>
      </p:cxnSp>
      <p:sp>
        <p:nvSpPr>
          <p:cNvPr id="23" name="=satisfait">
            <a:extLst>
              <a:ext uri="{FF2B5EF4-FFF2-40B4-BE49-F238E27FC236}">
                <a16:creationId xmlns:a16="http://schemas.microsoft.com/office/drawing/2014/main" id="{3963B570-BDAD-4595-82EC-8F95AB916043}"/>
              </a:ext>
            </a:extLst>
          </p:cNvPr>
          <p:cNvSpPr/>
          <p:nvPr/>
        </p:nvSpPr>
        <p:spPr>
          <a:xfrm>
            <a:off x="2931617" y="2958774"/>
            <a:ext cx="631904"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F5858"/>
                </a:solidFill>
                <a:effectLst/>
                <a:uLnTx/>
                <a:uFillTx/>
                <a:latin typeface="Calibri" pitchFamily="34" charset="0"/>
                <a:ea typeface="Times New Roman" pitchFamily="18" charset="0"/>
                <a:cs typeface="Tahoma" pitchFamily="34" charset="0"/>
              </a:rPr>
              <a:t>70%</a:t>
            </a:r>
            <a:endParaRPr kumimoji="0" lang="fr-FR" sz="1400" b="1" i="0" u="none" strike="noStrike" kern="1200" cap="none" spc="0" normalizeH="0" baseline="0" noProof="0" dirty="0">
              <a:ln>
                <a:noFill/>
              </a:ln>
              <a:solidFill>
                <a:srgbClr val="FF5858"/>
              </a:solidFill>
              <a:effectLst/>
              <a:uLnTx/>
              <a:uFillTx/>
              <a:latin typeface="Calibri" pitchFamily="34" charset="0"/>
              <a:ea typeface="+mn-ea"/>
              <a:cs typeface="+mn-cs"/>
            </a:endParaRPr>
          </a:p>
        </p:txBody>
      </p:sp>
      <p:sp>
        <p:nvSpPr>
          <p:cNvPr id="43" name="=satisfait">
            <a:extLst>
              <a:ext uri="{FF2B5EF4-FFF2-40B4-BE49-F238E27FC236}">
                <a16:creationId xmlns:a16="http://schemas.microsoft.com/office/drawing/2014/main" id="{79098AE2-0C0D-4815-AA18-3BF8DD24EC44}"/>
              </a:ext>
            </a:extLst>
          </p:cNvPr>
          <p:cNvSpPr/>
          <p:nvPr/>
        </p:nvSpPr>
        <p:spPr>
          <a:xfrm>
            <a:off x="5831114" y="5001711"/>
            <a:ext cx="631904"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5050"/>
                </a:solidFill>
                <a:effectLst/>
                <a:uLnTx/>
                <a:uFillTx/>
                <a:latin typeface="Calibri" pitchFamily="34" charset="0"/>
                <a:ea typeface="Times New Roman" pitchFamily="18" charset="0"/>
                <a:cs typeface="Tahoma" pitchFamily="34" charset="0"/>
              </a:rPr>
              <a:t>49</a:t>
            </a:r>
            <a:r>
              <a:rPr kumimoji="0" lang="fr-FR" sz="2000" b="1" i="0" u="none" strike="noStrike" kern="1200" cap="none" spc="0" normalizeH="0" baseline="0" noProof="0" dirty="0">
                <a:ln>
                  <a:noFill/>
                </a:ln>
                <a:solidFill>
                  <a:srgbClr val="FF5050"/>
                </a:solidFill>
                <a:effectLst/>
                <a:uLnTx/>
                <a:uFillTx/>
                <a:latin typeface="Calibri" pitchFamily="34" charset="0"/>
                <a:ea typeface="Times New Roman" pitchFamily="18" charset="0"/>
                <a:cs typeface="Tahoma" pitchFamily="34" charset="0"/>
              </a:rPr>
              <a:t>%</a:t>
            </a:r>
            <a:endParaRPr kumimoji="0" lang="fr-FR" sz="1400" b="1" i="0" u="none" strike="noStrike" kern="1200" cap="none" spc="0" normalizeH="0" baseline="0" noProof="0" dirty="0">
              <a:ln>
                <a:noFill/>
              </a:ln>
              <a:solidFill>
                <a:srgbClr val="FF5050"/>
              </a:solidFill>
              <a:effectLst/>
              <a:uLnTx/>
              <a:uFillTx/>
              <a:latin typeface="Calibri" pitchFamily="34" charset="0"/>
              <a:ea typeface="+mn-ea"/>
              <a:cs typeface="+mn-cs"/>
            </a:endParaRPr>
          </a:p>
        </p:txBody>
      </p:sp>
      <p:sp>
        <p:nvSpPr>
          <p:cNvPr id="66" name="=satisfait">
            <a:extLst>
              <a:ext uri="{FF2B5EF4-FFF2-40B4-BE49-F238E27FC236}">
                <a16:creationId xmlns:a16="http://schemas.microsoft.com/office/drawing/2014/main" id="{D4910D0B-1EDE-41CF-B35E-A1F7C129DA7C}"/>
              </a:ext>
            </a:extLst>
          </p:cNvPr>
          <p:cNvSpPr/>
          <p:nvPr/>
        </p:nvSpPr>
        <p:spPr>
          <a:xfrm>
            <a:off x="5831114" y="2888436"/>
            <a:ext cx="631904"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76092"/>
                </a:solidFill>
                <a:effectLst/>
                <a:uLnTx/>
                <a:uFillTx/>
                <a:latin typeface="Calibri" pitchFamily="34" charset="0"/>
                <a:ea typeface="Times New Roman" pitchFamily="18" charset="0"/>
                <a:cs typeface="Tahoma" pitchFamily="34" charset="0"/>
              </a:rPr>
              <a:t>30</a:t>
            </a:r>
            <a:r>
              <a:rPr kumimoji="0" lang="fr-FR" sz="2000" b="1" i="0" u="none" strike="noStrike" kern="1200" cap="none" spc="0" normalizeH="0" baseline="0" noProof="0" dirty="0">
                <a:ln>
                  <a:noFill/>
                </a:ln>
                <a:solidFill>
                  <a:srgbClr val="376092"/>
                </a:solidFill>
                <a:effectLst/>
                <a:uLnTx/>
                <a:uFillTx/>
                <a:latin typeface="Calibri" pitchFamily="34" charset="0"/>
                <a:ea typeface="Times New Roman" pitchFamily="18" charset="0"/>
                <a:cs typeface="Tahoma" pitchFamily="34" charset="0"/>
              </a:rPr>
              <a:t>%</a:t>
            </a:r>
            <a:endParaRPr kumimoji="0" lang="fr-FR" sz="1400" b="1" i="0" u="none" strike="noStrike" kern="1200" cap="none" spc="0" normalizeH="0" baseline="0" noProof="0" dirty="0">
              <a:ln>
                <a:noFill/>
              </a:ln>
              <a:solidFill>
                <a:srgbClr val="376092"/>
              </a:solidFill>
              <a:effectLst/>
              <a:uLnTx/>
              <a:uFillTx/>
              <a:latin typeface="Calibri" pitchFamily="34" charset="0"/>
              <a:ea typeface="+mn-ea"/>
              <a:cs typeface="+mn-cs"/>
            </a:endParaRPr>
          </a:p>
        </p:txBody>
      </p:sp>
      <p:sp>
        <p:nvSpPr>
          <p:cNvPr id="70" name="=satisfait">
            <a:extLst>
              <a:ext uri="{FF2B5EF4-FFF2-40B4-BE49-F238E27FC236}">
                <a16:creationId xmlns:a16="http://schemas.microsoft.com/office/drawing/2014/main" id="{A401B27F-C2B9-43B9-A7CF-EFBADB9941E5}"/>
              </a:ext>
            </a:extLst>
          </p:cNvPr>
          <p:cNvSpPr/>
          <p:nvPr/>
        </p:nvSpPr>
        <p:spPr>
          <a:xfrm>
            <a:off x="8696594" y="5001710"/>
            <a:ext cx="631904"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376092"/>
                </a:solidFill>
                <a:effectLst/>
                <a:uLnTx/>
                <a:uFillTx/>
                <a:latin typeface="Calibri" pitchFamily="34" charset="0"/>
                <a:ea typeface="Times New Roman" pitchFamily="18" charset="0"/>
                <a:cs typeface="Tahoma" pitchFamily="34" charset="0"/>
              </a:rPr>
              <a:t>26%</a:t>
            </a:r>
            <a:endParaRPr kumimoji="0" lang="fr-FR" sz="1400" b="1" i="0" u="none" strike="noStrike" kern="1200" cap="none" spc="0" normalizeH="0" baseline="0" noProof="0" dirty="0">
              <a:ln>
                <a:noFill/>
              </a:ln>
              <a:solidFill>
                <a:srgbClr val="376092"/>
              </a:solidFill>
              <a:effectLst/>
              <a:uLnTx/>
              <a:uFillTx/>
              <a:latin typeface="Calibri" pitchFamily="34" charset="0"/>
              <a:ea typeface="+mn-ea"/>
              <a:cs typeface="+mn-cs"/>
            </a:endParaRPr>
          </a:p>
        </p:txBody>
      </p:sp>
      <p:sp>
        <p:nvSpPr>
          <p:cNvPr id="72" name="=satisfait">
            <a:extLst>
              <a:ext uri="{FF2B5EF4-FFF2-40B4-BE49-F238E27FC236}">
                <a16:creationId xmlns:a16="http://schemas.microsoft.com/office/drawing/2014/main" id="{E5448527-353D-480A-9AD9-8EDEB1223101}"/>
              </a:ext>
            </a:extLst>
          </p:cNvPr>
          <p:cNvSpPr/>
          <p:nvPr/>
        </p:nvSpPr>
        <p:spPr>
          <a:xfrm>
            <a:off x="8696594" y="2972842"/>
            <a:ext cx="631904"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F5858"/>
                </a:solidFill>
                <a:effectLst/>
                <a:uLnTx/>
                <a:uFillTx/>
                <a:latin typeface="Calibri" pitchFamily="34" charset="0"/>
                <a:ea typeface="Times New Roman" pitchFamily="18" charset="0"/>
                <a:cs typeface="Tahoma" pitchFamily="34" charset="0"/>
              </a:rPr>
              <a:t>55%</a:t>
            </a:r>
            <a:endParaRPr kumimoji="0" lang="fr-FR" sz="1400" b="1" i="0" u="none" strike="noStrike" kern="1200" cap="none" spc="0" normalizeH="0" baseline="0" noProof="0" dirty="0">
              <a:ln>
                <a:noFill/>
              </a:ln>
              <a:solidFill>
                <a:srgbClr val="FF5858"/>
              </a:solidFill>
              <a:effectLst/>
              <a:uLnTx/>
              <a:uFillTx/>
              <a:latin typeface="Calibri" pitchFamily="34" charset="0"/>
              <a:ea typeface="+mn-ea"/>
              <a:cs typeface="+mn-cs"/>
            </a:endParaRPr>
          </a:p>
        </p:txBody>
      </p:sp>
      <p:sp>
        <p:nvSpPr>
          <p:cNvPr id="21" name="=satisfait">
            <a:extLst>
              <a:ext uri="{FF2B5EF4-FFF2-40B4-BE49-F238E27FC236}">
                <a16:creationId xmlns:a16="http://schemas.microsoft.com/office/drawing/2014/main" id="{F22FF0B3-CF26-4DC3-AE61-2F2BA273CB54}"/>
              </a:ext>
            </a:extLst>
          </p:cNvPr>
          <p:cNvSpPr/>
          <p:nvPr/>
        </p:nvSpPr>
        <p:spPr>
          <a:xfrm>
            <a:off x="2931617" y="5001711"/>
            <a:ext cx="631904"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376092"/>
                </a:solidFill>
                <a:effectLst/>
                <a:uLnTx/>
                <a:uFillTx/>
                <a:latin typeface="Calibri" pitchFamily="34" charset="0"/>
                <a:ea typeface="Times New Roman" pitchFamily="18" charset="0"/>
                <a:cs typeface="Tahoma" pitchFamily="34" charset="0"/>
              </a:rPr>
              <a:t>1</a:t>
            </a:r>
            <a:r>
              <a:rPr kumimoji="0" lang="fr-FR" sz="2000" b="1" i="0" u="none" strike="noStrike" kern="1200" cap="none" spc="0" normalizeH="0" baseline="0" noProof="0" dirty="0">
                <a:ln>
                  <a:noFill/>
                </a:ln>
                <a:solidFill>
                  <a:srgbClr val="376092"/>
                </a:solidFill>
                <a:effectLst/>
                <a:uLnTx/>
                <a:uFillTx/>
                <a:latin typeface="Calibri" pitchFamily="34" charset="0"/>
                <a:ea typeface="Times New Roman" pitchFamily="18" charset="0"/>
                <a:cs typeface="Tahoma" pitchFamily="34" charset="0"/>
              </a:rPr>
              <a:t>3%</a:t>
            </a:r>
            <a:endParaRPr kumimoji="0" lang="fr-FR" sz="1400" b="1" i="0" u="none" strike="noStrike" kern="1200" cap="none" spc="0" normalizeH="0" baseline="0" noProof="0" dirty="0">
              <a:ln>
                <a:noFill/>
              </a:ln>
              <a:solidFill>
                <a:srgbClr val="376092"/>
              </a:solidFill>
              <a:effectLst/>
              <a:uLnTx/>
              <a:uFillTx/>
              <a:latin typeface="Calibri" pitchFamily="34" charset="0"/>
              <a:ea typeface="+mn-ea"/>
              <a:cs typeface="+mn-cs"/>
            </a:endParaRPr>
          </a:p>
        </p:txBody>
      </p:sp>
      <p:grpSp>
        <p:nvGrpSpPr>
          <p:cNvPr id="47" name="Groupe 64">
            <a:extLst>
              <a:ext uri="{FF2B5EF4-FFF2-40B4-BE49-F238E27FC236}">
                <a16:creationId xmlns:a16="http://schemas.microsoft.com/office/drawing/2014/main" id="{D613D7B1-03CA-4691-8D2C-DA1F2034C383}"/>
              </a:ext>
            </a:extLst>
          </p:cNvPr>
          <p:cNvGrpSpPr/>
          <p:nvPr/>
        </p:nvGrpSpPr>
        <p:grpSpPr>
          <a:xfrm>
            <a:off x="3638487" y="2037082"/>
            <a:ext cx="407676" cy="215444"/>
            <a:chOff x="6413168" y="2748837"/>
            <a:chExt cx="407676" cy="215444"/>
          </a:xfrm>
        </p:grpSpPr>
        <p:cxnSp>
          <p:nvCxnSpPr>
            <p:cNvPr id="48" name="Connecteur droit avec flèche 65">
              <a:extLst>
                <a:ext uri="{FF2B5EF4-FFF2-40B4-BE49-F238E27FC236}">
                  <a16:creationId xmlns:a16="http://schemas.microsoft.com/office/drawing/2014/main" id="{CC87ECD6-229C-4AB4-9E2B-4BA1DED0BE5B}"/>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9" name="Rectangle 48">
              <a:extLst>
                <a:ext uri="{FF2B5EF4-FFF2-40B4-BE49-F238E27FC236}">
                  <a16:creationId xmlns:a16="http://schemas.microsoft.com/office/drawing/2014/main" id="{6DA48F31-EAEF-462A-B72C-5F3F5475E73D}"/>
                </a:ext>
              </a:extLst>
            </p:cNvPr>
            <p:cNvSpPr/>
            <p:nvPr/>
          </p:nvSpPr>
          <p:spPr>
            <a:xfrm>
              <a:off x="6427788" y="2748837"/>
              <a:ext cx="39305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a:t>
              </a:r>
              <a:r>
                <a:rPr kumimoji="0" lang="pl-PL"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0.2</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71" name="Groupe 178">
            <a:extLst>
              <a:ext uri="{FF2B5EF4-FFF2-40B4-BE49-F238E27FC236}">
                <a16:creationId xmlns:a16="http://schemas.microsoft.com/office/drawing/2014/main" id="{30B639EE-7821-46A1-A551-F4737ADC0E27}"/>
              </a:ext>
            </a:extLst>
          </p:cNvPr>
          <p:cNvGrpSpPr/>
          <p:nvPr/>
        </p:nvGrpSpPr>
        <p:grpSpPr>
          <a:xfrm>
            <a:off x="6872996" y="6389343"/>
            <a:ext cx="2786464" cy="215444"/>
            <a:chOff x="6180269" y="5701497"/>
            <a:chExt cx="2786464" cy="215444"/>
          </a:xfrm>
        </p:grpSpPr>
        <p:sp>
          <p:nvSpPr>
            <p:cNvPr id="73" name="ZoneTexte 144">
              <a:extLst>
                <a:ext uri="{FF2B5EF4-FFF2-40B4-BE49-F238E27FC236}">
                  <a16:creationId xmlns:a16="http://schemas.microsoft.com/office/drawing/2014/main" id="{6C0EA0D3-9E94-471F-B0E1-D408ED0DC036}"/>
                </a:ext>
              </a:extLst>
            </p:cNvPr>
            <p:cNvSpPr txBox="1"/>
            <p:nvPr/>
          </p:nvSpPr>
          <p:spPr>
            <a:xfrm>
              <a:off x="6438477" y="5701497"/>
              <a:ext cx="2528256"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 (février 2020)</a:t>
              </a:r>
            </a:p>
          </p:txBody>
        </p:sp>
        <p:cxnSp>
          <p:nvCxnSpPr>
            <p:cNvPr id="74" name="Connecteur droit avec flèche 161">
              <a:extLst>
                <a:ext uri="{FF2B5EF4-FFF2-40B4-BE49-F238E27FC236}">
                  <a16:creationId xmlns:a16="http://schemas.microsoft.com/office/drawing/2014/main" id="{631F2361-B33A-4272-AB65-863A3761B1B0}"/>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75" name="Connecteur droit avec flèche 176">
              <a:extLst>
                <a:ext uri="{FF2B5EF4-FFF2-40B4-BE49-F238E27FC236}">
                  <a16:creationId xmlns:a16="http://schemas.microsoft.com/office/drawing/2014/main" id="{151E607C-161A-489C-BC20-711602E7B232}"/>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9" name="Groupe 64">
            <a:extLst>
              <a:ext uri="{FF2B5EF4-FFF2-40B4-BE49-F238E27FC236}">
                <a16:creationId xmlns:a16="http://schemas.microsoft.com/office/drawing/2014/main" id="{A1BEE114-55A0-4A4F-AC3D-C1A4F320FFA4}"/>
              </a:ext>
            </a:extLst>
          </p:cNvPr>
          <p:cNvGrpSpPr/>
          <p:nvPr/>
        </p:nvGrpSpPr>
        <p:grpSpPr>
          <a:xfrm>
            <a:off x="9336554" y="2037082"/>
            <a:ext cx="407676" cy="215444"/>
            <a:chOff x="6413168" y="2748837"/>
            <a:chExt cx="407676" cy="215444"/>
          </a:xfrm>
        </p:grpSpPr>
        <p:cxnSp>
          <p:nvCxnSpPr>
            <p:cNvPr id="40" name="Connecteur droit avec flèche 65">
              <a:extLst>
                <a:ext uri="{FF2B5EF4-FFF2-40B4-BE49-F238E27FC236}">
                  <a16:creationId xmlns:a16="http://schemas.microsoft.com/office/drawing/2014/main" id="{547CFE79-52EE-4916-9F7C-2C5F7BA20BA8}"/>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1" name="Rectangle 48">
              <a:extLst>
                <a:ext uri="{FF2B5EF4-FFF2-40B4-BE49-F238E27FC236}">
                  <a16:creationId xmlns:a16="http://schemas.microsoft.com/office/drawing/2014/main" id="{BDD5B63D-AC04-4205-A74F-69ADC8F54BAA}"/>
                </a:ext>
              </a:extLst>
            </p:cNvPr>
            <p:cNvSpPr/>
            <p:nvPr/>
          </p:nvSpPr>
          <p:spPr>
            <a:xfrm>
              <a:off x="6427788" y="2748837"/>
              <a:ext cx="39305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a:t>
              </a:r>
              <a:r>
                <a:rPr kumimoji="0" lang="pl-PL"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0.</a:t>
              </a:r>
              <a:r>
                <a:rPr kumimoji="0" lang="en-US"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51" name="Groupe 63">
            <a:extLst>
              <a:ext uri="{FF2B5EF4-FFF2-40B4-BE49-F238E27FC236}">
                <a16:creationId xmlns:a16="http://schemas.microsoft.com/office/drawing/2014/main" id="{6042DC9A-9F92-4FC6-87B7-401E147ED7DD}"/>
              </a:ext>
            </a:extLst>
          </p:cNvPr>
          <p:cNvGrpSpPr/>
          <p:nvPr/>
        </p:nvGrpSpPr>
        <p:grpSpPr>
          <a:xfrm>
            <a:off x="3561118" y="3038500"/>
            <a:ext cx="348366" cy="215444"/>
            <a:chOff x="6413168" y="3047886"/>
            <a:chExt cx="348366" cy="215444"/>
          </a:xfrm>
        </p:grpSpPr>
        <p:cxnSp>
          <p:nvCxnSpPr>
            <p:cNvPr id="52" name="Connecteur droit avec flèche 73">
              <a:extLst>
                <a:ext uri="{FF2B5EF4-FFF2-40B4-BE49-F238E27FC236}">
                  <a16:creationId xmlns:a16="http://schemas.microsoft.com/office/drawing/2014/main" id="{A25F45EC-42BC-49BF-A51D-4DFC0050C99D}"/>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56" name="Rectangle 64">
              <a:extLst>
                <a:ext uri="{FF2B5EF4-FFF2-40B4-BE49-F238E27FC236}">
                  <a16:creationId xmlns:a16="http://schemas.microsoft.com/office/drawing/2014/main" id="{6D92F73C-66CA-41AF-B71D-96C15412FE45}"/>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a:t>
              </a:r>
              <a:r>
                <a:rPr kumimoji="0" lang="pl-PL"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68" name="Groupe 64">
            <a:extLst>
              <a:ext uri="{FF2B5EF4-FFF2-40B4-BE49-F238E27FC236}">
                <a16:creationId xmlns:a16="http://schemas.microsoft.com/office/drawing/2014/main" id="{5EF828FF-679E-4A01-A252-20F715FDD1D7}"/>
              </a:ext>
            </a:extLst>
          </p:cNvPr>
          <p:cNvGrpSpPr/>
          <p:nvPr/>
        </p:nvGrpSpPr>
        <p:grpSpPr>
          <a:xfrm>
            <a:off x="9347200" y="3061548"/>
            <a:ext cx="309894" cy="215444"/>
            <a:chOff x="6413168" y="2748837"/>
            <a:chExt cx="309894" cy="215444"/>
          </a:xfrm>
        </p:grpSpPr>
        <p:cxnSp>
          <p:nvCxnSpPr>
            <p:cNvPr id="69" name="Connecteur droit avec flèche 65">
              <a:extLst>
                <a:ext uri="{FF2B5EF4-FFF2-40B4-BE49-F238E27FC236}">
                  <a16:creationId xmlns:a16="http://schemas.microsoft.com/office/drawing/2014/main" id="{1E369D98-2615-4D99-9C46-5DB580B945F5}"/>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76" name="Rectangle 48">
              <a:extLst>
                <a:ext uri="{FF2B5EF4-FFF2-40B4-BE49-F238E27FC236}">
                  <a16:creationId xmlns:a16="http://schemas.microsoft.com/office/drawing/2014/main" id="{CFB881C4-AC88-41AD-8DFE-7639FFCFCFC4}"/>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a:t>
              </a:r>
              <a:r>
                <a:rPr kumimoji="0" lang="pl-PL"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77" name="Groupe 63">
            <a:extLst>
              <a:ext uri="{FF2B5EF4-FFF2-40B4-BE49-F238E27FC236}">
                <a16:creationId xmlns:a16="http://schemas.microsoft.com/office/drawing/2014/main" id="{0366C624-1111-4A44-9D94-892CD976CE39}"/>
              </a:ext>
            </a:extLst>
          </p:cNvPr>
          <p:cNvGrpSpPr/>
          <p:nvPr/>
        </p:nvGrpSpPr>
        <p:grpSpPr>
          <a:xfrm>
            <a:off x="9326919" y="5078968"/>
            <a:ext cx="348366" cy="215444"/>
            <a:chOff x="6413168" y="3047886"/>
            <a:chExt cx="348366" cy="215444"/>
          </a:xfrm>
        </p:grpSpPr>
        <p:cxnSp>
          <p:nvCxnSpPr>
            <p:cNvPr id="78" name="Connecteur droit avec flèche 73">
              <a:extLst>
                <a:ext uri="{FF2B5EF4-FFF2-40B4-BE49-F238E27FC236}">
                  <a16:creationId xmlns:a16="http://schemas.microsoft.com/office/drawing/2014/main" id="{27411828-5D41-4A20-AD4E-AB3C34A33A1C}"/>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79" name="Rectangle 64">
              <a:extLst>
                <a:ext uri="{FF2B5EF4-FFF2-40B4-BE49-F238E27FC236}">
                  <a16:creationId xmlns:a16="http://schemas.microsoft.com/office/drawing/2014/main" id="{AE391EC3-9DAD-4931-9E39-8488AEF1B503}"/>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a:t>
              </a:r>
              <a:r>
                <a:rPr kumimoji="0" lang="en-US"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80" name="Groupe 64">
            <a:extLst>
              <a:ext uri="{FF2B5EF4-FFF2-40B4-BE49-F238E27FC236}">
                <a16:creationId xmlns:a16="http://schemas.microsoft.com/office/drawing/2014/main" id="{5CF27CF6-FEF3-43D7-998B-64682CB66BB9}"/>
              </a:ext>
            </a:extLst>
          </p:cNvPr>
          <p:cNvGrpSpPr/>
          <p:nvPr/>
        </p:nvGrpSpPr>
        <p:grpSpPr>
          <a:xfrm>
            <a:off x="3532345" y="5109586"/>
            <a:ext cx="309894" cy="215444"/>
            <a:chOff x="6413168" y="2748837"/>
            <a:chExt cx="309894" cy="215444"/>
          </a:xfrm>
        </p:grpSpPr>
        <p:cxnSp>
          <p:nvCxnSpPr>
            <p:cNvPr id="81" name="Connecteur droit avec flèche 65">
              <a:extLst>
                <a:ext uri="{FF2B5EF4-FFF2-40B4-BE49-F238E27FC236}">
                  <a16:creationId xmlns:a16="http://schemas.microsoft.com/office/drawing/2014/main" id="{C89761FA-957D-4FF5-A83F-C6D11D98A8CE}"/>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82" name="Rectangle 48">
              <a:extLst>
                <a:ext uri="{FF2B5EF4-FFF2-40B4-BE49-F238E27FC236}">
                  <a16:creationId xmlns:a16="http://schemas.microsoft.com/office/drawing/2014/main" id="{37D0946B-6117-49B0-AC14-2576084455F4}"/>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a:t>
              </a:r>
              <a:r>
                <a:rPr lang="pl-PL" sz="800" i="1" dirty="0">
                  <a:solidFill>
                    <a:srgbClr val="E40546"/>
                  </a:solidFill>
                  <a:cs typeface="Tahoma" pitchFamily="34" charset="0"/>
                </a:rPr>
                <a:t>2</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sp>
        <p:nvSpPr>
          <p:cNvPr id="83" name="ZoneTexte 82">
            <a:extLst>
              <a:ext uri="{FF2B5EF4-FFF2-40B4-BE49-F238E27FC236}">
                <a16:creationId xmlns:a16="http://schemas.microsoft.com/office/drawing/2014/main" id="{FB361850-6959-4366-BA42-4DE5D7B14BA8}"/>
              </a:ext>
            </a:extLst>
          </p:cNvPr>
          <p:cNvSpPr txBox="1"/>
          <p:nvPr/>
        </p:nvSpPr>
        <p:spPr>
          <a:xfrm>
            <a:off x="6373327" y="2002598"/>
            <a:ext cx="660086" cy="215444"/>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Arial"/>
                <a:ea typeface="+mn-ea"/>
                <a:cs typeface="+mn-cs"/>
              </a:rPr>
              <a:t>Non posé</a:t>
            </a:r>
          </a:p>
        </p:txBody>
      </p:sp>
    </p:spTree>
    <p:extLst>
      <p:ext uri="{BB962C8B-B14F-4D97-AF65-F5344CB8AC3E}">
        <p14:creationId xmlns:p14="http://schemas.microsoft.com/office/powerpoint/2010/main" val="110921805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Les sentiments à l’égard de la politique du gouvernement</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2"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NEW5. En ce qui concerne la politique du gouvernement, ressentez-vous chacun des sentiments suivants ? </a:t>
            </a:r>
            <a:r>
              <a:rPr kumimoji="0" lang="fr-FR" sz="800" b="0" i="1" u="none" strike="noStrike" kern="1200" cap="none" spc="0" normalizeH="0" baseline="0" noProof="0" dirty="0">
                <a:ln>
                  <a:noFill/>
                </a:ln>
                <a:solidFill>
                  <a:srgbClr val="CC0000"/>
                </a:solidFill>
                <a:effectLst/>
                <a:uLnTx/>
                <a:uFillTx/>
                <a:latin typeface="Tahoma" pitchFamily="34" charset="0"/>
                <a:ea typeface="+mn-ea"/>
                <a:cs typeface="Arial" charset="0"/>
              </a:rPr>
              <a:t>La note 0 signifiant que vous ne ressentez pas du tout ce sentiment et la note 10 signifiant que vous ressentez énormément ce sentiment. Les notes intermédiaires permettent de nuancer votre jugement. </a:t>
            </a:r>
            <a:endPar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endParaRPr>
          </a:p>
        </p:txBody>
      </p:sp>
      <p:graphicFrame>
        <p:nvGraphicFramePr>
          <p:cNvPr id="73" name="Tableau 72">
            <a:extLst>
              <a:ext uri="{FF2B5EF4-FFF2-40B4-BE49-F238E27FC236}">
                <a16:creationId xmlns:a16="http://schemas.microsoft.com/office/drawing/2014/main" id="{D7DF2F27-EA25-4947-BA8D-B0AB9C9EB7BA}"/>
              </a:ext>
            </a:extLst>
          </p:cNvPr>
          <p:cNvGraphicFramePr>
            <a:graphicFrameLocks noGrp="1"/>
          </p:cNvGraphicFramePr>
          <p:nvPr>
            <p:extLst>
              <p:ext uri="{D42A27DB-BD31-4B8C-83A1-F6EECF244321}">
                <p14:modId xmlns:p14="http://schemas.microsoft.com/office/powerpoint/2010/main" val="4285792582"/>
              </p:ext>
            </p:extLst>
          </p:nvPr>
        </p:nvGraphicFramePr>
        <p:xfrm>
          <a:off x="885825" y="1944461"/>
          <a:ext cx="8091367" cy="4220236"/>
        </p:xfrm>
        <a:graphic>
          <a:graphicData uri="http://schemas.openxmlformats.org/drawingml/2006/table">
            <a:tbl>
              <a:tblPr>
                <a:tableStyleId>{5C22544A-7EE6-4342-B048-85BDC9FD1C3A}</a:tableStyleId>
              </a:tblPr>
              <a:tblGrid>
                <a:gridCol w="1374744">
                  <a:extLst>
                    <a:ext uri="{9D8B030D-6E8A-4147-A177-3AD203B41FA5}">
                      <a16:colId xmlns:a16="http://schemas.microsoft.com/office/drawing/2014/main" val="4061785253"/>
                    </a:ext>
                  </a:extLst>
                </a:gridCol>
                <a:gridCol w="1706238">
                  <a:extLst>
                    <a:ext uri="{9D8B030D-6E8A-4147-A177-3AD203B41FA5}">
                      <a16:colId xmlns:a16="http://schemas.microsoft.com/office/drawing/2014/main" val="2281626971"/>
                    </a:ext>
                  </a:extLst>
                </a:gridCol>
                <a:gridCol w="1002077">
                  <a:extLst>
                    <a:ext uri="{9D8B030D-6E8A-4147-A177-3AD203B41FA5}">
                      <a16:colId xmlns:a16="http://schemas.microsoft.com/office/drawing/2014/main" val="3768873118"/>
                    </a:ext>
                  </a:extLst>
                </a:gridCol>
                <a:gridCol w="1002077">
                  <a:extLst>
                    <a:ext uri="{9D8B030D-6E8A-4147-A177-3AD203B41FA5}">
                      <a16:colId xmlns:a16="http://schemas.microsoft.com/office/drawing/2014/main" val="4251480744"/>
                    </a:ext>
                  </a:extLst>
                </a:gridCol>
                <a:gridCol w="1002077">
                  <a:extLst>
                    <a:ext uri="{9D8B030D-6E8A-4147-A177-3AD203B41FA5}">
                      <a16:colId xmlns:a16="http://schemas.microsoft.com/office/drawing/2014/main" val="789682629"/>
                    </a:ext>
                  </a:extLst>
                </a:gridCol>
                <a:gridCol w="1002077">
                  <a:extLst>
                    <a:ext uri="{9D8B030D-6E8A-4147-A177-3AD203B41FA5}">
                      <a16:colId xmlns:a16="http://schemas.microsoft.com/office/drawing/2014/main" val="1358923703"/>
                    </a:ext>
                  </a:extLst>
                </a:gridCol>
                <a:gridCol w="1002077">
                  <a:extLst>
                    <a:ext uri="{9D8B030D-6E8A-4147-A177-3AD203B41FA5}">
                      <a16:colId xmlns:a16="http://schemas.microsoft.com/office/drawing/2014/main" val="2629211553"/>
                    </a:ext>
                  </a:extLst>
                </a:gridCol>
              </a:tblGrid>
              <a:tr h="440236">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252000">
                <a:tc rowSpan="5">
                  <a:txBody>
                    <a:bodyPr/>
                    <a:lstStyle/>
                    <a:p>
                      <a:pPr algn="r" fontAlgn="ctr"/>
                      <a:r>
                        <a:rPr lang="fr-FR" sz="1200" b="1" i="0" u="none" strike="noStrike" kern="1200" dirty="0">
                          <a:solidFill>
                            <a:srgbClr val="404040"/>
                          </a:solidFill>
                          <a:effectLst/>
                          <a:latin typeface="Tahoma" panose="020B0604030504040204" pitchFamily="34" charset="0"/>
                          <a:ea typeface="+mn-ea"/>
                          <a:cs typeface="+mn-cs"/>
                        </a:rPr>
                        <a:t>de l’inquiétude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Sentiment moyen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6</a:t>
                      </a:r>
                      <a:r>
                        <a:rPr lang="pl-PL" sz="1400" b="1" i="0" u="none" strike="noStrike" dirty="0">
                          <a:solidFill>
                            <a:srgbClr val="000000"/>
                          </a:solidFill>
                          <a:effectLst/>
                          <a:latin typeface="Tahoma" panose="020B0604030504040204" pitchFamily="34" charset="0"/>
                        </a:rPr>
                        <a:t>,7</a:t>
                      </a:r>
                      <a:endParaRPr lang="fr-FR" sz="1400" b="1" i="0" u="none" strike="noStrike" dirty="0">
                        <a:solidFill>
                          <a:srgbClr val="000000"/>
                        </a:solidFill>
                        <a:effectLst/>
                        <a:latin typeface="Tahoma" panose="020B0604030504040204" pitchFamily="34" charset="0"/>
                      </a:endParaRP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6</a:t>
                      </a:r>
                      <a:r>
                        <a:rPr lang="pl-PL" sz="1400" b="1" i="0" u="none" strike="noStrike" dirty="0">
                          <a:solidFill>
                            <a:srgbClr val="000000"/>
                          </a:solidFill>
                          <a:effectLst/>
                          <a:latin typeface="Tahoma" panose="020B0604030504040204" pitchFamily="34" charset="0"/>
                        </a:rPr>
                        <a:t>,</a:t>
                      </a:r>
                      <a:r>
                        <a:rPr lang="fr-FR" sz="1400" b="1" i="0" u="none" strike="noStrike" dirty="0">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6</a:t>
                      </a:r>
                      <a:r>
                        <a:rPr lang="pl-PL" sz="1400" b="1" i="0" u="none" strike="noStrike" dirty="0">
                          <a:solidFill>
                            <a:srgbClr val="000000"/>
                          </a:solidFill>
                          <a:effectLst/>
                          <a:latin typeface="Tahoma" panose="020B0604030504040204" pitchFamily="34" charset="0"/>
                        </a:rPr>
                        <a:t>,</a:t>
                      </a:r>
                      <a:r>
                        <a:rPr lang="fr-FR" sz="1400" b="1"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6</a:t>
                      </a:r>
                      <a:r>
                        <a:rPr lang="pl-PL" sz="1400" b="1" i="0" u="none" strike="noStrike" dirty="0">
                          <a:solidFill>
                            <a:srgbClr val="000000"/>
                          </a:solidFill>
                          <a:effectLst/>
                          <a:latin typeface="Tahoma" panose="020B0604030504040204" pitchFamily="34" charset="0"/>
                        </a:rPr>
                        <a:t>,</a:t>
                      </a:r>
                      <a:r>
                        <a:rPr lang="fr-FR" sz="1400" b="1"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7</a:t>
                      </a:r>
                      <a:r>
                        <a:rPr lang="pl-PL" sz="1400" b="1" i="0" u="none" strike="noStrike" dirty="0">
                          <a:solidFill>
                            <a:srgbClr val="000000"/>
                          </a:solidFill>
                          <a:effectLst/>
                          <a:latin typeface="Tahoma" panose="020B0604030504040204" pitchFamily="34" charset="0"/>
                        </a:rPr>
                        <a:t>,4</a:t>
                      </a:r>
                      <a:endParaRPr lang="fr-FR" sz="1400" b="1" i="0" u="none" strike="noStrike" dirty="0">
                        <a:solidFill>
                          <a:srgbClr val="000000"/>
                        </a:solidFill>
                        <a:effectLst/>
                        <a:latin typeface="Tahoma" panose="020B0604030504040204" pitchFamily="34" charset="0"/>
                      </a:endParaRP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7166839"/>
                  </a:ext>
                </a:extLst>
              </a:tr>
              <a:tr h="252000">
                <a:tc vMerge="1">
                  <a:txBody>
                    <a:bodyPr/>
                    <a:lstStyle/>
                    <a:p>
                      <a:endParaRPr lang="fr-FR"/>
                    </a:p>
                  </a:txBody>
                  <a:tcPr/>
                </a:tc>
                <a:tc>
                  <a:txBody>
                    <a:bodyPr/>
                    <a:lstStyle/>
                    <a:p>
                      <a:pPr algn="r" fontAlgn="ctr"/>
                      <a:r>
                        <a:rPr lang="fr-FR" sz="1100" b="0" i="0" u="none" strike="noStrike" dirty="0">
                          <a:solidFill>
                            <a:srgbClr val="404040"/>
                          </a:solidFill>
                          <a:effectLst/>
                          <a:latin typeface="Tahoma" panose="020B0604030504040204" pitchFamily="34" charset="0"/>
                        </a:rPr>
                        <a:t>Notes de 6 à 10</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85%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0990172"/>
                  </a:ext>
                </a:extLst>
              </a:tr>
              <a:tr h="252000">
                <a:tc vMerge="1">
                  <a:txBody>
                    <a:bodyPr/>
                    <a:lstStyle/>
                    <a:p>
                      <a:endParaRPr lang="fr-FR"/>
                    </a:p>
                  </a:txBody>
                  <a:tcPr/>
                </a:tc>
                <a:tc>
                  <a:txBody>
                    <a:bodyPr/>
                    <a:lstStyle/>
                    <a:p>
                      <a:pPr algn="r" fontAlgn="ctr"/>
                      <a:r>
                        <a:rPr lang="fr-FR" sz="1100" b="0" i="0" u="none" strike="noStrike" dirty="0">
                          <a:solidFill>
                            <a:srgbClr val="404040"/>
                          </a:solidFill>
                          <a:effectLst/>
                          <a:latin typeface="Tahoma" panose="020B0604030504040204" pitchFamily="34" charset="0"/>
                        </a:rPr>
                        <a:t>Note 5</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2179700"/>
                  </a:ext>
                </a:extLst>
              </a:tr>
              <a:tr h="252000">
                <a:tc vMerge="1">
                  <a:txBody>
                    <a:bodyPr/>
                    <a:lstStyle/>
                    <a:p>
                      <a:endParaRPr lang="fr-FR"/>
                    </a:p>
                  </a:txBody>
                  <a:tcPr/>
                </a:tc>
                <a:tc>
                  <a:txBody>
                    <a:bodyPr/>
                    <a:lstStyle/>
                    <a:p>
                      <a:pPr algn="r" fontAlgn="ctr"/>
                      <a:r>
                        <a:rPr lang="fr-FR" sz="1100" b="0" i="0" u="none" strike="noStrike" dirty="0">
                          <a:solidFill>
                            <a:srgbClr val="404040"/>
                          </a:solidFill>
                          <a:effectLst/>
                          <a:latin typeface="Tahoma" panose="020B0604030504040204" pitchFamily="34" charset="0"/>
                        </a:rPr>
                        <a:t>Notes 0 à 4</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5542560"/>
                  </a:ext>
                </a:extLst>
              </a:tr>
              <a:tr h="252000">
                <a:tc vMerge="1">
                  <a:txBody>
                    <a:bodyPr/>
                    <a:lstStyle/>
                    <a:p>
                      <a:pPr algn="r" fontAlgn="ct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252000">
                <a:tc rowSpan="5">
                  <a:txBody>
                    <a:bodyPr/>
                    <a:lstStyle/>
                    <a:p>
                      <a:pPr algn="r" fontAlgn="ctr"/>
                      <a:r>
                        <a:rPr lang="fr-FR" sz="1200" b="1" i="0" u="none" strike="noStrike" kern="1200" dirty="0">
                          <a:solidFill>
                            <a:srgbClr val="404040"/>
                          </a:solidFill>
                          <a:effectLst/>
                          <a:latin typeface="Tahoma" panose="020B0604030504040204" pitchFamily="34" charset="0"/>
                          <a:ea typeface="+mn-ea"/>
                          <a:cs typeface="+mn-cs"/>
                        </a:rPr>
                        <a:t>de la colère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Sentiment moyen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5</a:t>
                      </a:r>
                      <a:r>
                        <a:rPr lang="pl-PL" sz="1400" b="1" i="0" u="none" strike="noStrike" dirty="0">
                          <a:solidFill>
                            <a:srgbClr val="000000"/>
                          </a:solidFill>
                          <a:effectLst/>
                          <a:latin typeface="Tahoma" panose="020B0604030504040204" pitchFamily="34" charset="0"/>
                        </a:rPr>
                        <a:t>,5</a:t>
                      </a:r>
                      <a:endParaRPr lang="fr-FR" sz="1400" b="1" i="0" u="none" strike="noStrike" dirty="0">
                        <a:solidFill>
                          <a:srgbClr val="000000"/>
                        </a:solidFill>
                        <a:effectLst/>
                        <a:latin typeface="Tahoma" panose="020B0604030504040204" pitchFamily="34" charset="0"/>
                      </a:endParaRP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4</a:t>
                      </a:r>
                      <a:r>
                        <a:rPr lang="pl-PL" sz="1400" b="1" i="0" u="none" strike="noStrike" dirty="0">
                          <a:solidFill>
                            <a:srgbClr val="000000"/>
                          </a:solidFill>
                          <a:effectLst/>
                          <a:latin typeface="Tahoma" panose="020B0604030504040204" pitchFamily="34" charset="0"/>
                        </a:rPr>
                        <a:t>,</a:t>
                      </a:r>
                      <a:r>
                        <a:rPr lang="fr-FR" sz="1400" b="1"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5</a:t>
                      </a:r>
                      <a:r>
                        <a:rPr lang="pl-PL" sz="1400" b="1" i="0" u="none" strike="noStrike" dirty="0">
                          <a:solidFill>
                            <a:srgbClr val="000000"/>
                          </a:solidFill>
                          <a:effectLst/>
                          <a:latin typeface="Tahoma" panose="020B0604030504040204" pitchFamily="34" charset="0"/>
                        </a:rPr>
                        <a:t>,4</a:t>
                      </a:r>
                      <a:endParaRPr lang="fr-FR" sz="1400" b="1" i="0" u="none" strike="noStrike" dirty="0">
                        <a:solidFill>
                          <a:srgbClr val="000000"/>
                        </a:solidFill>
                        <a:effectLst/>
                        <a:latin typeface="Tahoma" panose="020B0604030504040204" pitchFamily="34" charset="0"/>
                      </a:endParaRP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6</a:t>
                      </a:r>
                      <a:r>
                        <a:rPr lang="pl-PL" sz="1400" b="1" i="0" u="none" strike="noStrike" dirty="0">
                          <a:solidFill>
                            <a:srgbClr val="000000"/>
                          </a:solidFill>
                          <a:effectLst/>
                          <a:latin typeface="Tahoma" panose="020B0604030504040204" pitchFamily="34" charset="0"/>
                        </a:rPr>
                        <a:t>,</a:t>
                      </a:r>
                      <a:r>
                        <a:rPr lang="fr-FR" sz="1400" b="1"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6656746"/>
                  </a:ext>
                </a:extLst>
              </a:tr>
              <a:tr h="252000">
                <a:tc vMerge="1">
                  <a:txBody>
                    <a:bodyPr/>
                    <a:lstStyle/>
                    <a:p>
                      <a:endParaRPr lang="fr-FR"/>
                    </a:p>
                  </a:txBody>
                  <a:tcPr/>
                </a:tc>
                <a:tc>
                  <a:txBody>
                    <a:bodyPr/>
                    <a:lstStyle/>
                    <a:p>
                      <a:pPr algn="r" fontAlgn="ctr"/>
                      <a:r>
                        <a:rPr lang="fr-FR" sz="1100" b="0" i="0" u="none" strike="noStrike" dirty="0">
                          <a:solidFill>
                            <a:srgbClr val="404040"/>
                          </a:solidFill>
                          <a:effectLst/>
                          <a:latin typeface="Tahoma" panose="020B0604030504040204" pitchFamily="34" charset="0"/>
                        </a:rPr>
                        <a:t>Notes de 6 à 10</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8099425"/>
                  </a:ext>
                </a:extLst>
              </a:tr>
              <a:tr h="252000">
                <a:tc vMerge="1">
                  <a:txBody>
                    <a:bodyPr/>
                    <a:lstStyle/>
                    <a:p>
                      <a:endParaRPr lang="fr-FR"/>
                    </a:p>
                  </a:txBody>
                  <a:tcPr/>
                </a:tc>
                <a:tc>
                  <a:txBody>
                    <a:bodyPr/>
                    <a:lstStyle/>
                    <a:p>
                      <a:pPr algn="r" fontAlgn="ctr"/>
                      <a:r>
                        <a:rPr lang="fr-FR" sz="1100" b="0" i="0" u="none" strike="noStrike" dirty="0">
                          <a:solidFill>
                            <a:srgbClr val="404040"/>
                          </a:solidFill>
                          <a:effectLst/>
                          <a:latin typeface="Tahoma" panose="020B0604030504040204" pitchFamily="34" charset="0"/>
                        </a:rPr>
                        <a:t>Note 5</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5509822"/>
                  </a:ext>
                </a:extLst>
              </a:tr>
              <a:tr h="252000">
                <a:tc vMerge="1">
                  <a:txBody>
                    <a:bodyPr/>
                    <a:lstStyle/>
                    <a:p>
                      <a:endParaRPr lang="fr-FR"/>
                    </a:p>
                  </a:txBody>
                  <a:tcPr/>
                </a:tc>
                <a:tc>
                  <a:txBody>
                    <a:bodyPr/>
                    <a:lstStyle/>
                    <a:p>
                      <a:pPr algn="r" fontAlgn="ctr"/>
                      <a:r>
                        <a:rPr lang="fr-FR" sz="1100" b="0" i="0" u="none" strike="noStrike" dirty="0">
                          <a:solidFill>
                            <a:srgbClr val="404040"/>
                          </a:solidFill>
                          <a:effectLst/>
                          <a:latin typeface="Tahoma" panose="020B0604030504040204" pitchFamily="34" charset="0"/>
                        </a:rPr>
                        <a:t>Notes 0 à 4</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092900"/>
                  </a:ext>
                </a:extLst>
              </a:tr>
              <a:tr h="252000">
                <a:tc vMerge="1">
                  <a:txBody>
                    <a:bodyPr/>
                    <a:lstStyle/>
                    <a:p>
                      <a:pPr algn="r" fontAlgn="ct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411756"/>
                  </a:ext>
                </a:extLst>
              </a:tr>
              <a:tr h="252000">
                <a:tc rowSpan="5">
                  <a:txBody>
                    <a:bodyPr/>
                    <a:lstStyle/>
                    <a:p>
                      <a:pPr algn="r" fontAlgn="ctr"/>
                      <a:r>
                        <a:rPr lang="fr-FR" sz="1200" b="1" i="0" u="none" strike="noStrike" kern="1200" dirty="0">
                          <a:solidFill>
                            <a:srgbClr val="404040"/>
                          </a:solidFill>
                          <a:effectLst/>
                          <a:latin typeface="Tahoma" panose="020B0604030504040204" pitchFamily="34" charset="0"/>
                          <a:ea typeface="+mn-ea"/>
                          <a:cs typeface="+mn-cs"/>
                        </a:rPr>
                        <a:t>de l’espoir</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Sentiment moyen</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5</a:t>
                      </a:r>
                      <a:r>
                        <a:rPr lang="pl-PL" sz="1400" b="1" i="0" u="none" strike="noStrike" dirty="0">
                          <a:solidFill>
                            <a:srgbClr val="000000"/>
                          </a:solidFill>
                          <a:effectLst/>
                          <a:latin typeface="Tahoma" panose="020B0604030504040204" pitchFamily="34" charset="0"/>
                        </a:rPr>
                        <a:t>,</a:t>
                      </a:r>
                      <a:r>
                        <a:rPr lang="fr-FR" sz="1400" b="1"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4</a:t>
                      </a:r>
                      <a:r>
                        <a:rPr lang="pl-PL" sz="1400" b="1" i="0" u="none" strike="noStrike" dirty="0">
                          <a:solidFill>
                            <a:srgbClr val="000000"/>
                          </a:solidFill>
                          <a:effectLst/>
                          <a:latin typeface="Tahoma" panose="020B0604030504040204" pitchFamily="34" charset="0"/>
                        </a:rPr>
                        <a:t>,</a:t>
                      </a:r>
                      <a:r>
                        <a:rPr lang="fr-FR" sz="1400" b="1"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5</a:t>
                      </a:r>
                      <a:r>
                        <a:rPr lang="pl-PL" sz="1400" b="1" i="0" u="none" strike="noStrike" dirty="0">
                          <a:solidFill>
                            <a:srgbClr val="000000"/>
                          </a:solidFill>
                          <a:effectLst/>
                          <a:latin typeface="Tahoma" panose="020B0604030504040204" pitchFamily="34" charset="0"/>
                        </a:rPr>
                        <a:t>,</a:t>
                      </a:r>
                      <a:r>
                        <a:rPr lang="fr-FR" sz="1400" b="1"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5</a:t>
                      </a:r>
                      <a:r>
                        <a:rPr lang="pl-PL" sz="1400" b="1" i="0" u="none" strike="noStrike" dirty="0">
                          <a:solidFill>
                            <a:srgbClr val="000000"/>
                          </a:solidFill>
                          <a:effectLst/>
                          <a:latin typeface="Tahoma" panose="020B0604030504040204" pitchFamily="34" charset="0"/>
                        </a:rPr>
                        <a:t>,</a:t>
                      </a:r>
                      <a:r>
                        <a:rPr lang="fr-FR" sz="1400" b="1"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400" b="1" i="0" u="none" strike="noStrike" dirty="0">
                          <a:solidFill>
                            <a:srgbClr val="000000"/>
                          </a:solidFill>
                          <a:effectLst/>
                          <a:latin typeface="Tahoma" panose="020B0604030504040204" pitchFamily="34" charset="0"/>
                        </a:rPr>
                        <a:t>5</a:t>
                      </a:r>
                      <a:r>
                        <a:rPr lang="pl-PL" sz="1400" b="1" i="0" u="none" strike="noStrike" dirty="0">
                          <a:solidFill>
                            <a:srgbClr val="000000"/>
                          </a:solidFill>
                          <a:effectLst/>
                          <a:latin typeface="Tahoma" panose="020B0604030504040204" pitchFamily="34" charset="0"/>
                        </a:rPr>
                        <a:t>,5</a:t>
                      </a:r>
                      <a:endParaRPr lang="fr-FR" sz="1400" b="1" i="0" u="none" strike="noStrike" dirty="0">
                        <a:solidFill>
                          <a:srgbClr val="000000"/>
                        </a:solidFill>
                        <a:effectLst/>
                        <a:latin typeface="Tahoma" panose="020B0604030504040204" pitchFamily="34" charset="0"/>
                      </a:endParaRP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4713247"/>
                  </a:ext>
                </a:extLst>
              </a:tr>
              <a:tr h="252000">
                <a:tc vMerge="1">
                  <a:txBody>
                    <a:bodyPr/>
                    <a:lstStyle/>
                    <a:p>
                      <a:endParaRPr lang="fr-FR"/>
                    </a:p>
                  </a:txBody>
                  <a:tcPr/>
                </a:tc>
                <a:tc>
                  <a:txBody>
                    <a:bodyPr/>
                    <a:lstStyle/>
                    <a:p>
                      <a:pPr algn="r" fontAlgn="ctr"/>
                      <a:r>
                        <a:rPr lang="fr-FR" sz="1100" b="0" i="0" u="none" strike="noStrike" dirty="0">
                          <a:solidFill>
                            <a:srgbClr val="404040"/>
                          </a:solidFill>
                          <a:effectLst/>
                          <a:latin typeface="Tahoma" panose="020B0604030504040204" pitchFamily="34" charset="0"/>
                        </a:rPr>
                        <a:t>Notes de 6 à 10</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81009"/>
                  </a:ext>
                </a:extLst>
              </a:tr>
              <a:tr h="252000">
                <a:tc vMerge="1">
                  <a:txBody>
                    <a:bodyPr/>
                    <a:lstStyle/>
                    <a:p>
                      <a:endParaRPr lang="fr-FR"/>
                    </a:p>
                  </a:txBody>
                  <a:tcPr/>
                </a:tc>
                <a:tc>
                  <a:txBody>
                    <a:bodyPr/>
                    <a:lstStyle/>
                    <a:p>
                      <a:pPr algn="r" fontAlgn="ctr"/>
                      <a:r>
                        <a:rPr lang="fr-FR" sz="1100" b="0" i="0" u="none" strike="noStrike" dirty="0">
                          <a:solidFill>
                            <a:srgbClr val="404040"/>
                          </a:solidFill>
                          <a:effectLst/>
                          <a:latin typeface="Tahoma" panose="020B0604030504040204" pitchFamily="34" charset="0"/>
                        </a:rPr>
                        <a:t>Note 5</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4434827"/>
                  </a:ext>
                </a:extLst>
              </a:tr>
              <a:tr h="252000">
                <a:tc vMerge="1">
                  <a:txBody>
                    <a:bodyPr/>
                    <a:lstStyle/>
                    <a:p>
                      <a:endParaRPr lang="fr-FR"/>
                    </a:p>
                  </a:txBody>
                  <a:tcPr/>
                </a:tc>
                <a:tc>
                  <a:txBody>
                    <a:bodyPr/>
                    <a:lstStyle/>
                    <a:p>
                      <a:pPr algn="r" fontAlgn="ctr"/>
                      <a:r>
                        <a:rPr lang="fr-FR" sz="1100" b="0" i="0" u="none" strike="noStrike" dirty="0">
                          <a:solidFill>
                            <a:srgbClr val="404040"/>
                          </a:solidFill>
                          <a:effectLst/>
                          <a:latin typeface="Tahoma" panose="020B0604030504040204" pitchFamily="34" charset="0"/>
                        </a:rPr>
                        <a:t>Notes 0 à 4</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067445"/>
                  </a:ext>
                </a:extLst>
              </a:tr>
              <a:tr h="252000">
                <a:tc vMerge="1">
                  <a:txBody>
                    <a:bodyPr/>
                    <a:lstStyle/>
                    <a:p>
                      <a:pPr algn="r" fontAlgn="ct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1918926"/>
                  </a:ext>
                </a:extLst>
              </a:tr>
            </a:tbl>
          </a:graphicData>
        </a:graphic>
      </p:graphicFrame>
      <p:pic>
        <p:nvPicPr>
          <p:cNvPr id="13" name="Image 4" descr="Une image contenant texte, clipart&#10;&#10;Description générée automatiquement">
            <a:extLst>
              <a:ext uri="{FF2B5EF4-FFF2-40B4-BE49-F238E27FC236}">
                <a16:creationId xmlns:a16="http://schemas.microsoft.com/office/drawing/2014/main" id="{18350920-F8FB-4680-9FCC-F1C87CF601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9298" y="1475175"/>
            <a:ext cx="612000" cy="612000"/>
          </a:xfrm>
          <a:prstGeom prst="rect">
            <a:avLst/>
          </a:prstGeom>
        </p:spPr>
      </p:pic>
      <p:pic>
        <p:nvPicPr>
          <p:cNvPr id="14" name="Image 8">
            <a:extLst>
              <a:ext uri="{FF2B5EF4-FFF2-40B4-BE49-F238E27FC236}">
                <a16:creationId xmlns:a16="http://schemas.microsoft.com/office/drawing/2014/main" id="{5133E333-2167-44DC-A2F9-88ACF5C249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0298" y="1475175"/>
            <a:ext cx="612000" cy="612000"/>
          </a:xfrm>
          <a:prstGeom prst="rect">
            <a:avLst/>
          </a:prstGeom>
        </p:spPr>
      </p:pic>
      <p:pic>
        <p:nvPicPr>
          <p:cNvPr id="15" name="Image 10">
            <a:extLst>
              <a:ext uri="{FF2B5EF4-FFF2-40B4-BE49-F238E27FC236}">
                <a16:creationId xmlns:a16="http://schemas.microsoft.com/office/drawing/2014/main" id="{3155E800-38AA-4DC7-9EA6-EFF9D51B08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4798" y="1475175"/>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6C54A2D8-34A1-4AE0-9D7F-66D61AEA72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5797" y="1475175"/>
            <a:ext cx="612000" cy="612000"/>
          </a:xfrm>
          <a:prstGeom prst="rect">
            <a:avLst/>
          </a:prstGeom>
        </p:spPr>
      </p:pic>
      <p:pic>
        <p:nvPicPr>
          <p:cNvPr id="17" name="Image 14">
            <a:extLst>
              <a:ext uri="{FF2B5EF4-FFF2-40B4-BE49-F238E27FC236}">
                <a16:creationId xmlns:a16="http://schemas.microsoft.com/office/drawing/2014/main" id="{1308D357-8671-4394-B522-E94439A61A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73798" y="1446600"/>
            <a:ext cx="612000" cy="612000"/>
          </a:xfrm>
          <a:prstGeom prst="rect">
            <a:avLst/>
          </a:prstGeom>
        </p:spPr>
      </p:pic>
      <p:grpSp>
        <p:nvGrpSpPr>
          <p:cNvPr id="2" name="Grupa 1">
            <a:extLst>
              <a:ext uri="{FF2B5EF4-FFF2-40B4-BE49-F238E27FC236}">
                <a16:creationId xmlns:a16="http://schemas.microsoft.com/office/drawing/2014/main" id="{275AA36A-EC04-42DD-B08B-5C45A0195D84}"/>
              </a:ext>
            </a:extLst>
          </p:cNvPr>
          <p:cNvGrpSpPr/>
          <p:nvPr/>
        </p:nvGrpSpPr>
        <p:grpSpPr>
          <a:xfrm>
            <a:off x="5705995" y="2392522"/>
            <a:ext cx="449373" cy="215444"/>
            <a:chOff x="242455" y="2910682"/>
            <a:chExt cx="449373" cy="215444"/>
          </a:xfrm>
        </p:grpSpPr>
        <p:cxnSp>
          <p:nvCxnSpPr>
            <p:cNvPr id="10" name="Connecteur droit avec flèche 65">
              <a:extLst>
                <a:ext uri="{FF2B5EF4-FFF2-40B4-BE49-F238E27FC236}">
                  <a16:creationId xmlns:a16="http://schemas.microsoft.com/office/drawing/2014/main" id="{596D6069-C5A7-4669-BAE7-D64F9A3B9ED5}"/>
                </a:ext>
              </a:extLst>
            </p:cNvPr>
            <p:cNvCxnSpPr/>
            <p:nvPr/>
          </p:nvCxnSpPr>
          <p:spPr bwMode="auto">
            <a:xfrm>
              <a:off x="242455" y="29683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20" name="Rectangle 64">
              <a:extLst>
                <a:ext uri="{FF2B5EF4-FFF2-40B4-BE49-F238E27FC236}">
                  <a16:creationId xmlns:a16="http://schemas.microsoft.com/office/drawing/2014/main" id="{546C4004-0DE9-4709-B9E4-A6E35F0E1284}"/>
                </a:ext>
              </a:extLst>
            </p:cNvPr>
            <p:cNvSpPr/>
            <p:nvPr/>
          </p:nvSpPr>
          <p:spPr>
            <a:xfrm>
              <a:off x="298772" y="2910682"/>
              <a:ext cx="39305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-0,2</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21" name="Grupa 20">
            <a:extLst>
              <a:ext uri="{FF2B5EF4-FFF2-40B4-BE49-F238E27FC236}">
                <a16:creationId xmlns:a16="http://schemas.microsoft.com/office/drawing/2014/main" id="{9C3EC6D5-86D6-47AD-9754-A2D245ACEA3A}"/>
              </a:ext>
            </a:extLst>
          </p:cNvPr>
          <p:cNvGrpSpPr/>
          <p:nvPr/>
        </p:nvGrpSpPr>
        <p:grpSpPr>
          <a:xfrm>
            <a:off x="5713615" y="3657442"/>
            <a:ext cx="449373" cy="215444"/>
            <a:chOff x="242455" y="2910682"/>
            <a:chExt cx="449373" cy="215444"/>
          </a:xfrm>
        </p:grpSpPr>
        <p:cxnSp>
          <p:nvCxnSpPr>
            <p:cNvPr id="22" name="Connecteur droit avec flèche 65">
              <a:extLst>
                <a:ext uri="{FF2B5EF4-FFF2-40B4-BE49-F238E27FC236}">
                  <a16:creationId xmlns:a16="http://schemas.microsoft.com/office/drawing/2014/main" id="{E8860118-60AC-4485-903B-2DC04D068228}"/>
                </a:ext>
              </a:extLst>
            </p:cNvPr>
            <p:cNvCxnSpPr/>
            <p:nvPr/>
          </p:nvCxnSpPr>
          <p:spPr bwMode="auto">
            <a:xfrm>
              <a:off x="242455" y="29683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23" name="Rectangle 64">
              <a:extLst>
                <a:ext uri="{FF2B5EF4-FFF2-40B4-BE49-F238E27FC236}">
                  <a16:creationId xmlns:a16="http://schemas.microsoft.com/office/drawing/2014/main" id="{9D82275E-D11A-454A-A89B-14D7A0DBACF7}"/>
                </a:ext>
              </a:extLst>
            </p:cNvPr>
            <p:cNvSpPr/>
            <p:nvPr/>
          </p:nvSpPr>
          <p:spPr>
            <a:xfrm>
              <a:off x="298772" y="2910682"/>
              <a:ext cx="39305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-0,</a:t>
              </a: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3" name="Grupa 2">
            <a:extLst>
              <a:ext uri="{FF2B5EF4-FFF2-40B4-BE49-F238E27FC236}">
                <a16:creationId xmlns:a16="http://schemas.microsoft.com/office/drawing/2014/main" id="{2B1BA522-B805-4CCC-A63D-1E773D424BBA}"/>
              </a:ext>
            </a:extLst>
          </p:cNvPr>
          <p:cNvGrpSpPr/>
          <p:nvPr/>
        </p:nvGrpSpPr>
        <p:grpSpPr>
          <a:xfrm>
            <a:off x="6712517" y="2407762"/>
            <a:ext cx="502403" cy="215444"/>
            <a:chOff x="-937963" y="3512662"/>
            <a:chExt cx="502403" cy="215444"/>
          </a:xfrm>
        </p:grpSpPr>
        <p:cxnSp>
          <p:nvCxnSpPr>
            <p:cNvPr id="11" name="Connecteur droit avec flèche 73">
              <a:extLst>
                <a:ext uri="{FF2B5EF4-FFF2-40B4-BE49-F238E27FC236}">
                  <a16:creationId xmlns:a16="http://schemas.microsoft.com/office/drawing/2014/main" id="{7B5D51D8-834F-47E3-AF98-2F291536CA7E}"/>
                </a:ext>
              </a:extLst>
            </p:cNvPr>
            <p:cNvCxnSpPr/>
            <p:nvPr/>
          </p:nvCxnSpPr>
          <p:spPr bwMode="auto">
            <a:xfrm flipV="1">
              <a:off x="-937963" y="35590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24" name="Rectangle 64">
              <a:extLst>
                <a:ext uri="{FF2B5EF4-FFF2-40B4-BE49-F238E27FC236}">
                  <a16:creationId xmlns:a16="http://schemas.microsoft.com/office/drawing/2014/main" id="{979AF5C2-7431-4E71-B0CB-0EBF5373DEFF}"/>
                </a:ext>
              </a:extLst>
            </p:cNvPr>
            <p:cNvSpPr/>
            <p:nvPr/>
          </p:nvSpPr>
          <p:spPr>
            <a:xfrm>
              <a:off x="-867088" y="3512662"/>
              <a:ext cx="431528"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l-PL" sz="800" i="1" dirty="0">
                  <a:solidFill>
                    <a:srgbClr val="00B050"/>
                  </a:solidFill>
                  <a:cs typeface="Tahoma" pitchFamily="34" charset="0"/>
                </a:rPr>
                <a:t>+</a:t>
              </a:r>
              <a:r>
                <a:rPr kumimoji="0" lang="pl-PL"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0,3</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28" name="Grupa 27">
            <a:extLst>
              <a:ext uri="{FF2B5EF4-FFF2-40B4-BE49-F238E27FC236}">
                <a16:creationId xmlns:a16="http://schemas.microsoft.com/office/drawing/2014/main" id="{F71A0746-EB18-48E7-884A-165E4687F13D}"/>
              </a:ext>
            </a:extLst>
          </p:cNvPr>
          <p:cNvGrpSpPr/>
          <p:nvPr/>
        </p:nvGrpSpPr>
        <p:grpSpPr>
          <a:xfrm>
            <a:off x="7703117" y="2407762"/>
            <a:ext cx="502403" cy="215444"/>
            <a:chOff x="-937963" y="3512662"/>
            <a:chExt cx="502403" cy="215444"/>
          </a:xfrm>
        </p:grpSpPr>
        <p:cxnSp>
          <p:nvCxnSpPr>
            <p:cNvPr id="29" name="Connecteur droit avec flèche 73">
              <a:extLst>
                <a:ext uri="{FF2B5EF4-FFF2-40B4-BE49-F238E27FC236}">
                  <a16:creationId xmlns:a16="http://schemas.microsoft.com/office/drawing/2014/main" id="{CB5BA3F1-C246-476F-A883-6C005BB75F65}"/>
                </a:ext>
              </a:extLst>
            </p:cNvPr>
            <p:cNvCxnSpPr/>
            <p:nvPr/>
          </p:nvCxnSpPr>
          <p:spPr bwMode="auto">
            <a:xfrm flipV="1">
              <a:off x="-937963" y="35590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30" name="Rectangle 64">
              <a:extLst>
                <a:ext uri="{FF2B5EF4-FFF2-40B4-BE49-F238E27FC236}">
                  <a16:creationId xmlns:a16="http://schemas.microsoft.com/office/drawing/2014/main" id="{828619B1-4415-418F-AE1F-8B4B0BF7B758}"/>
                </a:ext>
              </a:extLst>
            </p:cNvPr>
            <p:cNvSpPr/>
            <p:nvPr/>
          </p:nvSpPr>
          <p:spPr>
            <a:xfrm>
              <a:off x="-867088" y="3512662"/>
              <a:ext cx="431528"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l-PL" sz="800" i="1" dirty="0">
                  <a:solidFill>
                    <a:srgbClr val="00B050"/>
                  </a:solidFill>
                  <a:cs typeface="Tahoma" pitchFamily="34" charset="0"/>
                </a:rPr>
                <a:t>+</a:t>
              </a:r>
              <a:r>
                <a:rPr kumimoji="0" lang="pl-PL"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0,2</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44" name="Grupa 43">
            <a:extLst>
              <a:ext uri="{FF2B5EF4-FFF2-40B4-BE49-F238E27FC236}">
                <a16:creationId xmlns:a16="http://schemas.microsoft.com/office/drawing/2014/main" id="{12F9B4D3-513E-4BBE-838C-2B5F6E526882}"/>
              </a:ext>
            </a:extLst>
          </p:cNvPr>
          <p:cNvGrpSpPr/>
          <p:nvPr/>
        </p:nvGrpSpPr>
        <p:grpSpPr>
          <a:xfrm>
            <a:off x="6719455" y="3657442"/>
            <a:ext cx="449373" cy="215444"/>
            <a:chOff x="242455" y="2910682"/>
            <a:chExt cx="449373" cy="215444"/>
          </a:xfrm>
        </p:grpSpPr>
        <p:cxnSp>
          <p:nvCxnSpPr>
            <p:cNvPr id="45" name="Connecteur droit avec flèche 65">
              <a:extLst>
                <a:ext uri="{FF2B5EF4-FFF2-40B4-BE49-F238E27FC236}">
                  <a16:creationId xmlns:a16="http://schemas.microsoft.com/office/drawing/2014/main" id="{D772D861-CFE7-4D1B-B8C7-067D20379A67}"/>
                </a:ext>
              </a:extLst>
            </p:cNvPr>
            <p:cNvCxnSpPr/>
            <p:nvPr/>
          </p:nvCxnSpPr>
          <p:spPr bwMode="auto">
            <a:xfrm>
              <a:off x="242455" y="29683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6" name="Rectangle 64">
              <a:extLst>
                <a:ext uri="{FF2B5EF4-FFF2-40B4-BE49-F238E27FC236}">
                  <a16:creationId xmlns:a16="http://schemas.microsoft.com/office/drawing/2014/main" id="{4C00FC61-F8F0-4CBC-955A-5BAD881321D8}"/>
                </a:ext>
              </a:extLst>
            </p:cNvPr>
            <p:cNvSpPr/>
            <p:nvPr/>
          </p:nvSpPr>
          <p:spPr>
            <a:xfrm>
              <a:off x="298772" y="2910682"/>
              <a:ext cx="39305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-0,5</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50" name="Grupa 49">
            <a:extLst>
              <a:ext uri="{FF2B5EF4-FFF2-40B4-BE49-F238E27FC236}">
                <a16:creationId xmlns:a16="http://schemas.microsoft.com/office/drawing/2014/main" id="{86DF53DA-6EDE-431A-8DC0-346E16A5D589}"/>
              </a:ext>
            </a:extLst>
          </p:cNvPr>
          <p:cNvGrpSpPr/>
          <p:nvPr/>
        </p:nvGrpSpPr>
        <p:grpSpPr>
          <a:xfrm>
            <a:off x="7703117" y="3665062"/>
            <a:ext cx="502403" cy="215444"/>
            <a:chOff x="-937963" y="3512662"/>
            <a:chExt cx="502403" cy="215444"/>
          </a:xfrm>
        </p:grpSpPr>
        <p:cxnSp>
          <p:nvCxnSpPr>
            <p:cNvPr id="51" name="Connecteur droit avec flèche 73">
              <a:extLst>
                <a:ext uri="{FF2B5EF4-FFF2-40B4-BE49-F238E27FC236}">
                  <a16:creationId xmlns:a16="http://schemas.microsoft.com/office/drawing/2014/main" id="{9FE8E140-B18D-49F7-8F5D-F9929DD7AC0D}"/>
                </a:ext>
              </a:extLst>
            </p:cNvPr>
            <p:cNvCxnSpPr/>
            <p:nvPr/>
          </p:nvCxnSpPr>
          <p:spPr bwMode="auto">
            <a:xfrm flipV="1">
              <a:off x="-937963" y="35590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52" name="Rectangle 64">
              <a:extLst>
                <a:ext uri="{FF2B5EF4-FFF2-40B4-BE49-F238E27FC236}">
                  <a16:creationId xmlns:a16="http://schemas.microsoft.com/office/drawing/2014/main" id="{1BF0CE86-5E7A-4374-BD72-17F43C1FB1F7}"/>
                </a:ext>
              </a:extLst>
            </p:cNvPr>
            <p:cNvSpPr/>
            <p:nvPr/>
          </p:nvSpPr>
          <p:spPr>
            <a:xfrm>
              <a:off x="-867088" y="3512662"/>
              <a:ext cx="431528"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l-PL" sz="800" i="1" dirty="0">
                  <a:solidFill>
                    <a:srgbClr val="00B050"/>
                  </a:solidFill>
                  <a:cs typeface="Tahoma" pitchFamily="34" charset="0"/>
                </a:rPr>
                <a:t>+</a:t>
              </a:r>
              <a:r>
                <a:rPr kumimoji="0" lang="pl-PL"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0,2</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aphicFrame>
        <p:nvGraphicFramePr>
          <p:cNvPr id="4" name="Tabela 3">
            <a:extLst>
              <a:ext uri="{FF2B5EF4-FFF2-40B4-BE49-F238E27FC236}">
                <a16:creationId xmlns:a16="http://schemas.microsoft.com/office/drawing/2014/main" id="{B086A164-C52C-4793-A0CA-9B37C4CB7B6F}"/>
              </a:ext>
            </a:extLst>
          </p:cNvPr>
          <p:cNvGraphicFramePr>
            <a:graphicFrameLocks noGrp="1"/>
          </p:cNvGraphicFramePr>
          <p:nvPr>
            <p:extLst>
              <p:ext uri="{D42A27DB-BD31-4B8C-83A1-F6EECF244321}">
                <p14:modId xmlns:p14="http://schemas.microsoft.com/office/powerpoint/2010/main" val="3265194403"/>
              </p:ext>
            </p:extLst>
          </p:nvPr>
        </p:nvGraphicFramePr>
        <p:xfrm>
          <a:off x="5867400" y="2637314"/>
          <a:ext cx="396240" cy="761205"/>
        </p:xfrm>
        <a:graphic>
          <a:graphicData uri="http://schemas.openxmlformats.org/drawingml/2006/table">
            <a:tbl>
              <a:tblPr/>
              <a:tblGrid>
                <a:gridCol w="396240">
                  <a:extLst>
                    <a:ext uri="{9D8B030D-6E8A-4147-A177-3AD203B41FA5}">
                      <a16:colId xmlns:a16="http://schemas.microsoft.com/office/drawing/2014/main" val="3145723291"/>
                    </a:ext>
                  </a:extLst>
                </a:gridCol>
              </a:tblGrid>
              <a:tr h="253735">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053482627"/>
                  </a:ext>
                </a:extLst>
              </a:tr>
              <a:tr h="253735">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575186214"/>
                  </a:ext>
                </a:extLst>
              </a:tr>
              <a:tr h="253735">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87324095"/>
                  </a:ext>
                </a:extLst>
              </a:tr>
            </a:tbl>
          </a:graphicData>
        </a:graphic>
      </p:graphicFrame>
      <p:cxnSp>
        <p:nvCxnSpPr>
          <p:cNvPr id="55" name="Connecteur droit avec flèche 73">
            <a:extLst>
              <a:ext uri="{FF2B5EF4-FFF2-40B4-BE49-F238E27FC236}">
                <a16:creationId xmlns:a16="http://schemas.microsoft.com/office/drawing/2014/main" id="{B63140AA-5429-4458-A970-6CD70185F278}"/>
              </a:ext>
            </a:extLst>
          </p:cNvPr>
          <p:cNvCxnSpPr/>
          <p:nvPr/>
        </p:nvCxnSpPr>
        <p:spPr bwMode="auto">
          <a:xfrm flipV="1">
            <a:off x="5724860" y="26979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56" name="Connecteur droit avec flèche 73">
            <a:extLst>
              <a:ext uri="{FF2B5EF4-FFF2-40B4-BE49-F238E27FC236}">
                <a16:creationId xmlns:a16="http://schemas.microsoft.com/office/drawing/2014/main" id="{95B8EE41-7D6A-4ADE-8FA7-24773D0FC5B4}"/>
              </a:ext>
            </a:extLst>
          </p:cNvPr>
          <p:cNvCxnSpPr/>
          <p:nvPr/>
        </p:nvCxnSpPr>
        <p:spPr bwMode="auto">
          <a:xfrm flipV="1">
            <a:off x="5724860" y="29646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57" name="Connecteur droit avec flèche 65">
            <a:extLst>
              <a:ext uri="{FF2B5EF4-FFF2-40B4-BE49-F238E27FC236}">
                <a16:creationId xmlns:a16="http://schemas.microsoft.com/office/drawing/2014/main" id="{2F85E0FE-0BA7-428C-9A63-95369E096F2F}"/>
              </a:ext>
            </a:extLst>
          </p:cNvPr>
          <p:cNvCxnSpPr/>
          <p:nvPr/>
        </p:nvCxnSpPr>
        <p:spPr bwMode="auto">
          <a:xfrm>
            <a:off x="5726083" y="32197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61" name="Tabela 60">
            <a:extLst>
              <a:ext uri="{FF2B5EF4-FFF2-40B4-BE49-F238E27FC236}">
                <a16:creationId xmlns:a16="http://schemas.microsoft.com/office/drawing/2014/main" id="{E77DA484-1FE3-48B2-BF60-4ABEA2084635}"/>
              </a:ext>
            </a:extLst>
          </p:cNvPr>
          <p:cNvGraphicFramePr>
            <a:graphicFrameLocks noGrp="1"/>
          </p:cNvGraphicFramePr>
          <p:nvPr/>
        </p:nvGraphicFramePr>
        <p:xfrm>
          <a:off x="6888480" y="2637314"/>
          <a:ext cx="396240" cy="761205"/>
        </p:xfrm>
        <a:graphic>
          <a:graphicData uri="http://schemas.openxmlformats.org/drawingml/2006/table">
            <a:tbl>
              <a:tblPr/>
              <a:tblGrid>
                <a:gridCol w="396240">
                  <a:extLst>
                    <a:ext uri="{9D8B030D-6E8A-4147-A177-3AD203B41FA5}">
                      <a16:colId xmlns:a16="http://schemas.microsoft.com/office/drawing/2014/main" val="3145723291"/>
                    </a:ext>
                  </a:extLst>
                </a:gridCol>
              </a:tblGrid>
              <a:tr h="253735">
                <a:tc>
                  <a:txBody>
                    <a:bodyPr/>
                    <a:lstStyle/>
                    <a:p>
                      <a:pPr algn="l" fontAlgn="ctr"/>
                      <a:r>
                        <a:rPr lang="fr-FR" sz="800" b="1" i="0" u="none" strike="noStrike" dirty="0">
                          <a:solidFill>
                            <a:srgbClr val="00B050"/>
                          </a:solidFill>
                          <a:effectLst/>
                          <a:latin typeface="Tahoma" panose="020B0604030504040204" pitchFamily="34" charset="0"/>
                        </a:rPr>
                        <a:t>+9</a:t>
                      </a:r>
                    </a:p>
                  </a:txBody>
                  <a:tcPr marL="7620" marR="7620" marT="7620" marB="0" anchor="ctr">
                    <a:lnL>
                      <a:noFill/>
                    </a:lnL>
                    <a:lnR>
                      <a:noFill/>
                    </a:lnR>
                    <a:lnT>
                      <a:noFill/>
                    </a:lnT>
                    <a:lnB>
                      <a:noFill/>
                    </a:lnB>
                  </a:tcPr>
                </a:tc>
                <a:extLst>
                  <a:ext uri="{0D108BD9-81ED-4DB2-BD59-A6C34878D82A}">
                    <a16:rowId xmlns:a16="http://schemas.microsoft.com/office/drawing/2014/main" val="2053482627"/>
                  </a:ext>
                </a:extLst>
              </a:tr>
              <a:tr h="253735">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575186214"/>
                  </a:ext>
                </a:extLst>
              </a:tr>
              <a:tr h="253735">
                <a:tc>
                  <a:txBody>
                    <a:bodyPr/>
                    <a:lstStyle/>
                    <a:p>
                      <a:pPr algn="l" fontAlgn="ctr"/>
                      <a:r>
                        <a:rPr lang="fr-FR" sz="800" b="1" i="0" u="none" strike="noStrike" dirty="0">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187324095"/>
                  </a:ext>
                </a:extLst>
              </a:tr>
            </a:tbl>
          </a:graphicData>
        </a:graphic>
      </p:graphicFrame>
      <p:cxnSp>
        <p:nvCxnSpPr>
          <p:cNvPr id="62" name="Connecteur droit avec flèche 73">
            <a:extLst>
              <a:ext uri="{FF2B5EF4-FFF2-40B4-BE49-F238E27FC236}">
                <a16:creationId xmlns:a16="http://schemas.microsoft.com/office/drawing/2014/main" id="{69DF6809-B5EA-4461-B69B-A2AAE9C54ADA}"/>
              </a:ext>
            </a:extLst>
          </p:cNvPr>
          <p:cNvCxnSpPr/>
          <p:nvPr/>
        </p:nvCxnSpPr>
        <p:spPr bwMode="auto">
          <a:xfrm flipV="1">
            <a:off x="6753560" y="26979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63" name="Connecteur droit avec flèche 65">
            <a:extLst>
              <a:ext uri="{FF2B5EF4-FFF2-40B4-BE49-F238E27FC236}">
                <a16:creationId xmlns:a16="http://schemas.microsoft.com/office/drawing/2014/main" id="{08587DCF-6E44-424E-A065-CE8D395828E5}"/>
              </a:ext>
            </a:extLst>
          </p:cNvPr>
          <p:cNvCxnSpPr/>
          <p:nvPr/>
        </p:nvCxnSpPr>
        <p:spPr bwMode="auto">
          <a:xfrm>
            <a:off x="6747163" y="32197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64" name="Connecteur droit avec flèche 65">
            <a:extLst>
              <a:ext uri="{FF2B5EF4-FFF2-40B4-BE49-F238E27FC236}">
                <a16:creationId xmlns:a16="http://schemas.microsoft.com/office/drawing/2014/main" id="{0F4EE782-1BD3-4328-A118-92AFAF1A09E2}"/>
              </a:ext>
            </a:extLst>
          </p:cNvPr>
          <p:cNvCxnSpPr/>
          <p:nvPr/>
        </p:nvCxnSpPr>
        <p:spPr bwMode="auto">
          <a:xfrm>
            <a:off x="6747163" y="29530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6" name="Tabela 5">
            <a:extLst>
              <a:ext uri="{FF2B5EF4-FFF2-40B4-BE49-F238E27FC236}">
                <a16:creationId xmlns:a16="http://schemas.microsoft.com/office/drawing/2014/main" id="{ED09B26F-15D5-48C9-8C35-CFEC550B810B}"/>
              </a:ext>
            </a:extLst>
          </p:cNvPr>
          <p:cNvGraphicFramePr>
            <a:graphicFrameLocks noGrp="1"/>
          </p:cNvGraphicFramePr>
          <p:nvPr/>
        </p:nvGraphicFramePr>
        <p:xfrm>
          <a:off x="7917180" y="2644935"/>
          <a:ext cx="419100" cy="745965"/>
        </p:xfrm>
        <a:graphic>
          <a:graphicData uri="http://schemas.openxmlformats.org/drawingml/2006/table">
            <a:tbl>
              <a:tblPr/>
              <a:tblGrid>
                <a:gridCol w="419100">
                  <a:extLst>
                    <a:ext uri="{9D8B030D-6E8A-4147-A177-3AD203B41FA5}">
                      <a16:colId xmlns:a16="http://schemas.microsoft.com/office/drawing/2014/main" val="3383849666"/>
                    </a:ext>
                  </a:extLst>
                </a:gridCol>
              </a:tblGrid>
              <a:tr h="248655">
                <a:tc>
                  <a:txBody>
                    <a:bodyPr/>
                    <a:lstStyle/>
                    <a:p>
                      <a:pPr algn="l" fontAlgn="ctr"/>
                      <a:r>
                        <a:rPr lang="fr-FR" sz="800" b="1" i="0" u="none" strike="noStrike" dirty="0">
                          <a:solidFill>
                            <a:srgbClr val="00B050"/>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3155357483"/>
                  </a:ext>
                </a:extLst>
              </a:tr>
              <a:tr h="248655">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780377957"/>
                  </a:ext>
                </a:extLst>
              </a:tr>
              <a:tr h="248655">
                <a:tc>
                  <a:txBody>
                    <a:bodyPr/>
                    <a:lstStyle/>
                    <a:p>
                      <a:pPr algn="l" fontAlgn="ctr"/>
                      <a:r>
                        <a:rPr lang="fr-FR" sz="800" b="1" i="0" u="none" strike="noStrike" dirty="0">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148454082"/>
                  </a:ext>
                </a:extLst>
              </a:tr>
            </a:tbl>
          </a:graphicData>
        </a:graphic>
      </p:graphicFrame>
      <p:cxnSp>
        <p:nvCxnSpPr>
          <p:cNvPr id="65" name="Connecteur droit avec flèche 73">
            <a:extLst>
              <a:ext uri="{FF2B5EF4-FFF2-40B4-BE49-F238E27FC236}">
                <a16:creationId xmlns:a16="http://schemas.microsoft.com/office/drawing/2014/main" id="{5D1BA381-5F43-4936-85B7-D42AB5478DFF}"/>
              </a:ext>
            </a:extLst>
          </p:cNvPr>
          <p:cNvCxnSpPr/>
          <p:nvPr/>
        </p:nvCxnSpPr>
        <p:spPr bwMode="auto">
          <a:xfrm flipV="1">
            <a:off x="7767020" y="26979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66" name="Connecteur droit avec flèche 65">
            <a:extLst>
              <a:ext uri="{FF2B5EF4-FFF2-40B4-BE49-F238E27FC236}">
                <a16:creationId xmlns:a16="http://schemas.microsoft.com/office/drawing/2014/main" id="{B7E579F5-62EA-4A5F-8DA9-C33D8F3F5C88}"/>
              </a:ext>
            </a:extLst>
          </p:cNvPr>
          <p:cNvCxnSpPr/>
          <p:nvPr/>
        </p:nvCxnSpPr>
        <p:spPr bwMode="auto">
          <a:xfrm>
            <a:off x="7760623" y="32197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67" name="Connecteur droit avec flèche 65">
            <a:extLst>
              <a:ext uri="{FF2B5EF4-FFF2-40B4-BE49-F238E27FC236}">
                <a16:creationId xmlns:a16="http://schemas.microsoft.com/office/drawing/2014/main" id="{37CEBDB1-3790-44B8-816A-8608940FE699}"/>
              </a:ext>
            </a:extLst>
          </p:cNvPr>
          <p:cNvCxnSpPr/>
          <p:nvPr/>
        </p:nvCxnSpPr>
        <p:spPr bwMode="auto">
          <a:xfrm>
            <a:off x="7760623" y="29530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7" name="Tabela 6">
            <a:extLst>
              <a:ext uri="{FF2B5EF4-FFF2-40B4-BE49-F238E27FC236}">
                <a16:creationId xmlns:a16="http://schemas.microsoft.com/office/drawing/2014/main" id="{A7BB1CA3-7FA6-404D-B78D-142060D435B4}"/>
              </a:ext>
            </a:extLst>
          </p:cNvPr>
          <p:cNvGraphicFramePr>
            <a:graphicFrameLocks noGrp="1"/>
          </p:cNvGraphicFramePr>
          <p:nvPr/>
        </p:nvGraphicFramePr>
        <p:xfrm>
          <a:off x="5913120" y="3902234"/>
          <a:ext cx="320040" cy="761205"/>
        </p:xfrm>
        <a:graphic>
          <a:graphicData uri="http://schemas.openxmlformats.org/drawingml/2006/table">
            <a:tbl>
              <a:tblPr/>
              <a:tblGrid>
                <a:gridCol w="320040">
                  <a:extLst>
                    <a:ext uri="{9D8B030D-6E8A-4147-A177-3AD203B41FA5}">
                      <a16:colId xmlns:a16="http://schemas.microsoft.com/office/drawing/2014/main" val="4190957984"/>
                    </a:ext>
                  </a:extLst>
                </a:gridCol>
              </a:tblGrid>
              <a:tr h="253735">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41608986"/>
                  </a:ext>
                </a:extLst>
              </a:tr>
              <a:tr h="253735">
                <a:tc>
                  <a:txBody>
                    <a:bodyPr/>
                    <a:lstStyle/>
                    <a:p>
                      <a:pPr algn="l" fontAlgn="ctr"/>
                      <a:r>
                        <a:rPr lang="pl-PL" sz="800" b="1" i="0" u="none" strike="noStrike" dirty="0">
                          <a:solidFill>
                            <a:schemeClr val="tx1"/>
                          </a:solidFill>
                          <a:effectLst/>
                          <a:latin typeface="Tahoma" panose="020B0604030504040204" pitchFamily="34" charset="0"/>
                        </a:rPr>
                        <a:t>=</a:t>
                      </a:r>
                      <a:endParaRPr lang="fr-FR" sz="800" b="1" i="0" u="none" strike="noStrike" dirty="0">
                        <a:solidFill>
                          <a:schemeClr val="tx1"/>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304881341"/>
                  </a:ext>
                </a:extLst>
              </a:tr>
              <a:tr h="253735">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011264986"/>
                  </a:ext>
                </a:extLst>
              </a:tr>
            </a:tbl>
          </a:graphicData>
        </a:graphic>
      </p:graphicFrame>
      <p:cxnSp>
        <p:nvCxnSpPr>
          <p:cNvPr id="68" name="Connecteur droit avec flèche 65">
            <a:extLst>
              <a:ext uri="{FF2B5EF4-FFF2-40B4-BE49-F238E27FC236}">
                <a16:creationId xmlns:a16="http://schemas.microsoft.com/office/drawing/2014/main" id="{B53BC896-CBBC-449B-946F-A8736D3F048B}"/>
              </a:ext>
            </a:extLst>
          </p:cNvPr>
          <p:cNvCxnSpPr/>
          <p:nvPr/>
        </p:nvCxnSpPr>
        <p:spPr bwMode="auto">
          <a:xfrm>
            <a:off x="5726083" y="39665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69" name="Connecteur droit avec flèche 73">
            <a:extLst>
              <a:ext uri="{FF2B5EF4-FFF2-40B4-BE49-F238E27FC236}">
                <a16:creationId xmlns:a16="http://schemas.microsoft.com/office/drawing/2014/main" id="{D09718C7-5B06-4206-93DF-670D054DBBAF}"/>
              </a:ext>
            </a:extLst>
          </p:cNvPr>
          <p:cNvCxnSpPr/>
          <p:nvPr/>
        </p:nvCxnSpPr>
        <p:spPr bwMode="auto">
          <a:xfrm flipV="1">
            <a:off x="5724860" y="446581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70" name="Connecteur droit avec flèche 48">
            <a:extLst>
              <a:ext uri="{FF2B5EF4-FFF2-40B4-BE49-F238E27FC236}">
                <a16:creationId xmlns:a16="http://schemas.microsoft.com/office/drawing/2014/main" id="{E6A22FE5-880A-4672-9FD2-57D777132FC5}"/>
              </a:ext>
            </a:extLst>
          </p:cNvPr>
          <p:cNvCxnSpPr/>
          <p:nvPr/>
        </p:nvCxnSpPr>
        <p:spPr bwMode="auto">
          <a:xfrm rot="2700000" flipV="1">
            <a:off x="5735211" y="422568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aphicFrame>
        <p:nvGraphicFramePr>
          <p:cNvPr id="71" name="Tabela 70">
            <a:extLst>
              <a:ext uri="{FF2B5EF4-FFF2-40B4-BE49-F238E27FC236}">
                <a16:creationId xmlns:a16="http://schemas.microsoft.com/office/drawing/2014/main" id="{9096C7A6-3D53-4D40-8680-86DAD968F958}"/>
              </a:ext>
            </a:extLst>
          </p:cNvPr>
          <p:cNvGraphicFramePr>
            <a:graphicFrameLocks noGrp="1"/>
          </p:cNvGraphicFramePr>
          <p:nvPr/>
        </p:nvGraphicFramePr>
        <p:xfrm>
          <a:off x="6926580" y="3902234"/>
          <a:ext cx="320040" cy="761205"/>
        </p:xfrm>
        <a:graphic>
          <a:graphicData uri="http://schemas.openxmlformats.org/drawingml/2006/table">
            <a:tbl>
              <a:tblPr/>
              <a:tblGrid>
                <a:gridCol w="320040">
                  <a:extLst>
                    <a:ext uri="{9D8B030D-6E8A-4147-A177-3AD203B41FA5}">
                      <a16:colId xmlns:a16="http://schemas.microsoft.com/office/drawing/2014/main" val="4190957984"/>
                    </a:ext>
                  </a:extLst>
                </a:gridCol>
              </a:tblGrid>
              <a:tr h="253735">
                <a:tc>
                  <a:txBody>
                    <a:bodyPr/>
                    <a:lstStyle/>
                    <a:p>
                      <a:pPr algn="l" fontAlgn="ctr"/>
                      <a:r>
                        <a:rPr lang="fr-FR" sz="800" b="1" i="0" u="none" strike="noStrike" dirty="0">
                          <a:solidFill>
                            <a:srgbClr val="DD4B5A"/>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241608986"/>
                  </a:ext>
                </a:extLst>
              </a:tr>
              <a:tr h="253735">
                <a:tc>
                  <a:txBody>
                    <a:bodyPr/>
                    <a:lstStyle/>
                    <a:p>
                      <a:pPr marL="0" algn="l" defTabSz="914400" rtl="0" eaLnBrk="1" fontAlgn="ctr" latinLnBrk="0" hangingPunct="1"/>
                      <a:r>
                        <a:rPr lang="fr-FR" sz="800" b="1" i="0" u="none" strike="noStrike" kern="1200" dirty="0">
                          <a:solidFill>
                            <a:srgbClr val="DD4B5A"/>
                          </a:solidFill>
                          <a:effectLst/>
                          <a:latin typeface="Tahoma" panose="020B0604030504040204" pitchFamily="34" charset="0"/>
                          <a:ea typeface="+mn-ea"/>
                          <a:cs typeface="+mn-cs"/>
                        </a:rPr>
                        <a:t>-3</a:t>
                      </a:r>
                    </a:p>
                  </a:txBody>
                  <a:tcPr marL="7620" marR="7620" marT="7620" marB="0" anchor="ctr">
                    <a:lnL>
                      <a:noFill/>
                    </a:lnL>
                    <a:lnR>
                      <a:noFill/>
                    </a:lnR>
                    <a:lnT>
                      <a:noFill/>
                    </a:lnT>
                    <a:lnB>
                      <a:noFill/>
                    </a:lnB>
                  </a:tcPr>
                </a:tc>
                <a:extLst>
                  <a:ext uri="{0D108BD9-81ED-4DB2-BD59-A6C34878D82A}">
                    <a16:rowId xmlns:a16="http://schemas.microsoft.com/office/drawing/2014/main" val="1304881341"/>
                  </a:ext>
                </a:extLst>
              </a:tr>
              <a:tr h="253735">
                <a:tc>
                  <a:txBody>
                    <a:bodyPr/>
                    <a:lstStyle/>
                    <a:p>
                      <a:pPr algn="l" fontAlgn="ctr"/>
                      <a:r>
                        <a:rPr lang="fr-FR" sz="800" b="1" i="0" u="none" strike="noStrike" dirty="0">
                          <a:solidFill>
                            <a:srgbClr val="00B050"/>
                          </a:solidFill>
                          <a:effectLst/>
                          <a:latin typeface="Tahoma" panose="020B0604030504040204" pitchFamily="34" charset="0"/>
                        </a:rPr>
                        <a:t>+9</a:t>
                      </a:r>
                    </a:p>
                  </a:txBody>
                  <a:tcPr marL="7620" marR="7620" marT="7620" marB="0" anchor="ctr">
                    <a:lnL>
                      <a:noFill/>
                    </a:lnL>
                    <a:lnR>
                      <a:noFill/>
                    </a:lnR>
                    <a:lnT>
                      <a:noFill/>
                    </a:lnT>
                    <a:lnB>
                      <a:noFill/>
                    </a:lnB>
                  </a:tcPr>
                </a:tc>
                <a:extLst>
                  <a:ext uri="{0D108BD9-81ED-4DB2-BD59-A6C34878D82A}">
                    <a16:rowId xmlns:a16="http://schemas.microsoft.com/office/drawing/2014/main" val="1011264986"/>
                  </a:ext>
                </a:extLst>
              </a:tr>
            </a:tbl>
          </a:graphicData>
        </a:graphic>
      </p:graphicFrame>
      <p:cxnSp>
        <p:nvCxnSpPr>
          <p:cNvPr id="72" name="Connecteur droit avec flèche 65">
            <a:extLst>
              <a:ext uri="{FF2B5EF4-FFF2-40B4-BE49-F238E27FC236}">
                <a16:creationId xmlns:a16="http://schemas.microsoft.com/office/drawing/2014/main" id="{3A18C47C-C01E-448E-B785-35769114853E}"/>
              </a:ext>
            </a:extLst>
          </p:cNvPr>
          <p:cNvCxnSpPr>
            <a:cxnSpLocks/>
          </p:cNvCxnSpPr>
          <p:nvPr/>
        </p:nvCxnSpPr>
        <p:spPr bwMode="auto">
          <a:xfrm>
            <a:off x="6739543" y="39665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74" name="Connecteur droit avec flèche 73">
            <a:extLst>
              <a:ext uri="{FF2B5EF4-FFF2-40B4-BE49-F238E27FC236}">
                <a16:creationId xmlns:a16="http://schemas.microsoft.com/office/drawing/2014/main" id="{20F1C6AC-9D22-46A7-B99B-6428308A8BAE}"/>
              </a:ext>
            </a:extLst>
          </p:cNvPr>
          <p:cNvCxnSpPr/>
          <p:nvPr/>
        </p:nvCxnSpPr>
        <p:spPr bwMode="auto">
          <a:xfrm flipV="1">
            <a:off x="6738320" y="446581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aphicFrame>
        <p:nvGraphicFramePr>
          <p:cNvPr id="8" name="Tabela 7">
            <a:extLst>
              <a:ext uri="{FF2B5EF4-FFF2-40B4-BE49-F238E27FC236}">
                <a16:creationId xmlns:a16="http://schemas.microsoft.com/office/drawing/2014/main" id="{C634FA9A-FDD0-43C9-9955-DA7D648AA624}"/>
              </a:ext>
            </a:extLst>
          </p:cNvPr>
          <p:cNvGraphicFramePr>
            <a:graphicFrameLocks noGrp="1"/>
          </p:cNvGraphicFramePr>
          <p:nvPr/>
        </p:nvGraphicFramePr>
        <p:xfrm>
          <a:off x="7917180" y="3901440"/>
          <a:ext cx="304800" cy="762000"/>
        </p:xfrm>
        <a:graphic>
          <a:graphicData uri="http://schemas.openxmlformats.org/drawingml/2006/table">
            <a:tbl>
              <a:tblPr/>
              <a:tblGrid>
                <a:gridCol w="304800">
                  <a:extLst>
                    <a:ext uri="{9D8B030D-6E8A-4147-A177-3AD203B41FA5}">
                      <a16:colId xmlns:a16="http://schemas.microsoft.com/office/drawing/2014/main" val="2884855364"/>
                    </a:ext>
                  </a:extLst>
                </a:gridCol>
              </a:tblGrid>
              <a:tr h="254000">
                <a:tc>
                  <a:txBody>
                    <a:bodyPr/>
                    <a:lstStyle/>
                    <a:p>
                      <a:pPr marL="0" algn="l" defTabSz="914400" rtl="0" eaLnBrk="1" fontAlgn="ctr" latinLnBrk="0" hangingPunct="1"/>
                      <a:r>
                        <a:rPr lang="fr-FR" sz="800" b="1" i="0" u="none" strike="noStrike" kern="1200" dirty="0">
                          <a:solidFill>
                            <a:srgbClr val="00B050"/>
                          </a:solidFill>
                          <a:effectLst/>
                          <a:latin typeface="Tahoma" panose="020B0604030504040204" pitchFamily="34" charset="0"/>
                          <a:ea typeface="+mn-ea"/>
                          <a:cs typeface="+mn-cs"/>
                        </a:rPr>
                        <a:t>+3</a:t>
                      </a:r>
                    </a:p>
                  </a:txBody>
                  <a:tcPr marL="7620" marR="7620" marT="7620" marB="0" anchor="ctr">
                    <a:lnL>
                      <a:noFill/>
                    </a:lnL>
                    <a:lnR>
                      <a:noFill/>
                    </a:lnR>
                    <a:lnT>
                      <a:noFill/>
                    </a:lnT>
                    <a:lnB>
                      <a:noFill/>
                    </a:lnB>
                  </a:tcPr>
                </a:tc>
                <a:extLst>
                  <a:ext uri="{0D108BD9-81ED-4DB2-BD59-A6C34878D82A}">
                    <a16:rowId xmlns:a16="http://schemas.microsoft.com/office/drawing/2014/main" val="1134377771"/>
                  </a:ext>
                </a:extLst>
              </a:tr>
              <a:tr h="254000">
                <a:tc>
                  <a:txBody>
                    <a:bodyPr/>
                    <a:lstStyle/>
                    <a:p>
                      <a:pPr marL="0" algn="l" defTabSz="914400" rtl="0" eaLnBrk="1" fontAlgn="ctr" latinLnBrk="0" hangingPunct="1"/>
                      <a:r>
                        <a:rPr lang="fr-FR" sz="800" b="1" i="0" u="none" strike="noStrike" kern="1200" dirty="0">
                          <a:solidFill>
                            <a:schemeClr val="tx1"/>
                          </a:solidFill>
                          <a:effectLst/>
                          <a:latin typeface="Tahoma" panose="020B0604030504040204" pitchFamily="34" charset="0"/>
                          <a:ea typeface="+mn-ea"/>
                          <a:cs typeface="+mn-cs"/>
                        </a:rPr>
                        <a:t>=</a:t>
                      </a:r>
                    </a:p>
                  </a:txBody>
                  <a:tcPr marL="7620" marR="7620" marT="7620" marB="0" anchor="ctr">
                    <a:lnL>
                      <a:noFill/>
                    </a:lnL>
                    <a:lnR>
                      <a:noFill/>
                    </a:lnR>
                    <a:lnT>
                      <a:noFill/>
                    </a:lnT>
                    <a:lnB>
                      <a:noFill/>
                    </a:lnB>
                  </a:tcPr>
                </a:tc>
                <a:extLst>
                  <a:ext uri="{0D108BD9-81ED-4DB2-BD59-A6C34878D82A}">
                    <a16:rowId xmlns:a16="http://schemas.microsoft.com/office/drawing/2014/main" val="1965203675"/>
                  </a:ext>
                </a:extLst>
              </a:tr>
              <a:tr h="254000">
                <a:tc>
                  <a:txBody>
                    <a:bodyPr/>
                    <a:lstStyle/>
                    <a:p>
                      <a:pPr marL="0" algn="l" defTabSz="914400" rtl="0" eaLnBrk="1" fontAlgn="ctr" latinLnBrk="0" hangingPunct="1"/>
                      <a:r>
                        <a:rPr lang="fr-FR" sz="800" b="1" i="0" u="none" strike="noStrike" kern="1200" dirty="0">
                          <a:solidFill>
                            <a:srgbClr val="DD4B5A"/>
                          </a:solidFill>
                          <a:effectLst/>
                          <a:latin typeface="Tahoma" panose="020B0604030504040204" pitchFamily="34" charset="0"/>
                          <a:ea typeface="+mn-ea"/>
                          <a:cs typeface="+mn-cs"/>
                        </a:rPr>
                        <a:t>-1</a:t>
                      </a:r>
                    </a:p>
                  </a:txBody>
                  <a:tcPr marL="7620" marR="7620" marT="7620" marB="0" anchor="ctr">
                    <a:lnL>
                      <a:noFill/>
                    </a:lnL>
                    <a:lnR>
                      <a:noFill/>
                    </a:lnR>
                    <a:lnT>
                      <a:noFill/>
                    </a:lnT>
                    <a:lnB>
                      <a:noFill/>
                    </a:lnB>
                  </a:tcPr>
                </a:tc>
                <a:extLst>
                  <a:ext uri="{0D108BD9-81ED-4DB2-BD59-A6C34878D82A}">
                    <a16:rowId xmlns:a16="http://schemas.microsoft.com/office/drawing/2014/main" val="1739087659"/>
                  </a:ext>
                </a:extLst>
              </a:tr>
            </a:tbl>
          </a:graphicData>
        </a:graphic>
      </p:graphicFrame>
      <p:cxnSp>
        <p:nvCxnSpPr>
          <p:cNvPr id="78" name="Connecteur droit avec flèche 65">
            <a:extLst>
              <a:ext uri="{FF2B5EF4-FFF2-40B4-BE49-F238E27FC236}">
                <a16:creationId xmlns:a16="http://schemas.microsoft.com/office/drawing/2014/main" id="{B867A476-B8C6-4833-9E74-CEDA0776D164}"/>
              </a:ext>
            </a:extLst>
          </p:cNvPr>
          <p:cNvCxnSpPr>
            <a:cxnSpLocks/>
          </p:cNvCxnSpPr>
          <p:nvPr/>
        </p:nvCxnSpPr>
        <p:spPr bwMode="auto">
          <a:xfrm>
            <a:off x="7776461" y="445769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0" name="Connecteur droit avec flèche 65">
            <a:extLst>
              <a:ext uri="{FF2B5EF4-FFF2-40B4-BE49-F238E27FC236}">
                <a16:creationId xmlns:a16="http://schemas.microsoft.com/office/drawing/2014/main" id="{0B99411F-7F45-47E7-8AAE-790E8FC713D0}"/>
              </a:ext>
            </a:extLst>
          </p:cNvPr>
          <p:cNvCxnSpPr>
            <a:cxnSpLocks/>
          </p:cNvCxnSpPr>
          <p:nvPr/>
        </p:nvCxnSpPr>
        <p:spPr bwMode="auto">
          <a:xfrm>
            <a:off x="6738320" y="423768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4" name="Connecteur droit avec flèche 73">
            <a:extLst>
              <a:ext uri="{FF2B5EF4-FFF2-40B4-BE49-F238E27FC236}">
                <a16:creationId xmlns:a16="http://schemas.microsoft.com/office/drawing/2014/main" id="{DD5400A1-2527-4AFE-AA70-A937B85D8276}"/>
              </a:ext>
            </a:extLst>
          </p:cNvPr>
          <p:cNvCxnSpPr/>
          <p:nvPr/>
        </p:nvCxnSpPr>
        <p:spPr bwMode="auto">
          <a:xfrm flipV="1">
            <a:off x="7753976" y="397108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88" name="Connecteur droit avec flèche 48">
            <a:extLst>
              <a:ext uri="{FF2B5EF4-FFF2-40B4-BE49-F238E27FC236}">
                <a16:creationId xmlns:a16="http://schemas.microsoft.com/office/drawing/2014/main" id="{5169E695-3432-419B-A506-E0EA13DB5C87}"/>
              </a:ext>
            </a:extLst>
          </p:cNvPr>
          <p:cNvCxnSpPr/>
          <p:nvPr/>
        </p:nvCxnSpPr>
        <p:spPr bwMode="auto">
          <a:xfrm rot="2700000" flipV="1">
            <a:off x="7735079" y="421866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pSp>
        <p:nvGrpSpPr>
          <p:cNvPr id="75" name="Groupe 74">
            <a:extLst>
              <a:ext uri="{FF2B5EF4-FFF2-40B4-BE49-F238E27FC236}">
                <a16:creationId xmlns:a16="http://schemas.microsoft.com/office/drawing/2014/main" id="{7E97CC4B-D642-4089-AE8C-35C305F95A8E}"/>
              </a:ext>
            </a:extLst>
          </p:cNvPr>
          <p:cNvGrpSpPr/>
          <p:nvPr/>
        </p:nvGrpSpPr>
        <p:grpSpPr>
          <a:xfrm>
            <a:off x="727555" y="820927"/>
            <a:ext cx="982374" cy="360000"/>
            <a:chOff x="727555" y="820927"/>
            <a:chExt cx="982374" cy="360000"/>
          </a:xfrm>
        </p:grpSpPr>
        <p:sp>
          <p:nvSpPr>
            <p:cNvPr id="76" name="Espace réservé du texte 4">
              <a:extLst>
                <a:ext uri="{FF2B5EF4-FFF2-40B4-BE49-F238E27FC236}">
                  <a16:creationId xmlns:a16="http://schemas.microsoft.com/office/drawing/2014/main" id="{A6894AC1-B63C-43B9-821B-E931688E0535}"/>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77" name="Picture 2" descr="C:\Users\NicoC\Desktop\CEVIPOF\sample-01.png">
              <a:extLst>
                <a:ext uri="{FF2B5EF4-FFF2-40B4-BE49-F238E27FC236}">
                  <a16:creationId xmlns:a16="http://schemas.microsoft.com/office/drawing/2014/main" id="{1B4D5771-2868-4341-8CD5-3CC45ED23C96}"/>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92304500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perception de la probité du personnel politique</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6" name="AutoShape 4"/>
          <p:cNvSpPr>
            <a:spLocks noChangeArrowheads="1"/>
          </p:cNvSpPr>
          <p:nvPr/>
        </p:nvSpPr>
        <p:spPr bwMode="auto">
          <a:xfrm>
            <a:off x="6035136" y="2083684"/>
            <a:ext cx="3126118" cy="1380218"/>
          </a:xfrm>
          <a:prstGeom prst="roundRect">
            <a:avLst>
              <a:gd name="adj" fmla="val 5266"/>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a typeface="+mn-ea"/>
              <a:cs typeface="+mn-cs"/>
            </a:endParaRPr>
          </a:p>
        </p:txBody>
      </p:sp>
      <p:sp>
        <p:nvSpPr>
          <p:cNvPr id="29" name="=affich1"/>
          <p:cNvSpPr>
            <a:spLocks noChangeAspect="1"/>
          </p:cNvSpPr>
          <p:nvPr/>
        </p:nvSpPr>
        <p:spPr bwMode="auto">
          <a:xfrm rot="3470042">
            <a:off x="6266313" y="2268046"/>
            <a:ext cx="333370" cy="359979"/>
          </a:xfrm>
          <a:prstGeom prst="blockArc">
            <a:avLst>
              <a:gd name="adj1" fmla="val 10800000"/>
              <a:gd name="adj2" fmla="val 2543219"/>
              <a:gd name="adj3" fmla="val 31826"/>
            </a:avLst>
          </a:prstGeom>
          <a:solidFill>
            <a:srgbClr val="376092"/>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 name="=affich2"/>
          <p:cNvSpPr>
            <a:spLocks noChangeAspect="1"/>
          </p:cNvSpPr>
          <p:nvPr/>
        </p:nvSpPr>
        <p:spPr bwMode="auto">
          <a:xfrm rot="3470042">
            <a:off x="6266313" y="2950439"/>
            <a:ext cx="333369" cy="359979"/>
          </a:xfrm>
          <a:prstGeom prst="blockArc">
            <a:avLst>
              <a:gd name="adj1" fmla="val 10800000"/>
              <a:gd name="adj2" fmla="val 2543219"/>
              <a:gd name="adj3" fmla="val 31826"/>
            </a:avLst>
          </a:prstGeom>
          <a:solidFill>
            <a:srgbClr val="FF5050"/>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 name="=label1"/>
          <p:cNvSpPr txBox="1"/>
          <p:nvPr/>
        </p:nvSpPr>
        <p:spPr>
          <a:xfrm>
            <a:off x="2335862" y="3659483"/>
            <a:ext cx="499888" cy="261610"/>
          </a:xfrm>
          <a:prstGeom prst="rect">
            <a:avLst/>
          </a:prstGeom>
          <a:noFill/>
          <a:effectLst/>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000000">
                    <a:lumMod val="75000"/>
                    <a:lumOff val="25000"/>
                  </a:srgbClr>
                </a:solidFill>
                <a:effectLst/>
                <a:uLnTx/>
                <a:uFillTx/>
                <a:latin typeface="Tahoma" pitchFamily="34" charset="0"/>
                <a:ea typeface="Tahoma" pitchFamily="34" charset="0"/>
                <a:cs typeface="Tahoma" pitchFamily="34" charset="0"/>
              </a:rPr>
              <a:t>NSP</a:t>
            </a:r>
          </a:p>
        </p:txBody>
      </p:sp>
      <p:graphicFrame>
        <p:nvGraphicFramePr>
          <p:cNvPr id="41" name="Graphique 40"/>
          <p:cNvGraphicFramePr/>
          <p:nvPr/>
        </p:nvGraphicFramePr>
        <p:xfrm>
          <a:off x="1863306" y="1462572"/>
          <a:ext cx="4235569" cy="26138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Tableau 41"/>
          <p:cNvGraphicFramePr>
            <a:graphicFrameLocks noGrp="1"/>
          </p:cNvGraphicFramePr>
          <p:nvPr/>
        </p:nvGraphicFramePr>
        <p:xfrm>
          <a:off x="6735673" y="2083677"/>
          <a:ext cx="1675082" cy="1408980"/>
        </p:xfrm>
        <a:graphic>
          <a:graphicData uri="http://schemas.openxmlformats.org/drawingml/2006/table">
            <a:tbl>
              <a:tblPr/>
              <a:tblGrid>
                <a:gridCol w="1675082">
                  <a:extLst>
                    <a:ext uri="{9D8B030D-6E8A-4147-A177-3AD203B41FA5}">
                      <a16:colId xmlns:a16="http://schemas.microsoft.com/office/drawing/2014/main" val="20000"/>
                    </a:ext>
                  </a:extLst>
                </a:gridCol>
              </a:tblGrid>
              <a:tr h="704490">
                <a:tc>
                  <a:txBody>
                    <a:bodyPr/>
                    <a:lstStyle/>
                    <a:p>
                      <a:pPr algn="l" fontAlgn="ctr"/>
                      <a:r>
                        <a:rPr lang="fr-FR" sz="1200" b="0" i="0" u="none" strike="noStrike" dirty="0">
                          <a:solidFill>
                            <a:srgbClr val="404040"/>
                          </a:solidFill>
                          <a:latin typeface="Tahoma"/>
                        </a:rPr>
                        <a:t>Plutôt honnêtes</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704490">
                <a:tc>
                  <a:txBody>
                    <a:bodyPr/>
                    <a:lstStyle/>
                    <a:p>
                      <a:pPr algn="l" fontAlgn="ctr"/>
                      <a:r>
                        <a:rPr lang="fr-FR" sz="1200" b="0" i="0" u="none" strike="noStrike" dirty="0">
                          <a:solidFill>
                            <a:srgbClr val="404040"/>
                          </a:solidFill>
                          <a:latin typeface="Tahoma"/>
                        </a:rPr>
                        <a:t>Plutôt corrompus</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43"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N42 : Diriez-vous qu'en règle générale, les élu(e)s et les dirigeant(e)s politiques français sont plutôt honnêtes ou plutôt corrompu(e)s? </a:t>
            </a:r>
          </a:p>
        </p:txBody>
      </p:sp>
      <p:graphicFrame>
        <p:nvGraphicFramePr>
          <p:cNvPr id="22" name="Graphique 21"/>
          <p:cNvGraphicFramePr/>
          <p:nvPr/>
        </p:nvGraphicFramePr>
        <p:xfrm>
          <a:off x="808157" y="4292001"/>
          <a:ext cx="8775790" cy="18775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oup 27"/>
          <p:cNvGraphicFramePr>
            <a:graphicFrameLocks noGrp="1"/>
          </p:cNvGraphicFramePr>
          <p:nvPr/>
        </p:nvGraphicFramePr>
        <p:xfrm>
          <a:off x="1532709" y="6107229"/>
          <a:ext cx="7741923" cy="280988"/>
        </p:xfrm>
        <a:graphic>
          <a:graphicData uri="http://schemas.openxmlformats.org/drawingml/2006/table">
            <a:tbl>
              <a:tblPr/>
              <a:tblGrid>
                <a:gridCol w="1105989">
                  <a:extLst>
                    <a:ext uri="{9D8B030D-6E8A-4147-A177-3AD203B41FA5}">
                      <a16:colId xmlns:a16="http://schemas.microsoft.com/office/drawing/2014/main" val="20000"/>
                    </a:ext>
                  </a:extLst>
                </a:gridCol>
                <a:gridCol w="1105989">
                  <a:extLst>
                    <a:ext uri="{9D8B030D-6E8A-4147-A177-3AD203B41FA5}">
                      <a16:colId xmlns:a16="http://schemas.microsoft.com/office/drawing/2014/main" val="20001"/>
                    </a:ext>
                  </a:extLst>
                </a:gridCol>
                <a:gridCol w="1105989">
                  <a:extLst>
                    <a:ext uri="{9D8B030D-6E8A-4147-A177-3AD203B41FA5}">
                      <a16:colId xmlns:a16="http://schemas.microsoft.com/office/drawing/2014/main" val="20002"/>
                    </a:ext>
                  </a:extLst>
                </a:gridCol>
                <a:gridCol w="1105989">
                  <a:extLst>
                    <a:ext uri="{9D8B030D-6E8A-4147-A177-3AD203B41FA5}">
                      <a16:colId xmlns:a16="http://schemas.microsoft.com/office/drawing/2014/main" val="912317866"/>
                    </a:ext>
                  </a:extLst>
                </a:gridCol>
                <a:gridCol w="1105989">
                  <a:extLst>
                    <a:ext uri="{9D8B030D-6E8A-4147-A177-3AD203B41FA5}">
                      <a16:colId xmlns:a16="http://schemas.microsoft.com/office/drawing/2014/main" val="3014358074"/>
                    </a:ext>
                  </a:extLst>
                </a:gridCol>
                <a:gridCol w="1105989">
                  <a:extLst>
                    <a:ext uri="{9D8B030D-6E8A-4147-A177-3AD203B41FA5}">
                      <a16:colId xmlns:a16="http://schemas.microsoft.com/office/drawing/2014/main" val="4065807740"/>
                    </a:ext>
                  </a:extLst>
                </a:gridCol>
                <a:gridCol w="1105989">
                  <a:extLst>
                    <a:ext uri="{9D8B030D-6E8A-4147-A177-3AD203B41FA5}">
                      <a16:colId xmlns:a16="http://schemas.microsoft.com/office/drawing/2014/main" val="975428459"/>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spc="0" normalizeH="0" baseline="0" noProof="0" dirty="0">
                          <a:ln>
                            <a:noFill/>
                          </a:ln>
                          <a:solidFill>
                            <a:srgbClr val="808080">
                              <a:lumMod val="50000"/>
                            </a:srgbClr>
                          </a:solidFill>
                          <a:effectLst/>
                          <a:uLnTx/>
                          <a:uFillTx/>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spc="0" normalizeH="0" baseline="0" noProof="0" dirty="0">
                          <a:ln>
                            <a:noFill/>
                          </a:ln>
                          <a:solidFill>
                            <a:srgbClr val="808080">
                              <a:lumMod val="50000"/>
                            </a:srgbClr>
                          </a:solidFill>
                          <a:effectLst/>
                          <a:uLnTx/>
                          <a:uFillTx/>
                          <a:latin typeface="Tahoma" pitchFamily="34" charset="0"/>
                          <a:ea typeface="+mn-ea"/>
                          <a:cs typeface="+mn-cs"/>
                        </a:rPr>
                        <a:t>Décembre 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spc="0" normalizeH="0" baseline="0" noProof="0" dirty="0">
                          <a:ln>
                            <a:noFill/>
                          </a:ln>
                          <a:solidFill>
                            <a:srgbClr val="808080">
                              <a:lumMod val="50000"/>
                            </a:srgbClr>
                          </a:solidFill>
                          <a:effectLst/>
                          <a:uLnTx/>
                          <a:uFillTx/>
                          <a:latin typeface="Tahoma" pitchFamily="34" charset="0"/>
                          <a:ea typeface="+mn-ea"/>
                          <a:cs typeface="+mn-cs"/>
                        </a:rPr>
                        <a:t>Février 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err="1">
                          <a:ln>
                            <a:noFill/>
                          </a:ln>
                          <a:solidFill>
                            <a:srgbClr val="808080">
                              <a:lumMod val="50000"/>
                            </a:srgbClr>
                          </a:solidFill>
                          <a:effectLst/>
                          <a:uLnTx/>
                          <a:uFillTx/>
                          <a:latin typeface="Tahoma" pitchFamily="34" charset="0"/>
                          <a:ea typeface="+mn-ea"/>
                          <a:cs typeface="+mn-cs"/>
                        </a:rPr>
                        <a:t>Février</a:t>
                      </a:r>
                      <a:r>
                        <a:rPr kumimoji="0" lang="en-US" sz="1000" b="0" i="0" u="none" strike="noStrike" kern="1200" cap="none" spc="0" normalizeH="0" baseline="0" noProof="0" dirty="0">
                          <a:ln>
                            <a:noFill/>
                          </a:ln>
                          <a:solidFill>
                            <a:srgbClr val="808080">
                              <a:lumMod val="50000"/>
                            </a:srgbClr>
                          </a:solidFill>
                          <a:effectLst/>
                          <a:uLnTx/>
                          <a:uFillTx/>
                          <a:latin typeface="Tahoma" pitchFamily="34" charset="0"/>
                          <a:ea typeface="+mn-ea"/>
                          <a:cs typeface="+mn-cs"/>
                        </a:rPr>
                        <a:t> 2021</a:t>
                      </a:r>
                      <a:endParaRPr kumimoji="0" lang="fr-FR" sz="1000" b="0" i="0" u="none" strike="noStrike" kern="1200" cap="none" spc="0" normalizeH="0" baseline="0" noProof="0" dirty="0">
                        <a:ln>
                          <a:noFill/>
                        </a:ln>
                        <a:solidFill>
                          <a:srgbClr val="808080">
                            <a:lumMod val="50000"/>
                          </a:srgbClr>
                        </a:solidFill>
                        <a:effectLst/>
                        <a:uLnTx/>
                        <a:uFillTx/>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8" name="Groupe 178"/>
          <p:cNvGrpSpPr/>
          <p:nvPr/>
        </p:nvGrpSpPr>
        <p:grpSpPr>
          <a:xfrm>
            <a:off x="6298254" y="3625416"/>
            <a:ext cx="2786464" cy="215444"/>
            <a:chOff x="6180269" y="5701497"/>
            <a:chExt cx="2786464" cy="215444"/>
          </a:xfrm>
        </p:grpSpPr>
        <p:sp>
          <p:nvSpPr>
            <p:cNvPr id="32" name="ZoneTexte 144"/>
            <p:cNvSpPr txBox="1"/>
            <p:nvPr/>
          </p:nvSpPr>
          <p:spPr>
            <a:xfrm>
              <a:off x="6438477" y="5701497"/>
              <a:ext cx="2528256"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 (février 2020)</a:t>
              </a:r>
            </a:p>
          </p:txBody>
        </p:sp>
        <p:cxnSp>
          <p:nvCxnSpPr>
            <p:cNvPr id="33"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4"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27" name="Groupe 17">
            <a:extLst>
              <a:ext uri="{FF2B5EF4-FFF2-40B4-BE49-F238E27FC236}">
                <a16:creationId xmlns:a16="http://schemas.microsoft.com/office/drawing/2014/main" id="{432D5E4E-2470-4D0B-A76F-B881D17151D1}"/>
              </a:ext>
            </a:extLst>
          </p:cNvPr>
          <p:cNvGrpSpPr/>
          <p:nvPr/>
        </p:nvGrpSpPr>
        <p:grpSpPr>
          <a:xfrm>
            <a:off x="4755042" y="2936204"/>
            <a:ext cx="309894" cy="215444"/>
            <a:chOff x="6413168" y="2748837"/>
            <a:chExt cx="309894" cy="215444"/>
          </a:xfrm>
        </p:grpSpPr>
        <p:cxnSp>
          <p:nvCxnSpPr>
            <p:cNvPr id="47" name="Connecteur droit avec flèche 19">
              <a:extLst>
                <a:ext uri="{FF2B5EF4-FFF2-40B4-BE49-F238E27FC236}">
                  <a16:creationId xmlns:a16="http://schemas.microsoft.com/office/drawing/2014/main" id="{041580DA-1D81-4887-9DCC-919FAA5C5176}"/>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48" name="Rectangle 20">
              <a:extLst>
                <a:ext uri="{FF2B5EF4-FFF2-40B4-BE49-F238E27FC236}">
                  <a16:creationId xmlns:a16="http://schemas.microsoft.com/office/drawing/2014/main" id="{FDE9C488-E80B-46A8-B8D6-3EFD2C47E3B6}"/>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FFFFFF"/>
                  </a:solidFill>
                  <a:effectLst/>
                  <a:uLnTx/>
                  <a:uFillTx/>
                  <a:latin typeface="Tahoma" pitchFamily="34" charset="0"/>
                  <a:ea typeface="+mn-ea"/>
                  <a:cs typeface="Tahoma" pitchFamily="34" charset="0"/>
                </a:rPr>
                <a:t>-</a:t>
              </a:r>
              <a:r>
                <a:rPr kumimoji="0" lang="en-US" sz="800" b="1" i="1" u="none" strike="noStrike" kern="1200" cap="none" spc="0" normalizeH="0" baseline="0" noProof="0" dirty="0">
                  <a:ln>
                    <a:noFill/>
                  </a:ln>
                  <a:solidFill>
                    <a:srgbClr val="FFFFFF"/>
                  </a:solidFill>
                  <a:effectLst/>
                  <a:uLnTx/>
                  <a:uFillTx/>
                  <a:latin typeface="Tahoma" pitchFamily="34" charset="0"/>
                  <a:ea typeface="+mn-ea"/>
                  <a:cs typeface="Tahoma" pitchFamily="34" charset="0"/>
                </a:rPr>
                <a:t>6</a:t>
              </a:r>
              <a:endParaRPr kumimoji="0" lang="fr-FR" sz="800" b="1" i="0" u="none" strike="noStrike" kern="1200" cap="none" spc="0" normalizeH="0" baseline="0" noProof="0" dirty="0">
                <a:ln>
                  <a:noFill/>
                </a:ln>
                <a:solidFill>
                  <a:srgbClr val="FFFFFF"/>
                </a:solidFill>
                <a:effectLst/>
                <a:uLnTx/>
                <a:uFillTx/>
                <a:latin typeface="Tahoma" pitchFamily="34" charset="0"/>
                <a:ea typeface="+mn-ea"/>
                <a:cs typeface="Arial" charset="0"/>
              </a:endParaRPr>
            </a:p>
          </p:txBody>
        </p:sp>
      </p:grpSp>
      <p:grpSp>
        <p:nvGrpSpPr>
          <p:cNvPr id="49" name="Groupe 23">
            <a:extLst>
              <a:ext uri="{FF2B5EF4-FFF2-40B4-BE49-F238E27FC236}">
                <a16:creationId xmlns:a16="http://schemas.microsoft.com/office/drawing/2014/main" id="{067F91C1-FD0F-4D72-AE25-1589B1E86387}"/>
              </a:ext>
            </a:extLst>
          </p:cNvPr>
          <p:cNvGrpSpPr/>
          <p:nvPr/>
        </p:nvGrpSpPr>
        <p:grpSpPr>
          <a:xfrm>
            <a:off x="2783547" y="2635185"/>
            <a:ext cx="348366" cy="215444"/>
            <a:chOff x="6413168" y="2748837"/>
            <a:chExt cx="348366" cy="215444"/>
          </a:xfrm>
        </p:grpSpPr>
        <p:cxnSp>
          <p:nvCxnSpPr>
            <p:cNvPr id="50" name="Connecteur droit avec flèche 24">
              <a:extLst>
                <a:ext uri="{FF2B5EF4-FFF2-40B4-BE49-F238E27FC236}">
                  <a16:creationId xmlns:a16="http://schemas.microsoft.com/office/drawing/2014/main" id="{A3B4BD58-39BD-4454-9685-9B27325628CA}"/>
                </a:ext>
              </a:extLst>
            </p:cNvPr>
            <p:cNvCxnSpPr/>
            <p:nvPr/>
          </p:nvCxnSpPr>
          <p:spPr bwMode="auto">
            <a:xfrm flipV="1">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51" name="Rectangle 26">
              <a:extLst>
                <a:ext uri="{FF2B5EF4-FFF2-40B4-BE49-F238E27FC236}">
                  <a16:creationId xmlns:a16="http://schemas.microsoft.com/office/drawing/2014/main" id="{754063C7-7047-43CC-ACBA-932188BF2FCB}"/>
                </a:ext>
              </a:extLst>
            </p:cNvPr>
            <p:cNvSpPr/>
            <p:nvPr/>
          </p:nvSpPr>
          <p:spPr>
            <a:xfrm>
              <a:off x="6427788" y="2748837"/>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FFFFFF"/>
                  </a:solidFill>
                  <a:effectLst/>
                  <a:uLnTx/>
                  <a:uFillTx/>
                  <a:latin typeface="Tahoma" pitchFamily="34" charset="0"/>
                  <a:ea typeface="+mn-ea"/>
                  <a:cs typeface="Tahoma" pitchFamily="34" charset="0"/>
                </a:rPr>
                <a:t>+</a:t>
              </a:r>
              <a:r>
                <a:rPr kumimoji="0" lang="en-US" sz="800" b="1" i="1" u="none" strike="noStrike" kern="1200" cap="none" spc="0" normalizeH="0" baseline="0" noProof="0" dirty="0">
                  <a:ln>
                    <a:noFill/>
                  </a:ln>
                  <a:solidFill>
                    <a:srgbClr val="FFFFFF"/>
                  </a:solidFill>
                  <a:effectLst/>
                  <a:uLnTx/>
                  <a:uFillTx/>
                  <a:latin typeface="Tahoma" pitchFamily="34" charset="0"/>
                  <a:ea typeface="+mn-ea"/>
                  <a:cs typeface="Tahoma" pitchFamily="34" charset="0"/>
                </a:rPr>
                <a:t>5</a:t>
              </a:r>
              <a:endParaRPr kumimoji="0" lang="fr-FR" sz="800" b="1" i="0" u="none" strike="noStrike" kern="1200" cap="none" spc="0" normalizeH="0" baseline="0" noProof="0" dirty="0">
                <a:ln>
                  <a:noFill/>
                </a:ln>
                <a:solidFill>
                  <a:srgbClr val="FFFFFF"/>
                </a:solidFill>
                <a:effectLst/>
                <a:uLnTx/>
                <a:uFillTx/>
                <a:latin typeface="Tahoma" pitchFamily="34" charset="0"/>
                <a:ea typeface="+mn-ea"/>
                <a:cs typeface="Arial" charset="0"/>
              </a:endParaRPr>
            </a:p>
          </p:txBody>
        </p:sp>
      </p:grpSp>
      <p:pic>
        <p:nvPicPr>
          <p:cNvPr id="24" name="Image 23" descr="Une image contenant texte, clipart&#10;&#10;Description générée automatiquement">
            <a:extLst>
              <a:ext uri="{FF2B5EF4-FFF2-40B4-BE49-F238E27FC236}">
                <a16:creationId xmlns:a16="http://schemas.microsoft.com/office/drawing/2014/main" id="{F7958E6C-98C2-1A4A-9096-DA01D88937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779" y="1385948"/>
            <a:ext cx="612000" cy="612000"/>
          </a:xfrm>
          <a:prstGeom prst="rect">
            <a:avLst/>
          </a:prstGeo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perception de la probité du personnel politique</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43"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N42 : Diriez-vous qu'en règle générale, les élu(e)s et les dirigeant(e)s politiques français / allemands / britanniques / italiens sont plutôt honnêtes ou plutôt corrompu(e)s? </a:t>
            </a:r>
          </a:p>
        </p:txBody>
      </p:sp>
      <p:graphicFrame>
        <p:nvGraphicFramePr>
          <p:cNvPr id="36" name="Tableau 35">
            <a:extLst>
              <a:ext uri="{FF2B5EF4-FFF2-40B4-BE49-F238E27FC236}">
                <a16:creationId xmlns:a16="http://schemas.microsoft.com/office/drawing/2014/main" id="{0C45EC58-B199-4B9F-923D-AF86E92AC612}"/>
              </a:ext>
            </a:extLst>
          </p:cNvPr>
          <p:cNvGraphicFramePr>
            <a:graphicFrameLocks noGrp="1"/>
          </p:cNvGraphicFramePr>
          <p:nvPr/>
        </p:nvGraphicFramePr>
        <p:xfrm>
          <a:off x="1254034" y="2386147"/>
          <a:ext cx="6888479" cy="3181658"/>
        </p:xfrm>
        <a:graphic>
          <a:graphicData uri="http://schemas.openxmlformats.org/drawingml/2006/table">
            <a:tbl>
              <a:tblPr>
                <a:tableStyleId>{5C22544A-7EE6-4342-B048-85BDC9FD1C3A}</a:tableStyleId>
              </a:tblPr>
              <a:tblGrid>
                <a:gridCol w="2084539">
                  <a:extLst>
                    <a:ext uri="{9D8B030D-6E8A-4147-A177-3AD203B41FA5}">
                      <a16:colId xmlns:a16="http://schemas.microsoft.com/office/drawing/2014/main" val="2281626971"/>
                    </a:ext>
                  </a:extLst>
                </a:gridCol>
                <a:gridCol w="960788">
                  <a:extLst>
                    <a:ext uri="{9D8B030D-6E8A-4147-A177-3AD203B41FA5}">
                      <a16:colId xmlns:a16="http://schemas.microsoft.com/office/drawing/2014/main" val="1969315196"/>
                    </a:ext>
                  </a:extLst>
                </a:gridCol>
                <a:gridCol w="960788">
                  <a:extLst>
                    <a:ext uri="{9D8B030D-6E8A-4147-A177-3AD203B41FA5}">
                      <a16:colId xmlns:a16="http://schemas.microsoft.com/office/drawing/2014/main" val="4251480744"/>
                    </a:ext>
                  </a:extLst>
                </a:gridCol>
                <a:gridCol w="960788">
                  <a:extLst>
                    <a:ext uri="{9D8B030D-6E8A-4147-A177-3AD203B41FA5}">
                      <a16:colId xmlns:a16="http://schemas.microsoft.com/office/drawing/2014/main" val="789682629"/>
                    </a:ext>
                  </a:extLst>
                </a:gridCol>
                <a:gridCol w="960788">
                  <a:extLst>
                    <a:ext uri="{9D8B030D-6E8A-4147-A177-3AD203B41FA5}">
                      <a16:colId xmlns:a16="http://schemas.microsoft.com/office/drawing/2014/main" val="1358923703"/>
                    </a:ext>
                  </a:extLst>
                </a:gridCol>
                <a:gridCol w="960788">
                  <a:extLst>
                    <a:ext uri="{9D8B030D-6E8A-4147-A177-3AD203B41FA5}">
                      <a16:colId xmlns:a16="http://schemas.microsoft.com/office/drawing/2014/main" val="1091165022"/>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I</a:t>
                      </a:r>
                      <a:r>
                        <a:rPr lang="fr-FR" sz="1000" b="1" i="0" u="none" strike="noStrike" dirty="0" err="1">
                          <a:solidFill>
                            <a:srgbClr val="000000"/>
                          </a:solidFill>
                          <a:effectLst/>
                          <a:latin typeface="Tahoma" panose="020B0604030504040204" pitchFamily="34" charset="0"/>
                        </a:rPr>
                        <a:t>talie</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936000">
                <a:tc>
                  <a:txBody>
                    <a:bodyPr/>
                    <a:lstStyle/>
                    <a:p>
                      <a:pPr algn="r" fontAlgn="ctr"/>
                      <a:r>
                        <a:rPr lang="fr-FR" sz="1200" b="0" i="0" u="none" strike="noStrike" dirty="0">
                          <a:solidFill>
                            <a:srgbClr val="404040"/>
                          </a:solidFill>
                          <a:latin typeface="Tahoma"/>
                        </a:rPr>
                        <a:t>Plutôt honnêtes</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39%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31%</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21%</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936000">
                <a:tc>
                  <a:txBody>
                    <a:bodyPr/>
                    <a:lstStyle/>
                    <a:p>
                      <a:pPr algn="r" fontAlgn="ctr"/>
                      <a:r>
                        <a:rPr lang="fr-FR" sz="1200" b="0" i="0" u="none" strike="noStrike" dirty="0">
                          <a:solidFill>
                            <a:srgbClr val="404040"/>
                          </a:solidFill>
                          <a:latin typeface="Tahoma"/>
                        </a:rPr>
                        <a:t>Plutôt corrompus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58%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93600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cxnSp>
        <p:nvCxnSpPr>
          <p:cNvPr id="10" name="Connecteur droit avec flèche 65">
            <a:extLst>
              <a:ext uri="{FF2B5EF4-FFF2-40B4-BE49-F238E27FC236}">
                <a16:creationId xmlns:a16="http://schemas.microsoft.com/office/drawing/2014/main" id="{82BFA05F-7DF4-4CA8-9924-8B719F576A8D}"/>
              </a:ext>
            </a:extLst>
          </p:cNvPr>
          <p:cNvCxnSpPr/>
          <p:nvPr/>
        </p:nvCxnSpPr>
        <p:spPr bwMode="auto">
          <a:xfrm>
            <a:off x="5050675" y="41341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11" name="Connecteur droit avec flèche 73">
            <a:extLst>
              <a:ext uri="{FF2B5EF4-FFF2-40B4-BE49-F238E27FC236}">
                <a16:creationId xmlns:a16="http://schemas.microsoft.com/office/drawing/2014/main" id="{0896C8CF-2A89-4E3B-975B-79D58165FBEF}"/>
              </a:ext>
            </a:extLst>
          </p:cNvPr>
          <p:cNvCxnSpPr/>
          <p:nvPr/>
        </p:nvCxnSpPr>
        <p:spPr bwMode="auto">
          <a:xfrm flipV="1">
            <a:off x="5058977" y="31856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pic>
        <p:nvPicPr>
          <p:cNvPr id="13" name="Image 4" descr="Une image contenant texte, clipart&#10;&#10;Description générée automatiquement">
            <a:extLst>
              <a:ext uri="{FF2B5EF4-FFF2-40B4-BE49-F238E27FC236}">
                <a16:creationId xmlns:a16="http://schemas.microsoft.com/office/drawing/2014/main" id="{48EE753A-2871-4DEF-9B99-76AE0D1F72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5878" y="1863795"/>
            <a:ext cx="612000" cy="612000"/>
          </a:xfrm>
          <a:prstGeom prst="rect">
            <a:avLst/>
          </a:prstGeom>
        </p:spPr>
      </p:pic>
      <p:pic>
        <p:nvPicPr>
          <p:cNvPr id="14" name="Image 8">
            <a:extLst>
              <a:ext uri="{FF2B5EF4-FFF2-40B4-BE49-F238E27FC236}">
                <a16:creationId xmlns:a16="http://schemas.microsoft.com/office/drawing/2014/main" id="{013733A4-7367-4D32-A56F-812462FFD0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3538" y="1863795"/>
            <a:ext cx="612000" cy="612000"/>
          </a:xfrm>
          <a:prstGeom prst="rect">
            <a:avLst/>
          </a:prstGeom>
        </p:spPr>
      </p:pic>
      <p:pic>
        <p:nvPicPr>
          <p:cNvPr id="15" name="Image 10">
            <a:extLst>
              <a:ext uri="{FF2B5EF4-FFF2-40B4-BE49-F238E27FC236}">
                <a16:creationId xmlns:a16="http://schemas.microsoft.com/office/drawing/2014/main" id="{3ECE2636-21BB-42A6-BFB1-A3059DEF2D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3758" y="1863795"/>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E854B4C6-AD36-4142-8562-107A903EAC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8077" y="1863795"/>
            <a:ext cx="612000" cy="612000"/>
          </a:xfrm>
          <a:prstGeom prst="rect">
            <a:avLst/>
          </a:prstGeom>
        </p:spPr>
      </p:pic>
      <p:pic>
        <p:nvPicPr>
          <p:cNvPr id="17" name="Image 14">
            <a:extLst>
              <a:ext uri="{FF2B5EF4-FFF2-40B4-BE49-F238E27FC236}">
                <a16:creationId xmlns:a16="http://schemas.microsoft.com/office/drawing/2014/main" id="{13DFCC20-743D-4014-8E92-CEBC497EFC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41338" y="1835220"/>
            <a:ext cx="612000" cy="612000"/>
          </a:xfrm>
          <a:prstGeom prst="rect">
            <a:avLst/>
          </a:prstGeom>
        </p:spPr>
      </p:pic>
      <p:graphicFrame>
        <p:nvGraphicFramePr>
          <p:cNvPr id="2" name="Tabela 1">
            <a:extLst>
              <a:ext uri="{FF2B5EF4-FFF2-40B4-BE49-F238E27FC236}">
                <a16:creationId xmlns:a16="http://schemas.microsoft.com/office/drawing/2014/main" id="{19C55885-2925-4D76-B998-31B6BB6FB4AA}"/>
              </a:ext>
            </a:extLst>
          </p:cNvPr>
          <p:cNvGraphicFramePr>
            <a:graphicFrameLocks noGrp="1"/>
          </p:cNvGraphicFramePr>
          <p:nvPr/>
        </p:nvGraphicFramePr>
        <p:xfrm>
          <a:off x="5212080" y="2789714"/>
          <a:ext cx="327660" cy="1850866"/>
        </p:xfrm>
        <a:graphic>
          <a:graphicData uri="http://schemas.openxmlformats.org/drawingml/2006/table">
            <a:tbl>
              <a:tblPr/>
              <a:tblGrid>
                <a:gridCol w="327660">
                  <a:extLst>
                    <a:ext uri="{9D8B030D-6E8A-4147-A177-3AD203B41FA5}">
                      <a16:colId xmlns:a16="http://schemas.microsoft.com/office/drawing/2014/main" val="3265483659"/>
                    </a:ext>
                  </a:extLst>
                </a:gridCol>
              </a:tblGrid>
              <a:tr h="925433">
                <a:tc>
                  <a:txBody>
                    <a:bodyPr/>
                    <a:lstStyle/>
                    <a:p>
                      <a:pPr algn="l" fontAlgn="ctr"/>
                      <a:r>
                        <a:rPr lang="fr-FR" sz="800" b="1" i="0" u="none" strike="noStrike" dirty="0">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1323926087"/>
                  </a:ext>
                </a:extLst>
              </a:tr>
              <a:tr h="925433">
                <a:tc>
                  <a:txBody>
                    <a:bodyPr/>
                    <a:lstStyle/>
                    <a:p>
                      <a:pPr algn="l" fontAlgn="ctr"/>
                      <a:r>
                        <a:rPr lang="fr-FR" sz="800" b="1" i="0" u="none" strike="noStrike" dirty="0">
                          <a:solidFill>
                            <a:srgbClr val="DD4B5A"/>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3722496645"/>
                  </a:ext>
                </a:extLst>
              </a:tr>
            </a:tbl>
          </a:graphicData>
        </a:graphic>
      </p:graphicFrame>
      <p:graphicFrame>
        <p:nvGraphicFramePr>
          <p:cNvPr id="20" name="Tabela 19">
            <a:extLst>
              <a:ext uri="{FF2B5EF4-FFF2-40B4-BE49-F238E27FC236}">
                <a16:creationId xmlns:a16="http://schemas.microsoft.com/office/drawing/2014/main" id="{17A82BEF-8F58-4E17-9B24-5C6FEDE6F5D7}"/>
              </a:ext>
            </a:extLst>
          </p:cNvPr>
          <p:cNvGraphicFramePr>
            <a:graphicFrameLocks noGrp="1"/>
          </p:cNvGraphicFramePr>
          <p:nvPr/>
        </p:nvGraphicFramePr>
        <p:xfrm>
          <a:off x="6141720" y="2789714"/>
          <a:ext cx="327660" cy="1850866"/>
        </p:xfrm>
        <a:graphic>
          <a:graphicData uri="http://schemas.openxmlformats.org/drawingml/2006/table">
            <a:tbl>
              <a:tblPr/>
              <a:tblGrid>
                <a:gridCol w="327660">
                  <a:extLst>
                    <a:ext uri="{9D8B030D-6E8A-4147-A177-3AD203B41FA5}">
                      <a16:colId xmlns:a16="http://schemas.microsoft.com/office/drawing/2014/main" val="3265483659"/>
                    </a:ext>
                  </a:extLst>
                </a:gridCol>
              </a:tblGrid>
              <a:tr h="925433">
                <a:tc>
                  <a:txBody>
                    <a:bodyPr/>
                    <a:lstStyle/>
                    <a:p>
                      <a:pPr algn="l" fontAlgn="ctr"/>
                      <a:r>
                        <a:rPr lang="fr-FR" sz="800" b="1" i="0" u="none" strike="noStrike" dirty="0">
                          <a:solidFill>
                            <a:srgbClr val="00B050"/>
                          </a:solidFill>
                          <a:effectLst/>
                          <a:latin typeface="Tahoma" panose="020B0604030504040204" pitchFamily="34" charset="0"/>
                        </a:rPr>
                        <a:t>+9</a:t>
                      </a:r>
                    </a:p>
                  </a:txBody>
                  <a:tcPr marL="7620" marR="7620" marT="7620" marB="0" anchor="ctr">
                    <a:lnL>
                      <a:noFill/>
                    </a:lnL>
                    <a:lnR>
                      <a:noFill/>
                    </a:lnR>
                    <a:lnT>
                      <a:noFill/>
                    </a:lnT>
                    <a:lnB>
                      <a:noFill/>
                    </a:lnB>
                  </a:tcPr>
                </a:tc>
                <a:extLst>
                  <a:ext uri="{0D108BD9-81ED-4DB2-BD59-A6C34878D82A}">
                    <a16:rowId xmlns:a16="http://schemas.microsoft.com/office/drawing/2014/main" val="1323926087"/>
                  </a:ext>
                </a:extLst>
              </a:tr>
              <a:tr h="925433">
                <a:tc>
                  <a:txBody>
                    <a:bodyPr/>
                    <a:lstStyle/>
                    <a:p>
                      <a:pPr algn="l" fontAlgn="ctr"/>
                      <a:r>
                        <a:rPr lang="fr-FR" sz="800" b="1" i="0" u="none" strike="noStrike" dirty="0">
                          <a:solidFill>
                            <a:srgbClr val="DD4B5A"/>
                          </a:solidFill>
                          <a:effectLst/>
                          <a:latin typeface="Tahoma" panose="020B0604030504040204" pitchFamily="34" charset="0"/>
                        </a:rPr>
                        <a:t>-9</a:t>
                      </a:r>
                    </a:p>
                  </a:txBody>
                  <a:tcPr marL="7620" marR="7620" marT="7620" marB="0" anchor="ctr">
                    <a:lnL>
                      <a:noFill/>
                    </a:lnL>
                    <a:lnR>
                      <a:noFill/>
                    </a:lnR>
                    <a:lnT>
                      <a:noFill/>
                    </a:lnT>
                    <a:lnB>
                      <a:noFill/>
                    </a:lnB>
                  </a:tcPr>
                </a:tc>
                <a:extLst>
                  <a:ext uri="{0D108BD9-81ED-4DB2-BD59-A6C34878D82A}">
                    <a16:rowId xmlns:a16="http://schemas.microsoft.com/office/drawing/2014/main" val="3722496645"/>
                  </a:ext>
                </a:extLst>
              </a:tr>
            </a:tbl>
          </a:graphicData>
        </a:graphic>
      </p:graphicFrame>
      <p:cxnSp>
        <p:nvCxnSpPr>
          <p:cNvPr id="21" name="Connecteur droit avec flèche 73">
            <a:extLst>
              <a:ext uri="{FF2B5EF4-FFF2-40B4-BE49-F238E27FC236}">
                <a16:creationId xmlns:a16="http://schemas.microsoft.com/office/drawing/2014/main" id="{C00A8D35-5636-4576-A07B-E62A503D7832}"/>
              </a:ext>
            </a:extLst>
          </p:cNvPr>
          <p:cNvCxnSpPr/>
          <p:nvPr/>
        </p:nvCxnSpPr>
        <p:spPr bwMode="auto">
          <a:xfrm flipV="1">
            <a:off x="6003857" y="31856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2" name="Connecteur droit avec flèche 65">
            <a:extLst>
              <a:ext uri="{FF2B5EF4-FFF2-40B4-BE49-F238E27FC236}">
                <a16:creationId xmlns:a16="http://schemas.microsoft.com/office/drawing/2014/main" id="{CF4DC2E8-9872-4C02-8344-2B34C1FC6882}"/>
              </a:ext>
            </a:extLst>
          </p:cNvPr>
          <p:cNvCxnSpPr/>
          <p:nvPr/>
        </p:nvCxnSpPr>
        <p:spPr bwMode="auto">
          <a:xfrm>
            <a:off x="5995555" y="41341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23" name="Tabela 22">
            <a:extLst>
              <a:ext uri="{FF2B5EF4-FFF2-40B4-BE49-F238E27FC236}">
                <a16:creationId xmlns:a16="http://schemas.microsoft.com/office/drawing/2014/main" id="{ABA1EBFC-2D82-44C2-8F92-7C8009EF7963}"/>
              </a:ext>
            </a:extLst>
          </p:cNvPr>
          <p:cNvGraphicFramePr>
            <a:graphicFrameLocks noGrp="1"/>
          </p:cNvGraphicFramePr>
          <p:nvPr/>
        </p:nvGraphicFramePr>
        <p:xfrm>
          <a:off x="7109460" y="2789714"/>
          <a:ext cx="327660" cy="1850866"/>
        </p:xfrm>
        <a:graphic>
          <a:graphicData uri="http://schemas.openxmlformats.org/drawingml/2006/table">
            <a:tbl>
              <a:tblPr/>
              <a:tblGrid>
                <a:gridCol w="327660">
                  <a:extLst>
                    <a:ext uri="{9D8B030D-6E8A-4147-A177-3AD203B41FA5}">
                      <a16:colId xmlns:a16="http://schemas.microsoft.com/office/drawing/2014/main" val="3265483659"/>
                    </a:ext>
                  </a:extLst>
                </a:gridCol>
              </a:tblGrid>
              <a:tr h="925433">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323926087"/>
                  </a:ext>
                </a:extLst>
              </a:tr>
              <a:tr h="925433">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722496645"/>
                  </a:ext>
                </a:extLst>
              </a:tr>
            </a:tbl>
          </a:graphicData>
        </a:graphic>
      </p:graphicFrame>
      <p:cxnSp>
        <p:nvCxnSpPr>
          <p:cNvPr id="24" name="Connecteur droit avec flèche 73">
            <a:extLst>
              <a:ext uri="{FF2B5EF4-FFF2-40B4-BE49-F238E27FC236}">
                <a16:creationId xmlns:a16="http://schemas.microsoft.com/office/drawing/2014/main" id="{8FDA4B5D-CC98-4F33-ADBD-4D50D8BF6BE3}"/>
              </a:ext>
            </a:extLst>
          </p:cNvPr>
          <p:cNvCxnSpPr/>
          <p:nvPr/>
        </p:nvCxnSpPr>
        <p:spPr bwMode="auto">
          <a:xfrm flipV="1">
            <a:off x="6971597" y="31856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5" name="Connecteur droit avec flèche 65">
            <a:extLst>
              <a:ext uri="{FF2B5EF4-FFF2-40B4-BE49-F238E27FC236}">
                <a16:creationId xmlns:a16="http://schemas.microsoft.com/office/drawing/2014/main" id="{C386498C-FD0B-43B0-852A-180F6D3BEF70}"/>
              </a:ext>
            </a:extLst>
          </p:cNvPr>
          <p:cNvCxnSpPr/>
          <p:nvPr/>
        </p:nvCxnSpPr>
        <p:spPr bwMode="auto">
          <a:xfrm>
            <a:off x="6963295" y="41341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pSp>
        <p:nvGrpSpPr>
          <p:cNvPr id="26" name="Groupe 178">
            <a:extLst>
              <a:ext uri="{FF2B5EF4-FFF2-40B4-BE49-F238E27FC236}">
                <a16:creationId xmlns:a16="http://schemas.microsoft.com/office/drawing/2014/main" id="{A84A64A4-80AE-4034-AAC3-FB72A1371137}"/>
              </a:ext>
            </a:extLst>
          </p:cNvPr>
          <p:cNvGrpSpPr/>
          <p:nvPr/>
        </p:nvGrpSpPr>
        <p:grpSpPr>
          <a:xfrm>
            <a:off x="6213466" y="6134084"/>
            <a:ext cx="2786465" cy="215444"/>
            <a:chOff x="6180269" y="5701497"/>
            <a:chExt cx="2786465" cy="215444"/>
          </a:xfrm>
        </p:grpSpPr>
        <p:sp>
          <p:nvSpPr>
            <p:cNvPr id="27" name="ZoneTexte 144">
              <a:extLst>
                <a:ext uri="{FF2B5EF4-FFF2-40B4-BE49-F238E27FC236}">
                  <a16:creationId xmlns:a16="http://schemas.microsoft.com/office/drawing/2014/main" id="{98717146-7309-4C6F-9F36-55955A23046B}"/>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28" name="Connecteur droit avec flèche 161">
              <a:extLst>
                <a:ext uri="{FF2B5EF4-FFF2-40B4-BE49-F238E27FC236}">
                  <a16:creationId xmlns:a16="http://schemas.microsoft.com/office/drawing/2014/main" id="{CED1B371-F8CA-457A-975C-2353A356369C}"/>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9" name="Connecteur droit avec flèche 176">
              <a:extLst>
                <a:ext uri="{FF2B5EF4-FFF2-40B4-BE49-F238E27FC236}">
                  <a16:creationId xmlns:a16="http://schemas.microsoft.com/office/drawing/2014/main" id="{A98CA876-026C-4DCC-8CF9-118493D9FEE1}"/>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0" name="Groupe 29">
            <a:extLst>
              <a:ext uri="{FF2B5EF4-FFF2-40B4-BE49-F238E27FC236}">
                <a16:creationId xmlns:a16="http://schemas.microsoft.com/office/drawing/2014/main" id="{3504B542-2FFA-41D6-B95F-F9CCF3B4B3AE}"/>
              </a:ext>
            </a:extLst>
          </p:cNvPr>
          <p:cNvGrpSpPr/>
          <p:nvPr/>
        </p:nvGrpSpPr>
        <p:grpSpPr>
          <a:xfrm>
            <a:off x="727555" y="820927"/>
            <a:ext cx="982374" cy="360000"/>
            <a:chOff x="727555" y="820927"/>
            <a:chExt cx="982374" cy="360000"/>
          </a:xfrm>
        </p:grpSpPr>
        <p:sp>
          <p:nvSpPr>
            <p:cNvPr id="31" name="Espace réservé du texte 4">
              <a:extLst>
                <a:ext uri="{FF2B5EF4-FFF2-40B4-BE49-F238E27FC236}">
                  <a16:creationId xmlns:a16="http://schemas.microsoft.com/office/drawing/2014/main" id="{61AB4D63-989E-4E34-A642-B8E0365E78B7}"/>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32" name="Picture 2" descr="C:\Users\NicoC\Desktop\CEVIPOF\sample-01.png">
              <a:extLst>
                <a:ext uri="{FF2B5EF4-FFF2-40B4-BE49-F238E27FC236}">
                  <a16:creationId xmlns:a16="http://schemas.microsoft.com/office/drawing/2014/main" id="{656702AA-60EB-4B8E-A55E-CE6D07307180}"/>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68160201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t>
                      </a: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e profil d’un bon leader politique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New37. Pour vous, un bon leader politique pour diriger la France, c'est avant tout quelqu'un qui sait :</a:t>
            </a:r>
          </a:p>
        </p:txBody>
      </p:sp>
      <p:graphicFrame>
        <p:nvGraphicFramePr>
          <p:cNvPr id="10" name="Tableau 20">
            <a:extLst>
              <a:ext uri="{FF2B5EF4-FFF2-40B4-BE49-F238E27FC236}">
                <a16:creationId xmlns:a16="http://schemas.microsoft.com/office/drawing/2014/main" id="{66A6827E-BB89-4AC5-9B96-C597C0BB1CCC}"/>
              </a:ext>
            </a:extLst>
          </p:cNvPr>
          <p:cNvGraphicFramePr>
            <a:graphicFrameLocks noGrp="1"/>
          </p:cNvGraphicFramePr>
          <p:nvPr>
            <p:extLst>
              <p:ext uri="{D42A27DB-BD31-4B8C-83A1-F6EECF244321}">
                <p14:modId xmlns:p14="http://schemas.microsoft.com/office/powerpoint/2010/main" val="2280227658"/>
              </p:ext>
            </p:extLst>
          </p:nvPr>
        </p:nvGraphicFramePr>
        <p:xfrm>
          <a:off x="357825" y="2159401"/>
          <a:ext cx="3830127" cy="4000272"/>
        </p:xfrm>
        <a:graphic>
          <a:graphicData uri="http://schemas.openxmlformats.org/drawingml/2006/table">
            <a:tbl>
              <a:tblPr/>
              <a:tblGrid>
                <a:gridCol w="3830127">
                  <a:extLst>
                    <a:ext uri="{9D8B030D-6E8A-4147-A177-3AD203B41FA5}">
                      <a16:colId xmlns:a16="http://schemas.microsoft.com/office/drawing/2014/main" val="20000"/>
                    </a:ext>
                  </a:extLst>
                </a:gridCol>
              </a:tblGrid>
              <a:tr h="500034">
                <a:tc>
                  <a:txBody>
                    <a:bodyPr/>
                    <a:lstStyle/>
                    <a:p>
                      <a:pPr algn="r" fontAlgn="b"/>
                      <a:r>
                        <a:rPr lang="fr-FR" sz="1200" b="0" i="0" u="none" strike="noStrike" dirty="0">
                          <a:solidFill>
                            <a:srgbClr val="595959"/>
                          </a:solidFill>
                          <a:effectLst/>
                          <a:latin typeface="Tahoma" panose="020B0604030504040204" pitchFamily="34" charset="0"/>
                        </a:rPr>
                        <a:t>Être proche des préoccupations des citoyens</a:t>
                      </a:r>
                    </a:p>
                  </a:txBody>
                  <a:tcPr marL="6350" marR="6350" marT="6945" marB="0" anchor="ctr">
                    <a:lnL>
                      <a:noFill/>
                    </a:lnL>
                    <a:lnR>
                      <a:noFill/>
                    </a:lnR>
                    <a:lnT>
                      <a:noFill/>
                    </a:lnT>
                    <a:lnB>
                      <a:noFill/>
                    </a:lnB>
                  </a:tcPr>
                </a:tc>
                <a:extLst>
                  <a:ext uri="{0D108BD9-81ED-4DB2-BD59-A6C34878D82A}">
                    <a16:rowId xmlns:a16="http://schemas.microsoft.com/office/drawing/2014/main" val="10000"/>
                  </a:ext>
                </a:extLst>
              </a:tr>
              <a:tr h="500034">
                <a:tc>
                  <a:txBody>
                    <a:bodyPr/>
                    <a:lstStyle/>
                    <a:p>
                      <a:pPr algn="r" fontAlgn="b"/>
                      <a:r>
                        <a:rPr lang="fr-FR" sz="1200" b="0" i="0" u="none" strike="noStrike">
                          <a:solidFill>
                            <a:srgbClr val="595959"/>
                          </a:solidFill>
                          <a:effectLst/>
                          <a:latin typeface="Tahoma" panose="020B0604030504040204" pitchFamily="34" charset="0"/>
                        </a:rPr>
                        <a:t>Dire clairement les choses même si ça ne plaît pas à tout le monde</a:t>
                      </a:r>
                    </a:p>
                  </a:txBody>
                  <a:tcPr marL="6350" marR="6350" marT="6945" marB="0" anchor="ctr">
                    <a:lnL>
                      <a:noFill/>
                    </a:lnL>
                    <a:lnR>
                      <a:noFill/>
                    </a:lnR>
                    <a:lnT>
                      <a:noFill/>
                    </a:lnT>
                    <a:lnB>
                      <a:noFill/>
                    </a:lnB>
                  </a:tcPr>
                </a:tc>
                <a:extLst>
                  <a:ext uri="{0D108BD9-81ED-4DB2-BD59-A6C34878D82A}">
                    <a16:rowId xmlns:a16="http://schemas.microsoft.com/office/drawing/2014/main" val="3514527884"/>
                  </a:ext>
                </a:extLst>
              </a:tr>
              <a:tr h="500034">
                <a:tc>
                  <a:txBody>
                    <a:bodyPr/>
                    <a:lstStyle/>
                    <a:p>
                      <a:pPr algn="r" fontAlgn="b"/>
                      <a:r>
                        <a:rPr lang="fr-FR" sz="1200" b="0" i="0" u="none" strike="noStrike">
                          <a:solidFill>
                            <a:srgbClr val="595959"/>
                          </a:solidFill>
                          <a:effectLst/>
                          <a:latin typeface="Tahoma" panose="020B0604030504040204" pitchFamily="34" charset="0"/>
                        </a:rPr>
                        <a:t>Prendre l'avis du plus grand nombre de citoyens avant de décider</a:t>
                      </a:r>
                    </a:p>
                  </a:txBody>
                  <a:tcPr marL="6350" marR="6350" marT="6945" marB="0" anchor="ctr">
                    <a:lnL>
                      <a:noFill/>
                    </a:lnL>
                    <a:lnR>
                      <a:noFill/>
                    </a:lnR>
                    <a:lnT>
                      <a:noFill/>
                    </a:lnT>
                    <a:lnB>
                      <a:noFill/>
                    </a:lnB>
                  </a:tcPr>
                </a:tc>
                <a:extLst>
                  <a:ext uri="{0D108BD9-81ED-4DB2-BD59-A6C34878D82A}">
                    <a16:rowId xmlns:a16="http://schemas.microsoft.com/office/drawing/2014/main" val="10001"/>
                  </a:ext>
                </a:extLst>
              </a:tr>
              <a:tr h="50003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200" b="0" i="0" u="none" strike="noStrike" dirty="0">
                          <a:solidFill>
                            <a:srgbClr val="595959"/>
                          </a:solidFill>
                          <a:effectLst/>
                          <a:latin typeface="Tahoma" panose="020B0604030504040204" pitchFamily="34" charset="0"/>
                        </a:rPr>
                        <a:t>Rester fidèle au programme sur lequel il/elle a été élu(e)</a:t>
                      </a:r>
                    </a:p>
                  </a:txBody>
                  <a:tcPr marL="6350" marR="6350" marT="6945" marB="0" anchor="ctr">
                    <a:lnL>
                      <a:noFill/>
                    </a:lnL>
                    <a:lnR>
                      <a:noFill/>
                    </a:lnR>
                    <a:lnT>
                      <a:noFill/>
                    </a:lnT>
                    <a:lnB>
                      <a:noFill/>
                    </a:lnB>
                  </a:tcPr>
                </a:tc>
                <a:extLst>
                  <a:ext uri="{0D108BD9-81ED-4DB2-BD59-A6C34878D82A}">
                    <a16:rowId xmlns:a16="http://schemas.microsoft.com/office/drawing/2014/main" val="10002"/>
                  </a:ext>
                </a:extLst>
              </a:tr>
              <a:tr h="500034">
                <a:tc>
                  <a:txBody>
                    <a:bodyPr/>
                    <a:lstStyle/>
                    <a:p>
                      <a:pPr algn="r" fontAlgn="b"/>
                      <a:r>
                        <a:rPr lang="fr-FR" sz="1200" b="0" i="0" u="none" strike="noStrike" dirty="0">
                          <a:solidFill>
                            <a:srgbClr val="595959"/>
                          </a:solidFill>
                          <a:effectLst/>
                          <a:latin typeface="Tahoma" panose="020B0604030504040204" pitchFamily="34" charset="0"/>
                        </a:rPr>
                        <a:t>S'entourer d'experts compétents qui le conseillent</a:t>
                      </a:r>
                    </a:p>
                  </a:txBody>
                  <a:tcPr marL="6350" marR="6350" marT="6945" marB="0" anchor="ctr">
                    <a:lnL>
                      <a:noFill/>
                    </a:lnL>
                    <a:lnR>
                      <a:noFill/>
                    </a:lnR>
                    <a:lnT>
                      <a:noFill/>
                    </a:lnT>
                    <a:lnB>
                      <a:noFill/>
                    </a:lnB>
                  </a:tcPr>
                </a:tc>
                <a:extLst>
                  <a:ext uri="{0D108BD9-81ED-4DB2-BD59-A6C34878D82A}">
                    <a16:rowId xmlns:a16="http://schemas.microsoft.com/office/drawing/2014/main" val="10003"/>
                  </a:ext>
                </a:extLst>
              </a:tr>
              <a:tr h="500034">
                <a:tc>
                  <a:txBody>
                    <a:bodyPr/>
                    <a:lstStyle/>
                    <a:p>
                      <a:pPr algn="r" fontAlgn="b"/>
                      <a:r>
                        <a:rPr lang="fr-FR" sz="1200" b="0" i="0" u="none" strike="noStrike">
                          <a:solidFill>
                            <a:srgbClr val="595959"/>
                          </a:solidFill>
                          <a:effectLst/>
                          <a:latin typeface="Tahoma" panose="020B0604030504040204" pitchFamily="34" charset="0"/>
                        </a:rPr>
                        <a:t>Prendre ses décisions sans tenir compte des critiques</a:t>
                      </a:r>
                    </a:p>
                  </a:txBody>
                  <a:tcPr marL="6350" marR="6350" marT="6945" marB="0" anchor="ctr">
                    <a:lnL>
                      <a:noFill/>
                    </a:lnL>
                    <a:lnR>
                      <a:noFill/>
                    </a:lnR>
                    <a:lnT>
                      <a:noFill/>
                    </a:lnT>
                    <a:lnB>
                      <a:noFill/>
                    </a:lnB>
                  </a:tcPr>
                </a:tc>
                <a:extLst>
                  <a:ext uri="{0D108BD9-81ED-4DB2-BD59-A6C34878D82A}">
                    <a16:rowId xmlns:a16="http://schemas.microsoft.com/office/drawing/2014/main" val="10004"/>
                  </a:ext>
                </a:extLst>
              </a:tr>
              <a:tr h="500034">
                <a:tc>
                  <a:txBody>
                    <a:bodyPr/>
                    <a:lstStyle/>
                    <a:p>
                      <a:pPr algn="r" fontAlgn="b"/>
                      <a:r>
                        <a:rPr lang="fr-FR" sz="1200" b="0" i="0" u="none" strike="noStrike">
                          <a:solidFill>
                            <a:srgbClr val="595959"/>
                          </a:solidFill>
                          <a:effectLst/>
                          <a:latin typeface="Tahoma" panose="020B0604030504040204" pitchFamily="34" charset="0"/>
                        </a:rPr>
                        <a:t>Passer des compromis pour éviter les conflits</a:t>
                      </a:r>
                    </a:p>
                  </a:txBody>
                  <a:tcPr marL="6350" marR="6350" marT="6945" marB="0" anchor="ctr">
                    <a:lnL>
                      <a:noFill/>
                    </a:lnL>
                    <a:lnR>
                      <a:noFill/>
                    </a:lnR>
                    <a:lnT>
                      <a:noFill/>
                    </a:lnT>
                    <a:lnB>
                      <a:noFill/>
                    </a:lnB>
                  </a:tcPr>
                </a:tc>
                <a:extLst>
                  <a:ext uri="{0D108BD9-81ED-4DB2-BD59-A6C34878D82A}">
                    <a16:rowId xmlns:a16="http://schemas.microsoft.com/office/drawing/2014/main" val="570113973"/>
                  </a:ext>
                </a:extLst>
              </a:tr>
              <a:tr h="500034">
                <a:tc>
                  <a:txBody>
                    <a:bodyPr/>
                    <a:lstStyle/>
                    <a:p>
                      <a:pPr algn="r" fontAlgn="b"/>
                      <a:r>
                        <a:rPr lang="en-US" sz="1200" b="0" i="0" u="none" strike="noStrike" dirty="0">
                          <a:solidFill>
                            <a:srgbClr val="595959"/>
                          </a:solidFill>
                          <a:effectLst/>
                          <a:latin typeface="Tahoma" panose="020B0604030504040204" pitchFamily="34" charset="0"/>
                        </a:rPr>
                        <a:t>N</a:t>
                      </a:r>
                      <a:r>
                        <a:rPr lang="fr-FR" sz="1200" b="0" i="0" u="none" strike="noStrike" dirty="0">
                          <a:solidFill>
                            <a:srgbClr val="595959"/>
                          </a:solidFill>
                          <a:effectLst/>
                          <a:latin typeface="Tahoma" panose="020B0604030504040204" pitchFamily="34" charset="0"/>
                        </a:rPr>
                        <a:t>SP</a:t>
                      </a:r>
                    </a:p>
                  </a:txBody>
                  <a:tcPr marL="6350" marR="6350" marT="6945" marB="0"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11" name="Rectangle 10">
            <a:extLst>
              <a:ext uri="{FF2B5EF4-FFF2-40B4-BE49-F238E27FC236}">
                <a16:creationId xmlns:a16="http://schemas.microsoft.com/office/drawing/2014/main" id="{5A42F4BA-E0A6-47F8-AE80-D15B80DAD1A5}"/>
              </a:ext>
            </a:extLst>
          </p:cNvPr>
          <p:cNvSpPr/>
          <p:nvPr/>
        </p:nvSpPr>
        <p:spPr>
          <a:xfrm>
            <a:off x="4293286" y="1798082"/>
            <a:ext cx="1003333" cy="246221"/>
          </a:xfrm>
          <a:prstGeom prst="rect">
            <a:avLst/>
          </a:prstGeom>
          <a:solidFill>
            <a:srgbClr val="376092"/>
          </a:solidFill>
        </p:spPr>
        <p:txBody>
          <a:bodyPr wrap="none" anchor="ctr" anchorCtr="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En premier </a:t>
            </a:r>
          </a:p>
        </p:txBody>
      </p:sp>
      <p:sp>
        <p:nvSpPr>
          <p:cNvPr id="12" name="Rectangle 11">
            <a:extLst>
              <a:ext uri="{FF2B5EF4-FFF2-40B4-BE49-F238E27FC236}">
                <a16:creationId xmlns:a16="http://schemas.microsoft.com/office/drawing/2014/main" id="{27759E48-FE8B-4BAB-98D7-5445478F7927}"/>
              </a:ext>
            </a:extLst>
          </p:cNvPr>
          <p:cNvSpPr/>
          <p:nvPr/>
        </p:nvSpPr>
        <p:spPr>
          <a:xfrm>
            <a:off x="5440599" y="1798082"/>
            <a:ext cx="1003333" cy="246221"/>
          </a:xfrm>
          <a:prstGeom prst="rect">
            <a:avLst/>
          </a:prstGeom>
          <a:solidFill>
            <a:srgbClr val="00B0F0"/>
          </a:solidFill>
        </p:spPr>
        <p:txBody>
          <a:bodyPr wrap="none" anchor="ctr" anchorCtr="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rPr>
              <a:t>En 1er + en 2nd</a:t>
            </a:r>
          </a:p>
        </p:txBody>
      </p:sp>
      <p:graphicFrame>
        <p:nvGraphicFramePr>
          <p:cNvPr id="13" name="Object 59">
            <a:extLst>
              <a:ext uri="{FF2B5EF4-FFF2-40B4-BE49-F238E27FC236}">
                <a16:creationId xmlns:a16="http://schemas.microsoft.com/office/drawing/2014/main" id="{800282CC-B57A-445D-B99D-71470C20B2DF}"/>
              </a:ext>
            </a:extLst>
          </p:cNvPr>
          <p:cNvGraphicFramePr>
            <a:graphicFrameLocks/>
          </p:cNvGraphicFramePr>
          <p:nvPr>
            <p:custDataLst>
              <p:tags r:id="rId2"/>
            </p:custDataLst>
          </p:nvPr>
        </p:nvGraphicFramePr>
        <p:xfrm>
          <a:off x="3892731" y="1675141"/>
          <a:ext cx="4906464" cy="4589983"/>
        </p:xfrm>
        <a:graphic>
          <a:graphicData uri="http://schemas.openxmlformats.org/drawingml/2006/chart">
            <c:chart xmlns:c="http://schemas.openxmlformats.org/drawingml/2006/chart" xmlns:r="http://schemas.openxmlformats.org/officeDocument/2006/relationships" r:id="rId5"/>
          </a:graphicData>
        </a:graphic>
      </p:graphicFrame>
      <p:pic>
        <p:nvPicPr>
          <p:cNvPr id="9" name="Image 8" descr="Une image contenant texte, clipart&#10;&#10;Description générée automatiquement">
            <a:extLst>
              <a:ext uri="{FF2B5EF4-FFF2-40B4-BE49-F238E27FC236}">
                <a16:creationId xmlns:a16="http://schemas.microsoft.com/office/drawing/2014/main" id="{2C65EBDF-4D99-BA46-9736-0C6CF9FB35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779" y="1385948"/>
            <a:ext cx="612000" cy="612000"/>
          </a:xfrm>
          <a:prstGeom prst="rect">
            <a:avLst/>
          </a:prstGeom>
        </p:spPr>
      </p:pic>
    </p:spTree>
    <p:extLst>
      <p:ext uri="{BB962C8B-B14F-4D97-AF65-F5344CB8AC3E}">
        <p14:creationId xmlns:p14="http://schemas.microsoft.com/office/powerpoint/2010/main" val="46733925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t>
                      </a: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e profil d’un bon leader politique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New37. Pour vous, un bon leader politique pour diriger la France/Allemagne/Royaume-Uni/Italie, c'est avant tout quelqu'un qui sait :</a:t>
            </a:r>
          </a:p>
        </p:txBody>
      </p:sp>
      <p:graphicFrame>
        <p:nvGraphicFramePr>
          <p:cNvPr id="47" name="Tableau 22">
            <a:extLst>
              <a:ext uri="{FF2B5EF4-FFF2-40B4-BE49-F238E27FC236}">
                <a16:creationId xmlns:a16="http://schemas.microsoft.com/office/drawing/2014/main" id="{6A324967-D30D-4632-8165-61B12761C39C}"/>
              </a:ext>
            </a:extLst>
          </p:cNvPr>
          <p:cNvGraphicFramePr>
            <a:graphicFrameLocks noGrp="1"/>
          </p:cNvGraphicFramePr>
          <p:nvPr>
            <p:extLst>
              <p:ext uri="{D42A27DB-BD31-4B8C-83A1-F6EECF244321}">
                <p14:modId xmlns:p14="http://schemas.microsoft.com/office/powerpoint/2010/main" val="1529723304"/>
              </p:ext>
            </p:extLst>
          </p:nvPr>
        </p:nvGraphicFramePr>
        <p:xfrm>
          <a:off x="1161288" y="1761712"/>
          <a:ext cx="7069249" cy="4599287"/>
        </p:xfrm>
        <a:graphic>
          <a:graphicData uri="http://schemas.openxmlformats.org/drawingml/2006/table">
            <a:tbl>
              <a:tblPr>
                <a:tableStyleId>{5C22544A-7EE6-4342-B048-85BDC9FD1C3A}</a:tableStyleId>
              </a:tblPr>
              <a:tblGrid>
                <a:gridCol w="2131879">
                  <a:extLst>
                    <a:ext uri="{9D8B030D-6E8A-4147-A177-3AD203B41FA5}">
                      <a16:colId xmlns:a16="http://schemas.microsoft.com/office/drawing/2014/main" val="2281626971"/>
                    </a:ext>
                  </a:extLst>
                </a:gridCol>
                <a:gridCol w="987474">
                  <a:extLst>
                    <a:ext uri="{9D8B030D-6E8A-4147-A177-3AD203B41FA5}">
                      <a16:colId xmlns:a16="http://schemas.microsoft.com/office/drawing/2014/main" val="1702204444"/>
                    </a:ext>
                  </a:extLst>
                </a:gridCol>
                <a:gridCol w="987474">
                  <a:extLst>
                    <a:ext uri="{9D8B030D-6E8A-4147-A177-3AD203B41FA5}">
                      <a16:colId xmlns:a16="http://schemas.microsoft.com/office/drawing/2014/main" val="4251480744"/>
                    </a:ext>
                  </a:extLst>
                </a:gridCol>
                <a:gridCol w="987474">
                  <a:extLst>
                    <a:ext uri="{9D8B030D-6E8A-4147-A177-3AD203B41FA5}">
                      <a16:colId xmlns:a16="http://schemas.microsoft.com/office/drawing/2014/main" val="789682629"/>
                    </a:ext>
                  </a:extLst>
                </a:gridCol>
                <a:gridCol w="987474">
                  <a:extLst>
                    <a:ext uri="{9D8B030D-6E8A-4147-A177-3AD203B41FA5}">
                      <a16:colId xmlns:a16="http://schemas.microsoft.com/office/drawing/2014/main" val="1358923703"/>
                    </a:ext>
                  </a:extLst>
                </a:gridCol>
                <a:gridCol w="987474">
                  <a:extLst>
                    <a:ext uri="{9D8B030D-6E8A-4147-A177-3AD203B41FA5}">
                      <a16:colId xmlns:a16="http://schemas.microsoft.com/office/drawing/2014/main" val="1069241170"/>
                    </a:ext>
                  </a:extLst>
                </a:gridCol>
              </a:tblGrid>
              <a:tr h="746107">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57200">
                <a:tc>
                  <a:txBody>
                    <a:bodyPr/>
                    <a:lstStyle/>
                    <a:p>
                      <a:pPr algn="r" fontAlgn="b"/>
                      <a:r>
                        <a:rPr lang="fr-FR" sz="1200" b="0" i="0" u="none" strike="noStrike" dirty="0">
                          <a:solidFill>
                            <a:srgbClr val="595959"/>
                          </a:solidFill>
                          <a:effectLst/>
                          <a:latin typeface="Tahoma" panose="020B0604030504040204" pitchFamily="34" charset="0"/>
                        </a:rPr>
                        <a:t>Être proche des préoccupations des citoyens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55%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36%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48%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457200">
                <a:tc>
                  <a:txBody>
                    <a:bodyPr/>
                    <a:lstStyle/>
                    <a:p>
                      <a:pPr algn="r" fontAlgn="b"/>
                      <a:r>
                        <a:rPr lang="fr-FR" sz="1200" b="0" i="0" u="none" strike="noStrike" dirty="0">
                          <a:solidFill>
                            <a:srgbClr val="595959"/>
                          </a:solidFill>
                          <a:effectLst/>
                          <a:latin typeface="Tahoma" panose="020B0604030504040204" pitchFamily="34" charset="0"/>
                        </a:rPr>
                        <a:t>Dire clairement les choses même si ça ne plaît pas à tout le monde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39%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31%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859763"/>
                  </a:ext>
                </a:extLst>
              </a:tr>
              <a:tr h="457200">
                <a:tc>
                  <a:txBody>
                    <a:bodyPr/>
                    <a:lstStyle/>
                    <a:p>
                      <a:pPr algn="r" fontAlgn="b"/>
                      <a:r>
                        <a:rPr lang="fr-FR" sz="1200" b="0" i="0" u="none" strike="noStrike" dirty="0">
                          <a:solidFill>
                            <a:srgbClr val="595959"/>
                          </a:solidFill>
                          <a:effectLst/>
                          <a:latin typeface="Tahoma" panose="020B0604030504040204" pitchFamily="34" charset="0"/>
                        </a:rPr>
                        <a:t>S'entourer d'experts compétents qui le conseillent</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046667"/>
                  </a:ext>
                </a:extLst>
              </a:tr>
              <a:tr h="457200">
                <a:tc>
                  <a:txBody>
                    <a:bodyPr/>
                    <a:lstStyle/>
                    <a:p>
                      <a:pPr algn="r" fontAlgn="b"/>
                      <a:r>
                        <a:rPr lang="fr-FR" sz="1200" b="0" i="0" u="none" strike="noStrike" dirty="0">
                          <a:solidFill>
                            <a:srgbClr val="595959"/>
                          </a:solidFill>
                          <a:effectLst/>
                          <a:latin typeface="Tahoma" panose="020B0604030504040204" pitchFamily="34" charset="0"/>
                        </a:rPr>
                        <a:t>Rester fidèle au programme sur lequel il/elle a été élu(e)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22%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869694"/>
                  </a:ext>
                </a:extLst>
              </a:tr>
              <a:tr h="457200">
                <a:tc>
                  <a:txBody>
                    <a:bodyPr/>
                    <a:lstStyle/>
                    <a:p>
                      <a:pPr algn="r" fontAlgn="b"/>
                      <a:r>
                        <a:rPr lang="fr-FR" sz="1200" b="0" i="0" u="none" strike="noStrike" dirty="0">
                          <a:solidFill>
                            <a:srgbClr val="595959"/>
                          </a:solidFill>
                          <a:effectLst/>
                          <a:latin typeface="Tahoma" panose="020B0604030504040204" pitchFamily="34" charset="0"/>
                        </a:rPr>
                        <a:t>Prendre l'avis du plus grand nombre de citoyens avant de décider</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27%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26%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827795"/>
                  </a:ext>
                </a:extLst>
              </a:tr>
              <a:tr h="457200">
                <a:tc>
                  <a:txBody>
                    <a:bodyPr/>
                    <a:lstStyle/>
                    <a:p>
                      <a:pPr algn="r" fontAlgn="b"/>
                      <a:r>
                        <a:rPr lang="fr-FR" sz="1200" b="0" i="0" u="none" strike="noStrike" dirty="0">
                          <a:solidFill>
                            <a:srgbClr val="595959"/>
                          </a:solidFill>
                          <a:effectLst/>
                          <a:latin typeface="Tahoma" panose="020B0604030504040204" pitchFamily="34" charset="0"/>
                        </a:rPr>
                        <a:t>Prendre ses décisions sans tenir compte des critiques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11%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20%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17%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515065"/>
                  </a:ext>
                </a:extLst>
              </a:tr>
              <a:tr h="457200">
                <a:tc>
                  <a:txBody>
                    <a:bodyPr/>
                    <a:lstStyle/>
                    <a:p>
                      <a:pPr algn="r" fontAlgn="b"/>
                      <a:r>
                        <a:rPr lang="fr-FR" sz="1200" b="0" i="0" u="none" strike="noStrike" dirty="0">
                          <a:solidFill>
                            <a:srgbClr val="595959"/>
                          </a:solidFill>
                          <a:effectLst/>
                          <a:latin typeface="Tahoma" panose="020B0604030504040204" pitchFamily="34" charset="0"/>
                        </a:rPr>
                        <a:t>Passer des compromis pour éviter les conflits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14%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14%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457200">
                <a:tc>
                  <a:txBody>
                    <a:bodyPr/>
                    <a:lstStyle/>
                    <a:p>
                      <a:pPr algn="r" fontAlgn="b"/>
                      <a:r>
                        <a:rPr lang="fr-FR" sz="1200" b="0" i="0" u="none" strike="noStrike" dirty="0">
                          <a:solidFill>
                            <a:srgbClr val="595959"/>
                          </a:solidFill>
                          <a:effectLst/>
                          <a:latin typeface="Tahoma" panose="020B0604030504040204" pitchFamily="34" charset="0"/>
                        </a:rPr>
                        <a:t>NSP</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56746"/>
                  </a:ext>
                </a:extLst>
              </a:tr>
            </a:tbl>
          </a:graphicData>
        </a:graphic>
      </p:graphicFrame>
      <p:pic>
        <p:nvPicPr>
          <p:cNvPr id="48" name="Image 23" descr="Une image contenant reine, signe, camion, pièce&#10;&#10;Description générée automatiquement">
            <a:extLst>
              <a:ext uri="{FF2B5EF4-FFF2-40B4-BE49-F238E27FC236}">
                <a16:creationId xmlns:a16="http://schemas.microsoft.com/office/drawing/2014/main" id="{E0BE1CAB-244A-4D3A-9D61-E7F7E5758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1319" y="1409452"/>
            <a:ext cx="612648" cy="612648"/>
          </a:xfrm>
          <a:prstGeom prst="rect">
            <a:avLst/>
          </a:prstGeom>
        </p:spPr>
      </p:pic>
      <p:pic>
        <p:nvPicPr>
          <p:cNvPr id="49" name="Image 24" descr="Une image contenant dessin&#10;&#10;Description générée automatiquement">
            <a:extLst>
              <a:ext uri="{FF2B5EF4-FFF2-40B4-BE49-F238E27FC236}">
                <a16:creationId xmlns:a16="http://schemas.microsoft.com/office/drawing/2014/main" id="{4A1B0156-684F-48EE-B540-8C2A1251FA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9385" y="1409452"/>
            <a:ext cx="612648" cy="612648"/>
          </a:xfrm>
          <a:prstGeom prst="rect">
            <a:avLst/>
          </a:prstGeom>
        </p:spPr>
      </p:pic>
      <p:pic>
        <p:nvPicPr>
          <p:cNvPr id="50" name="Image 25" descr="Une image contenant horloge&#10;&#10;Description générée automatiquement">
            <a:extLst>
              <a:ext uri="{FF2B5EF4-FFF2-40B4-BE49-F238E27FC236}">
                <a16:creationId xmlns:a16="http://schemas.microsoft.com/office/drawing/2014/main" id="{4FE5FBCE-AD04-480E-BA74-8E5EE0E6C5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0352" y="1409452"/>
            <a:ext cx="612648" cy="612648"/>
          </a:xfrm>
          <a:prstGeom prst="rect">
            <a:avLst/>
          </a:prstGeom>
        </p:spPr>
      </p:pic>
      <p:pic>
        <p:nvPicPr>
          <p:cNvPr id="9" name="Picture 6" descr="Autocollant drapeau italien">
            <a:extLst>
              <a:ext uri="{FF2B5EF4-FFF2-40B4-BE49-F238E27FC236}">
                <a16:creationId xmlns:a16="http://schemas.microsoft.com/office/drawing/2014/main" id="{15918987-AE57-4139-B273-46825F25829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545" t="35050" r="33819" b="34911"/>
          <a:stretch/>
        </p:blipFill>
        <p:spPr bwMode="auto">
          <a:xfrm>
            <a:off x="7392285" y="1409992"/>
            <a:ext cx="624656" cy="61264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14">
            <a:extLst>
              <a:ext uri="{FF2B5EF4-FFF2-40B4-BE49-F238E27FC236}">
                <a16:creationId xmlns:a16="http://schemas.microsoft.com/office/drawing/2014/main" id="{F83721FB-8564-43B0-A622-49479CBAA6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84682" y="1409452"/>
            <a:ext cx="612648" cy="612648"/>
          </a:xfrm>
          <a:prstGeom prst="rect">
            <a:avLst/>
          </a:prstGeom>
        </p:spPr>
      </p:pic>
      <p:grpSp>
        <p:nvGrpSpPr>
          <p:cNvPr id="15" name="Groupe 14">
            <a:extLst>
              <a:ext uri="{FF2B5EF4-FFF2-40B4-BE49-F238E27FC236}">
                <a16:creationId xmlns:a16="http://schemas.microsoft.com/office/drawing/2014/main" id="{4C47D2CE-3D7A-456E-B318-34A44472AD80}"/>
              </a:ext>
            </a:extLst>
          </p:cNvPr>
          <p:cNvGrpSpPr/>
          <p:nvPr/>
        </p:nvGrpSpPr>
        <p:grpSpPr>
          <a:xfrm>
            <a:off x="727555" y="820927"/>
            <a:ext cx="982374" cy="360000"/>
            <a:chOff x="727555" y="820927"/>
            <a:chExt cx="982374" cy="360000"/>
          </a:xfrm>
        </p:grpSpPr>
        <p:sp>
          <p:nvSpPr>
            <p:cNvPr id="16" name="Espace réservé du texte 4">
              <a:extLst>
                <a:ext uri="{FF2B5EF4-FFF2-40B4-BE49-F238E27FC236}">
                  <a16:creationId xmlns:a16="http://schemas.microsoft.com/office/drawing/2014/main" id="{B51A47C1-C3AD-495D-90A7-CA4C9CB7C035}"/>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7" name="Picture 2" descr="C:\Users\NicoC\Desktop\CEVIPOF\sample-01.png">
              <a:extLst>
                <a:ext uri="{FF2B5EF4-FFF2-40B4-BE49-F238E27FC236}">
                  <a16:creationId xmlns:a16="http://schemas.microsoft.com/office/drawing/2014/main" id="{4280E357-425A-46E7-A76F-645F16DF25C3}"/>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208454921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472491765"/>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Opinions détaillées sur les responsables politiques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Pop1. Pour chacune des phrases suivantes, dans quelle mesure êtes-vous d’accord ou non avec les propositions suivantes ?</a:t>
            </a:r>
          </a:p>
        </p:txBody>
      </p:sp>
      <p:graphicFrame>
        <p:nvGraphicFramePr>
          <p:cNvPr id="46" name="Tableau 12">
            <a:extLst>
              <a:ext uri="{FF2B5EF4-FFF2-40B4-BE49-F238E27FC236}">
                <a16:creationId xmlns:a16="http://schemas.microsoft.com/office/drawing/2014/main" id="{40C14B0E-8D5E-4F09-A134-FECF7C00A36C}"/>
              </a:ext>
            </a:extLst>
          </p:cNvPr>
          <p:cNvGraphicFramePr>
            <a:graphicFrameLocks noGrp="1"/>
          </p:cNvGraphicFramePr>
          <p:nvPr/>
        </p:nvGraphicFramePr>
        <p:xfrm>
          <a:off x="216899" y="1430604"/>
          <a:ext cx="3808472" cy="4312973"/>
        </p:xfrm>
        <a:graphic>
          <a:graphicData uri="http://schemas.openxmlformats.org/drawingml/2006/table">
            <a:tbl>
              <a:tblPr>
                <a:tableStyleId>{5C22544A-7EE6-4342-B048-85BDC9FD1C3A}</a:tableStyleId>
              </a:tblPr>
              <a:tblGrid>
                <a:gridCol w="3808472">
                  <a:extLst>
                    <a:ext uri="{9D8B030D-6E8A-4147-A177-3AD203B41FA5}">
                      <a16:colId xmlns:a16="http://schemas.microsoft.com/office/drawing/2014/main" val="240764292"/>
                    </a:ext>
                  </a:extLst>
                </a:gridCol>
              </a:tblGrid>
              <a:tr h="616139">
                <a:tc>
                  <a:txBody>
                    <a:bodyPr/>
                    <a:lstStyle/>
                    <a:p>
                      <a:pPr algn="r" fontAlgn="b"/>
                      <a:r>
                        <a:rPr lang="fr-FR" sz="1200" b="0" i="0" u="none" strike="noStrike" dirty="0">
                          <a:solidFill>
                            <a:srgbClr val="404040"/>
                          </a:solidFill>
                          <a:effectLst/>
                          <a:latin typeface="Tahoma" panose="020B0604030504040204" pitchFamily="34" charset="0"/>
                        </a:rPr>
                        <a:t>Les hommes politiques parlent trop et n'agissent pas assez</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932526"/>
                  </a:ext>
                </a:extLst>
              </a:tr>
              <a:tr h="616139">
                <a:tc>
                  <a:txBody>
                    <a:bodyPr/>
                    <a:lstStyle/>
                    <a:p>
                      <a:pPr algn="r" fontAlgn="b"/>
                      <a:r>
                        <a:rPr lang="fr-FR" sz="1200" b="0" i="0" u="none" strike="noStrike" dirty="0">
                          <a:solidFill>
                            <a:srgbClr val="404040"/>
                          </a:solidFill>
                          <a:effectLst/>
                          <a:latin typeface="Tahoma" panose="020B0604030504040204" pitchFamily="34" charset="0"/>
                        </a:rPr>
                        <a:t>Les responsables politiques sont déconnectés de la réalité et ne servent que leurs propres intérêts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3242531"/>
                  </a:ext>
                </a:extLst>
              </a:tr>
              <a:tr h="616139">
                <a:tc>
                  <a:txBody>
                    <a:bodyPr/>
                    <a:lstStyle/>
                    <a:p>
                      <a:pPr algn="r" fontAlgn="b"/>
                      <a:r>
                        <a:rPr lang="fr-FR" sz="1200" b="0" i="0" u="none" strike="noStrike" dirty="0">
                          <a:solidFill>
                            <a:srgbClr val="404040"/>
                          </a:solidFill>
                          <a:effectLst/>
                          <a:latin typeface="Tahoma" panose="020B0604030504040204" pitchFamily="34" charset="0"/>
                        </a:rPr>
                        <a:t>Les différences politiques entre les citoyens ordinaires et les élites sont plus grandes que les différences entre citoyens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6258784"/>
                  </a:ext>
                </a:extLst>
              </a:tr>
              <a:tr h="616139">
                <a:tc>
                  <a:txBody>
                    <a:bodyPr/>
                    <a:lstStyle/>
                    <a:p>
                      <a:pPr algn="r" fontAlgn="b"/>
                      <a:r>
                        <a:rPr lang="fr-FR" sz="1200" b="0" i="0" u="none" strike="noStrike" dirty="0">
                          <a:solidFill>
                            <a:srgbClr val="404040"/>
                          </a:solidFill>
                          <a:effectLst/>
                          <a:latin typeface="Tahoma" panose="020B0604030504040204" pitchFamily="34" charset="0"/>
                        </a:rPr>
                        <a:t>Je préfèrerais être représenté(e) par un citoyen ordinaire plutôt que par un politicien professionnel</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5690792"/>
                  </a:ext>
                </a:extLst>
              </a:tr>
              <a:tr h="616139">
                <a:tc>
                  <a:txBody>
                    <a:bodyPr/>
                    <a:lstStyle/>
                    <a:p>
                      <a:pPr algn="r" fontAlgn="b"/>
                      <a:r>
                        <a:rPr lang="fr-FR" sz="1200" b="0" i="0" u="none" strike="noStrike" dirty="0">
                          <a:solidFill>
                            <a:srgbClr val="404040"/>
                          </a:solidFill>
                          <a:effectLst/>
                          <a:latin typeface="Tahoma" panose="020B0604030504040204" pitchFamily="34" charset="0"/>
                        </a:rPr>
                        <a:t>C'est le peuple, et pas les responsables politiques, qui devrait prendre les décisions politiques les plus importantes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1845881"/>
                  </a:ext>
                </a:extLst>
              </a:tr>
              <a:tr h="616139">
                <a:tc>
                  <a:txBody>
                    <a:bodyPr/>
                    <a:lstStyle/>
                    <a:p>
                      <a:pPr algn="r" fontAlgn="b"/>
                      <a:r>
                        <a:rPr lang="fr-FR" sz="1200" b="0" i="0" u="none" strike="noStrike" dirty="0">
                          <a:solidFill>
                            <a:srgbClr val="404040"/>
                          </a:solidFill>
                          <a:effectLst/>
                          <a:latin typeface="Tahoma" panose="020B0604030504040204" pitchFamily="34" charset="0"/>
                        </a:rPr>
                        <a:t>En politique, lorsqu'on parle de compromis, c'est qu'on renonce en réalité à ses principes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7537808"/>
                  </a:ext>
                </a:extLst>
              </a:tr>
              <a:tr h="616139">
                <a:tc>
                  <a:txBody>
                    <a:bodyPr/>
                    <a:lstStyle/>
                    <a:p>
                      <a:pPr algn="r" fontAlgn="b"/>
                      <a:r>
                        <a:rPr lang="fr-FR" sz="1200" b="0" i="0" u="none" strike="noStrike" dirty="0">
                          <a:solidFill>
                            <a:srgbClr val="404040"/>
                          </a:solidFill>
                          <a:effectLst/>
                          <a:latin typeface="Tahoma" panose="020B0604030504040204" pitchFamily="34" charset="0"/>
                        </a:rPr>
                        <a:t>Malgré ce que disent certains, la plupart des hommes politiques essaient de tenir leurs promesses de campagne électorale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5836127"/>
                  </a:ext>
                </a:extLst>
              </a:tr>
            </a:tbl>
          </a:graphicData>
        </a:graphic>
      </p:graphicFrame>
      <p:sp>
        <p:nvSpPr>
          <p:cNvPr id="7" name="ZoneTexte 8">
            <a:extLst>
              <a:ext uri="{FF2B5EF4-FFF2-40B4-BE49-F238E27FC236}">
                <a16:creationId xmlns:a16="http://schemas.microsoft.com/office/drawing/2014/main" id="{AF69F0DA-58CE-41E3-8CAB-6A84A645F198}"/>
              </a:ext>
            </a:extLst>
          </p:cNvPr>
          <p:cNvSpPr txBox="1"/>
          <p:nvPr>
            <p:custDataLst>
              <p:tags r:id="rId2"/>
            </p:custDataLst>
          </p:nvPr>
        </p:nvSpPr>
        <p:spPr>
          <a:xfrm rot="5400000">
            <a:off x="7260501" y="3467153"/>
            <a:ext cx="4159889" cy="307777"/>
          </a:xfrm>
          <a:prstGeom prst="rect">
            <a:avLst/>
          </a:prstGeom>
          <a:solidFill>
            <a:srgbClr val="37609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300" normalizeH="0" baseline="0" noProof="0" dirty="0">
                <a:ln>
                  <a:noFill/>
                </a:ln>
                <a:solidFill>
                  <a:srgbClr val="FFFFFF"/>
                </a:solidFill>
                <a:effectLst/>
                <a:uLnTx/>
                <a:uFillTx/>
                <a:latin typeface="Calibri" pitchFamily="34" charset="0"/>
                <a:ea typeface="+mn-ea"/>
                <a:cs typeface="Tahoma" pitchFamily="34" charset="0"/>
              </a:rPr>
              <a:t>% D’accord</a:t>
            </a:r>
          </a:p>
        </p:txBody>
      </p:sp>
      <p:sp>
        <p:nvSpPr>
          <p:cNvPr id="8" name="AutoShape 4">
            <a:extLst>
              <a:ext uri="{FF2B5EF4-FFF2-40B4-BE49-F238E27FC236}">
                <a16:creationId xmlns:a16="http://schemas.microsoft.com/office/drawing/2014/main" id="{B92F91BA-E9CD-4BC1-8547-1410C22260E1}"/>
              </a:ext>
            </a:extLst>
          </p:cNvPr>
          <p:cNvSpPr>
            <a:spLocks noChangeArrowheads="1"/>
          </p:cNvSpPr>
          <p:nvPr/>
        </p:nvSpPr>
        <p:spPr bwMode="auto">
          <a:xfrm>
            <a:off x="2667001" y="5905398"/>
            <a:ext cx="6242050" cy="396000"/>
          </a:xfrm>
          <a:prstGeom prst="roundRect">
            <a:avLst>
              <a:gd name="adj" fmla="val 16667"/>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a typeface="+mn-ea"/>
              <a:cs typeface="Tahoma" pitchFamily="34" charset="0"/>
            </a:endParaRPr>
          </a:p>
        </p:txBody>
      </p:sp>
      <p:grpSp>
        <p:nvGrpSpPr>
          <p:cNvPr id="2" name="Group 1">
            <a:extLst>
              <a:ext uri="{FF2B5EF4-FFF2-40B4-BE49-F238E27FC236}">
                <a16:creationId xmlns:a16="http://schemas.microsoft.com/office/drawing/2014/main" id="{AC99C65F-CA77-477F-A9EC-02C3ACA3C86F}"/>
              </a:ext>
            </a:extLst>
          </p:cNvPr>
          <p:cNvGrpSpPr/>
          <p:nvPr/>
        </p:nvGrpSpPr>
        <p:grpSpPr>
          <a:xfrm>
            <a:off x="2781008" y="5915058"/>
            <a:ext cx="1125106" cy="400110"/>
            <a:chOff x="2673058" y="5915058"/>
            <a:chExt cx="1125106" cy="400110"/>
          </a:xfrm>
        </p:grpSpPr>
        <p:sp>
          <p:nvSpPr>
            <p:cNvPr id="9" name="=label1">
              <a:extLst>
                <a:ext uri="{FF2B5EF4-FFF2-40B4-BE49-F238E27FC236}">
                  <a16:creationId xmlns:a16="http://schemas.microsoft.com/office/drawing/2014/main" id="{8DA1BF3A-21A9-4B93-9EC0-43C35ACE4A6A}"/>
                </a:ext>
              </a:extLst>
            </p:cNvPr>
            <p:cNvSpPr txBox="1"/>
            <p:nvPr/>
          </p:nvSpPr>
          <p:spPr>
            <a:xfrm>
              <a:off x="2869470" y="5915058"/>
              <a:ext cx="928694"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Tout à fait d’accord</a:t>
              </a:r>
            </a:p>
          </p:txBody>
        </p:sp>
        <p:sp>
          <p:nvSpPr>
            <p:cNvPr id="14" name="=affich1">
              <a:extLst>
                <a:ext uri="{FF2B5EF4-FFF2-40B4-BE49-F238E27FC236}">
                  <a16:creationId xmlns:a16="http://schemas.microsoft.com/office/drawing/2014/main" id="{9ED1BA0C-4F08-43C0-B68C-D31137470845}"/>
                </a:ext>
              </a:extLst>
            </p:cNvPr>
            <p:cNvSpPr>
              <a:spLocks noChangeArrowheads="1"/>
            </p:cNvSpPr>
            <p:nvPr/>
          </p:nvSpPr>
          <p:spPr bwMode="auto">
            <a:xfrm>
              <a:off x="2673058" y="5995180"/>
              <a:ext cx="241200" cy="239864"/>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grpSp>
        <p:nvGrpSpPr>
          <p:cNvPr id="3" name="Group 2">
            <a:extLst>
              <a:ext uri="{FF2B5EF4-FFF2-40B4-BE49-F238E27FC236}">
                <a16:creationId xmlns:a16="http://schemas.microsoft.com/office/drawing/2014/main" id="{B9CF1D12-F009-4FCB-8643-36B82320E93E}"/>
              </a:ext>
            </a:extLst>
          </p:cNvPr>
          <p:cNvGrpSpPr/>
          <p:nvPr/>
        </p:nvGrpSpPr>
        <p:grpSpPr>
          <a:xfrm>
            <a:off x="3808472" y="5915058"/>
            <a:ext cx="1145701" cy="400110"/>
            <a:chOff x="3700522" y="5915058"/>
            <a:chExt cx="1145701" cy="400110"/>
          </a:xfrm>
        </p:grpSpPr>
        <p:sp>
          <p:nvSpPr>
            <p:cNvPr id="12" name="=label2">
              <a:extLst>
                <a:ext uri="{FF2B5EF4-FFF2-40B4-BE49-F238E27FC236}">
                  <a16:creationId xmlns:a16="http://schemas.microsoft.com/office/drawing/2014/main" id="{17F23F24-9DBC-4869-B601-1CC788607B44}"/>
                </a:ext>
              </a:extLst>
            </p:cNvPr>
            <p:cNvSpPr txBox="1"/>
            <p:nvPr/>
          </p:nvSpPr>
          <p:spPr>
            <a:xfrm>
              <a:off x="3880064" y="5915058"/>
              <a:ext cx="966159"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Plutôt d’accord</a:t>
              </a:r>
            </a:p>
          </p:txBody>
        </p:sp>
        <p:sp>
          <p:nvSpPr>
            <p:cNvPr id="15" name="=affich2">
              <a:extLst>
                <a:ext uri="{FF2B5EF4-FFF2-40B4-BE49-F238E27FC236}">
                  <a16:creationId xmlns:a16="http://schemas.microsoft.com/office/drawing/2014/main" id="{76EC250D-83D5-450C-A939-3ECA5D7DBBEC}"/>
                </a:ext>
              </a:extLst>
            </p:cNvPr>
            <p:cNvSpPr>
              <a:spLocks noChangeArrowheads="1"/>
            </p:cNvSpPr>
            <p:nvPr/>
          </p:nvSpPr>
          <p:spPr bwMode="auto">
            <a:xfrm>
              <a:off x="3700522" y="5995180"/>
              <a:ext cx="241200" cy="239864"/>
            </a:xfrm>
            <a:prstGeom prst="rect">
              <a:avLst/>
            </a:prstGeom>
            <a:solidFill>
              <a:srgbClr val="00B0F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grpSp>
        <p:nvGrpSpPr>
          <p:cNvPr id="4" name="Group 3">
            <a:extLst>
              <a:ext uri="{FF2B5EF4-FFF2-40B4-BE49-F238E27FC236}">
                <a16:creationId xmlns:a16="http://schemas.microsoft.com/office/drawing/2014/main" id="{B3D48437-288D-42BC-969E-2E160B8BB770}"/>
              </a:ext>
            </a:extLst>
          </p:cNvPr>
          <p:cNvGrpSpPr/>
          <p:nvPr/>
        </p:nvGrpSpPr>
        <p:grpSpPr>
          <a:xfrm>
            <a:off x="4866054" y="5915058"/>
            <a:ext cx="1304455" cy="400110"/>
            <a:chOff x="4758104" y="5915058"/>
            <a:chExt cx="1304455" cy="400110"/>
          </a:xfrm>
        </p:grpSpPr>
        <p:sp>
          <p:nvSpPr>
            <p:cNvPr id="13" name="=label3">
              <a:extLst>
                <a:ext uri="{FF2B5EF4-FFF2-40B4-BE49-F238E27FC236}">
                  <a16:creationId xmlns:a16="http://schemas.microsoft.com/office/drawing/2014/main" id="{51D0CB10-4540-4652-A5D9-6CC67050AB90}"/>
                </a:ext>
              </a:extLst>
            </p:cNvPr>
            <p:cNvSpPr txBox="1"/>
            <p:nvPr/>
          </p:nvSpPr>
          <p:spPr>
            <a:xfrm>
              <a:off x="4949751" y="5915058"/>
              <a:ext cx="1112808"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Ni d’accord ni pas d’accord</a:t>
              </a:r>
            </a:p>
          </p:txBody>
        </p:sp>
        <p:sp>
          <p:nvSpPr>
            <p:cNvPr id="16" name="=affich3">
              <a:extLst>
                <a:ext uri="{FF2B5EF4-FFF2-40B4-BE49-F238E27FC236}">
                  <a16:creationId xmlns:a16="http://schemas.microsoft.com/office/drawing/2014/main" id="{97A9529C-0CA8-4937-AACB-04905A8D8B57}"/>
                </a:ext>
              </a:extLst>
            </p:cNvPr>
            <p:cNvSpPr>
              <a:spLocks noChangeArrowheads="1"/>
            </p:cNvSpPr>
            <p:nvPr/>
          </p:nvSpPr>
          <p:spPr bwMode="auto">
            <a:xfrm>
              <a:off x="4758104" y="5995180"/>
              <a:ext cx="241200" cy="239864"/>
            </a:xfrm>
            <a:prstGeom prst="rect">
              <a:avLst/>
            </a:prstGeom>
            <a:solidFill>
              <a:srgbClr val="FCB711"/>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grpSp>
        <p:nvGrpSpPr>
          <p:cNvPr id="5" name="Group 4">
            <a:extLst>
              <a:ext uri="{FF2B5EF4-FFF2-40B4-BE49-F238E27FC236}">
                <a16:creationId xmlns:a16="http://schemas.microsoft.com/office/drawing/2014/main" id="{F2A55D25-73B6-450C-897E-FF22947D7E8D}"/>
              </a:ext>
            </a:extLst>
          </p:cNvPr>
          <p:cNvGrpSpPr/>
          <p:nvPr/>
        </p:nvGrpSpPr>
        <p:grpSpPr>
          <a:xfrm>
            <a:off x="6107545" y="5915058"/>
            <a:ext cx="1285814" cy="400110"/>
            <a:chOff x="5999595" y="5915058"/>
            <a:chExt cx="1285814" cy="400110"/>
          </a:xfrm>
        </p:grpSpPr>
        <p:sp>
          <p:nvSpPr>
            <p:cNvPr id="10" name="=label4">
              <a:extLst>
                <a:ext uri="{FF2B5EF4-FFF2-40B4-BE49-F238E27FC236}">
                  <a16:creationId xmlns:a16="http://schemas.microsoft.com/office/drawing/2014/main" id="{FF9797A0-B74E-4173-86D5-D7F294C9943C}"/>
                </a:ext>
              </a:extLst>
            </p:cNvPr>
            <p:cNvSpPr txBox="1"/>
            <p:nvPr/>
          </p:nvSpPr>
          <p:spPr>
            <a:xfrm>
              <a:off x="6174709" y="5915058"/>
              <a:ext cx="1110700"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Pas vraiment d’accord</a:t>
              </a:r>
            </a:p>
          </p:txBody>
        </p:sp>
        <p:sp>
          <p:nvSpPr>
            <p:cNvPr id="17" name="=affich4">
              <a:extLst>
                <a:ext uri="{FF2B5EF4-FFF2-40B4-BE49-F238E27FC236}">
                  <a16:creationId xmlns:a16="http://schemas.microsoft.com/office/drawing/2014/main" id="{CCFDA6A4-5397-4567-B25A-80ED54596E0C}"/>
                </a:ext>
              </a:extLst>
            </p:cNvPr>
            <p:cNvSpPr>
              <a:spLocks noChangeArrowheads="1"/>
            </p:cNvSpPr>
            <p:nvPr/>
          </p:nvSpPr>
          <p:spPr bwMode="auto">
            <a:xfrm>
              <a:off x="5999595" y="5995180"/>
              <a:ext cx="241200" cy="239864"/>
            </a:xfrm>
            <a:prstGeom prst="rect">
              <a:avLst/>
            </a:prstGeom>
            <a:solidFill>
              <a:srgbClr val="FF505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graphicFrame>
        <p:nvGraphicFramePr>
          <p:cNvPr id="20" name="Graphique 11">
            <a:extLst>
              <a:ext uri="{FF2B5EF4-FFF2-40B4-BE49-F238E27FC236}">
                <a16:creationId xmlns:a16="http://schemas.microsoft.com/office/drawing/2014/main" id="{9690A043-99A1-4EFD-9C58-9522D34928C8}"/>
              </a:ext>
            </a:extLst>
          </p:cNvPr>
          <p:cNvGraphicFramePr/>
          <p:nvPr>
            <p:extLst>
              <p:ext uri="{D42A27DB-BD31-4B8C-83A1-F6EECF244321}">
                <p14:modId xmlns:p14="http://schemas.microsoft.com/office/powerpoint/2010/main" val="1071858787"/>
              </p:ext>
            </p:extLst>
          </p:nvPr>
        </p:nvGraphicFramePr>
        <p:xfrm>
          <a:off x="3737338" y="1456774"/>
          <a:ext cx="4552951" cy="42760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Tableau 65">
            <a:extLst>
              <a:ext uri="{FF2B5EF4-FFF2-40B4-BE49-F238E27FC236}">
                <a16:creationId xmlns:a16="http://schemas.microsoft.com/office/drawing/2014/main" id="{0A04EFD5-5966-42F3-BD52-82773F6054EE}"/>
              </a:ext>
            </a:extLst>
          </p:cNvPr>
          <p:cNvGraphicFramePr>
            <a:graphicFrameLocks noGrp="1"/>
          </p:cNvGraphicFramePr>
          <p:nvPr>
            <p:extLst>
              <p:ext uri="{D42A27DB-BD31-4B8C-83A1-F6EECF244321}">
                <p14:modId xmlns:p14="http://schemas.microsoft.com/office/powerpoint/2010/main" val="2253452997"/>
              </p:ext>
            </p:extLst>
          </p:nvPr>
        </p:nvGraphicFramePr>
        <p:xfrm>
          <a:off x="8258451" y="1508025"/>
          <a:ext cx="761999" cy="4220207"/>
        </p:xfrm>
        <a:graphic>
          <a:graphicData uri="http://schemas.openxmlformats.org/drawingml/2006/table">
            <a:tbl>
              <a:tblPr/>
              <a:tblGrid>
                <a:gridCol w="761999">
                  <a:extLst>
                    <a:ext uri="{9D8B030D-6E8A-4147-A177-3AD203B41FA5}">
                      <a16:colId xmlns:a16="http://schemas.microsoft.com/office/drawing/2014/main" val="20000"/>
                    </a:ext>
                  </a:extLst>
                </a:gridCol>
              </a:tblGrid>
              <a:tr h="586824">
                <a:tc>
                  <a:txBody>
                    <a:bodyPr/>
                    <a:lstStyle/>
                    <a:p>
                      <a:pPr algn="ctr" fontAlgn="ctr"/>
                      <a:r>
                        <a:rPr lang="fr-FR" sz="1600" b="0" i="0" u="none" strike="noStrike" dirty="0">
                          <a:solidFill>
                            <a:schemeClr val="bg1"/>
                          </a:solidFill>
                          <a:effectLst/>
                          <a:latin typeface="Tahoma" panose="020B0604030504040204" pitchFamily="34" charset="0"/>
                        </a:rPr>
                        <a:t>74%</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0"/>
                  </a:ext>
                </a:extLst>
              </a:tr>
              <a:tr h="586824">
                <a:tc>
                  <a:txBody>
                    <a:bodyPr/>
                    <a:lstStyle/>
                    <a:p>
                      <a:pPr algn="ctr" fontAlgn="ctr"/>
                      <a:r>
                        <a:rPr lang="fr-FR" sz="1600" b="0" i="0" u="none" strike="noStrike">
                          <a:solidFill>
                            <a:schemeClr val="bg1"/>
                          </a:solidFill>
                          <a:effectLst/>
                          <a:latin typeface="Tahoma" panose="020B0604030504040204" pitchFamily="34" charset="0"/>
                        </a:rPr>
                        <a:t>70%</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1"/>
                  </a:ext>
                </a:extLst>
              </a:tr>
              <a:tr h="601975">
                <a:tc>
                  <a:txBody>
                    <a:bodyPr/>
                    <a:lstStyle/>
                    <a:p>
                      <a:pPr algn="ctr" fontAlgn="ctr"/>
                      <a:r>
                        <a:rPr lang="fr-FR" sz="1600" b="0" i="0" u="none" strike="noStrike" dirty="0">
                          <a:solidFill>
                            <a:schemeClr val="bg1"/>
                          </a:solidFill>
                          <a:effectLst/>
                          <a:latin typeface="Tahoma" panose="020B0604030504040204" pitchFamily="34" charset="0"/>
                        </a:rPr>
                        <a:t>62%</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2"/>
                  </a:ext>
                </a:extLst>
              </a:tr>
              <a:tr h="611146">
                <a:tc>
                  <a:txBody>
                    <a:bodyPr/>
                    <a:lstStyle/>
                    <a:p>
                      <a:pPr algn="ctr" fontAlgn="ctr"/>
                      <a:r>
                        <a:rPr lang="fr-FR" sz="1600" b="0" i="0" u="none" strike="noStrike">
                          <a:solidFill>
                            <a:schemeClr val="bg1"/>
                          </a:solidFill>
                          <a:effectLst/>
                          <a:latin typeface="Tahoma" panose="020B0604030504040204" pitchFamily="34" charset="0"/>
                        </a:rPr>
                        <a:t>53%</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3"/>
                  </a:ext>
                </a:extLst>
              </a:tr>
              <a:tr h="611146">
                <a:tc>
                  <a:txBody>
                    <a:bodyPr/>
                    <a:lstStyle/>
                    <a:p>
                      <a:pPr algn="ctr" fontAlgn="ctr"/>
                      <a:r>
                        <a:rPr lang="fr-FR" sz="1600" b="0" i="0" u="none" strike="noStrike">
                          <a:solidFill>
                            <a:schemeClr val="bg1"/>
                          </a:solidFill>
                          <a:effectLst/>
                          <a:latin typeface="Tahoma" panose="020B0604030504040204" pitchFamily="34" charset="0"/>
                        </a:rPr>
                        <a:t>46%</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306820129"/>
                  </a:ext>
                </a:extLst>
              </a:tr>
              <a:tr h="611146">
                <a:tc>
                  <a:txBody>
                    <a:bodyPr/>
                    <a:lstStyle/>
                    <a:p>
                      <a:pPr algn="ctr" fontAlgn="ctr"/>
                      <a:r>
                        <a:rPr lang="fr-FR" sz="1600" b="0" i="0" u="none" strike="noStrike">
                          <a:solidFill>
                            <a:schemeClr val="bg1"/>
                          </a:solidFill>
                          <a:effectLst/>
                          <a:latin typeface="Tahoma" panose="020B0604030504040204" pitchFamily="34" charset="0"/>
                        </a:rPr>
                        <a:t>46%</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4219249112"/>
                  </a:ext>
                </a:extLst>
              </a:tr>
              <a:tr h="611146">
                <a:tc>
                  <a:txBody>
                    <a:bodyPr/>
                    <a:lstStyle/>
                    <a:p>
                      <a:pPr algn="ctr" fontAlgn="ctr"/>
                      <a:r>
                        <a:rPr lang="fr-FR" sz="1600" b="0" i="0" u="none" strike="noStrike" dirty="0">
                          <a:solidFill>
                            <a:schemeClr val="bg1"/>
                          </a:solidFill>
                          <a:effectLst/>
                          <a:latin typeface="Tahoma" panose="020B0604030504040204" pitchFamily="34" charset="0"/>
                        </a:rPr>
                        <a:t>32%</a:t>
                      </a:r>
                    </a:p>
                  </a:txBody>
                  <a:tcPr marL="6350" marR="6350" marT="635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3629004910"/>
                  </a:ext>
                </a:extLst>
              </a:tr>
            </a:tbl>
          </a:graphicData>
        </a:graphic>
      </p:graphicFrame>
      <p:grpSp>
        <p:nvGrpSpPr>
          <p:cNvPr id="25" name="Group 24">
            <a:extLst>
              <a:ext uri="{FF2B5EF4-FFF2-40B4-BE49-F238E27FC236}">
                <a16:creationId xmlns:a16="http://schemas.microsoft.com/office/drawing/2014/main" id="{96BA3718-CEF6-4BB4-B3CF-E9953622CCA0}"/>
              </a:ext>
            </a:extLst>
          </p:cNvPr>
          <p:cNvGrpSpPr/>
          <p:nvPr/>
        </p:nvGrpSpPr>
        <p:grpSpPr>
          <a:xfrm>
            <a:off x="7191615" y="5915058"/>
            <a:ext cx="1285814" cy="400110"/>
            <a:chOff x="5999595" y="5915058"/>
            <a:chExt cx="1285814" cy="400110"/>
          </a:xfrm>
        </p:grpSpPr>
        <p:sp>
          <p:nvSpPr>
            <p:cNvPr id="26" name="=label4">
              <a:extLst>
                <a:ext uri="{FF2B5EF4-FFF2-40B4-BE49-F238E27FC236}">
                  <a16:creationId xmlns:a16="http://schemas.microsoft.com/office/drawing/2014/main" id="{C8A5CA72-33EC-4FAE-9B3C-A702BFE4E022}"/>
                </a:ext>
              </a:extLst>
            </p:cNvPr>
            <p:cNvSpPr txBox="1"/>
            <p:nvPr/>
          </p:nvSpPr>
          <p:spPr>
            <a:xfrm>
              <a:off x="6174709" y="5915058"/>
              <a:ext cx="1110700"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Pas du tout d’accord</a:t>
              </a:r>
            </a:p>
          </p:txBody>
        </p:sp>
        <p:sp>
          <p:nvSpPr>
            <p:cNvPr id="27" name="=affich4">
              <a:extLst>
                <a:ext uri="{FF2B5EF4-FFF2-40B4-BE49-F238E27FC236}">
                  <a16:creationId xmlns:a16="http://schemas.microsoft.com/office/drawing/2014/main" id="{1B263B30-717C-4F03-B30F-F19FFB85E15C}"/>
                </a:ext>
              </a:extLst>
            </p:cNvPr>
            <p:cNvSpPr>
              <a:spLocks noChangeArrowheads="1"/>
            </p:cNvSpPr>
            <p:nvPr/>
          </p:nvSpPr>
          <p:spPr bwMode="auto">
            <a:xfrm>
              <a:off x="5999595" y="5995180"/>
              <a:ext cx="241200" cy="239864"/>
            </a:xfrm>
            <a:prstGeom prst="rect">
              <a:avLst/>
            </a:prstGeom>
            <a:solidFill>
              <a:srgbClr val="C0000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grpSp>
        <p:nvGrpSpPr>
          <p:cNvPr id="6" name="Group 5">
            <a:extLst>
              <a:ext uri="{FF2B5EF4-FFF2-40B4-BE49-F238E27FC236}">
                <a16:creationId xmlns:a16="http://schemas.microsoft.com/office/drawing/2014/main" id="{66D772B6-1238-42E8-88A2-4BB12FB278E5}"/>
              </a:ext>
            </a:extLst>
          </p:cNvPr>
          <p:cNvGrpSpPr/>
          <p:nvPr/>
        </p:nvGrpSpPr>
        <p:grpSpPr>
          <a:xfrm>
            <a:off x="8275685" y="5992002"/>
            <a:ext cx="989118" cy="246221"/>
            <a:chOff x="8507178" y="5992002"/>
            <a:chExt cx="989118" cy="246221"/>
          </a:xfrm>
        </p:grpSpPr>
        <p:sp>
          <p:nvSpPr>
            <p:cNvPr id="11" name="=label5">
              <a:extLst>
                <a:ext uri="{FF2B5EF4-FFF2-40B4-BE49-F238E27FC236}">
                  <a16:creationId xmlns:a16="http://schemas.microsoft.com/office/drawing/2014/main" id="{F0968B03-F4F0-4B1D-A194-0C6ED40F058C}"/>
                </a:ext>
              </a:extLst>
            </p:cNvPr>
            <p:cNvSpPr txBox="1"/>
            <p:nvPr/>
          </p:nvSpPr>
          <p:spPr>
            <a:xfrm>
              <a:off x="8707922" y="5992002"/>
              <a:ext cx="788374" cy="24622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NSP</a:t>
              </a:r>
            </a:p>
          </p:txBody>
        </p:sp>
        <p:sp>
          <p:nvSpPr>
            <p:cNvPr id="18" name="=affich5">
              <a:extLst>
                <a:ext uri="{FF2B5EF4-FFF2-40B4-BE49-F238E27FC236}">
                  <a16:creationId xmlns:a16="http://schemas.microsoft.com/office/drawing/2014/main" id="{A61459DD-D9BD-4658-9273-D5978E4E7462}"/>
                </a:ext>
              </a:extLst>
            </p:cNvPr>
            <p:cNvSpPr>
              <a:spLocks noChangeArrowheads="1"/>
            </p:cNvSpPr>
            <p:nvPr/>
          </p:nvSpPr>
          <p:spPr bwMode="auto">
            <a:xfrm>
              <a:off x="8507178" y="5995180"/>
              <a:ext cx="241200" cy="239864"/>
            </a:xfrm>
            <a:prstGeom prst="rect">
              <a:avLst/>
            </a:prstGeom>
            <a:solidFill>
              <a:srgbClr val="595959"/>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pSp>
      <p:pic>
        <p:nvPicPr>
          <p:cNvPr id="28" name="Image 27" descr="Une image contenant texte, clipart&#10;&#10;Description générée automatiquement">
            <a:extLst>
              <a:ext uri="{FF2B5EF4-FFF2-40B4-BE49-F238E27FC236}">
                <a16:creationId xmlns:a16="http://schemas.microsoft.com/office/drawing/2014/main" id="{2600F292-2F17-F245-BB2C-F882F73C4B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26690"/>
            <a:ext cx="612000" cy="612000"/>
          </a:xfrm>
          <a:prstGeom prst="rect">
            <a:avLst/>
          </a:prstGeom>
        </p:spPr>
      </p:pic>
    </p:spTree>
    <p:extLst>
      <p:ext uri="{BB962C8B-B14F-4D97-AF65-F5344CB8AC3E}">
        <p14:creationId xmlns:p14="http://schemas.microsoft.com/office/powerpoint/2010/main" val="5280007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953235966"/>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a:spcBef>
                          <a:spcPct val="20000"/>
                        </a:spcBef>
                      </a:pPr>
                      <a:r>
                        <a:rPr lang="fr-FR" sz="2400" b="0" dirty="0">
                          <a:solidFill>
                            <a:srgbClr val="FFFFFF"/>
                          </a:solidFill>
                        </a:rPr>
                        <a:t>L’état d’esprit actuel</a:t>
                      </a:r>
                    </a:p>
                  </a:txBody>
                  <a:tcPr horzOverflow="overflow">
                    <a:lnL>
                      <a:noFill/>
                    </a:lnL>
                    <a:lnR>
                      <a:noFill/>
                    </a:lnR>
                    <a:lnT>
                      <a:noFill/>
                    </a:lnT>
                    <a:lnB>
                      <a:noFill/>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bl>
          </a:graphicData>
        </a:graphic>
      </p:graphicFrame>
      <p:graphicFrame>
        <p:nvGraphicFramePr>
          <p:cNvPr id="96" name="Graphique 95"/>
          <p:cNvGraphicFramePr/>
          <p:nvPr>
            <p:custDataLst>
              <p:tags r:id="rId1"/>
            </p:custDataLst>
            <p:extLst>
              <p:ext uri="{D42A27DB-BD31-4B8C-83A1-F6EECF244321}">
                <p14:modId xmlns:p14="http://schemas.microsoft.com/office/powerpoint/2010/main" val="924193203"/>
              </p:ext>
            </p:extLst>
          </p:nvPr>
        </p:nvGraphicFramePr>
        <p:xfrm>
          <a:off x="506609" y="1663333"/>
          <a:ext cx="8294312" cy="4215187"/>
        </p:xfrm>
        <a:graphic>
          <a:graphicData uri="http://schemas.openxmlformats.org/drawingml/2006/chart">
            <c:chart xmlns:c="http://schemas.openxmlformats.org/drawingml/2006/chart" xmlns:r="http://schemas.openxmlformats.org/officeDocument/2006/relationships" r:id="rId5"/>
          </a:graphicData>
        </a:graphic>
      </p:graphicFrame>
      <p:grpSp>
        <p:nvGrpSpPr>
          <p:cNvPr id="179" name="Groupe 178"/>
          <p:cNvGrpSpPr/>
          <p:nvPr/>
        </p:nvGrpSpPr>
        <p:grpSpPr>
          <a:xfrm>
            <a:off x="3979994" y="5866312"/>
            <a:ext cx="2786465" cy="215444"/>
            <a:chOff x="6180269" y="5701497"/>
            <a:chExt cx="2786465" cy="215444"/>
          </a:xfrm>
        </p:grpSpPr>
        <p:sp>
          <p:nvSpPr>
            <p:cNvPr id="145" name="ZoneTexte 144"/>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162"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177"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sp>
        <p:nvSpPr>
          <p:cNvPr id="21"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Q1. Parmi les qualificatifs suivants, quels sont ceux qui caractérisent le mieux votre état d'esprit actuel ?</a:t>
            </a:r>
          </a:p>
          <a:p>
            <a:pPr lvl="0" fontAlgn="auto">
              <a:spcBef>
                <a:spcPts val="0"/>
              </a:spcBef>
              <a:spcAft>
                <a:spcPts val="0"/>
              </a:spcAft>
              <a:defRPr/>
            </a:pPr>
            <a:r>
              <a:rPr lang="fr-FR" sz="900" b="0" i="1" dirty="0">
                <a:solidFill>
                  <a:srgbClr val="CC0000"/>
                </a:solidFill>
                <a:ea typeface="Tahoma" pitchFamily="34" charset="0"/>
                <a:cs typeface="Tahoma" pitchFamily="34" charset="0"/>
              </a:rPr>
              <a:t>Plusieurs réponses possibles –Total supérieur à 100%</a:t>
            </a:r>
          </a:p>
        </p:txBody>
      </p:sp>
      <p:grpSp>
        <p:nvGrpSpPr>
          <p:cNvPr id="54" name="Groupe 64"/>
          <p:cNvGrpSpPr/>
          <p:nvPr/>
        </p:nvGrpSpPr>
        <p:grpSpPr>
          <a:xfrm>
            <a:off x="5996383" y="2801715"/>
            <a:ext cx="309894" cy="215444"/>
            <a:chOff x="6413168" y="2748837"/>
            <a:chExt cx="309894" cy="215444"/>
          </a:xfrm>
        </p:grpSpPr>
        <p:cxnSp>
          <p:nvCxnSpPr>
            <p:cNvPr id="55" name="Connecteur droit avec flèche 65"/>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56" name="Rectangle 55"/>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-2</a:t>
              </a:r>
              <a:endParaRPr lang="fr-FR" sz="800" dirty="0">
                <a:solidFill>
                  <a:srgbClr val="E40546"/>
                </a:solidFill>
              </a:endParaRPr>
            </a:p>
          </p:txBody>
        </p:sp>
      </p:grpSp>
      <p:grpSp>
        <p:nvGrpSpPr>
          <p:cNvPr id="62" name="Groupe 63">
            <a:extLst>
              <a:ext uri="{FF2B5EF4-FFF2-40B4-BE49-F238E27FC236}">
                <a16:creationId xmlns:a16="http://schemas.microsoft.com/office/drawing/2014/main" id="{9B9FE505-3693-49FA-A24D-D0F3EE86D960}"/>
              </a:ext>
            </a:extLst>
          </p:cNvPr>
          <p:cNvGrpSpPr/>
          <p:nvPr/>
        </p:nvGrpSpPr>
        <p:grpSpPr>
          <a:xfrm>
            <a:off x="6574280" y="1926074"/>
            <a:ext cx="414088" cy="215444"/>
            <a:chOff x="6413168" y="3047886"/>
            <a:chExt cx="414088" cy="215444"/>
          </a:xfrm>
        </p:grpSpPr>
        <p:cxnSp>
          <p:nvCxnSpPr>
            <p:cNvPr id="63" name="Connecteur droit avec flèche 73">
              <a:extLst>
                <a:ext uri="{FF2B5EF4-FFF2-40B4-BE49-F238E27FC236}">
                  <a16:creationId xmlns:a16="http://schemas.microsoft.com/office/drawing/2014/main" id="{719A8200-EDA9-448B-A1F3-67BB4C5D927C}"/>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65" name="Rectangle 64">
              <a:extLst>
                <a:ext uri="{FF2B5EF4-FFF2-40B4-BE49-F238E27FC236}">
                  <a16:creationId xmlns:a16="http://schemas.microsoft.com/office/drawing/2014/main" id="{DB6C0069-026C-4D6E-A1DC-9AEDB8600F62}"/>
                </a:ext>
              </a:extLst>
            </p:cNvPr>
            <p:cNvSpPr/>
            <p:nvPr/>
          </p:nvSpPr>
          <p:spPr>
            <a:xfrm>
              <a:off x="6427788" y="3047886"/>
              <a:ext cx="399468" cy="215444"/>
            </a:xfrm>
            <a:prstGeom prst="rect">
              <a:avLst/>
            </a:prstGeom>
          </p:spPr>
          <p:txBody>
            <a:bodyPr wrap="none">
              <a:spAutoFit/>
            </a:bodyPr>
            <a:lstStyle/>
            <a:p>
              <a:r>
                <a:rPr lang="fr-FR" sz="800" i="1" dirty="0">
                  <a:solidFill>
                    <a:srgbClr val="00B050"/>
                  </a:solidFill>
                  <a:cs typeface="Tahoma" pitchFamily="34" charset="0"/>
                </a:rPr>
                <a:t>+1</a:t>
              </a:r>
              <a:r>
                <a:rPr lang="pl-PL" sz="800" i="1" dirty="0">
                  <a:solidFill>
                    <a:srgbClr val="00B050"/>
                  </a:solidFill>
                  <a:cs typeface="Tahoma" pitchFamily="34" charset="0"/>
                </a:rPr>
                <a:t>3</a:t>
              </a:r>
              <a:endParaRPr lang="fr-FR" sz="800" dirty="0">
                <a:solidFill>
                  <a:srgbClr val="00B050"/>
                </a:solidFill>
              </a:endParaRPr>
            </a:p>
          </p:txBody>
        </p:sp>
      </p:grpSp>
      <p:grpSp>
        <p:nvGrpSpPr>
          <p:cNvPr id="24" name="Groupe 63">
            <a:extLst>
              <a:ext uri="{FF2B5EF4-FFF2-40B4-BE49-F238E27FC236}">
                <a16:creationId xmlns:a16="http://schemas.microsoft.com/office/drawing/2014/main" id="{3E6B9CFE-4CE5-4E77-9E7C-58BDB7676068}"/>
              </a:ext>
            </a:extLst>
          </p:cNvPr>
          <p:cNvGrpSpPr/>
          <p:nvPr/>
        </p:nvGrpSpPr>
        <p:grpSpPr>
          <a:xfrm>
            <a:off x="6272920" y="2352794"/>
            <a:ext cx="414088" cy="215444"/>
            <a:chOff x="6413168" y="3047886"/>
            <a:chExt cx="414088" cy="215444"/>
          </a:xfrm>
        </p:grpSpPr>
        <p:cxnSp>
          <p:nvCxnSpPr>
            <p:cNvPr id="25" name="Connecteur droit avec flèche 73">
              <a:extLst>
                <a:ext uri="{FF2B5EF4-FFF2-40B4-BE49-F238E27FC236}">
                  <a16:creationId xmlns:a16="http://schemas.microsoft.com/office/drawing/2014/main" id="{56163AF3-92FE-421D-B1B4-BF294F9559D0}"/>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26" name="Rectangle 64">
              <a:extLst>
                <a:ext uri="{FF2B5EF4-FFF2-40B4-BE49-F238E27FC236}">
                  <a16:creationId xmlns:a16="http://schemas.microsoft.com/office/drawing/2014/main" id="{26FD1F64-F0BC-48E1-A6F0-317E7D5848BA}"/>
                </a:ext>
              </a:extLst>
            </p:cNvPr>
            <p:cNvSpPr/>
            <p:nvPr/>
          </p:nvSpPr>
          <p:spPr>
            <a:xfrm>
              <a:off x="6427788" y="3047886"/>
              <a:ext cx="399468" cy="215444"/>
            </a:xfrm>
            <a:prstGeom prst="rect">
              <a:avLst/>
            </a:prstGeom>
          </p:spPr>
          <p:txBody>
            <a:bodyPr wrap="none">
              <a:spAutoFit/>
            </a:bodyPr>
            <a:lstStyle/>
            <a:p>
              <a:r>
                <a:rPr lang="fr-FR" sz="800" i="1" dirty="0">
                  <a:solidFill>
                    <a:srgbClr val="00B050"/>
                  </a:solidFill>
                  <a:cs typeface="Tahoma" pitchFamily="34" charset="0"/>
                </a:rPr>
                <a:t>+12</a:t>
              </a:r>
              <a:endParaRPr lang="fr-FR" sz="800" dirty="0">
                <a:solidFill>
                  <a:srgbClr val="00B050"/>
                </a:solidFill>
              </a:endParaRPr>
            </a:p>
          </p:txBody>
        </p:sp>
      </p:grpSp>
      <p:grpSp>
        <p:nvGrpSpPr>
          <p:cNvPr id="27" name="Groupe 63">
            <a:extLst>
              <a:ext uri="{FF2B5EF4-FFF2-40B4-BE49-F238E27FC236}">
                <a16:creationId xmlns:a16="http://schemas.microsoft.com/office/drawing/2014/main" id="{7D0A42A8-BA61-4544-9097-77C4B3DA599A}"/>
              </a:ext>
            </a:extLst>
          </p:cNvPr>
          <p:cNvGrpSpPr/>
          <p:nvPr/>
        </p:nvGrpSpPr>
        <p:grpSpPr>
          <a:xfrm>
            <a:off x="5350900" y="4074914"/>
            <a:ext cx="348366" cy="215444"/>
            <a:chOff x="6413168" y="3047886"/>
            <a:chExt cx="348366" cy="215444"/>
          </a:xfrm>
        </p:grpSpPr>
        <p:cxnSp>
          <p:nvCxnSpPr>
            <p:cNvPr id="28" name="Connecteur droit avec flèche 73">
              <a:extLst>
                <a:ext uri="{FF2B5EF4-FFF2-40B4-BE49-F238E27FC236}">
                  <a16:creationId xmlns:a16="http://schemas.microsoft.com/office/drawing/2014/main" id="{7508EA92-46F8-443F-86D1-6820F9EA6802}"/>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29" name="Rectangle 64">
              <a:extLst>
                <a:ext uri="{FF2B5EF4-FFF2-40B4-BE49-F238E27FC236}">
                  <a16:creationId xmlns:a16="http://schemas.microsoft.com/office/drawing/2014/main" id="{2DDBF864-C912-4EC1-9C82-0316D1150F22}"/>
                </a:ext>
              </a:extLst>
            </p:cNvPr>
            <p:cNvSpPr/>
            <p:nvPr/>
          </p:nvSpPr>
          <p:spPr>
            <a:xfrm>
              <a:off x="6427788" y="3047886"/>
              <a:ext cx="333746" cy="215444"/>
            </a:xfrm>
            <a:prstGeom prst="rect">
              <a:avLst/>
            </a:prstGeom>
          </p:spPr>
          <p:txBody>
            <a:bodyPr wrap="none">
              <a:spAutoFit/>
            </a:bodyPr>
            <a:lstStyle/>
            <a:p>
              <a:r>
                <a:rPr lang="fr-FR" sz="800" i="1" dirty="0">
                  <a:solidFill>
                    <a:srgbClr val="00B050"/>
                  </a:solidFill>
                  <a:cs typeface="Tahoma" pitchFamily="34" charset="0"/>
                </a:rPr>
                <a:t>+4</a:t>
              </a:r>
              <a:endParaRPr lang="fr-FR" sz="800" dirty="0">
                <a:solidFill>
                  <a:srgbClr val="00B050"/>
                </a:solidFill>
              </a:endParaRPr>
            </a:p>
          </p:txBody>
        </p:sp>
      </p:grpSp>
      <p:grpSp>
        <p:nvGrpSpPr>
          <p:cNvPr id="34" name="Groupe 64">
            <a:extLst>
              <a:ext uri="{FF2B5EF4-FFF2-40B4-BE49-F238E27FC236}">
                <a16:creationId xmlns:a16="http://schemas.microsoft.com/office/drawing/2014/main" id="{36E26EBE-7C67-4FF0-93BA-BE155FCD09DA}"/>
              </a:ext>
            </a:extLst>
          </p:cNvPr>
          <p:cNvGrpSpPr/>
          <p:nvPr/>
        </p:nvGrpSpPr>
        <p:grpSpPr>
          <a:xfrm>
            <a:off x="5394403" y="3213195"/>
            <a:ext cx="309894" cy="215444"/>
            <a:chOff x="6413168" y="2748837"/>
            <a:chExt cx="309894" cy="215444"/>
          </a:xfrm>
        </p:grpSpPr>
        <p:cxnSp>
          <p:nvCxnSpPr>
            <p:cNvPr id="35" name="Connecteur droit avec flèche 65">
              <a:extLst>
                <a:ext uri="{FF2B5EF4-FFF2-40B4-BE49-F238E27FC236}">
                  <a16:creationId xmlns:a16="http://schemas.microsoft.com/office/drawing/2014/main" id="{6D50E239-C043-4BBE-A49B-B04FD2410A52}"/>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36" name="Rectangle 55">
              <a:extLst>
                <a:ext uri="{FF2B5EF4-FFF2-40B4-BE49-F238E27FC236}">
                  <a16:creationId xmlns:a16="http://schemas.microsoft.com/office/drawing/2014/main" id="{E8296F5D-90E1-4A57-9DA0-60F4FF05C6B5}"/>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-6</a:t>
              </a:r>
              <a:endParaRPr lang="fr-FR" sz="800" dirty="0">
                <a:solidFill>
                  <a:srgbClr val="E40546"/>
                </a:solidFill>
              </a:endParaRPr>
            </a:p>
          </p:txBody>
        </p:sp>
      </p:grpSp>
      <p:grpSp>
        <p:nvGrpSpPr>
          <p:cNvPr id="37" name="Groupe 64">
            <a:extLst>
              <a:ext uri="{FF2B5EF4-FFF2-40B4-BE49-F238E27FC236}">
                <a16:creationId xmlns:a16="http://schemas.microsoft.com/office/drawing/2014/main" id="{8FE27143-78A9-4B63-997F-6013CEE706BC}"/>
              </a:ext>
            </a:extLst>
          </p:cNvPr>
          <p:cNvGrpSpPr/>
          <p:nvPr/>
        </p:nvGrpSpPr>
        <p:grpSpPr>
          <a:xfrm>
            <a:off x="5394403" y="3647535"/>
            <a:ext cx="309894" cy="215444"/>
            <a:chOff x="6413168" y="2748837"/>
            <a:chExt cx="309894" cy="215444"/>
          </a:xfrm>
        </p:grpSpPr>
        <p:cxnSp>
          <p:nvCxnSpPr>
            <p:cNvPr id="38" name="Connecteur droit avec flèche 65">
              <a:extLst>
                <a:ext uri="{FF2B5EF4-FFF2-40B4-BE49-F238E27FC236}">
                  <a16:creationId xmlns:a16="http://schemas.microsoft.com/office/drawing/2014/main" id="{CA4D326D-5885-4A5D-B21B-B96B560BB68D}"/>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39" name="Rectangle 55">
              <a:extLst>
                <a:ext uri="{FF2B5EF4-FFF2-40B4-BE49-F238E27FC236}">
                  <a16:creationId xmlns:a16="http://schemas.microsoft.com/office/drawing/2014/main" id="{163BB5FD-F3AC-4052-9E03-4D11FDD9C7FC}"/>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-3</a:t>
              </a:r>
              <a:endParaRPr lang="fr-FR" sz="800" dirty="0">
                <a:solidFill>
                  <a:srgbClr val="E40546"/>
                </a:solidFill>
              </a:endParaRPr>
            </a:p>
          </p:txBody>
        </p:sp>
      </p:grpSp>
      <p:grpSp>
        <p:nvGrpSpPr>
          <p:cNvPr id="40" name="Groupe 64">
            <a:extLst>
              <a:ext uri="{FF2B5EF4-FFF2-40B4-BE49-F238E27FC236}">
                <a16:creationId xmlns:a16="http://schemas.microsoft.com/office/drawing/2014/main" id="{D980AF31-CE55-4274-AD79-10A05124B769}"/>
              </a:ext>
            </a:extLst>
          </p:cNvPr>
          <p:cNvGrpSpPr/>
          <p:nvPr/>
        </p:nvGrpSpPr>
        <p:grpSpPr>
          <a:xfrm>
            <a:off x="5211523" y="4508595"/>
            <a:ext cx="309894" cy="215444"/>
            <a:chOff x="6413168" y="2748837"/>
            <a:chExt cx="309894" cy="215444"/>
          </a:xfrm>
        </p:grpSpPr>
        <p:cxnSp>
          <p:nvCxnSpPr>
            <p:cNvPr id="41" name="Connecteur droit avec flèche 65">
              <a:extLst>
                <a:ext uri="{FF2B5EF4-FFF2-40B4-BE49-F238E27FC236}">
                  <a16:creationId xmlns:a16="http://schemas.microsoft.com/office/drawing/2014/main" id="{681BD5EC-F185-4FD3-BEA1-01557A4C74C1}"/>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2" name="Rectangle 55">
              <a:extLst>
                <a:ext uri="{FF2B5EF4-FFF2-40B4-BE49-F238E27FC236}">
                  <a16:creationId xmlns:a16="http://schemas.microsoft.com/office/drawing/2014/main" id="{F23BDA7C-96A0-4BAC-ABD6-B0E4B141F69F}"/>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-9</a:t>
              </a:r>
              <a:endParaRPr lang="fr-FR" sz="800" dirty="0">
                <a:solidFill>
                  <a:srgbClr val="E40546"/>
                </a:solidFill>
              </a:endParaRPr>
            </a:p>
          </p:txBody>
        </p:sp>
      </p:grpSp>
      <p:grpSp>
        <p:nvGrpSpPr>
          <p:cNvPr id="43" name="Groupe 64">
            <a:extLst>
              <a:ext uri="{FF2B5EF4-FFF2-40B4-BE49-F238E27FC236}">
                <a16:creationId xmlns:a16="http://schemas.microsoft.com/office/drawing/2014/main" id="{308C5BCA-CEF5-4636-91BB-C82E0BDF586B}"/>
              </a:ext>
            </a:extLst>
          </p:cNvPr>
          <p:cNvGrpSpPr/>
          <p:nvPr/>
        </p:nvGrpSpPr>
        <p:grpSpPr>
          <a:xfrm>
            <a:off x="4868623" y="4935315"/>
            <a:ext cx="309894" cy="215444"/>
            <a:chOff x="6413168" y="2748837"/>
            <a:chExt cx="309894" cy="215444"/>
          </a:xfrm>
        </p:grpSpPr>
        <p:cxnSp>
          <p:nvCxnSpPr>
            <p:cNvPr id="44" name="Connecteur droit avec flèche 65">
              <a:extLst>
                <a:ext uri="{FF2B5EF4-FFF2-40B4-BE49-F238E27FC236}">
                  <a16:creationId xmlns:a16="http://schemas.microsoft.com/office/drawing/2014/main" id="{3E4B2771-39B3-4FEA-BE91-4769481095B1}"/>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5" name="Rectangle 55">
              <a:extLst>
                <a:ext uri="{FF2B5EF4-FFF2-40B4-BE49-F238E27FC236}">
                  <a16:creationId xmlns:a16="http://schemas.microsoft.com/office/drawing/2014/main" id="{80281BE8-297C-47D3-92EE-E01FFB02BFF9}"/>
                </a:ext>
              </a:extLst>
            </p:cNvPr>
            <p:cNvSpPr/>
            <p:nvPr/>
          </p:nvSpPr>
          <p:spPr>
            <a:xfrm>
              <a:off x="6427788" y="2748837"/>
              <a:ext cx="295274" cy="215444"/>
            </a:xfrm>
            <a:prstGeom prst="rect">
              <a:avLst/>
            </a:prstGeom>
          </p:spPr>
          <p:txBody>
            <a:bodyPr wrap="none">
              <a:spAutoFit/>
            </a:bodyPr>
            <a:lstStyle/>
            <a:p>
              <a:r>
                <a:rPr lang="fr-FR" sz="800" i="1" dirty="0">
                  <a:solidFill>
                    <a:srgbClr val="E40546"/>
                  </a:solidFill>
                  <a:cs typeface="Tahoma" pitchFamily="34" charset="0"/>
                </a:rPr>
                <a:t>-4</a:t>
              </a:r>
              <a:endParaRPr lang="fr-FR" sz="800" dirty="0">
                <a:solidFill>
                  <a:srgbClr val="E40546"/>
                </a:solidFill>
              </a:endParaRPr>
            </a:p>
          </p:txBody>
        </p:sp>
      </p:grpSp>
      <p:pic>
        <p:nvPicPr>
          <p:cNvPr id="33" name="Image 32" descr="Une image contenant texte, clipart&#10;&#10;Description générée automatiquement">
            <a:extLst>
              <a:ext uri="{FF2B5EF4-FFF2-40B4-BE49-F238E27FC236}">
                <a16:creationId xmlns:a16="http://schemas.microsoft.com/office/drawing/2014/main" id="{7C0BA199-3A69-5E45-A972-FAE9A01EBA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079" y="1385948"/>
            <a:ext cx="612000" cy="612000"/>
          </a:xfrm>
          <a:prstGeom prst="rect">
            <a:avLst/>
          </a:prstGeom>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1846279652"/>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Opinions détaillées sur les responsables politiques</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Pop1. Pour chacune des phrases suivantes, dans quelle mesure êtes-vous d’accord ou non avec les propositions suivantes ?</a:t>
            </a:r>
          </a:p>
        </p:txBody>
      </p:sp>
      <p:graphicFrame>
        <p:nvGraphicFramePr>
          <p:cNvPr id="28" name="Tableau 65">
            <a:extLst>
              <a:ext uri="{FF2B5EF4-FFF2-40B4-BE49-F238E27FC236}">
                <a16:creationId xmlns:a16="http://schemas.microsoft.com/office/drawing/2014/main" id="{A23A0BF7-EAD1-4322-AE28-FC2361CDE261}"/>
              </a:ext>
            </a:extLst>
          </p:cNvPr>
          <p:cNvGraphicFramePr>
            <a:graphicFrameLocks noGrp="1"/>
          </p:cNvGraphicFramePr>
          <p:nvPr/>
        </p:nvGraphicFramePr>
        <p:xfrm>
          <a:off x="609600" y="1762224"/>
          <a:ext cx="9062915" cy="4345584"/>
        </p:xfrm>
        <a:graphic>
          <a:graphicData uri="http://schemas.openxmlformats.org/drawingml/2006/table">
            <a:tbl>
              <a:tblPr>
                <a:tableStyleId>{5C22544A-7EE6-4342-B048-85BDC9FD1C3A}</a:tableStyleId>
              </a:tblPr>
              <a:tblGrid>
                <a:gridCol w="2583784">
                  <a:extLst>
                    <a:ext uri="{9D8B030D-6E8A-4147-A177-3AD203B41FA5}">
                      <a16:colId xmlns:a16="http://schemas.microsoft.com/office/drawing/2014/main" val="4061785253"/>
                    </a:ext>
                  </a:extLst>
                </a:gridCol>
                <a:gridCol w="1332081">
                  <a:extLst>
                    <a:ext uri="{9D8B030D-6E8A-4147-A177-3AD203B41FA5}">
                      <a16:colId xmlns:a16="http://schemas.microsoft.com/office/drawing/2014/main" val="2281626971"/>
                    </a:ext>
                  </a:extLst>
                </a:gridCol>
                <a:gridCol w="1029410">
                  <a:extLst>
                    <a:ext uri="{9D8B030D-6E8A-4147-A177-3AD203B41FA5}">
                      <a16:colId xmlns:a16="http://schemas.microsoft.com/office/drawing/2014/main" val="1831933717"/>
                    </a:ext>
                  </a:extLst>
                </a:gridCol>
                <a:gridCol w="1029410">
                  <a:extLst>
                    <a:ext uri="{9D8B030D-6E8A-4147-A177-3AD203B41FA5}">
                      <a16:colId xmlns:a16="http://schemas.microsoft.com/office/drawing/2014/main" val="4251480744"/>
                    </a:ext>
                  </a:extLst>
                </a:gridCol>
                <a:gridCol w="1029410">
                  <a:extLst>
                    <a:ext uri="{9D8B030D-6E8A-4147-A177-3AD203B41FA5}">
                      <a16:colId xmlns:a16="http://schemas.microsoft.com/office/drawing/2014/main" val="789682629"/>
                    </a:ext>
                  </a:extLst>
                </a:gridCol>
                <a:gridCol w="1029410">
                  <a:extLst>
                    <a:ext uri="{9D8B030D-6E8A-4147-A177-3AD203B41FA5}">
                      <a16:colId xmlns:a16="http://schemas.microsoft.com/office/drawing/2014/main" val="1358923703"/>
                    </a:ext>
                  </a:extLst>
                </a:gridCol>
                <a:gridCol w="1029410">
                  <a:extLst>
                    <a:ext uri="{9D8B030D-6E8A-4147-A177-3AD203B41FA5}">
                      <a16:colId xmlns:a16="http://schemas.microsoft.com/office/drawing/2014/main" val="2641424798"/>
                    </a:ext>
                  </a:extLst>
                </a:gridCol>
              </a:tblGrid>
              <a:tr h="373658">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Italie</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274320">
                <a:tc rowSpan="2">
                  <a:txBody>
                    <a:bodyPr/>
                    <a:lstStyle/>
                    <a:p>
                      <a:pPr algn="r" fontAlgn="ctr"/>
                      <a:r>
                        <a:rPr lang="fr-FR" sz="1100" b="0" i="0" u="none" strike="noStrike" kern="1200" dirty="0">
                          <a:solidFill>
                            <a:srgbClr val="404040"/>
                          </a:solidFill>
                          <a:effectLst/>
                          <a:latin typeface="Tahoma" panose="020B0604030504040204" pitchFamily="34" charset="0"/>
                          <a:ea typeface="+mn-ea"/>
                          <a:cs typeface="+mn-cs"/>
                        </a:rPr>
                        <a:t>Les hommes politiques parlent trop et n'agissent pas assez</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71%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80%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r h="274320">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310786"/>
                  </a:ext>
                </a:extLst>
              </a:tr>
              <a:tr h="274320">
                <a:tc rowSpan="2">
                  <a:txBody>
                    <a:bodyPr/>
                    <a:lstStyle/>
                    <a:p>
                      <a:pPr algn="r" fontAlgn="ctr"/>
                      <a:r>
                        <a:rPr lang="fr-FR" sz="1100" b="0" i="0" u="none" strike="noStrike" kern="1200" dirty="0">
                          <a:solidFill>
                            <a:srgbClr val="404040"/>
                          </a:solidFill>
                          <a:effectLst/>
                          <a:latin typeface="Tahoma" panose="020B0604030504040204" pitchFamily="34" charset="0"/>
                          <a:ea typeface="+mn-ea"/>
                          <a:cs typeface="+mn-cs"/>
                        </a:rPr>
                        <a:t>Les responsables politiques sont déconnectés de la réalité et ne servent que leurs propres intérêts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70%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56%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75%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0855006"/>
                  </a:ext>
                </a:extLst>
              </a:tr>
              <a:tr h="274320">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833123"/>
                  </a:ext>
                </a:extLst>
              </a:tr>
              <a:tr h="340043">
                <a:tc rowSpan="2">
                  <a:txBody>
                    <a:bodyPr/>
                    <a:lstStyle/>
                    <a:p>
                      <a:pPr algn="r" fontAlgn="ctr"/>
                      <a:r>
                        <a:rPr lang="fr-FR" sz="1100" b="0" i="0" u="none" strike="noStrike" kern="1200" dirty="0">
                          <a:solidFill>
                            <a:srgbClr val="404040"/>
                          </a:solidFill>
                          <a:effectLst/>
                          <a:latin typeface="Tahoma" panose="020B0604030504040204" pitchFamily="34" charset="0"/>
                          <a:ea typeface="+mn-ea"/>
                          <a:cs typeface="+mn-cs"/>
                        </a:rPr>
                        <a:t>Les différences politiques entre les citoyens ordinaires et les élites sont plus grandes que les différences entre citoyens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561833"/>
                  </a:ext>
                </a:extLst>
              </a:tr>
              <a:tr h="340043">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465050"/>
                  </a:ext>
                </a:extLst>
              </a:tr>
              <a:tr h="274320">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100" b="0" i="0" u="none" strike="noStrike" kern="1200" dirty="0">
                          <a:solidFill>
                            <a:srgbClr val="404040"/>
                          </a:solidFill>
                          <a:effectLst/>
                          <a:latin typeface="Tahoma" panose="020B0604030504040204" pitchFamily="34" charset="0"/>
                          <a:ea typeface="+mn-ea"/>
                          <a:cs typeface="+mn-cs"/>
                        </a:rPr>
                        <a:t>C'est le peuple, et pas les responsables politiques, qui devrait prendre les décisions politiques les plus importantes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51%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54755"/>
                  </a:ext>
                </a:extLst>
              </a:tr>
              <a:tr h="274320">
                <a:tc vMerge="1">
                  <a:txBody>
                    <a:bodyPr/>
                    <a:lstStyle/>
                    <a:p>
                      <a:endParaRPr lang="fr-FR" dirty="0"/>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6248324"/>
                  </a:ext>
                </a:extLst>
              </a:tr>
              <a:tr h="274320">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100" b="0" i="0" u="none" strike="noStrike" kern="1200" dirty="0">
                          <a:solidFill>
                            <a:srgbClr val="404040"/>
                          </a:solidFill>
                          <a:effectLst/>
                          <a:latin typeface="Tahoma" panose="020B0604030504040204" pitchFamily="34" charset="0"/>
                          <a:ea typeface="+mn-ea"/>
                          <a:cs typeface="+mn-cs"/>
                        </a:rPr>
                        <a:t>Je préfèrerais être représenté(e) par un citoyen ordinaire plutôt que par un politicien professionnel</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53%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848814"/>
                  </a:ext>
                </a:extLst>
              </a:tr>
              <a:tr h="274320">
                <a:tc vMerge="1">
                  <a:txBody>
                    <a:bodyPr/>
                    <a:lstStyle/>
                    <a:p>
                      <a:endParaRPr lang="fr-FR" dirty="0"/>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4096150"/>
                  </a:ext>
                </a:extLst>
              </a:tr>
              <a:tr h="274320">
                <a:tc rowSpan="2">
                  <a:txBody>
                    <a:bodyPr/>
                    <a:lstStyle/>
                    <a:p>
                      <a:pPr algn="r" fontAlgn="ctr"/>
                      <a:r>
                        <a:rPr lang="fr-FR" sz="1100" b="0" i="0" u="none" strike="noStrike" kern="1200" dirty="0">
                          <a:solidFill>
                            <a:srgbClr val="404040"/>
                          </a:solidFill>
                          <a:effectLst/>
                          <a:latin typeface="Tahoma" panose="020B0604030504040204" pitchFamily="34" charset="0"/>
                          <a:ea typeface="+mn-ea"/>
                          <a:cs typeface="+mn-cs"/>
                        </a:rPr>
                        <a:t>En politique, lorsqu'on parle de compromis, c'est qu'on renonce en réalité à ses principes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52%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3272308"/>
                  </a:ext>
                </a:extLst>
              </a:tr>
              <a:tr h="274320">
                <a:tc vMerge="1">
                  <a:txBody>
                    <a:bodyPr/>
                    <a:lstStyle/>
                    <a:p>
                      <a:pPr algn="r" fontAlgn="ctr"/>
                      <a:endParaRPr lang="fr-FR" sz="1200" b="0" i="0" u="none" strike="noStrike" kern="120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797066"/>
                  </a:ext>
                </a:extLst>
              </a:tr>
              <a:tr h="274320">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100" b="0" i="0" u="none" strike="noStrike" kern="1200" dirty="0">
                          <a:solidFill>
                            <a:srgbClr val="404040"/>
                          </a:solidFill>
                          <a:effectLst/>
                          <a:latin typeface="Tahoma" panose="020B0604030504040204" pitchFamily="34" charset="0"/>
                          <a:ea typeface="+mn-ea"/>
                          <a:cs typeface="+mn-cs"/>
                        </a:rPr>
                        <a:t>Malgré ce que disent certains, la plupart des hommes politiques essaient de tenir leurs promesses de campagne électorale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33%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32%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32%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25%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119356"/>
                  </a:ext>
                </a:extLst>
              </a:tr>
              <a:tr h="274320">
                <a:tc vMerge="1">
                  <a:txBody>
                    <a:bodyPr/>
                    <a:lstStyle/>
                    <a:p>
                      <a:pPr algn="r" fontAlgn="ctr"/>
                      <a:endParaRPr lang="fr-FR" sz="1200" b="0" i="0" u="none" strike="noStrike" kern="120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538456"/>
                  </a:ext>
                </a:extLst>
              </a:tr>
            </a:tbl>
          </a:graphicData>
        </a:graphic>
      </p:graphicFrame>
      <p:pic>
        <p:nvPicPr>
          <p:cNvPr id="10" name="Image 23" descr="Une image contenant reine, signe, camion, pièce&#10;&#10;Description générée automatiquement">
            <a:extLst>
              <a:ext uri="{FF2B5EF4-FFF2-40B4-BE49-F238E27FC236}">
                <a16:creationId xmlns:a16="http://schemas.microsoft.com/office/drawing/2014/main" id="{D2BB63A5-B777-43EF-992B-EF08CA388A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4395" y="1225566"/>
            <a:ext cx="612648" cy="612648"/>
          </a:xfrm>
          <a:prstGeom prst="rect">
            <a:avLst/>
          </a:prstGeom>
        </p:spPr>
      </p:pic>
      <p:pic>
        <p:nvPicPr>
          <p:cNvPr id="11" name="Image 24" descr="Une image contenant dessin&#10;&#10;Description générée automatiquement">
            <a:extLst>
              <a:ext uri="{FF2B5EF4-FFF2-40B4-BE49-F238E27FC236}">
                <a16:creationId xmlns:a16="http://schemas.microsoft.com/office/drawing/2014/main" id="{0E4A2866-DF4C-4D22-B3F5-8FFFF4D60C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1139" y="1225566"/>
            <a:ext cx="612648" cy="612648"/>
          </a:xfrm>
          <a:prstGeom prst="rect">
            <a:avLst/>
          </a:prstGeom>
        </p:spPr>
      </p:pic>
      <p:pic>
        <p:nvPicPr>
          <p:cNvPr id="12" name="Image 25" descr="Une image contenant horloge&#10;&#10;Description générée automatiquement">
            <a:extLst>
              <a:ext uri="{FF2B5EF4-FFF2-40B4-BE49-F238E27FC236}">
                <a16:creationId xmlns:a16="http://schemas.microsoft.com/office/drawing/2014/main" id="{A3F1695B-C7A4-4251-8D86-6E15A655AD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2767" y="1225566"/>
            <a:ext cx="612648" cy="612648"/>
          </a:xfrm>
          <a:prstGeom prst="rect">
            <a:avLst/>
          </a:prstGeom>
        </p:spPr>
      </p:pic>
      <p:pic>
        <p:nvPicPr>
          <p:cNvPr id="13" name="Picture 6" descr="Autocollant drapeau italien">
            <a:extLst>
              <a:ext uri="{FF2B5EF4-FFF2-40B4-BE49-F238E27FC236}">
                <a16:creationId xmlns:a16="http://schemas.microsoft.com/office/drawing/2014/main" id="{21163405-1A00-49F9-A6C2-020E032F0E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545" t="35050" r="33819" b="34911"/>
          <a:stretch/>
        </p:blipFill>
        <p:spPr bwMode="auto">
          <a:xfrm>
            <a:off x="8876024" y="1231455"/>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4">
            <a:extLst>
              <a:ext uri="{FF2B5EF4-FFF2-40B4-BE49-F238E27FC236}">
                <a16:creationId xmlns:a16="http://schemas.microsoft.com/office/drawing/2014/main" id="{4729E6FF-BD1C-4B91-9DD5-720B31D4C4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49511" y="1225566"/>
            <a:ext cx="612648" cy="612648"/>
          </a:xfrm>
          <a:prstGeom prst="rect">
            <a:avLst/>
          </a:prstGeom>
        </p:spPr>
      </p:pic>
      <p:grpSp>
        <p:nvGrpSpPr>
          <p:cNvPr id="15" name="Groupe 14">
            <a:extLst>
              <a:ext uri="{FF2B5EF4-FFF2-40B4-BE49-F238E27FC236}">
                <a16:creationId xmlns:a16="http://schemas.microsoft.com/office/drawing/2014/main" id="{ACD88560-9D1D-4A58-8988-291EE0146B5E}"/>
              </a:ext>
            </a:extLst>
          </p:cNvPr>
          <p:cNvGrpSpPr/>
          <p:nvPr/>
        </p:nvGrpSpPr>
        <p:grpSpPr>
          <a:xfrm>
            <a:off x="727555" y="820927"/>
            <a:ext cx="982374" cy="360000"/>
            <a:chOff x="727555" y="820927"/>
            <a:chExt cx="982374" cy="360000"/>
          </a:xfrm>
        </p:grpSpPr>
        <p:sp>
          <p:nvSpPr>
            <p:cNvPr id="16" name="Espace réservé du texte 4">
              <a:extLst>
                <a:ext uri="{FF2B5EF4-FFF2-40B4-BE49-F238E27FC236}">
                  <a16:creationId xmlns:a16="http://schemas.microsoft.com/office/drawing/2014/main" id="{3E959738-7D77-4C13-B3F8-B2265F8D3B71}"/>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7" name="Picture 2" descr="C:\Users\NicoC\Desktop\CEVIPOF\sample-01.png">
              <a:extLst>
                <a:ext uri="{FF2B5EF4-FFF2-40B4-BE49-F238E27FC236}">
                  <a16:creationId xmlns:a16="http://schemas.microsoft.com/office/drawing/2014/main" id="{D470AD2D-9A8F-48E7-8F99-D68DD482CBE3}"/>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8304895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725" y="1589088"/>
            <a:ext cx="1818126" cy="3170099"/>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0" b="1" i="0" u="none" strike="noStrike" kern="1200" cap="none" spc="0" normalizeH="0" baseline="0" noProof="0" dirty="0">
                <a:ln>
                  <a:noFill/>
                </a:ln>
                <a:solidFill>
                  <a:srgbClr val="FFFFFF"/>
                </a:solidFill>
                <a:effectLst/>
                <a:uLnTx/>
                <a:uFillTx/>
                <a:latin typeface="Tahoma" pitchFamily="34" charset="0"/>
                <a:ea typeface="+mn-ea"/>
                <a:cs typeface="Arial" charset="0"/>
              </a:rPr>
              <a:t>4</a:t>
            </a:r>
          </a:p>
        </p:txBody>
      </p:sp>
      <p:sp>
        <p:nvSpPr>
          <p:cNvPr id="31747" name="Rectangle 3"/>
          <p:cNvSpPr>
            <a:spLocks noChangeArrowheads="1"/>
          </p:cNvSpPr>
          <p:nvPr/>
        </p:nvSpPr>
        <p:spPr bwMode="auto">
          <a:xfrm>
            <a:off x="1341438" y="3602038"/>
            <a:ext cx="8564562" cy="517525"/>
          </a:xfrm>
          <a:prstGeom prst="rect">
            <a:avLst/>
          </a:prstGeom>
          <a:solidFill>
            <a:schemeClr val="tx1">
              <a:lumMod val="75000"/>
              <a:lumOff val="25000"/>
            </a:schemeClr>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kern="1200" cap="none" spc="0" normalizeH="0" baseline="0" noProof="0" dirty="0">
                <a:ln>
                  <a:noFill/>
                </a:ln>
                <a:solidFill>
                  <a:srgbClr val="FFFFFF"/>
                </a:solidFill>
                <a:effectLst/>
                <a:uLnTx/>
                <a:uFillTx/>
                <a:latin typeface="Arial" charset="0"/>
                <a:ea typeface="+mn-ea"/>
                <a:cs typeface="Arial" charset="0"/>
              </a:rPr>
              <a:t>Les attitudes générales</a:t>
            </a:r>
          </a:p>
        </p:txBody>
      </p:sp>
      <p:sp>
        <p:nvSpPr>
          <p:cNvPr id="12" name="Rectangle 2"/>
          <p:cNvSpPr>
            <a:spLocks noChangeArrowheads="1"/>
          </p:cNvSpPr>
          <p:nvPr/>
        </p:nvSpPr>
        <p:spPr bwMode="auto">
          <a:xfrm>
            <a:off x="1341438" y="4116388"/>
            <a:ext cx="8564562" cy="360000"/>
          </a:xfrm>
          <a:prstGeom prst="rect">
            <a:avLst/>
          </a:prstGeom>
          <a:solidFill>
            <a:srgbClr val="FCB711"/>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perception de son positionnement politique</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NOU1 : Sur une échelle de 0 à 10, où 0 correspond à la gauche et 10 correspond à la droite, où diriez-vous que vous vous situez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rPr>
              <a:t>0 correspond à ‘Très à gauche’ et 10 correspond à ‘Très à droite’</a:t>
            </a:r>
          </a:p>
        </p:txBody>
      </p:sp>
      <p:graphicFrame>
        <p:nvGraphicFramePr>
          <p:cNvPr id="30" name="Graphique 106"/>
          <p:cNvGraphicFramePr/>
          <p:nvPr/>
        </p:nvGraphicFramePr>
        <p:xfrm>
          <a:off x="1177909" y="1876426"/>
          <a:ext cx="7819442" cy="33013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Tableau 55"/>
          <p:cNvGraphicFramePr>
            <a:graphicFrameLocks noGrp="1"/>
          </p:cNvGraphicFramePr>
          <p:nvPr/>
        </p:nvGraphicFramePr>
        <p:xfrm>
          <a:off x="1250831" y="5220933"/>
          <a:ext cx="7625750" cy="299085"/>
        </p:xfrm>
        <a:graphic>
          <a:graphicData uri="http://schemas.openxmlformats.org/drawingml/2006/table">
            <a:tbl>
              <a:tblPr/>
              <a:tblGrid>
                <a:gridCol w="693250">
                  <a:extLst>
                    <a:ext uri="{9D8B030D-6E8A-4147-A177-3AD203B41FA5}">
                      <a16:colId xmlns:a16="http://schemas.microsoft.com/office/drawing/2014/main" val="20000"/>
                    </a:ext>
                  </a:extLst>
                </a:gridCol>
                <a:gridCol w="693250">
                  <a:extLst>
                    <a:ext uri="{9D8B030D-6E8A-4147-A177-3AD203B41FA5}">
                      <a16:colId xmlns:a16="http://schemas.microsoft.com/office/drawing/2014/main" val="20001"/>
                    </a:ext>
                  </a:extLst>
                </a:gridCol>
                <a:gridCol w="693250">
                  <a:extLst>
                    <a:ext uri="{9D8B030D-6E8A-4147-A177-3AD203B41FA5}">
                      <a16:colId xmlns:a16="http://schemas.microsoft.com/office/drawing/2014/main" val="20002"/>
                    </a:ext>
                  </a:extLst>
                </a:gridCol>
                <a:gridCol w="693250">
                  <a:extLst>
                    <a:ext uri="{9D8B030D-6E8A-4147-A177-3AD203B41FA5}">
                      <a16:colId xmlns:a16="http://schemas.microsoft.com/office/drawing/2014/main" val="20003"/>
                    </a:ext>
                  </a:extLst>
                </a:gridCol>
                <a:gridCol w="693250">
                  <a:extLst>
                    <a:ext uri="{9D8B030D-6E8A-4147-A177-3AD203B41FA5}">
                      <a16:colId xmlns:a16="http://schemas.microsoft.com/office/drawing/2014/main" val="20004"/>
                    </a:ext>
                  </a:extLst>
                </a:gridCol>
                <a:gridCol w="693250">
                  <a:extLst>
                    <a:ext uri="{9D8B030D-6E8A-4147-A177-3AD203B41FA5}">
                      <a16:colId xmlns:a16="http://schemas.microsoft.com/office/drawing/2014/main" val="20005"/>
                    </a:ext>
                  </a:extLst>
                </a:gridCol>
                <a:gridCol w="693250">
                  <a:extLst>
                    <a:ext uri="{9D8B030D-6E8A-4147-A177-3AD203B41FA5}">
                      <a16:colId xmlns:a16="http://schemas.microsoft.com/office/drawing/2014/main" val="20006"/>
                    </a:ext>
                  </a:extLst>
                </a:gridCol>
                <a:gridCol w="693250">
                  <a:extLst>
                    <a:ext uri="{9D8B030D-6E8A-4147-A177-3AD203B41FA5}">
                      <a16:colId xmlns:a16="http://schemas.microsoft.com/office/drawing/2014/main" val="20007"/>
                    </a:ext>
                  </a:extLst>
                </a:gridCol>
                <a:gridCol w="693250">
                  <a:extLst>
                    <a:ext uri="{9D8B030D-6E8A-4147-A177-3AD203B41FA5}">
                      <a16:colId xmlns:a16="http://schemas.microsoft.com/office/drawing/2014/main" val="20008"/>
                    </a:ext>
                  </a:extLst>
                </a:gridCol>
                <a:gridCol w="693250">
                  <a:extLst>
                    <a:ext uri="{9D8B030D-6E8A-4147-A177-3AD203B41FA5}">
                      <a16:colId xmlns:a16="http://schemas.microsoft.com/office/drawing/2014/main" val="20009"/>
                    </a:ext>
                  </a:extLst>
                </a:gridCol>
                <a:gridCol w="693250">
                  <a:extLst>
                    <a:ext uri="{9D8B030D-6E8A-4147-A177-3AD203B41FA5}">
                      <a16:colId xmlns:a16="http://schemas.microsoft.com/office/drawing/2014/main" val="20010"/>
                    </a:ext>
                  </a:extLst>
                </a:gridCol>
              </a:tblGrid>
              <a:tr h="216024">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0</a:t>
                      </a:r>
                    </a:p>
                    <a:p>
                      <a:pPr algn="ctr" fontAlgn="ctr"/>
                      <a:r>
                        <a:rPr lang="fr-FR" sz="800" b="0" i="0" u="none" strike="noStrike" noProof="0" dirty="0">
                          <a:solidFill>
                            <a:srgbClr val="3E3E3E"/>
                          </a:solidFill>
                          <a:latin typeface="Tahoma" pitchFamily="34" charset="0"/>
                          <a:ea typeface="Tahoma" pitchFamily="34" charset="0"/>
                          <a:cs typeface="Tahoma" pitchFamily="34" charset="0"/>
                        </a:rPr>
                        <a:t>Très à gauche</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1</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2</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3</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4</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5</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6</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7</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8</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9</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fr-FR" sz="1100" b="0" i="0" u="none" strike="noStrike" noProof="0" dirty="0">
                          <a:solidFill>
                            <a:srgbClr val="3E3E3E"/>
                          </a:solidFill>
                          <a:latin typeface="Tahoma" pitchFamily="34" charset="0"/>
                          <a:ea typeface="Tahoma" pitchFamily="34" charset="0"/>
                          <a:cs typeface="Tahoma" pitchFamily="34" charset="0"/>
                        </a:rPr>
                        <a:t>10</a:t>
                      </a:r>
                    </a:p>
                    <a:p>
                      <a:pPr algn="ctr" fontAlgn="ctr"/>
                      <a:r>
                        <a:rPr lang="fr-FR" sz="800" b="0" i="0" u="none" strike="noStrike" noProof="0" dirty="0">
                          <a:solidFill>
                            <a:srgbClr val="3E3E3E"/>
                          </a:solidFill>
                          <a:latin typeface="Tahoma" pitchFamily="34" charset="0"/>
                          <a:ea typeface="Tahoma" pitchFamily="34" charset="0"/>
                          <a:cs typeface="Tahoma" pitchFamily="34" charset="0"/>
                        </a:rPr>
                        <a:t>Très à droite</a:t>
                      </a:r>
                    </a:p>
                  </a:txBody>
                  <a:tcPr marL="9525" marR="9525" marT="9525" marB="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Rectangle 34"/>
          <p:cNvSpPr/>
          <p:nvPr/>
        </p:nvSpPr>
        <p:spPr>
          <a:xfrm>
            <a:off x="1686738" y="2478930"/>
            <a:ext cx="561372"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EB4347"/>
                </a:solidFill>
                <a:effectLst/>
                <a:uLnTx/>
                <a:uFillTx/>
                <a:latin typeface="Tahoma" pitchFamily="34" charset="0"/>
                <a:ea typeface="+mn-ea"/>
                <a:cs typeface="Arial" charset="0"/>
              </a:rPr>
              <a:t>5%</a:t>
            </a:r>
            <a:endParaRPr kumimoji="0" lang="fr-FR" sz="1600" b="1" i="0" u="none" strike="noStrike" kern="1200" cap="none" spc="0" normalizeH="0" baseline="0" noProof="0" dirty="0">
              <a:ln>
                <a:noFill/>
              </a:ln>
              <a:solidFill>
                <a:srgbClr val="EB4347"/>
              </a:solidFill>
              <a:effectLst/>
              <a:uLnTx/>
              <a:uFillTx/>
              <a:latin typeface="Tahoma" pitchFamily="34" charset="0"/>
              <a:ea typeface="+mn-ea"/>
              <a:cs typeface="Arial" charset="0"/>
            </a:endParaRPr>
          </a:p>
        </p:txBody>
      </p:sp>
      <p:sp>
        <p:nvSpPr>
          <p:cNvPr id="36" name="Rectangle 35"/>
          <p:cNvSpPr/>
          <p:nvPr/>
        </p:nvSpPr>
        <p:spPr>
          <a:xfrm>
            <a:off x="1604986" y="2181025"/>
            <a:ext cx="724877"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EB4347"/>
                </a:solidFill>
                <a:effectLst/>
                <a:uLnTx/>
                <a:uFillTx/>
                <a:latin typeface="Tahoma" pitchFamily="34" charset="0"/>
                <a:ea typeface="+mn-ea"/>
                <a:cs typeface="Arial" charset="0"/>
              </a:rPr>
              <a:t>Extrême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EB4347"/>
                </a:solidFill>
                <a:effectLst/>
                <a:uLnTx/>
                <a:uFillTx/>
                <a:latin typeface="Tahoma" pitchFamily="34" charset="0"/>
                <a:ea typeface="+mn-ea"/>
                <a:cs typeface="Arial" charset="0"/>
              </a:rPr>
              <a:t>Gauche</a:t>
            </a:r>
          </a:p>
        </p:txBody>
      </p:sp>
      <p:cxnSp>
        <p:nvCxnSpPr>
          <p:cNvPr id="37" name="Connecteur droit 36"/>
          <p:cNvCxnSpPr/>
          <p:nvPr/>
        </p:nvCxnSpPr>
        <p:spPr>
          <a:xfrm>
            <a:off x="5462799" y="2796914"/>
            <a:ext cx="1980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106390" y="2478930"/>
            <a:ext cx="692818"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Tahoma" pitchFamily="34" charset="0"/>
                <a:ea typeface="+mn-ea"/>
                <a:cs typeface="Arial" charset="0"/>
              </a:rPr>
              <a:t>31%</a:t>
            </a:r>
            <a:endParaRPr kumimoji="0" lang="fr-FR" sz="1600" b="1" i="0" u="none" strike="noStrike" kern="1200" cap="none" spc="0" normalizeH="0" baseline="0" noProof="0" dirty="0">
              <a:ln>
                <a:noFill/>
              </a:ln>
              <a:solidFill>
                <a:srgbClr val="002060"/>
              </a:solidFill>
              <a:effectLst/>
              <a:uLnTx/>
              <a:uFillTx/>
              <a:latin typeface="Tahoma" pitchFamily="34" charset="0"/>
              <a:ea typeface="+mn-ea"/>
              <a:cs typeface="Arial" charset="0"/>
            </a:endParaRPr>
          </a:p>
        </p:txBody>
      </p:sp>
      <p:sp>
        <p:nvSpPr>
          <p:cNvPr id="39" name="Rectangle 38"/>
          <p:cNvSpPr/>
          <p:nvPr/>
        </p:nvSpPr>
        <p:spPr>
          <a:xfrm>
            <a:off x="6160091" y="2334914"/>
            <a:ext cx="585417"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Tahoma" pitchFamily="34" charset="0"/>
                <a:ea typeface="+mn-ea"/>
                <a:cs typeface="Arial" charset="0"/>
              </a:rPr>
              <a:t>Droite</a:t>
            </a:r>
          </a:p>
        </p:txBody>
      </p:sp>
      <p:sp>
        <p:nvSpPr>
          <p:cNvPr id="40" name="Rectangle 39"/>
          <p:cNvSpPr/>
          <p:nvPr/>
        </p:nvSpPr>
        <p:spPr>
          <a:xfrm>
            <a:off x="6800315" y="5894253"/>
            <a:ext cx="1875835"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808080">
                    <a:lumMod val="75000"/>
                  </a:srgbClr>
                </a:solidFill>
                <a:effectLst/>
                <a:uLnTx/>
                <a:uFillTx/>
                <a:latin typeface="Tahoma" pitchFamily="34" charset="0"/>
                <a:ea typeface="+mn-ea"/>
                <a:cs typeface="Arial" charset="0"/>
              </a:rPr>
              <a:t>Ne se prononce pas : 21%</a:t>
            </a:r>
          </a:p>
        </p:txBody>
      </p:sp>
      <p:cxnSp>
        <p:nvCxnSpPr>
          <p:cNvPr id="41" name="Connecteur droit 40"/>
          <p:cNvCxnSpPr/>
          <p:nvPr/>
        </p:nvCxnSpPr>
        <p:spPr>
          <a:xfrm>
            <a:off x="2689225" y="2795098"/>
            <a:ext cx="1980000" cy="1816"/>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332814" y="2478930"/>
            <a:ext cx="692818"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66"/>
                </a:solidFill>
                <a:effectLst/>
                <a:uLnTx/>
                <a:uFillTx/>
                <a:latin typeface="Tahoma" pitchFamily="34" charset="0"/>
                <a:ea typeface="+mn-ea"/>
                <a:cs typeface="Arial" charset="0"/>
              </a:rPr>
              <a:t>19%</a:t>
            </a:r>
            <a:endParaRPr kumimoji="0" lang="fr-FR" sz="1600" b="1" i="0" u="none" strike="noStrike" kern="1200" cap="none" spc="0" normalizeH="0" baseline="0" noProof="0" dirty="0">
              <a:ln>
                <a:noFill/>
              </a:ln>
              <a:solidFill>
                <a:srgbClr val="FF0066"/>
              </a:solidFill>
              <a:effectLst/>
              <a:uLnTx/>
              <a:uFillTx/>
              <a:latin typeface="Tahoma" pitchFamily="34" charset="0"/>
              <a:ea typeface="+mn-ea"/>
              <a:cs typeface="Arial" charset="0"/>
            </a:endParaRPr>
          </a:p>
        </p:txBody>
      </p:sp>
      <p:sp>
        <p:nvSpPr>
          <p:cNvPr id="43" name="Rectangle 42"/>
          <p:cNvSpPr/>
          <p:nvPr/>
        </p:nvSpPr>
        <p:spPr>
          <a:xfrm>
            <a:off x="3346442" y="2334914"/>
            <a:ext cx="665567"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FF0066"/>
                </a:solidFill>
                <a:effectLst/>
                <a:uLnTx/>
                <a:uFillTx/>
                <a:latin typeface="Tahoma" pitchFamily="34" charset="0"/>
                <a:ea typeface="+mn-ea"/>
                <a:cs typeface="Arial" charset="0"/>
              </a:rPr>
              <a:t>Gauche</a:t>
            </a:r>
          </a:p>
        </p:txBody>
      </p:sp>
      <p:cxnSp>
        <p:nvCxnSpPr>
          <p:cNvPr id="44" name="Connecteur droit 43"/>
          <p:cNvCxnSpPr/>
          <p:nvPr/>
        </p:nvCxnSpPr>
        <p:spPr>
          <a:xfrm>
            <a:off x="7520199" y="2796914"/>
            <a:ext cx="1296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887513" y="2478930"/>
            <a:ext cx="561372"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lumMod val="75000"/>
                    <a:lumOff val="25000"/>
                  </a:srgbClr>
                </a:solidFill>
                <a:effectLst/>
                <a:uLnTx/>
                <a:uFillTx/>
                <a:latin typeface="Tahoma" pitchFamily="34" charset="0"/>
                <a:ea typeface="+mn-ea"/>
                <a:cs typeface="Arial" charset="0"/>
              </a:rPr>
              <a:t>7%</a:t>
            </a:r>
            <a:endParaRPr kumimoji="0" lang="fr-FR" sz="1600" b="1" i="0" u="none" strike="noStrike" kern="1200" cap="none" spc="0" normalizeH="0" baseline="0" noProof="0" dirty="0">
              <a:ln>
                <a:noFill/>
              </a:ln>
              <a:solidFill>
                <a:srgbClr val="000000">
                  <a:lumMod val="75000"/>
                  <a:lumOff val="25000"/>
                </a:srgbClr>
              </a:solidFill>
              <a:effectLst/>
              <a:uLnTx/>
              <a:uFillTx/>
              <a:latin typeface="Tahoma" pitchFamily="34" charset="0"/>
              <a:ea typeface="+mn-ea"/>
              <a:cs typeface="Arial" charset="0"/>
            </a:endParaRPr>
          </a:p>
        </p:txBody>
      </p:sp>
      <p:sp>
        <p:nvSpPr>
          <p:cNvPr id="46" name="Rectangle 45"/>
          <p:cNvSpPr/>
          <p:nvPr/>
        </p:nvSpPr>
        <p:spPr>
          <a:xfrm>
            <a:off x="7805761" y="2181025"/>
            <a:ext cx="724877"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0000">
                    <a:lumMod val="75000"/>
                    <a:lumOff val="25000"/>
                  </a:srgbClr>
                </a:solidFill>
                <a:effectLst/>
                <a:uLnTx/>
                <a:uFillTx/>
                <a:latin typeface="Tahoma" pitchFamily="34" charset="0"/>
                <a:ea typeface="+mn-ea"/>
                <a:cs typeface="Arial" charset="0"/>
              </a:rPr>
              <a:t>Extrême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0000">
                    <a:lumMod val="75000"/>
                    <a:lumOff val="25000"/>
                  </a:srgbClr>
                </a:solidFill>
                <a:effectLst/>
                <a:uLnTx/>
                <a:uFillTx/>
                <a:latin typeface="Tahoma" pitchFamily="34" charset="0"/>
                <a:ea typeface="+mn-ea"/>
                <a:cs typeface="Arial" charset="0"/>
              </a:rPr>
              <a:t>droite</a:t>
            </a:r>
          </a:p>
        </p:txBody>
      </p:sp>
      <p:cxnSp>
        <p:nvCxnSpPr>
          <p:cNvPr id="47" name="Connecteur droit 46"/>
          <p:cNvCxnSpPr/>
          <p:nvPr/>
        </p:nvCxnSpPr>
        <p:spPr>
          <a:xfrm>
            <a:off x="4709085" y="2796914"/>
            <a:ext cx="720000" cy="0"/>
          </a:xfrm>
          <a:prstGeom prst="line">
            <a:avLst/>
          </a:prstGeom>
          <a:ln w="28575">
            <a:solidFill>
              <a:srgbClr val="FCB71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722676" y="2491630"/>
            <a:ext cx="692818"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CB711"/>
                </a:solidFill>
                <a:effectLst/>
                <a:uLnTx/>
                <a:uFillTx/>
                <a:latin typeface="Tahoma" pitchFamily="34" charset="0"/>
                <a:ea typeface="+mn-ea"/>
                <a:cs typeface="Arial" charset="0"/>
              </a:rPr>
              <a:t>17%</a:t>
            </a:r>
            <a:endParaRPr kumimoji="0" lang="fr-FR" sz="1600" b="1" i="0" u="none" strike="noStrike" kern="1200" cap="none" spc="0" normalizeH="0" baseline="0" noProof="0" dirty="0">
              <a:ln>
                <a:noFill/>
              </a:ln>
              <a:solidFill>
                <a:srgbClr val="FCB711"/>
              </a:solidFill>
              <a:effectLst/>
              <a:uLnTx/>
              <a:uFillTx/>
              <a:latin typeface="Tahoma" pitchFamily="34" charset="0"/>
              <a:ea typeface="+mn-ea"/>
              <a:cs typeface="Arial" charset="0"/>
            </a:endParaRPr>
          </a:p>
        </p:txBody>
      </p:sp>
      <p:sp>
        <p:nvSpPr>
          <p:cNvPr id="49" name="Rectangle 48"/>
          <p:cNvSpPr/>
          <p:nvPr/>
        </p:nvSpPr>
        <p:spPr>
          <a:xfrm>
            <a:off x="4762319" y="2347614"/>
            <a:ext cx="613532"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FCB711"/>
                </a:solidFill>
                <a:effectLst/>
                <a:uLnTx/>
                <a:uFillTx/>
                <a:latin typeface="Tahoma" pitchFamily="34" charset="0"/>
                <a:ea typeface="+mn-ea"/>
                <a:cs typeface="Arial" charset="0"/>
              </a:rPr>
              <a:t>Centre</a:t>
            </a:r>
          </a:p>
        </p:txBody>
      </p:sp>
      <p:cxnSp>
        <p:nvCxnSpPr>
          <p:cNvPr id="50" name="Connecteur droit 49"/>
          <p:cNvCxnSpPr/>
          <p:nvPr/>
        </p:nvCxnSpPr>
        <p:spPr>
          <a:xfrm>
            <a:off x="1319424" y="2796914"/>
            <a:ext cx="1296000" cy="0"/>
          </a:xfrm>
          <a:prstGeom prst="line">
            <a:avLst/>
          </a:prstGeom>
          <a:ln w="28575">
            <a:solidFill>
              <a:srgbClr val="EB4347"/>
            </a:solidFill>
          </a:ln>
        </p:spPr>
        <p:style>
          <a:lnRef idx="1">
            <a:schemeClr val="accent1"/>
          </a:lnRef>
          <a:fillRef idx="0">
            <a:schemeClr val="accent1"/>
          </a:fillRef>
          <a:effectRef idx="0">
            <a:schemeClr val="accent1"/>
          </a:effectRef>
          <a:fontRef idx="minor">
            <a:schemeClr val="tx1"/>
          </a:fontRef>
        </p:style>
      </p:cxnSp>
      <p:grpSp>
        <p:nvGrpSpPr>
          <p:cNvPr id="59" name="Groupe 178"/>
          <p:cNvGrpSpPr/>
          <p:nvPr/>
        </p:nvGrpSpPr>
        <p:grpSpPr>
          <a:xfrm>
            <a:off x="6894853" y="6202896"/>
            <a:ext cx="2786464" cy="215444"/>
            <a:chOff x="6180269" y="5701497"/>
            <a:chExt cx="2786464" cy="215444"/>
          </a:xfrm>
        </p:grpSpPr>
        <p:sp>
          <p:nvSpPr>
            <p:cNvPr id="60" name="ZoneTexte 144"/>
            <p:cNvSpPr txBox="1"/>
            <p:nvPr/>
          </p:nvSpPr>
          <p:spPr>
            <a:xfrm>
              <a:off x="6438477" y="5701497"/>
              <a:ext cx="2528256"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 (février 2020)</a:t>
              </a:r>
            </a:p>
          </p:txBody>
        </p:sp>
        <p:cxnSp>
          <p:nvCxnSpPr>
            <p:cNvPr id="61"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62"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53" name="Groupe 64">
            <a:extLst>
              <a:ext uri="{FF2B5EF4-FFF2-40B4-BE49-F238E27FC236}">
                <a16:creationId xmlns:a16="http://schemas.microsoft.com/office/drawing/2014/main" id="{D160CD7F-09AC-4A27-875B-94B28281F47D}"/>
              </a:ext>
            </a:extLst>
          </p:cNvPr>
          <p:cNvGrpSpPr/>
          <p:nvPr/>
        </p:nvGrpSpPr>
        <p:grpSpPr>
          <a:xfrm>
            <a:off x="5408020" y="2536615"/>
            <a:ext cx="309894" cy="215444"/>
            <a:chOff x="6413168" y="2748837"/>
            <a:chExt cx="309894" cy="215444"/>
          </a:xfrm>
        </p:grpSpPr>
        <p:cxnSp>
          <p:nvCxnSpPr>
            <p:cNvPr id="54" name="Connecteur droit avec flèche 65">
              <a:extLst>
                <a:ext uri="{FF2B5EF4-FFF2-40B4-BE49-F238E27FC236}">
                  <a16:creationId xmlns:a16="http://schemas.microsoft.com/office/drawing/2014/main" id="{55FC91F8-6FB6-4417-872F-E328077F5D8A}"/>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55" name="Rectangle 54">
              <a:extLst>
                <a:ext uri="{FF2B5EF4-FFF2-40B4-BE49-F238E27FC236}">
                  <a16:creationId xmlns:a16="http://schemas.microsoft.com/office/drawing/2014/main" id="{F0BD9F2B-8CD0-4487-978E-BD86E8DD9A23}"/>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66" name="Groupe 63">
            <a:extLst>
              <a:ext uri="{FF2B5EF4-FFF2-40B4-BE49-F238E27FC236}">
                <a16:creationId xmlns:a16="http://schemas.microsoft.com/office/drawing/2014/main" id="{7C21D9B1-0BCE-4814-80B4-263D2EB27EBE}"/>
              </a:ext>
            </a:extLst>
          </p:cNvPr>
          <p:cNvGrpSpPr/>
          <p:nvPr/>
        </p:nvGrpSpPr>
        <p:grpSpPr>
          <a:xfrm>
            <a:off x="4018318" y="2522034"/>
            <a:ext cx="348366" cy="215444"/>
            <a:chOff x="6413168" y="3047886"/>
            <a:chExt cx="348366" cy="215444"/>
          </a:xfrm>
        </p:grpSpPr>
        <p:cxnSp>
          <p:nvCxnSpPr>
            <p:cNvPr id="67" name="Connecteur droit avec flèche 73">
              <a:extLst>
                <a:ext uri="{FF2B5EF4-FFF2-40B4-BE49-F238E27FC236}">
                  <a16:creationId xmlns:a16="http://schemas.microsoft.com/office/drawing/2014/main" id="{C181E13F-F64B-4F4C-90E6-9FBDDB4F2A98}"/>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68" name="Rectangle 67">
              <a:extLst>
                <a:ext uri="{FF2B5EF4-FFF2-40B4-BE49-F238E27FC236}">
                  <a16:creationId xmlns:a16="http://schemas.microsoft.com/office/drawing/2014/main" id="{3E2E28FF-D7F1-4CC5-BF67-E3071EE84AD1}"/>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51" name="Groupe 63">
            <a:extLst>
              <a:ext uri="{FF2B5EF4-FFF2-40B4-BE49-F238E27FC236}">
                <a16:creationId xmlns:a16="http://schemas.microsoft.com/office/drawing/2014/main" id="{FF059123-2A20-43EF-A9B7-66845486841C}"/>
              </a:ext>
            </a:extLst>
          </p:cNvPr>
          <p:cNvGrpSpPr/>
          <p:nvPr/>
        </p:nvGrpSpPr>
        <p:grpSpPr>
          <a:xfrm>
            <a:off x="6795385" y="2522034"/>
            <a:ext cx="348366" cy="215444"/>
            <a:chOff x="6413168" y="3047886"/>
            <a:chExt cx="348366" cy="215444"/>
          </a:xfrm>
        </p:grpSpPr>
        <p:cxnSp>
          <p:nvCxnSpPr>
            <p:cNvPr id="52" name="Connecteur droit avec flèche 73">
              <a:extLst>
                <a:ext uri="{FF2B5EF4-FFF2-40B4-BE49-F238E27FC236}">
                  <a16:creationId xmlns:a16="http://schemas.microsoft.com/office/drawing/2014/main" id="{1AD86157-3970-4350-93BF-DE4BDAF0C3A9}"/>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63" name="Rectangle 67">
              <a:extLst>
                <a:ext uri="{FF2B5EF4-FFF2-40B4-BE49-F238E27FC236}">
                  <a16:creationId xmlns:a16="http://schemas.microsoft.com/office/drawing/2014/main" id="{1E2CEFFF-F081-4111-B7F6-8FE6CA0BDC0E}"/>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+3</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64" name="Groupe 64">
            <a:extLst>
              <a:ext uri="{FF2B5EF4-FFF2-40B4-BE49-F238E27FC236}">
                <a16:creationId xmlns:a16="http://schemas.microsoft.com/office/drawing/2014/main" id="{EA2FA691-0DEC-4546-B1C3-ACCA75939729}"/>
              </a:ext>
            </a:extLst>
          </p:cNvPr>
          <p:cNvGrpSpPr/>
          <p:nvPr/>
        </p:nvGrpSpPr>
        <p:grpSpPr>
          <a:xfrm>
            <a:off x="8439086" y="2536615"/>
            <a:ext cx="309894" cy="215444"/>
            <a:chOff x="6413168" y="2748837"/>
            <a:chExt cx="309894" cy="215444"/>
          </a:xfrm>
        </p:grpSpPr>
        <p:cxnSp>
          <p:nvCxnSpPr>
            <p:cNvPr id="65" name="Connecteur droit avec flèche 65">
              <a:extLst>
                <a:ext uri="{FF2B5EF4-FFF2-40B4-BE49-F238E27FC236}">
                  <a16:creationId xmlns:a16="http://schemas.microsoft.com/office/drawing/2014/main" id="{7D75FCB5-FF85-4ABB-A121-F5759B3B2AB2}"/>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70" name="Rectangle 54">
              <a:extLst>
                <a:ext uri="{FF2B5EF4-FFF2-40B4-BE49-F238E27FC236}">
                  <a16:creationId xmlns:a16="http://schemas.microsoft.com/office/drawing/2014/main" id="{863FA2D5-C624-4668-AE4B-3A58341507D9}"/>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71" name="Groupe 63">
            <a:extLst>
              <a:ext uri="{FF2B5EF4-FFF2-40B4-BE49-F238E27FC236}">
                <a16:creationId xmlns:a16="http://schemas.microsoft.com/office/drawing/2014/main" id="{0EC05CA4-2533-4341-824B-17602287AF71}"/>
              </a:ext>
            </a:extLst>
          </p:cNvPr>
          <p:cNvGrpSpPr/>
          <p:nvPr/>
        </p:nvGrpSpPr>
        <p:grpSpPr>
          <a:xfrm>
            <a:off x="2254314" y="2522034"/>
            <a:ext cx="348366" cy="215444"/>
            <a:chOff x="6413168" y="3047886"/>
            <a:chExt cx="348366" cy="215444"/>
          </a:xfrm>
        </p:grpSpPr>
        <p:cxnSp>
          <p:nvCxnSpPr>
            <p:cNvPr id="72" name="Connecteur droit avec flèche 73">
              <a:extLst>
                <a:ext uri="{FF2B5EF4-FFF2-40B4-BE49-F238E27FC236}">
                  <a16:creationId xmlns:a16="http://schemas.microsoft.com/office/drawing/2014/main" id="{1E7B8D7C-8220-482C-AE86-DBD9B4559FD7}"/>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73" name="Rectangle 72">
              <a:extLst>
                <a:ext uri="{FF2B5EF4-FFF2-40B4-BE49-F238E27FC236}">
                  <a16:creationId xmlns:a16="http://schemas.microsoft.com/office/drawing/2014/main" id="{1DA2CD8E-4DD6-43FB-898C-7AA11D6EB93E}"/>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pic>
        <p:nvPicPr>
          <p:cNvPr id="56" name="Image 55" descr="Une image contenant texte, clipart&#10;&#10;Description générée automatiquement">
            <a:extLst>
              <a:ext uri="{FF2B5EF4-FFF2-40B4-BE49-F238E27FC236}">
                <a16:creationId xmlns:a16="http://schemas.microsoft.com/office/drawing/2014/main" id="{C06C45DA-FEDA-8545-80A8-FCE5DFA6E7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385948"/>
            <a:ext cx="612000" cy="612000"/>
          </a:xfrm>
          <a:prstGeom prst="rect">
            <a:avLst/>
          </a:prstGeom>
        </p:spPr>
      </p:pic>
    </p:spTree>
    <p:extLst>
      <p:ext uri="{BB962C8B-B14F-4D97-AF65-F5344CB8AC3E}">
        <p14:creationId xmlns:p14="http://schemas.microsoft.com/office/powerpoint/2010/main" val="385546607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perception de son positionnement politique</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NOU1 : Sur une échelle de 0 à 10, où 0 correspond à la gauche et 10 correspond à la droite, où diriez-vous que vous vous situez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rPr>
              <a:t>0 correspond à ‘Très à gauche’ et 10 correspond à ‘Très à droite’</a:t>
            </a:r>
          </a:p>
        </p:txBody>
      </p:sp>
      <p:graphicFrame>
        <p:nvGraphicFramePr>
          <p:cNvPr id="66" name="Graphique 65">
            <a:extLst>
              <a:ext uri="{FF2B5EF4-FFF2-40B4-BE49-F238E27FC236}">
                <a16:creationId xmlns:a16="http://schemas.microsoft.com/office/drawing/2014/main" id="{2B0E2FFB-6BC2-44D2-B27A-33058E3E97F5}"/>
              </a:ext>
            </a:extLst>
          </p:cNvPr>
          <p:cNvGraphicFramePr/>
          <p:nvPr>
            <p:extLst>
              <p:ext uri="{D42A27DB-BD31-4B8C-83A1-F6EECF244321}">
                <p14:modId xmlns:p14="http://schemas.microsoft.com/office/powerpoint/2010/main" val="3644504682"/>
              </p:ext>
            </p:extLst>
          </p:nvPr>
        </p:nvGraphicFramePr>
        <p:xfrm>
          <a:off x="735223" y="1728758"/>
          <a:ext cx="6597394" cy="4133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 name="Group 27">
            <a:extLst>
              <a:ext uri="{FF2B5EF4-FFF2-40B4-BE49-F238E27FC236}">
                <a16:creationId xmlns:a16="http://schemas.microsoft.com/office/drawing/2014/main" id="{F9555190-43FE-4396-B03A-FE372D6D2481}"/>
              </a:ext>
            </a:extLst>
          </p:cNvPr>
          <p:cNvGraphicFramePr>
            <a:graphicFrameLocks noGrp="1"/>
          </p:cNvGraphicFramePr>
          <p:nvPr>
            <p:extLst>
              <p:ext uri="{D42A27DB-BD31-4B8C-83A1-F6EECF244321}">
                <p14:modId xmlns:p14="http://schemas.microsoft.com/office/powerpoint/2010/main" val="811128547"/>
              </p:ext>
            </p:extLst>
          </p:nvPr>
        </p:nvGraphicFramePr>
        <p:xfrm>
          <a:off x="1234397" y="5692182"/>
          <a:ext cx="5880504" cy="393192"/>
        </p:xfrm>
        <a:graphic>
          <a:graphicData uri="http://schemas.openxmlformats.org/drawingml/2006/table">
            <a:tbl>
              <a:tblPr/>
              <a:tblGrid>
                <a:gridCol w="980084">
                  <a:extLst>
                    <a:ext uri="{9D8B030D-6E8A-4147-A177-3AD203B41FA5}">
                      <a16:colId xmlns:a16="http://schemas.microsoft.com/office/drawing/2014/main" val="20008"/>
                    </a:ext>
                  </a:extLst>
                </a:gridCol>
                <a:gridCol w="980084">
                  <a:extLst>
                    <a:ext uri="{9D8B030D-6E8A-4147-A177-3AD203B41FA5}">
                      <a16:colId xmlns:a16="http://schemas.microsoft.com/office/drawing/2014/main" val="20009"/>
                    </a:ext>
                  </a:extLst>
                </a:gridCol>
                <a:gridCol w="980084">
                  <a:extLst>
                    <a:ext uri="{9D8B030D-6E8A-4147-A177-3AD203B41FA5}">
                      <a16:colId xmlns:a16="http://schemas.microsoft.com/office/drawing/2014/main" val="2352948553"/>
                    </a:ext>
                  </a:extLst>
                </a:gridCol>
                <a:gridCol w="980084">
                  <a:extLst>
                    <a:ext uri="{9D8B030D-6E8A-4147-A177-3AD203B41FA5}">
                      <a16:colId xmlns:a16="http://schemas.microsoft.com/office/drawing/2014/main" val="2189652537"/>
                    </a:ext>
                  </a:extLst>
                </a:gridCol>
                <a:gridCol w="980084">
                  <a:extLst>
                    <a:ext uri="{9D8B030D-6E8A-4147-A177-3AD203B41FA5}">
                      <a16:colId xmlns:a16="http://schemas.microsoft.com/office/drawing/2014/main" val="941096414"/>
                    </a:ext>
                  </a:extLst>
                </a:gridCol>
                <a:gridCol w="980084">
                  <a:extLst>
                    <a:ext uri="{9D8B030D-6E8A-4147-A177-3AD203B41FA5}">
                      <a16:colId xmlns:a16="http://schemas.microsoft.com/office/drawing/2014/main" val="2521674195"/>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a:t>
                      </a:r>
                      <a:r>
                        <a:rPr kumimoji="0" lang="pl-PL" sz="900" b="0" i="0" u="none" strike="noStrike" kern="1200" cap="none" normalizeH="0" baseline="0" dirty="0">
                          <a:ln>
                            <a:noFill/>
                          </a:ln>
                          <a:solidFill>
                            <a:schemeClr val="bg2">
                              <a:lumMod val="50000"/>
                            </a:schemeClr>
                          </a:solidFill>
                          <a:effectLst/>
                          <a:latin typeface="Tahoma" pitchFamily="34" charset="0"/>
                          <a:ea typeface="+mn-ea"/>
                          <a:cs typeface="+mn-cs"/>
                        </a:rPr>
                        <a:t>6</a:t>
                      </a:r>
                      <a:endParaRPr kumimoji="0" lang="fr-FR" sz="9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9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9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0" name="Rectangle à coins arrondis 12">
            <a:extLst>
              <a:ext uri="{FF2B5EF4-FFF2-40B4-BE49-F238E27FC236}">
                <a16:creationId xmlns:a16="http://schemas.microsoft.com/office/drawing/2014/main" id="{BEB50B73-8A37-4015-8275-47399C26C097}"/>
              </a:ext>
            </a:extLst>
          </p:cNvPr>
          <p:cNvSpPr/>
          <p:nvPr/>
        </p:nvSpPr>
        <p:spPr bwMode="auto">
          <a:xfrm>
            <a:off x="7579200" y="4570847"/>
            <a:ext cx="2117249" cy="360000"/>
          </a:xfrm>
          <a:prstGeom prst="roundRect">
            <a:avLst>
              <a:gd name="adj" fmla="val 24737"/>
            </a:avLst>
          </a:prstGeom>
          <a:solidFill>
            <a:srgbClr val="40404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Extrême droite</a:t>
            </a:r>
          </a:p>
        </p:txBody>
      </p:sp>
      <p:sp>
        <p:nvSpPr>
          <p:cNvPr id="71" name="Rectangle à coins arrondis 13">
            <a:extLst>
              <a:ext uri="{FF2B5EF4-FFF2-40B4-BE49-F238E27FC236}">
                <a16:creationId xmlns:a16="http://schemas.microsoft.com/office/drawing/2014/main" id="{842A6A26-9FDA-43F1-8EF2-05D44F463121}"/>
              </a:ext>
            </a:extLst>
          </p:cNvPr>
          <p:cNvSpPr/>
          <p:nvPr/>
        </p:nvSpPr>
        <p:spPr bwMode="auto">
          <a:xfrm>
            <a:off x="7579200" y="4997237"/>
            <a:ext cx="2117249" cy="360000"/>
          </a:xfrm>
          <a:prstGeom prst="roundRect">
            <a:avLst>
              <a:gd name="adj" fmla="val 24737"/>
            </a:avLst>
          </a:prstGeom>
          <a:solidFill>
            <a:srgbClr val="EB4347"/>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Extrême gauche</a:t>
            </a:r>
          </a:p>
        </p:txBody>
      </p:sp>
      <p:sp>
        <p:nvSpPr>
          <p:cNvPr id="72" name="Rectangle à coins arrondis 16">
            <a:extLst>
              <a:ext uri="{FF2B5EF4-FFF2-40B4-BE49-F238E27FC236}">
                <a16:creationId xmlns:a16="http://schemas.microsoft.com/office/drawing/2014/main" id="{F77767FF-222D-41A9-8FC8-56DE66D77486}"/>
              </a:ext>
            </a:extLst>
          </p:cNvPr>
          <p:cNvSpPr/>
          <p:nvPr/>
        </p:nvSpPr>
        <p:spPr bwMode="auto">
          <a:xfrm>
            <a:off x="7579200" y="3542610"/>
            <a:ext cx="2117249" cy="360000"/>
          </a:xfrm>
          <a:prstGeom prst="roundRect">
            <a:avLst>
              <a:gd name="adj" fmla="val 24737"/>
            </a:avLst>
          </a:prstGeom>
          <a:solidFill>
            <a:srgbClr val="FFC00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Centre</a:t>
            </a:r>
          </a:p>
        </p:txBody>
      </p:sp>
      <p:sp>
        <p:nvSpPr>
          <p:cNvPr id="73" name="Rectangle à coins arrondis 17">
            <a:extLst>
              <a:ext uri="{FF2B5EF4-FFF2-40B4-BE49-F238E27FC236}">
                <a16:creationId xmlns:a16="http://schemas.microsoft.com/office/drawing/2014/main" id="{6644F915-E7D5-4112-81BD-B4D4BA658BB5}"/>
              </a:ext>
            </a:extLst>
          </p:cNvPr>
          <p:cNvSpPr/>
          <p:nvPr/>
        </p:nvSpPr>
        <p:spPr bwMode="auto">
          <a:xfrm>
            <a:off x="7579200" y="1814719"/>
            <a:ext cx="2117249" cy="360000"/>
          </a:xfrm>
          <a:prstGeom prst="roundRect">
            <a:avLst>
              <a:gd name="adj" fmla="val 24737"/>
            </a:avLst>
          </a:prstGeom>
          <a:solidFill>
            <a:srgbClr val="00206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Droite</a:t>
            </a:r>
          </a:p>
        </p:txBody>
      </p:sp>
      <p:sp>
        <p:nvSpPr>
          <p:cNvPr id="80" name="Rectangle à coins arrondis 13">
            <a:extLst>
              <a:ext uri="{FF2B5EF4-FFF2-40B4-BE49-F238E27FC236}">
                <a16:creationId xmlns:a16="http://schemas.microsoft.com/office/drawing/2014/main" id="{21D9F372-BC47-4A32-B999-B617B7DFD0B5}"/>
              </a:ext>
            </a:extLst>
          </p:cNvPr>
          <p:cNvSpPr/>
          <p:nvPr/>
        </p:nvSpPr>
        <p:spPr bwMode="auto">
          <a:xfrm>
            <a:off x="7579200" y="3182610"/>
            <a:ext cx="2117249" cy="360000"/>
          </a:xfrm>
          <a:prstGeom prst="roundRect">
            <a:avLst>
              <a:gd name="adj" fmla="val 24737"/>
            </a:avLst>
          </a:prstGeom>
          <a:solidFill>
            <a:srgbClr val="FF0066"/>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Gauche</a:t>
            </a:r>
          </a:p>
        </p:txBody>
      </p:sp>
      <p:sp>
        <p:nvSpPr>
          <p:cNvPr id="81" name="Rectangle à coins arrondis 12">
            <a:extLst>
              <a:ext uri="{FF2B5EF4-FFF2-40B4-BE49-F238E27FC236}">
                <a16:creationId xmlns:a16="http://schemas.microsoft.com/office/drawing/2014/main" id="{33327623-47E5-4DA2-8281-2D02F129C291}"/>
              </a:ext>
            </a:extLst>
          </p:cNvPr>
          <p:cNvSpPr/>
          <p:nvPr/>
        </p:nvSpPr>
        <p:spPr bwMode="auto">
          <a:xfrm>
            <a:off x="7579200" y="2815613"/>
            <a:ext cx="2117249" cy="360000"/>
          </a:xfrm>
          <a:prstGeom prst="roundRect">
            <a:avLst>
              <a:gd name="adj" fmla="val 24737"/>
            </a:avLst>
          </a:prstGeom>
          <a:solidFill>
            <a:schemeClr val="bg1">
              <a:lumMod val="75000"/>
            </a:schemeClr>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Ne se prononce pas </a:t>
            </a:r>
          </a:p>
        </p:txBody>
      </p:sp>
      <p:sp>
        <p:nvSpPr>
          <p:cNvPr id="13" name="ZoneTexte 33">
            <a:extLst>
              <a:ext uri="{FF2B5EF4-FFF2-40B4-BE49-F238E27FC236}">
                <a16:creationId xmlns:a16="http://schemas.microsoft.com/office/drawing/2014/main" id="{D02F65A8-9CC2-406B-8777-29D6245BB886}"/>
              </a:ext>
            </a:extLst>
          </p:cNvPr>
          <p:cNvSpPr txBox="1"/>
          <p:nvPr/>
        </p:nvSpPr>
        <p:spPr>
          <a:xfrm>
            <a:off x="7943384" y="5682896"/>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14" name="Groupe 34">
            <a:extLst>
              <a:ext uri="{FF2B5EF4-FFF2-40B4-BE49-F238E27FC236}">
                <a16:creationId xmlns:a16="http://schemas.microsoft.com/office/drawing/2014/main" id="{D4D8378B-5525-411F-9337-37312B906A0A}"/>
              </a:ext>
            </a:extLst>
          </p:cNvPr>
          <p:cNvGrpSpPr/>
          <p:nvPr/>
        </p:nvGrpSpPr>
        <p:grpSpPr>
          <a:xfrm>
            <a:off x="7831791" y="5719542"/>
            <a:ext cx="180000" cy="221666"/>
            <a:chOff x="8321205" y="1842135"/>
            <a:chExt cx="180000" cy="221666"/>
          </a:xfrm>
        </p:grpSpPr>
        <p:sp>
          <p:nvSpPr>
            <p:cNvPr id="15" name="Ellipse 35">
              <a:extLst>
                <a:ext uri="{FF2B5EF4-FFF2-40B4-BE49-F238E27FC236}">
                  <a16:creationId xmlns:a16="http://schemas.microsoft.com/office/drawing/2014/main" id="{095C5AC5-8D16-43F2-B721-0EA89E9A9A2D}"/>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16" name="Triangle isocèle 36">
              <a:extLst>
                <a:ext uri="{FF2B5EF4-FFF2-40B4-BE49-F238E27FC236}">
                  <a16:creationId xmlns:a16="http://schemas.microsoft.com/office/drawing/2014/main" id="{A2C4042A-4148-49FB-BD76-77D213C70C65}"/>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17" name="Rectangle 37">
              <a:extLst>
                <a:ext uri="{FF2B5EF4-FFF2-40B4-BE49-F238E27FC236}">
                  <a16:creationId xmlns:a16="http://schemas.microsoft.com/office/drawing/2014/main" id="{D798C4E8-C11F-403E-BA28-2A1E4A98166A}"/>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18" name="Groupe 38">
            <a:extLst>
              <a:ext uri="{FF2B5EF4-FFF2-40B4-BE49-F238E27FC236}">
                <a16:creationId xmlns:a16="http://schemas.microsoft.com/office/drawing/2014/main" id="{DCA305B9-5A6D-4581-928B-8CEE4799917C}"/>
              </a:ext>
            </a:extLst>
          </p:cNvPr>
          <p:cNvGrpSpPr>
            <a:grpSpLocks noChangeAspect="1"/>
          </p:cNvGrpSpPr>
          <p:nvPr/>
        </p:nvGrpSpPr>
        <p:grpSpPr>
          <a:xfrm>
            <a:off x="5582016" y="5581738"/>
            <a:ext cx="116933" cy="144000"/>
            <a:chOff x="8321205" y="1842135"/>
            <a:chExt cx="180000" cy="221666"/>
          </a:xfrm>
        </p:grpSpPr>
        <p:sp>
          <p:nvSpPr>
            <p:cNvPr id="20" name="Ellipse 39">
              <a:extLst>
                <a:ext uri="{FF2B5EF4-FFF2-40B4-BE49-F238E27FC236}">
                  <a16:creationId xmlns:a16="http://schemas.microsoft.com/office/drawing/2014/main" id="{4DDC027C-46F7-49F7-AE66-B4BDC28AF169}"/>
                </a:ext>
              </a:extLst>
            </p:cNvPr>
            <p:cNvSpPr/>
            <p:nvPr/>
          </p:nvSpPr>
          <p:spPr bwMode="auto">
            <a:xfrm>
              <a:off x="8321205" y="1842135"/>
              <a:ext cx="180000" cy="180001"/>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1" name="Triangle isocèle 40">
              <a:extLst>
                <a:ext uri="{FF2B5EF4-FFF2-40B4-BE49-F238E27FC236}">
                  <a16:creationId xmlns:a16="http://schemas.microsoft.com/office/drawing/2014/main" id="{4BD02794-6850-4842-9DD0-9CA2959A6269}"/>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2" name="Rectangle 41">
              <a:extLst>
                <a:ext uri="{FF2B5EF4-FFF2-40B4-BE49-F238E27FC236}">
                  <a16:creationId xmlns:a16="http://schemas.microsoft.com/office/drawing/2014/main" id="{4D00E777-A0A6-4A3F-B4CA-116BF419B8E3}"/>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extLst>
      <p:ext uri="{BB962C8B-B14F-4D97-AF65-F5344CB8AC3E}">
        <p14:creationId xmlns:p14="http://schemas.microsoft.com/office/powerpoint/2010/main" val="405510889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perception de son positionnement politique</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NOU1 : Sur une échelle de 0 à 10, où 0 correspond à la gauche et 10 correspond à la droite, où diriez-vous que vous vous situez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rPr>
              <a:t>0 correspond à ‘Très à gauche’ et 10 correspond à ‘Très à droite’</a:t>
            </a:r>
          </a:p>
        </p:txBody>
      </p:sp>
      <p:graphicFrame>
        <p:nvGraphicFramePr>
          <p:cNvPr id="53" name="Tableau 52">
            <a:extLst>
              <a:ext uri="{FF2B5EF4-FFF2-40B4-BE49-F238E27FC236}">
                <a16:creationId xmlns:a16="http://schemas.microsoft.com/office/drawing/2014/main" id="{DC40968E-8D76-42F3-A5A3-13268C25F9C4}"/>
              </a:ext>
            </a:extLst>
          </p:cNvPr>
          <p:cNvGraphicFramePr>
            <a:graphicFrameLocks noGrp="1"/>
          </p:cNvGraphicFramePr>
          <p:nvPr/>
        </p:nvGraphicFramePr>
        <p:xfrm>
          <a:off x="1276350" y="2157547"/>
          <a:ext cx="7428137" cy="3829658"/>
        </p:xfrm>
        <a:graphic>
          <a:graphicData uri="http://schemas.openxmlformats.org/drawingml/2006/table">
            <a:tbl>
              <a:tblPr>
                <a:tableStyleId>{5C22544A-7EE6-4342-B048-85BDC9FD1C3A}</a:tableStyleId>
              </a:tblPr>
              <a:tblGrid>
                <a:gridCol w="1411202">
                  <a:extLst>
                    <a:ext uri="{9D8B030D-6E8A-4147-A177-3AD203B41FA5}">
                      <a16:colId xmlns:a16="http://schemas.microsoft.com/office/drawing/2014/main" val="2281626971"/>
                    </a:ext>
                  </a:extLst>
                </a:gridCol>
                <a:gridCol w="1203387">
                  <a:extLst>
                    <a:ext uri="{9D8B030D-6E8A-4147-A177-3AD203B41FA5}">
                      <a16:colId xmlns:a16="http://schemas.microsoft.com/office/drawing/2014/main" val="3695090826"/>
                    </a:ext>
                  </a:extLst>
                </a:gridCol>
                <a:gridCol w="1203387">
                  <a:extLst>
                    <a:ext uri="{9D8B030D-6E8A-4147-A177-3AD203B41FA5}">
                      <a16:colId xmlns:a16="http://schemas.microsoft.com/office/drawing/2014/main" val="4251480744"/>
                    </a:ext>
                  </a:extLst>
                </a:gridCol>
                <a:gridCol w="1203387">
                  <a:extLst>
                    <a:ext uri="{9D8B030D-6E8A-4147-A177-3AD203B41FA5}">
                      <a16:colId xmlns:a16="http://schemas.microsoft.com/office/drawing/2014/main" val="789682629"/>
                    </a:ext>
                  </a:extLst>
                </a:gridCol>
                <a:gridCol w="1203387">
                  <a:extLst>
                    <a:ext uri="{9D8B030D-6E8A-4147-A177-3AD203B41FA5}">
                      <a16:colId xmlns:a16="http://schemas.microsoft.com/office/drawing/2014/main" val="1358923703"/>
                    </a:ext>
                  </a:extLst>
                </a:gridCol>
                <a:gridCol w="1203387">
                  <a:extLst>
                    <a:ext uri="{9D8B030D-6E8A-4147-A177-3AD203B41FA5}">
                      <a16:colId xmlns:a16="http://schemas.microsoft.com/office/drawing/2014/main" val="1111345740"/>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576000">
                <a:tc>
                  <a:txBody>
                    <a:bodyPr/>
                    <a:lstStyle/>
                    <a:p>
                      <a:pPr algn="r" rtl="0" fontAlgn="ctr"/>
                      <a:r>
                        <a:rPr lang="fr-FR" sz="1400" b="0" i="0" u="none" strike="noStrike" dirty="0">
                          <a:solidFill>
                            <a:srgbClr val="404040"/>
                          </a:solidFill>
                          <a:effectLst/>
                          <a:latin typeface="Tahoma" panose="020B0604030504040204" pitchFamily="34" charset="0"/>
                        </a:rPr>
                        <a:t>Extrême gauche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576000">
                <a:tc>
                  <a:txBody>
                    <a:bodyPr/>
                    <a:lstStyle/>
                    <a:p>
                      <a:pPr algn="r" rtl="0" fontAlgn="ctr"/>
                      <a:r>
                        <a:rPr lang="fr-FR" sz="1400" b="0" i="0" u="none" strike="noStrike" dirty="0">
                          <a:solidFill>
                            <a:srgbClr val="404040"/>
                          </a:solidFill>
                          <a:effectLst/>
                          <a:latin typeface="Tahoma" panose="020B0604030504040204" pitchFamily="34" charset="0"/>
                        </a:rPr>
                        <a:t>Gauche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576000">
                <a:tc>
                  <a:txBody>
                    <a:bodyPr/>
                    <a:lstStyle/>
                    <a:p>
                      <a:pPr algn="r" rtl="0" fontAlgn="ctr"/>
                      <a:r>
                        <a:rPr lang="fr-FR" sz="1400" b="0" i="0" u="none" strike="noStrike" dirty="0">
                          <a:solidFill>
                            <a:srgbClr val="404040"/>
                          </a:solidFill>
                          <a:effectLst/>
                          <a:latin typeface="Tahoma" panose="020B0604030504040204" pitchFamily="34" charset="0"/>
                        </a:rPr>
                        <a:t>Centre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r h="576000">
                <a:tc>
                  <a:txBody>
                    <a:bodyPr/>
                    <a:lstStyle/>
                    <a:p>
                      <a:pPr algn="r" rtl="0" fontAlgn="ctr"/>
                      <a:r>
                        <a:rPr lang="fr-FR" sz="1400" b="0" i="0" u="none" strike="noStrike" dirty="0">
                          <a:solidFill>
                            <a:srgbClr val="404040"/>
                          </a:solidFill>
                          <a:effectLst/>
                          <a:latin typeface="Tahoma" panose="020B0604030504040204" pitchFamily="34" charset="0"/>
                        </a:rPr>
                        <a:t>Droite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1787584"/>
                  </a:ext>
                </a:extLst>
              </a:tr>
              <a:tr h="576000">
                <a:tc>
                  <a:txBody>
                    <a:bodyPr/>
                    <a:lstStyle/>
                    <a:p>
                      <a:pPr algn="r" rtl="0" fontAlgn="ctr"/>
                      <a:r>
                        <a:rPr lang="fr-FR" sz="1400" b="0" i="0" u="none" strike="noStrike" dirty="0">
                          <a:solidFill>
                            <a:srgbClr val="404040"/>
                          </a:solidFill>
                          <a:effectLst/>
                          <a:latin typeface="Tahoma" panose="020B0604030504040204" pitchFamily="34" charset="0"/>
                        </a:rPr>
                        <a:t>Extrême droite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140143"/>
                  </a:ext>
                </a:extLst>
              </a:tr>
              <a:tr h="576000">
                <a:tc>
                  <a:txBody>
                    <a:bodyPr/>
                    <a:lstStyle/>
                    <a:p>
                      <a:pPr algn="r" rtl="0" fontAlgn="ctr"/>
                      <a:r>
                        <a:rPr lang="fr-FR" sz="1400" b="0" i="0" u="none" strike="noStrike" dirty="0">
                          <a:solidFill>
                            <a:srgbClr val="404040"/>
                          </a:solidFill>
                          <a:effectLst/>
                          <a:latin typeface="Tahoma" panose="020B0604030504040204"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2594116"/>
                  </a:ext>
                </a:extLst>
              </a:tr>
            </a:tbl>
          </a:graphicData>
        </a:graphic>
      </p:graphicFrame>
      <p:graphicFrame>
        <p:nvGraphicFramePr>
          <p:cNvPr id="2" name="Tabela 1">
            <a:extLst>
              <a:ext uri="{FF2B5EF4-FFF2-40B4-BE49-F238E27FC236}">
                <a16:creationId xmlns:a16="http://schemas.microsoft.com/office/drawing/2014/main" id="{F891D1E0-8EB8-429D-A675-5AA1AB8F5CD3}"/>
              </a:ext>
            </a:extLst>
          </p:cNvPr>
          <p:cNvGraphicFramePr>
            <a:graphicFrameLocks noGrp="1"/>
          </p:cNvGraphicFramePr>
          <p:nvPr/>
        </p:nvGraphicFramePr>
        <p:xfrm>
          <a:off x="4893945" y="2559207"/>
          <a:ext cx="371475" cy="2856705"/>
        </p:xfrm>
        <a:graphic>
          <a:graphicData uri="http://schemas.openxmlformats.org/drawingml/2006/table">
            <a:tbl>
              <a:tblPr/>
              <a:tblGrid>
                <a:gridCol w="371475">
                  <a:extLst>
                    <a:ext uri="{9D8B030D-6E8A-4147-A177-3AD203B41FA5}">
                      <a16:colId xmlns:a16="http://schemas.microsoft.com/office/drawing/2014/main" val="4081719648"/>
                    </a:ext>
                  </a:extLst>
                </a:gridCol>
              </a:tblGrid>
              <a:tr h="571341">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373202911"/>
                  </a:ext>
                </a:extLst>
              </a:tr>
              <a:tr h="571341">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456689078"/>
                  </a:ext>
                </a:extLst>
              </a:tr>
              <a:tr h="571341">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179808710"/>
                  </a:ext>
                </a:extLst>
              </a:tr>
              <a:tr h="571341">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916232116"/>
                  </a:ext>
                </a:extLst>
              </a:tr>
              <a:tr h="571341">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67510751"/>
                  </a:ext>
                </a:extLst>
              </a:tr>
            </a:tbl>
          </a:graphicData>
        </a:graphic>
      </p:graphicFrame>
      <p:pic>
        <p:nvPicPr>
          <p:cNvPr id="18" name="Image 4" descr="Une image contenant texte, clipart&#10;&#10;Description générée automatiquement">
            <a:extLst>
              <a:ext uri="{FF2B5EF4-FFF2-40B4-BE49-F238E27FC236}">
                <a16:creationId xmlns:a16="http://schemas.microsoft.com/office/drawing/2014/main" id="{ED570CA9-37DD-48DF-B082-723B2A344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3460" y="1646625"/>
            <a:ext cx="612000" cy="612000"/>
          </a:xfrm>
          <a:prstGeom prst="rect">
            <a:avLst/>
          </a:prstGeom>
        </p:spPr>
      </p:pic>
      <p:pic>
        <p:nvPicPr>
          <p:cNvPr id="20" name="Image 8">
            <a:extLst>
              <a:ext uri="{FF2B5EF4-FFF2-40B4-BE49-F238E27FC236}">
                <a16:creationId xmlns:a16="http://schemas.microsoft.com/office/drawing/2014/main" id="{025EAF48-2A83-4581-8AA0-9754BE61DA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1654" y="1646625"/>
            <a:ext cx="612000" cy="612000"/>
          </a:xfrm>
          <a:prstGeom prst="rect">
            <a:avLst/>
          </a:prstGeom>
        </p:spPr>
      </p:pic>
      <p:pic>
        <p:nvPicPr>
          <p:cNvPr id="21" name="Image 10">
            <a:extLst>
              <a:ext uri="{FF2B5EF4-FFF2-40B4-BE49-F238E27FC236}">
                <a16:creationId xmlns:a16="http://schemas.microsoft.com/office/drawing/2014/main" id="{20869F8A-A019-4E74-AE65-1769659426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7557" y="1646625"/>
            <a:ext cx="612000" cy="612000"/>
          </a:xfrm>
          <a:prstGeom prst="rect">
            <a:avLst/>
          </a:prstGeom>
        </p:spPr>
      </p:pic>
      <p:pic>
        <p:nvPicPr>
          <p:cNvPr id="22" name="Image 12" descr="Une image contenant texte, clipart&#10;&#10;Description générée automatiquement">
            <a:extLst>
              <a:ext uri="{FF2B5EF4-FFF2-40B4-BE49-F238E27FC236}">
                <a16:creationId xmlns:a16="http://schemas.microsoft.com/office/drawing/2014/main" id="{670CBE79-F6E3-4B92-9E5C-F7F6B85D00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5752" y="1646625"/>
            <a:ext cx="612000" cy="612000"/>
          </a:xfrm>
          <a:prstGeom prst="rect">
            <a:avLst/>
          </a:prstGeom>
        </p:spPr>
      </p:pic>
      <p:pic>
        <p:nvPicPr>
          <p:cNvPr id="23" name="Image 14">
            <a:extLst>
              <a:ext uri="{FF2B5EF4-FFF2-40B4-BE49-F238E27FC236}">
                <a16:creationId xmlns:a16="http://schemas.microsoft.com/office/drawing/2014/main" id="{9887D32F-97C5-4E17-AB14-54EBD033A7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79363" y="1618050"/>
            <a:ext cx="612000" cy="612000"/>
          </a:xfrm>
          <a:prstGeom prst="rect">
            <a:avLst/>
          </a:prstGeom>
        </p:spPr>
      </p:pic>
      <p:cxnSp>
        <p:nvCxnSpPr>
          <p:cNvPr id="24" name="Connecteur droit avec flèche 73">
            <a:extLst>
              <a:ext uri="{FF2B5EF4-FFF2-40B4-BE49-F238E27FC236}">
                <a16:creationId xmlns:a16="http://schemas.microsoft.com/office/drawing/2014/main" id="{8BCBAAA0-2A9B-487F-A3EC-F21718F6AF18}"/>
              </a:ext>
            </a:extLst>
          </p:cNvPr>
          <p:cNvCxnSpPr/>
          <p:nvPr/>
        </p:nvCxnSpPr>
        <p:spPr bwMode="auto">
          <a:xfrm flipV="1">
            <a:off x="4738937" y="27665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5" name="Connecteur droit avec flèche 73">
            <a:extLst>
              <a:ext uri="{FF2B5EF4-FFF2-40B4-BE49-F238E27FC236}">
                <a16:creationId xmlns:a16="http://schemas.microsoft.com/office/drawing/2014/main" id="{182B8685-B62B-4342-B36C-A310D1CA0BE1}"/>
              </a:ext>
            </a:extLst>
          </p:cNvPr>
          <p:cNvCxnSpPr/>
          <p:nvPr/>
        </p:nvCxnSpPr>
        <p:spPr bwMode="auto">
          <a:xfrm flipV="1">
            <a:off x="4738937" y="33456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6" name="Connecteur droit avec flèche 73">
            <a:extLst>
              <a:ext uri="{FF2B5EF4-FFF2-40B4-BE49-F238E27FC236}">
                <a16:creationId xmlns:a16="http://schemas.microsoft.com/office/drawing/2014/main" id="{7037E9CE-12E8-414E-ADD8-7C00C80D547A}"/>
              </a:ext>
            </a:extLst>
          </p:cNvPr>
          <p:cNvCxnSpPr/>
          <p:nvPr/>
        </p:nvCxnSpPr>
        <p:spPr bwMode="auto">
          <a:xfrm flipV="1">
            <a:off x="4738937" y="44886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7" name="Connecteur droit avec flèche 65">
            <a:extLst>
              <a:ext uri="{FF2B5EF4-FFF2-40B4-BE49-F238E27FC236}">
                <a16:creationId xmlns:a16="http://schemas.microsoft.com/office/drawing/2014/main" id="{245C1BC1-E7EC-49E7-80F0-6FC78D6FA0FC}"/>
              </a:ext>
            </a:extLst>
          </p:cNvPr>
          <p:cNvCxnSpPr/>
          <p:nvPr/>
        </p:nvCxnSpPr>
        <p:spPr bwMode="auto">
          <a:xfrm>
            <a:off x="4730635" y="391320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8" name="Connecteur droit avec flèche 65">
            <a:extLst>
              <a:ext uri="{FF2B5EF4-FFF2-40B4-BE49-F238E27FC236}">
                <a16:creationId xmlns:a16="http://schemas.microsoft.com/office/drawing/2014/main" id="{9BACAE04-D853-4DE2-92B9-21D4B215B1A7}"/>
              </a:ext>
            </a:extLst>
          </p:cNvPr>
          <p:cNvCxnSpPr/>
          <p:nvPr/>
        </p:nvCxnSpPr>
        <p:spPr bwMode="auto">
          <a:xfrm>
            <a:off x="4730635" y="50714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3" name="Tabela 2">
            <a:extLst>
              <a:ext uri="{FF2B5EF4-FFF2-40B4-BE49-F238E27FC236}">
                <a16:creationId xmlns:a16="http://schemas.microsoft.com/office/drawing/2014/main" id="{D3DD41AD-601E-4C5A-B152-E055FB239715}"/>
              </a:ext>
            </a:extLst>
          </p:cNvPr>
          <p:cNvGraphicFramePr>
            <a:graphicFrameLocks noGrp="1"/>
          </p:cNvGraphicFramePr>
          <p:nvPr/>
        </p:nvGraphicFramePr>
        <p:xfrm>
          <a:off x="6111240" y="2514600"/>
          <a:ext cx="281940" cy="2903220"/>
        </p:xfrm>
        <a:graphic>
          <a:graphicData uri="http://schemas.openxmlformats.org/drawingml/2006/table">
            <a:tbl>
              <a:tblPr/>
              <a:tblGrid>
                <a:gridCol w="281940">
                  <a:extLst>
                    <a:ext uri="{9D8B030D-6E8A-4147-A177-3AD203B41FA5}">
                      <a16:colId xmlns:a16="http://schemas.microsoft.com/office/drawing/2014/main" val="2308059901"/>
                    </a:ext>
                  </a:extLst>
                </a:gridCol>
              </a:tblGrid>
              <a:tr h="580644">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649853583"/>
                  </a:ext>
                </a:extLst>
              </a:tr>
              <a:tr h="580644">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952915739"/>
                  </a:ext>
                </a:extLst>
              </a:tr>
              <a:tr h="580644">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037535309"/>
                  </a:ext>
                </a:extLst>
              </a:tr>
              <a:tr h="580644">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492938819"/>
                  </a:ext>
                </a:extLst>
              </a:tr>
              <a:tr h="580644">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967541271"/>
                  </a:ext>
                </a:extLst>
              </a:tr>
            </a:tbl>
          </a:graphicData>
        </a:graphic>
      </p:graphicFrame>
      <p:cxnSp>
        <p:nvCxnSpPr>
          <p:cNvPr id="29" name="Connecteur droit avec flèche 48">
            <a:extLst>
              <a:ext uri="{FF2B5EF4-FFF2-40B4-BE49-F238E27FC236}">
                <a16:creationId xmlns:a16="http://schemas.microsoft.com/office/drawing/2014/main" id="{CB32D1D6-7497-4ED7-8C93-99B14A6F9A01}"/>
              </a:ext>
            </a:extLst>
          </p:cNvPr>
          <p:cNvCxnSpPr/>
          <p:nvPr/>
        </p:nvCxnSpPr>
        <p:spPr bwMode="auto">
          <a:xfrm rot="2700000" flipV="1">
            <a:off x="5933332" y="276264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30" name="Connecteur droit avec flèche 48">
            <a:extLst>
              <a:ext uri="{FF2B5EF4-FFF2-40B4-BE49-F238E27FC236}">
                <a16:creationId xmlns:a16="http://schemas.microsoft.com/office/drawing/2014/main" id="{61D6D7E6-06A1-4B1D-A84C-319BA040F624}"/>
              </a:ext>
            </a:extLst>
          </p:cNvPr>
          <p:cNvCxnSpPr/>
          <p:nvPr/>
        </p:nvCxnSpPr>
        <p:spPr bwMode="auto">
          <a:xfrm rot="2700000" flipV="1">
            <a:off x="5933332" y="507912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31" name="Connecteur droit avec flèche 73">
            <a:extLst>
              <a:ext uri="{FF2B5EF4-FFF2-40B4-BE49-F238E27FC236}">
                <a16:creationId xmlns:a16="http://schemas.microsoft.com/office/drawing/2014/main" id="{812E8565-942F-466F-97D1-47C404BD1464}"/>
              </a:ext>
            </a:extLst>
          </p:cNvPr>
          <p:cNvCxnSpPr/>
          <p:nvPr/>
        </p:nvCxnSpPr>
        <p:spPr bwMode="auto">
          <a:xfrm flipV="1">
            <a:off x="5958137" y="44810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2" name="Connecteur droit avec flèche 65">
            <a:extLst>
              <a:ext uri="{FF2B5EF4-FFF2-40B4-BE49-F238E27FC236}">
                <a16:creationId xmlns:a16="http://schemas.microsoft.com/office/drawing/2014/main" id="{8B30791C-CD35-4DE0-9691-ACA608479348}"/>
              </a:ext>
            </a:extLst>
          </p:cNvPr>
          <p:cNvCxnSpPr/>
          <p:nvPr/>
        </p:nvCxnSpPr>
        <p:spPr bwMode="auto">
          <a:xfrm>
            <a:off x="5949835" y="39208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3" name="Connecteur droit avec flèche 65">
            <a:extLst>
              <a:ext uri="{FF2B5EF4-FFF2-40B4-BE49-F238E27FC236}">
                <a16:creationId xmlns:a16="http://schemas.microsoft.com/office/drawing/2014/main" id="{7D636FB1-382D-41C6-92E7-C2A3063DA6A9}"/>
              </a:ext>
            </a:extLst>
          </p:cNvPr>
          <p:cNvCxnSpPr/>
          <p:nvPr/>
        </p:nvCxnSpPr>
        <p:spPr bwMode="auto">
          <a:xfrm>
            <a:off x="5949835" y="33340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4" name="Tabela 3">
            <a:extLst>
              <a:ext uri="{FF2B5EF4-FFF2-40B4-BE49-F238E27FC236}">
                <a16:creationId xmlns:a16="http://schemas.microsoft.com/office/drawing/2014/main" id="{4B2CCECE-3881-4A3F-86BA-00190DD14012}"/>
              </a:ext>
            </a:extLst>
          </p:cNvPr>
          <p:cNvGraphicFramePr>
            <a:graphicFrameLocks noGrp="1"/>
          </p:cNvGraphicFramePr>
          <p:nvPr/>
        </p:nvGraphicFramePr>
        <p:xfrm>
          <a:off x="7299960" y="2549684"/>
          <a:ext cx="312420" cy="2868135"/>
        </p:xfrm>
        <a:graphic>
          <a:graphicData uri="http://schemas.openxmlformats.org/drawingml/2006/table">
            <a:tbl>
              <a:tblPr/>
              <a:tblGrid>
                <a:gridCol w="312420">
                  <a:extLst>
                    <a:ext uri="{9D8B030D-6E8A-4147-A177-3AD203B41FA5}">
                      <a16:colId xmlns:a16="http://schemas.microsoft.com/office/drawing/2014/main" val="3938452532"/>
                    </a:ext>
                  </a:extLst>
                </a:gridCol>
              </a:tblGrid>
              <a:tr h="573627">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699063593"/>
                  </a:ext>
                </a:extLst>
              </a:tr>
              <a:tr h="573627">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4090015078"/>
                  </a:ext>
                </a:extLst>
              </a:tr>
              <a:tr h="573627">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417141614"/>
                  </a:ext>
                </a:extLst>
              </a:tr>
              <a:tr h="573627">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801955738"/>
                  </a:ext>
                </a:extLst>
              </a:tr>
              <a:tr h="573627">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759949612"/>
                  </a:ext>
                </a:extLst>
              </a:tr>
            </a:tbl>
          </a:graphicData>
        </a:graphic>
      </p:graphicFrame>
      <p:cxnSp>
        <p:nvCxnSpPr>
          <p:cNvPr id="35" name="Connecteur droit avec flèche 65">
            <a:extLst>
              <a:ext uri="{FF2B5EF4-FFF2-40B4-BE49-F238E27FC236}">
                <a16:creationId xmlns:a16="http://schemas.microsoft.com/office/drawing/2014/main" id="{6A07DEF9-A11E-4A79-AE49-7C4D1390B1EB}"/>
              </a:ext>
            </a:extLst>
          </p:cNvPr>
          <p:cNvCxnSpPr/>
          <p:nvPr/>
        </p:nvCxnSpPr>
        <p:spPr bwMode="auto">
          <a:xfrm>
            <a:off x="7146175" y="27930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6" name="Connecteur droit avec flèche 73">
            <a:extLst>
              <a:ext uri="{FF2B5EF4-FFF2-40B4-BE49-F238E27FC236}">
                <a16:creationId xmlns:a16="http://schemas.microsoft.com/office/drawing/2014/main" id="{EE30B787-1E72-4A20-B3F9-03614A206C13}"/>
              </a:ext>
            </a:extLst>
          </p:cNvPr>
          <p:cNvCxnSpPr/>
          <p:nvPr/>
        </p:nvCxnSpPr>
        <p:spPr bwMode="auto">
          <a:xfrm flipV="1">
            <a:off x="7146857" y="33456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7" name="Connecteur droit avec flèche 73">
            <a:extLst>
              <a:ext uri="{FF2B5EF4-FFF2-40B4-BE49-F238E27FC236}">
                <a16:creationId xmlns:a16="http://schemas.microsoft.com/office/drawing/2014/main" id="{BFADFC73-2E53-4538-AC0C-627C7D6E702A}"/>
              </a:ext>
            </a:extLst>
          </p:cNvPr>
          <p:cNvCxnSpPr/>
          <p:nvPr/>
        </p:nvCxnSpPr>
        <p:spPr bwMode="auto">
          <a:xfrm flipV="1">
            <a:off x="7146857" y="39095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8" name="Connecteur droit avec flèche 65">
            <a:extLst>
              <a:ext uri="{FF2B5EF4-FFF2-40B4-BE49-F238E27FC236}">
                <a16:creationId xmlns:a16="http://schemas.microsoft.com/office/drawing/2014/main" id="{0D115D88-850B-41AB-8EA8-6BEF5C00E9D5}"/>
              </a:ext>
            </a:extLst>
          </p:cNvPr>
          <p:cNvCxnSpPr/>
          <p:nvPr/>
        </p:nvCxnSpPr>
        <p:spPr bwMode="auto">
          <a:xfrm>
            <a:off x="7146175" y="45151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9" name="Connecteur droit avec flèche 65">
            <a:extLst>
              <a:ext uri="{FF2B5EF4-FFF2-40B4-BE49-F238E27FC236}">
                <a16:creationId xmlns:a16="http://schemas.microsoft.com/office/drawing/2014/main" id="{E7A71162-0385-4A29-954E-EB76A7B74E93}"/>
              </a:ext>
            </a:extLst>
          </p:cNvPr>
          <p:cNvCxnSpPr/>
          <p:nvPr/>
        </p:nvCxnSpPr>
        <p:spPr bwMode="auto">
          <a:xfrm>
            <a:off x="7146175" y="50866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pSp>
        <p:nvGrpSpPr>
          <p:cNvPr id="34" name="Groupe 178">
            <a:extLst>
              <a:ext uri="{FF2B5EF4-FFF2-40B4-BE49-F238E27FC236}">
                <a16:creationId xmlns:a16="http://schemas.microsoft.com/office/drawing/2014/main" id="{178809DA-7DAE-4CF1-8726-8906E3B71056}"/>
              </a:ext>
            </a:extLst>
          </p:cNvPr>
          <p:cNvGrpSpPr/>
          <p:nvPr/>
        </p:nvGrpSpPr>
        <p:grpSpPr>
          <a:xfrm>
            <a:off x="6213466" y="6134084"/>
            <a:ext cx="2786465" cy="215444"/>
            <a:chOff x="6180269" y="5701497"/>
            <a:chExt cx="2786465" cy="215444"/>
          </a:xfrm>
        </p:grpSpPr>
        <p:sp>
          <p:nvSpPr>
            <p:cNvPr id="40" name="ZoneTexte 144">
              <a:extLst>
                <a:ext uri="{FF2B5EF4-FFF2-40B4-BE49-F238E27FC236}">
                  <a16:creationId xmlns:a16="http://schemas.microsoft.com/office/drawing/2014/main" id="{8D76F9B6-49B9-46F9-B832-3C1DBE71B203}"/>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1" name="Connecteur droit avec flèche 161">
              <a:extLst>
                <a:ext uri="{FF2B5EF4-FFF2-40B4-BE49-F238E27FC236}">
                  <a16:creationId xmlns:a16="http://schemas.microsoft.com/office/drawing/2014/main" id="{F754B2AF-C1DE-4A1B-A710-BDE847CA68F1}"/>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2" name="Connecteur droit avec flèche 176">
              <a:extLst>
                <a:ext uri="{FF2B5EF4-FFF2-40B4-BE49-F238E27FC236}">
                  <a16:creationId xmlns:a16="http://schemas.microsoft.com/office/drawing/2014/main" id="{65F63FE2-C557-4D05-85D0-95D21FFD2611}"/>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43" name="Groupe 42">
            <a:extLst>
              <a:ext uri="{FF2B5EF4-FFF2-40B4-BE49-F238E27FC236}">
                <a16:creationId xmlns:a16="http://schemas.microsoft.com/office/drawing/2014/main" id="{222D66D7-7845-43DA-A01A-A2A345BBAE82}"/>
              </a:ext>
            </a:extLst>
          </p:cNvPr>
          <p:cNvGrpSpPr/>
          <p:nvPr/>
        </p:nvGrpSpPr>
        <p:grpSpPr>
          <a:xfrm>
            <a:off x="727555" y="820927"/>
            <a:ext cx="982374" cy="360000"/>
            <a:chOff x="727555" y="820927"/>
            <a:chExt cx="982374" cy="360000"/>
          </a:xfrm>
        </p:grpSpPr>
        <p:sp>
          <p:nvSpPr>
            <p:cNvPr id="44" name="Espace réservé du texte 4">
              <a:extLst>
                <a:ext uri="{FF2B5EF4-FFF2-40B4-BE49-F238E27FC236}">
                  <a16:creationId xmlns:a16="http://schemas.microsoft.com/office/drawing/2014/main" id="{C82B53C2-133B-4443-9193-20AE4424E107}"/>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45" name="Picture 2" descr="C:\Users\NicoC\Desktop\CEVIPOF\sample-01.png">
              <a:extLst>
                <a:ext uri="{FF2B5EF4-FFF2-40B4-BE49-F238E27FC236}">
                  <a16:creationId xmlns:a16="http://schemas.microsoft.com/office/drawing/2014/main" id="{96AFB398-A0E2-4CEC-85B5-68B3D78E71E4}"/>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5706100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Les valeurs et l’adhésion à certaines propositions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6" name="AutoShape 4"/>
          <p:cNvSpPr>
            <a:spLocks noChangeArrowheads="1"/>
          </p:cNvSpPr>
          <p:nvPr/>
        </p:nvSpPr>
        <p:spPr bwMode="auto">
          <a:xfrm>
            <a:off x="2734704" y="6056178"/>
            <a:ext cx="5002979" cy="445385"/>
          </a:xfrm>
          <a:prstGeom prst="roundRect">
            <a:avLst>
              <a:gd name="adj" fmla="val 16667"/>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a typeface="+mn-ea"/>
              <a:cs typeface="Tahoma" pitchFamily="34" charset="0"/>
            </a:endParaRPr>
          </a:p>
        </p:txBody>
      </p:sp>
      <p:sp>
        <p:nvSpPr>
          <p:cNvPr id="44" name="=label1"/>
          <p:cNvSpPr txBox="1"/>
          <p:nvPr/>
        </p:nvSpPr>
        <p:spPr>
          <a:xfrm>
            <a:off x="3208148" y="6090591"/>
            <a:ext cx="1095942" cy="376558"/>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Tout à fait d'accord</a:t>
            </a:r>
          </a:p>
        </p:txBody>
      </p:sp>
      <p:sp>
        <p:nvSpPr>
          <p:cNvPr id="46" name="=label4"/>
          <p:cNvSpPr txBox="1"/>
          <p:nvPr/>
        </p:nvSpPr>
        <p:spPr>
          <a:xfrm>
            <a:off x="6098998" y="6094204"/>
            <a:ext cx="1000878" cy="3693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Pas du tout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 d'accord</a:t>
            </a:r>
          </a:p>
        </p:txBody>
      </p:sp>
      <p:sp>
        <p:nvSpPr>
          <p:cNvPr id="50" name="=label2"/>
          <p:cNvSpPr txBox="1"/>
          <p:nvPr/>
        </p:nvSpPr>
        <p:spPr>
          <a:xfrm>
            <a:off x="4183514" y="6094204"/>
            <a:ext cx="1083471" cy="3693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Plutôt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d'accord</a:t>
            </a:r>
          </a:p>
        </p:txBody>
      </p:sp>
      <p:sp>
        <p:nvSpPr>
          <p:cNvPr id="51" name="=label3"/>
          <p:cNvSpPr txBox="1"/>
          <p:nvPr/>
        </p:nvSpPr>
        <p:spPr>
          <a:xfrm>
            <a:off x="5105115" y="6094204"/>
            <a:ext cx="1209670" cy="3693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Plutôt pas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d'accord</a:t>
            </a:r>
          </a:p>
        </p:txBody>
      </p:sp>
      <p:sp>
        <p:nvSpPr>
          <p:cNvPr id="52" name="=affich1"/>
          <p:cNvSpPr>
            <a:spLocks noChangeArrowheads="1"/>
          </p:cNvSpPr>
          <p:nvPr/>
        </p:nvSpPr>
        <p:spPr bwMode="auto">
          <a:xfrm>
            <a:off x="3025941" y="6161196"/>
            <a:ext cx="242590" cy="235348"/>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53" name="=affich2"/>
          <p:cNvSpPr>
            <a:spLocks noChangeArrowheads="1"/>
          </p:cNvSpPr>
          <p:nvPr/>
        </p:nvSpPr>
        <p:spPr bwMode="auto">
          <a:xfrm>
            <a:off x="3975773" y="6161196"/>
            <a:ext cx="242590" cy="235348"/>
          </a:xfrm>
          <a:prstGeom prst="rect">
            <a:avLst/>
          </a:prstGeom>
          <a:solidFill>
            <a:srgbClr val="00B0F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54" name="=affich3"/>
          <p:cNvSpPr>
            <a:spLocks noChangeArrowheads="1"/>
          </p:cNvSpPr>
          <p:nvPr/>
        </p:nvSpPr>
        <p:spPr bwMode="auto">
          <a:xfrm>
            <a:off x="4895336" y="6161196"/>
            <a:ext cx="242590" cy="235348"/>
          </a:xfrm>
          <a:prstGeom prst="rect">
            <a:avLst/>
          </a:prstGeom>
          <a:solidFill>
            <a:srgbClr val="FFC00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57" name="=affich4"/>
          <p:cNvSpPr>
            <a:spLocks noChangeArrowheads="1"/>
          </p:cNvSpPr>
          <p:nvPr/>
        </p:nvSpPr>
        <p:spPr bwMode="auto">
          <a:xfrm>
            <a:off x="5908951" y="6161196"/>
            <a:ext cx="242590" cy="235348"/>
          </a:xfrm>
          <a:prstGeom prst="rect">
            <a:avLst/>
          </a:prstGeom>
          <a:solidFill>
            <a:srgbClr val="FF505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58" name="=affich5"/>
          <p:cNvSpPr>
            <a:spLocks noChangeArrowheads="1"/>
          </p:cNvSpPr>
          <p:nvPr/>
        </p:nvSpPr>
        <p:spPr bwMode="auto">
          <a:xfrm>
            <a:off x="6902364" y="6161196"/>
            <a:ext cx="242590" cy="235348"/>
          </a:xfrm>
          <a:prstGeom prst="rect">
            <a:avLst/>
          </a:prstGeom>
          <a:solidFill>
            <a:srgbClr val="595959"/>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59" name="=label5"/>
          <p:cNvSpPr txBox="1"/>
          <p:nvPr/>
        </p:nvSpPr>
        <p:spPr>
          <a:xfrm>
            <a:off x="7128984" y="6161196"/>
            <a:ext cx="618224" cy="236353"/>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NSP</a:t>
            </a: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Q27 : Voici maintenant une liste de phrases. Pour chacune d’elles, êtes-vous tout à fait, plutôt, plutôt pas ou pas d’accord du tout ?</a:t>
            </a:r>
          </a:p>
        </p:txBody>
      </p:sp>
      <p:sp>
        <p:nvSpPr>
          <p:cNvPr id="37" name="ZoneTexte 36"/>
          <p:cNvSpPr txBox="1"/>
          <p:nvPr>
            <p:custDataLst>
              <p:tags r:id="rId2"/>
            </p:custDataLst>
          </p:nvPr>
        </p:nvSpPr>
        <p:spPr>
          <a:xfrm rot="5400000">
            <a:off x="7416372" y="3477590"/>
            <a:ext cx="4110448" cy="307777"/>
          </a:xfrm>
          <a:prstGeom prst="rect">
            <a:avLst/>
          </a:prstGeom>
          <a:solidFill>
            <a:srgbClr val="37609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300" normalizeH="0" baseline="0" noProof="0" dirty="0">
                <a:ln>
                  <a:noFill/>
                </a:ln>
                <a:solidFill>
                  <a:srgbClr val="FFFFFF"/>
                </a:solidFill>
                <a:effectLst/>
                <a:uLnTx/>
                <a:uFillTx/>
                <a:latin typeface="Calibri" pitchFamily="34" charset="0"/>
                <a:ea typeface="+mn-ea"/>
                <a:cs typeface="Tahoma" pitchFamily="34" charset="0"/>
              </a:rPr>
              <a:t>% D’accord</a:t>
            </a:r>
          </a:p>
        </p:txBody>
      </p:sp>
      <p:graphicFrame>
        <p:nvGraphicFramePr>
          <p:cNvPr id="38" name="Tableau 37"/>
          <p:cNvGraphicFramePr>
            <a:graphicFrameLocks noGrp="1"/>
          </p:cNvGraphicFramePr>
          <p:nvPr>
            <p:extLst>
              <p:ext uri="{D42A27DB-BD31-4B8C-83A1-F6EECF244321}">
                <p14:modId xmlns:p14="http://schemas.microsoft.com/office/powerpoint/2010/main" val="1710300059"/>
              </p:ext>
            </p:extLst>
          </p:nvPr>
        </p:nvGraphicFramePr>
        <p:xfrm>
          <a:off x="188320" y="1573796"/>
          <a:ext cx="4241085" cy="4183677"/>
        </p:xfrm>
        <a:graphic>
          <a:graphicData uri="http://schemas.openxmlformats.org/drawingml/2006/table">
            <a:tbl>
              <a:tblPr/>
              <a:tblGrid>
                <a:gridCol w="4241085">
                  <a:extLst>
                    <a:ext uri="{9D8B030D-6E8A-4147-A177-3AD203B41FA5}">
                      <a16:colId xmlns:a16="http://schemas.microsoft.com/office/drawing/2014/main" val="20000"/>
                    </a:ext>
                  </a:extLst>
                </a:gridCol>
              </a:tblGrid>
              <a:tr h="464853">
                <a:tc>
                  <a:txBody>
                    <a:bodyPr/>
                    <a:lstStyle/>
                    <a:p>
                      <a:pPr algn="r" fontAlgn="b"/>
                      <a:r>
                        <a:rPr lang="fr-FR" sz="1200" b="0" i="0" u="none" strike="noStrike" dirty="0">
                          <a:solidFill>
                            <a:srgbClr val="404040"/>
                          </a:solidFill>
                          <a:effectLst/>
                          <a:latin typeface="Tahoma" panose="020B0604030504040204" pitchFamily="34" charset="0"/>
                        </a:rPr>
                        <a:t>Le gouvernement devrait prendre davantage des mesures pour réduire les inégalités de revenu</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464853">
                <a:tc>
                  <a:txBody>
                    <a:bodyPr/>
                    <a:lstStyle/>
                    <a:p>
                      <a:pPr algn="r" fontAlgn="b"/>
                      <a:r>
                        <a:rPr lang="fr-FR" sz="1200" b="0" i="0" u="none" strike="noStrike" dirty="0">
                          <a:solidFill>
                            <a:srgbClr val="404040"/>
                          </a:solidFill>
                          <a:effectLst/>
                          <a:latin typeface="Tahoma" panose="020B0604030504040204" pitchFamily="34" charset="0"/>
                        </a:rPr>
                        <a:t>Beaucoup de personnes parviennent à obtenir des aides sociales auxquelles elles n'ont pas contribué</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464853">
                <a:tc>
                  <a:txBody>
                    <a:bodyPr/>
                    <a:lstStyle/>
                    <a:p>
                      <a:pPr algn="r" fontAlgn="b"/>
                      <a:r>
                        <a:rPr lang="fr-FR" sz="1200" b="0" i="0" u="none" strike="noStrike">
                          <a:solidFill>
                            <a:srgbClr val="404040"/>
                          </a:solidFill>
                          <a:effectLst/>
                          <a:latin typeface="Tahoma" panose="020B0604030504040204" pitchFamily="34" charset="0"/>
                        </a:rPr>
                        <a:t>Pour qu'une société soit juste, les différences de niveau de vie entre les gens devraient être faibles</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464853">
                <a:tc>
                  <a:txBody>
                    <a:bodyPr/>
                    <a:lstStyle/>
                    <a:p>
                      <a:pPr algn="r" fontAlgn="b"/>
                      <a:r>
                        <a:rPr lang="fr-FR" sz="1200" b="0" i="0" u="none" strike="noStrike">
                          <a:solidFill>
                            <a:srgbClr val="404040"/>
                          </a:solidFill>
                          <a:effectLst/>
                          <a:latin typeface="Tahoma" panose="020B0604030504040204" pitchFamily="34" charset="0"/>
                        </a:rPr>
                        <a:t>L'économie actuelle profite aux patrons aux dépens de ceux qui travaillent</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r h="464853">
                <a:tc>
                  <a:txBody>
                    <a:bodyPr/>
                    <a:lstStyle/>
                    <a:p>
                      <a:pPr algn="r" fontAlgn="b"/>
                      <a:r>
                        <a:rPr lang="fr-FR" sz="1200" b="0" i="0" u="none" strike="noStrike" dirty="0">
                          <a:solidFill>
                            <a:srgbClr val="404040"/>
                          </a:solidFill>
                          <a:effectLst/>
                          <a:latin typeface="Tahoma" panose="020B0604030504040204" pitchFamily="34" charset="0"/>
                        </a:rPr>
                        <a:t>La procréation médicalement assistée (PMA) est une bonne chose pour les femmes seules ou homosexuelles*</a:t>
                      </a:r>
                    </a:p>
                  </a:txBody>
                  <a:tcPr marL="6350" marR="6350" marT="6350" marB="0" anchor="ctr">
                    <a:lnL>
                      <a:noFill/>
                    </a:lnL>
                    <a:lnR>
                      <a:noFill/>
                    </a:lnR>
                    <a:lnT>
                      <a:noFill/>
                    </a:lnT>
                    <a:lnB>
                      <a:noFill/>
                    </a:lnB>
                  </a:tcPr>
                </a:tc>
                <a:extLst>
                  <a:ext uri="{0D108BD9-81ED-4DB2-BD59-A6C34878D82A}">
                    <a16:rowId xmlns:a16="http://schemas.microsoft.com/office/drawing/2014/main" val="10004"/>
                  </a:ext>
                </a:extLst>
              </a:tr>
              <a:tr h="464853">
                <a:tc>
                  <a:txBody>
                    <a:bodyPr/>
                    <a:lstStyle/>
                    <a:p>
                      <a:pPr algn="r" fontAlgn="b"/>
                      <a:r>
                        <a:rPr lang="fr-FR" sz="1200" b="0" i="0" u="none" strike="noStrike" dirty="0">
                          <a:solidFill>
                            <a:srgbClr val="404040"/>
                          </a:solidFill>
                          <a:effectLst/>
                          <a:latin typeface="Tahoma" panose="020B0604030504040204" pitchFamily="34" charset="0"/>
                        </a:rPr>
                        <a:t>Il y a trop d'immigrés en France</a:t>
                      </a:r>
                    </a:p>
                  </a:txBody>
                  <a:tcPr marL="6350" marR="6350" marT="6350" marB="0" anchor="ctr">
                    <a:lnL>
                      <a:noFill/>
                    </a:lnL>
                    <a:lnR>
                      <a:noFill/>
                    </a:lnR>
                    <a:lnT>
                      <a:noFill/>
                    </a:lnT>
                    <a:lnB>
                      <a:noFill/>
                    </a:lnB>
                  </a:tcPr>
                </a:tc>
                <a:extLst>
                  <a:ext uri="{0D108BD9-81ED-4DB2-BD59-A6C34878D82A}">
                    <a16:rowId xmlns:a16="http://schemas.microsoft.com/office/drawing/2014/main" val="10005"/>
                  </a:ext>
                </a:extLst>
              </a:tr>
              <a:tr h="464853">
                <a:tc>
                  <a:txBody>
                    <a:bodyPr/>
                    <a:lstStyle/>
                    <a:p>
                      <a:pPr algn="r" fontAlgn="b"/>
                      <a:r>
                        <a:rPr lang="fr-FR" sz="1200" b="0" i="0" u="none" strike="noStrike" dirty="0">
                          <a:solidFill>
                            <a:srgbClr val="404040"/>
                          </a:solidFill>
                          <a:effectLst/>
                          <a:latin typeface="Tahoma" panose="020B0604030504040204" pitchFamily="34" charset="0"/>
                        </a:rPr>
                        <a:t>Les chômeurs pourraient trouver du travail s'ils le voulaient vraiment</a:t>
                      </a:r>
                    </a:p>
                  </a:txBody>
                  <a:tcPr marL="6350" marR="6350" marT="6350" marB="0" anchor="ctr">
                    <a:lnL>
                      <a:noFill/>
                    </a:lnL>
                    <a:lnR>
                      <a:noFill/>
                    </a:lnR>
                    <a:lnT>
                      <a:noFill/>
                    </a:lnT>
                    <a:lnB>
                      <a:noFill/>
                    </a:lnB>
                  </a:tcPr>
                </a:tc>
                <a:extLst>
                  <a:ext uri="{0D108BD9-81ED-4DB2-BD59-A6C34878D82A}">
                    <a16:rowId xmlns:a16="http://schemas.microsoft.com/office/drawing/2014/main" val="10006"/>
                  </a:ext>
                </a:extLst>
              </a:tr>
              <a:tr h="464853">
                <a:tc>
                  <a:txBody>
                    <a:bodyPr/>
                    <a:lstStyle/>
                    <a:p>
                      <a:pPr algn="r" fontAlgn="b"/>
                      <a:r>
                        <a:rPr lang="fr-FR" sz="1200" b="0" i="0" u="none" strike="noStrike">
                          <a:solidFill>
                            <a:srgbClr val="404040"/>
                          </a:solidFill>
                          <a:effectLst/>
                          <a:latin typeface="Tahoma" panose="020B0604030504040204" pitchFamily="34" charset="0"/>
                        </a:rPr>
                        <a:t>Il faudrait réduire le nombre de fonctionnaires</a:t>
                      </a:r>
                    </a:p>
                  </a:txBody>
                  <a:tcPr marL="6350" marR="6350" marT="6350" marB="0" anchor="ctr">
                    <a:lnL>
                      <a:noFill/>
                    </a:lnL>
                    <a:lnR>
                      <a:noFill/>
                    </a:lnR>
                    <a:lnT>
                      <a:noFill/>
                    </a:lnT>
                    <a:lnB>
                      <a:noFill/>
                    </a:lnB>
                  </a:tcPr>
                </a:tc>
                <a:extLst>
                  <a:ext uri="{0D108BD9-81ED-4DB2-BD59-A6C34878D82A}">
                    <a16:rowId xmlns:a16="http://schemas.microsoft.com/office/drawing/2014/main" val="2270724312"/>
                  </a:ext>
                </a:extLst>
              </a:tr>
              <a:tr h="464853">
                <a:tc>
                  <a:txBody>
                    <a:bodyPr/>
                    <a:lstStyle/>
                    <a:p>
                      <a:pPr algn="r" fontAlgn="b"/>
                      <a:r>
                        <a:rPr lang="fr-FR" sz="1200" b="0" i="0" u="none" strike="noStrike" dirty="0">
                          <a:solidFill>
                            <a:srgbClr val="404040"/>
                          </a:solidFill>
                          <a:effectLst/>
                          <a:latin typeface="Tahoma" panose="020B0604030504040204" pitchFamily="34" charset="0"/>
                        </a:rPr>
                        <a:t>Il faudrait rétablir la peine de mort</a:t>
                      </a:r>
                    </a:p>
                  </a:txBody>
                  <a:tcPr marL="6350" marR="6350" marT="6350" marB="0" anchor="ctr">
                    <a:lnL>
                      <a:noFill/>
                    </a:lnL>
                    <a:lnR>
                      <a:noFill/>
                    </a:lnR>
                    <a:lnT>
                      <a:noFill/>
                    </a:lnT>
                    <a:lnB>
                      <a:noFill/>
                    </a:lnB>
                  </a:tcPr>
                </a:tc>
                <a:extLst>
                  <a:ext uri="{0D108BD9-81ED-4DB2-BD59-A6C34878D82A}">
                    <a16:rowId xmlns:a16="http://schemas.microsoft.com/office/drawing/2014/main" val="332986221"/>
                  </a:ext>
                </a:extLst>
              </a:tr>
            </a:tbl>
          </a:graphicData>
        </a:graphic>
      </p:graphicFrame>
      <p:graphicFrame>
        <p:nvGraphicFramePr>
          <p:cNvPr id="39" name="Graphique 11"/>
          <p:cNvGraphicFramePr/>
          <p:nvPr/>
        </p:nvGraphicFramePr>
        <p:xfrm>
          <a:off x="4180123" y="1432548"/>
          <a:ext cx="4040768" cy="4402197"/>
        </p:xfrm>
        <a:graphic>
          <a:graphicData uri="http://schemas.openxmlformats.org/drawingml/2006/chart">
            <c:chart xmlns:c="http://schemas.openxmlformats.org/drawingml/2006/chart" xmlns:r="http://schemas.openxmlformats.org/officeDocument/2006/relationships" r:id="rId5"/>
          </a:graphicData>
        </a:graphic>
      </p:graphicFrame>
      <p:grpSp>
        <p:nvGrpSpPr>
          <p:cNvPr id="72" name="Groupe 178"/>
          <p:cNvGrpSpPr/>
          <p:nvPr/>
        </p:nvGrpSpPr>
        <p:grpSpPr>
          <a:xfrm>
            <a:off x="7887085" y="6103434"/>
            <a:ext cx="1805554" cy="338554"/>
            <a:chOff x="6180269" y="5640534"/>
            <a:chExt cx="1805554" cy="338554"/>
          </a:xfrm>
        </p:grpSpPr>
        <p:sp>
          <p:nvSpPr>
            <p:cNvPr id="74" name="ZoneTexte 144"/>
            <p:cNvSpPr txBox="1"/>
            <p:nvPr/>
          </p:nvSpPr>
          <p:spPr>
            <a:xfrm>
              <a:off x="6387982" y="5640534"/>
              <a:ext cx="159784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 (février 2020)</a:t>
              </a:r>
            </a:p>
          </p:txBody>
        </p:sp>
        <p:cxnSp>
          <p:nvCxnSpPr>
            <p:cNvPr id="75"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79"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aphicFrame>
        <p:nvGraphicFramePr>
          <p:cNvPr id="76" name="Tableau 75"/>
          <p:cNvGraphicFramePr>
            <a:graphicFrameLocks noGrp="1"/>
          </p:cNvGraphicFramePr>
          <p:nvPr/>
        </p:nvGraphicFramePr>
        <p:xfrm>
          <a:off x="8017614" y="1593660"/>
          <a:ext cx="761999" cy="4110453"/>
        </p:xfrm>
        <a:graphic>
          <a:graphicData uri="http://schemas.openxmlformats.org/drawingml/2006/table">
            <a:tbl>
              <a:tblPr/>
              <a:tblGrid>
                <a:gridCol w="761999">
                  <a:extLst>
                    <a:ext uri="{9D8B030D-6E8A-4147-A177-3AD203B41FA5}">
                      <a16:colId xmlns:a16="http://schemas.microsoft.com/office/drawing/2014/main" val="20000"/>
                    </a:ext>
                  </a:extLst>
                </a:gridCol>
              </a:tblGrid>
              <a:tr h="456717">
                <a:tc>
                  <a:txBody>
                    <a:bodyPr/>
                    <a:lstStyle/>
                    <a:p>
                      <a:pPr algn="ctr" fontAlgn="ctr"/>
                      <a:r>
                        <a:rPr lang="fr-FR" sz="1600" b="0" i="0" u="none" strike="noStrike" dirty="0">
                          <a:solidFill>
                            <a:schemeClr val="bg1"/>
                          </a:solidFill>
                          <a:effectLst/>
                          <a:latin typeface="Tahoma" panose="020B0604030504040204" pitchFamily="34" charset="0"/>
                        </a:rPr>
                        <a:t>76%</a:t>
                      </a:r>
                    </a:p>
                  </a:txBody>
                  <a:tcPr marL="6350" marR="6350" marT="6350" marB="0" anchor="ctr">
                    <a:lnL>
                      <a:noFill/>
                    </a:lnL>
                    <a:lnR>
                      <a:noFill/>
                    </a:lnR>
                    <a:lnT>
                      <a:noFill/>
                    </a:lnT>
                    <a:lnB w="5715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0"/>
                  </a:ext>
                </a:extLst>
              </a:tr>
              <a:tr h="456717">
                <a:tc>
                  <a:txBody>
                    <a:bodyPr/>
                    <a:lstStyle/>
                    <a:p>
                      <a:pPr algn="ctr" fontAlgn="ctr"/>
                      <a:r>
                        <a:rPr lang="fr-FR" sz="1600" b="0" i="0" u="none" strike="noStrike">
                          <a:solidFill>
                            <a:schemeClr val="bg1"/>
                          </a:solidFill>
                          <a:effectLst/>
                          <a:latin typeface="Tahoma" panose="020B0604030504040204" pitchFamily="34" charset="0"/>
                        </a:rPr>
                        <a:t>73%</a:t>
                      </a:r>
                    </a:p>
                  </a:txBody>
                  <a:tcPr marL="6350" marR="6350" marT="6350" marB="0" anchor="ctr">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1"/>
                  </a:ext>
                </a:extLst>
              </a:tr>
              <a:tr h="456717">
                <a:tc>
                  <a:txBody>
                    <a:bodyPr/>
                    <a:lstStyle/>
                    <a:p>
                      <a:pPr algn="ctr" fontAlgn="ctr"/>
                      <a:r>
                        <a:rPr lang="fr-FR" sz="1600" b="0" i="0" u="none" strike="noStrike">
                          <a:solidFill>
                            <a:schemeClr val="bg1"/>
                          </a:solidFill>
                          <a:effectLst/>
                          <a:latin typeface="Tahoma" panose="020B0604030504040204" pitchFamily="34" charset="0"/>
                        </a:rPr>
                        <a:t>71%</a:t>
                      </a:r>
                    </a:p>
                  </a:txBody>
                  <a:tcPr marL="6350" marR="6350" marT="6350" marB="0" anchor="ctr">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2"/>
                  </a:ext>
                </a:extLst>
              </a:tr>
              <a:tr h="456717">
                <a:tc>
                  <a:txBody>
                    <a:bodyPr/>
                    <a:lstStyle/>
                    <a:p>
                      <a:pPr algn="ctr" fontAlgn="ctr"/>
                      <a:r>
                        <a:rPr lang="fr-FR" sz="1600" b="0" i="0" u="none" strike="noStrike">
                          <a:solidFill>
                            <a:schemeClr val="bg1"/>
                          </a:solidFill>
                          <a:effectLst/>
                          <a:latin typeface="Tahoma" panose="020B0604030504040204" pitchFamily="34" charset="0"/>
                        </a:rPr>
                        <a:t>68%</a:t>
                      </a:r>
                    </a:p>
                  </a:txBody>
                  <a:tcPr marL="6350" marR="6350" marT="6350" marB="0" anchor="ctr">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3"/>
                  </a:ext>
                </a:extLst>
              </a:tr>
              <a:tr h="456717">
                <a:tc>
                  <a:txBody>
                    <a:bodyPr/>
                    <a:lstStyle/>
                    <a:p>
                      <a:pPr algn="ctr" fontAlgn="ctr"/>
                      <a:r>
                        <a:rPr lang="fr-FR" sz="1600" b="0" i="0" u="none" strike="noStrike">
                          <a:solidFill>
                            <a:schemeClr val="bg1"/>
                          </a:solidFill>
                          <a:effectLst/>
                          <a:latin typeface="Tahoma" panose="020B0604030504040204" pitchFamily="34" charset="0"/>
                        </a:rPr>
                        <a:t>61%</a:t>
                      </a:r>
                    </a:p>
                  </a:txBody>
                  <a:tcPr marL="6350" marR="6350" marT="6350" marB="0" anchor="ctr">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4"/>
                  </a:ext>
                </a:extLst>
              </a:tr>
              <a:tr h="456717">
                <a:tc>
                  <a:txBody>
                    <a:bodyPr/>
                    <a:lstStyle/>
                    <a:p>
                      <a:pPr algn="ctr" fontAlgn="ctr"/>
                      <a:r>
                        <a:rPr lang="fr-FR" sz="1600" b="0" i="0" u="none" strike="noStrike">
                          <a:solidFill>
                            <a:schemeClr val="bg1"/>
                          </a:solidFill>
                          <a:effectLst/>
                          <a:latin typeface="Tahoma" panose="020B0604030504040204" pitchFamily="34" charset="0"/>
                        </a:rPr>
                        <a:t>60%</a:t>
                      </a:r>
                    </a:p>
                  </a:txBody>
                  <a:tcPr marL="6350" marR="6350" marT="6350" marB="0" anchor="ctr">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5"/>
                  </a:ext>
                </a:extLst>
              </a:tr>
              <a:tr h="456717">
                <a:tc>
                  <a:txBody>
                    <a:bodyPr/>
                    <a:lstStyle/>
                    <a:p>
                      <a:pPr algn="ctr" fontAlgn="ctr"/>
                      <a:r>
                        <a:rPr lang="fr-FR" sz="1600" b="0" i="0" u="none" strike="noStrike">
                          <a:solidFill>
                            <a:schemeClr val="bg1"/>
                          </a:solidFill>
                          <a:effectLst/>
                          <a:latin typeface="Tahoma" panose="020B0604030504040204" pitchFamily="34" charset="0"/>
                        </a:rPr>
                        <a:t>51%</a:t>
                      </a:r>
                    </a:p>
                  </a:txBody>
                  <a:tcPr marL="6350" marR="6350" marT="6350" marB="0" anchor="ctr">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6"/>
                  </a:ext>
                </a:extLst>
              </a:tr>
              <a:tr h="456717">
                <a:tc>
                  <a:txBody>
                    <a:bodyPr/>
                    <a:lstStyle/>
                    <a:p>
                      <a:pPr algn="ctr" fontAlgn="ctr"/>
                      <a:r>
                        <a:rPr lang="fr-FR" sz="1600" b="0" i="0" u="none" strike="noStrike">
                          <a:solidFill>
                            <a:schemeClr val="bg1"/>
                          </a:solidFill>
                          <a:effectLst/>
                          <a:latin typeface="Tahoma" panose="020B0604030504040204" pitchFamily="34" charset="0"/>
                        </a:rPr>
                        <a:t>47%</a:t>
                      </a:r>
                    </a:p>
                  </a:txBody>
                  <a:tcPr marL="6350" marR="6350" marT="6350" marB="0" anchor="ctr">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4052293676"/>
                  </a:ext>
                </a:extLst>
              </a:tr>
              <a:tr h="456717">
                <a:tc>
                  <a:txBody>
                    <a:bodyPr/>
                    <a:lstStyle/>
                    <a:p>
                      <a:pPr algn="ctr" fontAlgn="ctr"/>
                      <a:r>
                        <a:rPr lang="fr-FR" sz="1600" b="0" i="0" u="none" strike="noStrike" dirty="0">
                          <a:solidFill>
                            <a:schemeClr val="bg1"/>
                          </a:solidFill>
                          <a:effectLst/>
                          <a:latin typeface="Tahoma" panose="020B0604030504040204" pitchFamily="34" charset="0"/>
                        </a:rPr>
                        <a:t>46%</a:t>
                      </a:r>
                    </a:p>
                  </a:txBody>
                  <a:tcPr marL="6350" marR="6350" marT="6350" marB="0" anchor="ctr">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2919639706"/>
                  </a:ext>
                </a:extLst>
              </a:tr>
            </a:tbl>
          </a:graphicData>
        </a:graphic>
      </p:graphicFrame>
      <p:grpSp>
        <p:nvGrpSpPr>
          <p:cNvPr id="47" name="Groupe 64">
            <a:extLst>
              <a:ext uri="{FF2B5EF4-FFF2-40B4-BE49-F238E27FC236}">
                <a16:creationId xmlns:a16="http://schemas.microsoft.com/office/drawing/2014/main" id="{C2EE40D2-4FF5-4E2B-8CC6-446E0816BB32}"/>
              </a:ext>
            </a:extLst>
          </p:cNvPr>
          <p:cNvGrpSpPr/>
          <p:nvPr/>
        </p:nvGrpSpPr>
        <p:grpSpPr>
          <a:xfrm>
            <a:off x="8948179" y="3093299"/>
            <a:ext cx="309894" cy="215444"/>
            <a:chOff x="6413168" y="2748837"/>
            <a:chExt cx="309894" cy="215444"/>
          </a:xfrm>
        </p:grpSpPr>
        <p:cxnSp>
          <p:nvCxnSpPr>
            <p:cNvPr id="48" name="Connecteur droit avec flèche 65">
              <a:extLst>
                <a:ext uri="{FF2B5EF4-FFF2-40B4-BE49-F238E27FC236}">
                  <a16:creationId xmlns:a16="http://schemas.microsoft.com/office/drawing/2014/main" id="{918DDD8D-63F5-4709-ABBD-0BD8CD6B0E5A}"/>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9" name="Rectangle 48">
              <a:extLst>
                <a:ext uri="{FF2B5EF4-FFF2-40B4-BE49-F238E27FC236}">
                  <a16:creationId xmlns:a16="http://schemas.microsoft.com/office/drawing/2014/main" id="{15A33A0F-F473-4827-B01C-CA2488E52888}"/>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66" name="Groupe 45">
            <a:extLst>
              <a:ext uri="{FF2B5EF4-FFF2-40B4-BE49-F238E27FC236}">
                <a16:creationId xmlns:a16="http://schemas.microsoft.com/office/drawing/2014/main" id="{8DAFCDFA-37A6-4DD2-8DC9-36FF8268805C}"/>
              </a:ext>
            </a:extLst>
          </p:cNvPr>
          <p:cNvGrpSpPr/>
          <p:nvPr/>
        </p:nvGrpSpPr>
        <p:grpSpPr>
          <a:xfrm>
            <a:off x="8952670" y="4007743"/>
            <a:ext cx="318011" cy="215444"/>
            <a:chOff x="6438181" y="3346935"/>
            <a:chExt cx="318011" cy="215444"/>
          </a:xfrm>
        </p:grpSpPr>
        <p:cxnSp>
          <p:nvCxnSpPr>
            <p:cNvPr id="68" name="Connecteur droit avec flèche 46">
              <a:extLst>
                <a:ext uri="{FF2B5EF4-FFF2-40B4-BE49-F238E27FC236}">
                  <a16:creationId xmlns:a16="http://schemas.microsoft.com/office/drawing/2014/main" id="{B633ED27-E927-4E84-8752-326E43F055C1}"/>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sp>
          <p:nvSpPr>
            <p:cNvPr id="70" name="Rectangle 50">
              <a:extLst>
                <a:ext uri="{FF2B5EF4-FFF2-40B4-BE49-F238E27FC236}">
                  <a16:creationId xmlns:a16="http://schemas.microsoft.com/office/drawing/2014/main" id="{73D1BCD2-38A6-4F09-90FA-C52F255C68F1}"/>
                </a:ext>
              </a:extLst>
            </p:cNvPr>
            <p:cNvSpPr/>
            <p:nvPr/>
          </p:nvSpPr>
          <p:spPr>
            <a:xfrm>
              <a:off x="6488170" y="3346935"/>
              <a:ext cx="26802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BBE0E3">
                      <a:lumMod val="10000"/>
                    </a:srgbClr>
                  </a:solidFill>
                  <a:effectLst/>
                  <a:uLnTx/>
                  <a:uFillTx/>
                  <a:latin typeface="Tahoma" pitchFamily="34" charset="0"/>
                  <a:ea typeface="+mn-ea"/>
                  <a:cs typeface="Tahoma" pitchFamily="34" charset="0"/>
                </a:rPr>
                <a:t>=</a:t>
              </a:r>
              <a:endParaRPr kumimoji="0" lang="fr-FR" sz="800" b="1" i="0" u="none" strike="noStrike" kern="1200" cap="none" spc="0" normalizeH="0" baseline="0" noProof="0" dirty="0">
                <a:ln>
                  <a:noFill/>
                </a:ln>
                <a:solidFill>
                  <a:srgbClr val="BBE0E3">
                    <a:lumMod val="10000"/>
                  </a:srgbClr>
                </a:solidFill>
                <a:effectLst/>
                <a:uLnTx/>
                <a:uFillTx/>
                <a:latin typeface="Tahoma" pitchFamily="34" charset="0"/>
                <a:ea typeface="+mn-ea"/>
                <a:cs typeface="Arial" charset="0"/>
              </a:endParaRPr>
            </a:p>
          </p:txBody>
        </p:sp>
      </p:grpSp>
      <p:grpSp>
        <p:nvGrpSpPr>
          <p:cNvPr id="73" name="Groupe 63">
            <a:extLst>
              <a:ext uri="{FF2B5EF4-FFF2-40B4-BE49-F238E27FC236}">
                <a16:creationId xmlns:a16="http://schemas.microsoft.com/office/drawing/2014/main" id="{AA126943-360A-41F5-A250-0F0FCAFBDCFF}"/>
              </a:ext>
            </a:extLst>
          </p:cNvPr>
          <p:cNvGrpSpPr/>
          <p:nvPr/>
        </p:nvGrpSpPr>
        <p:grpSpPr>
          <a:xfrm>
            <a:off x="8913143" y="3535918"/>
            <a:ext cx="348366" cy="215444"/>
            <a:chOff x="6413168" y="3047886"/>
            <a:chExt cx="348366" cy="215444"/>
          </a:xfrm>
        </p:grpSpPr>
        <p:cxnSp>
          <p:nvCxnSpPr>
            <p:cNvPr id="81" name="Connecteur droit avec flèche 73">
              <a:extLst>
                <a:ext uri="{FF2B5EF4-FFF2-40B4-BE49-F238E27FC236}">
                  <a16:creationId xmlns:a16="http://schemas.microsoft.com/office/drawing/2014/main" id="{DFD129F4-CFCC-4251-BC1F-0D5C5A3AE34A}"/>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82" name="Rectangle 81">
              <a:extLst>
                <a:ext uri="{FF2B5EF4-FFF2-40B4-BE49-F238E27FC236}">
                  <a16:creationId xmlns:a16="http://schemas.microsoft.com/office/drawing/2014/main" id="{E1E38A6A-E5F9-46CB-BF27-F99327A71F2E}"/>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+4</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sp>
        <p:nvSpPr>
          <p:cNvPr id="34" name="Rectangle 61">
            <a:extLst>
              <a:ext uri="{FF2B5EF4-FFF2-40B4-BE49-F238E27FC236}">
                <a16:creationId xmlns:a16="http://schemas.microsoft.com/office/drawing/2014/main" id="{23BCE592-B42C-4FD0-8FC9-8F07FF1FADE4}"/>
              </a:ext>
            </a:extLst>
          </p:cNvPr>
          <p:cNvSpPr/>
          <p:nvPr/>
        </p:nvSpPr>
        <p:spPr>
          <a:xfrm>
            <a:off x="8724768" y="1701603"/>
            <a:ext cx="649949" cy="21544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Non posé</a:t>
            </a:r>
            <a:endParaRPr kumimoji="0" lang="fr-FR" sz="20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35" name="Rectangle 61">
            <a:extLst>
              <a:ext uri="{FF2B5EF4-FFF2-40B4-BE49-F238E27FC236}">
                <a16:creationId xmlns:a16="http://schemas.microsoft.com/office/drawing/2014/main" id="{2A07972D-5B46-40AD-8B71-5A137EE8D8DD}"/>
              </a:ext>
            </a:extLst>
          </p:cNvPr>
          <p:cNvSpPr/>
          <p:nvPr/>
        </p:nvSpPr>
        <p:spPr>
          <a:xfrm>
            <a:off x="8724768" y="2184202"/>
            <a:ext cx="649949" cy="21544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Non posé</a:t>
            </a:r>
            <a:endParaRPr kumimoji="0" lang="fr-FR" sz="20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40" name="Rectangle 61">
            <a:extLst>
              <a:ext uri="{FF2B5EF4-FFF2-40B4-BE49-F238E27FC236}">
                <a16:creationId xmlns:a16="http://schemas.microsoft.com/office/drawing/2014/main" id="{C79D0F29-DEAF-4E53-BE2F-23D1D9C325B8}"/>
              </a:ext>
            </a:extLst>
          </p:cNvPr>
          <p:cNvSpPr/>
          <p:nvPr/>
        </p:nvSpPr>
        <p:spPr>
          <a:xfrm>
            <a:off x="8724768" y="2658336"/>
            <a:ext cx="649949" cy="21544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Non posé</a:t>
            </a:r>
            <a:endParaRPr kumimoji="0" lang="fr-FR" sz="20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grpSp>
        <p:nvGrpSpPr>
          <p:cNvPr id="41" name="Groupe 63">
            <a:extLst>
              <a:ext uri="{FF2B5EF4-FFF2-40B4-BE49-F238E27FC236}">
                <a16:creationId xmlns:a16="http://schemas.microsoft.com/office/drawing/2014/main" id="{6C9929D0-158E-4437-AA88-F66652CFAA8C}"/>
              </a:ext>
            </a:extLst>
          </p:cNvPr>
          <p:cNvGrpSpPr/>
          <p:nvPr/>
        </p:nvGrpSpPr>
        <p:grpSpPr>
          <a:xfrm>
            <a:off x="8913143" y="4441850"/>
            <a:ext cx="348366" cy="215444"/>
            <a:chOff x="6413168" y="3047886"/>
            <a:chExt cx="348366" cy="215444"/>
          </a:xfrm>
        </p:grpSpPr>
        <p:cxnSp>
          <p:nvCxnSpPr>
            <p:cNvPr id="42" name="Connecteur droit avec flèche 73">
              <a:extLst>
                <a:ext uri="{FF2B5EF4-FFF2-40B4-BE49-F238E27FC236}">
                  <a16:creationId xmlns:a16="http://schemas.microsoft.com/office/drawing/2014/main" id="{FF07B68A-4990-4561-9964-A79329A9E30C}"/>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43" name="Rectangle 81">
              <a:extLst>
                <a:ext uri="{FF2B5EF4-FFF2-40B4-BE49-F238E27FC236}">
                  <a16:creationId xmlns:a16="http://schemas.microsoft.com/office/drawing/2014/main" id="{D3B5C925-54F9-4B9E-99D5-D3E8BEA49E74}"/>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45" name="Groupe 64">
            <a:extLst>
              <a:ext uri="{FF2B5EF4-FFF2-40B4-BE49-F238E27FC236}">
                <a16:creationId xmlns:a16="http://schemas.microsoft.com/office/drawing/2014/main" id="{8D38C76D-E3A7-4F2A-9281-0BB5DE9BCD4D}"/>
              </a:ext>
            </a:extLst>
          </p:cNvPr>
          <p:cNvGrpSpPr/>
          <p:nvPr/>
        </p:nvGrpSpPr>
        <p:grpSpPr>
          <a:xfrm>
            <a:off x="8948179" y="4905166"/>
            <a:ext cx="309894" cy="215444"/>
            <a:chOff x="6413168" y="2748837"/>
            <a:chExt cx="309894" cy="215444"/>
          </a:xfrm>
        </p:grpSpPr>
        <p:cxnSp>
          <p:nvCxnSpPr>
            <p:cNvPr id="55" name="Connecteur droit avec flèche 65">
              <a:extLst>
                <a:ext uri="{FF2B5EF4-FFF2-40B4-BE49-F238E27FC236}">
                  <a16:creationId xmlns:a16="http://schemas.microsoft.com/office/drawing/2014/main" id="{3C8E03AB-67BE-4637-889A-9ACF5912559F}"/>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56" name="Rectangle 48">
              <a:extLst>
                <a:ext uri="{FF2B5EF4-FFF2-40B4-BE49-F238E27FC236}">
                  <a16:creationId xmlns:a16="http://schemas.microsoft.com/office/drawing/2014/main" id="{D1886188-F046-4351-A55E-B46DB0903672}"/>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sp>
        <p:nvSpPr>
          <p:cNvPr id="60" name="Rectangle 61">
            <a:extLst>
              <a:ext uri="{FF2B5EF4-FFF2-40B4-BE49-F238E27FC236}">
                <a16:creationId xmlns:a16="http://schemas.microsoft.com/office/drawing/2014/main" id="{E6B0BCD7-6D58-4D2F-AD4B-FF0AB3E9A11F}"/>
              </a:ext>
            </a:extLst>
          </p:cNvPr>
          <p:cNvSpPr/>
          <p:nvPr/>
        </p:nvSpPr>
        <p:spPr>
          <a:xfrm>
            <a:off x="8724768" y="5317413"/>
            <a:ext cx="649949"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Non posé en 2020</a:t>
            </a:r>
            <a:endParaRPr kumimoji="0" lang="fr-FR" sz="20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62" name="ZoneTexte 61">
            <a:extLst>
              <a:ext uri="{FF2B5EF4-FFF2-40B4-BE49-F238E27FC236}">
                <a16:creationId xmlns:a16="http://schemas.microsoft.com/office/drawing/2014/main" id="{22106F51-5266-43B2-B799-A29A594167BE}"/>
              </a:ext>
            </a:extLst>
          </p:cNvPr>
          <p:cNvSpPr txBox="1"/>
          <p:nvPr/>
        </p:nvSpPr>
        <p:spPr>
          <a:xfrm>
            <a:off x="200450" y="5644028"/>
            <a:ext cx="7798817" cy="707886"/>
          </a:xfrm>
          <a:prstGeom prst="rect">
            <a:avLst/>
          </a:prstGeom>
          <a:noFill/>
        </p:spPr>
        <p:txBody>
          <a:bodyPr wrap="square">
            <a:spAutoFit/>
          </a:bodyPr>
          <a:lstStyle/>
          <a:p>
            <a:r>
              <a:rPr lang="fr-FR" sz="900" b="0" i="0" dirty="0">
                <a:solidFill>
                  <a:srgbClr val="404040"/>
                </a:solidFill>
                <a:effectLst/>
                <a:latin typeface="Tahoma" panose="020B0604030504040204" pitchFamily="34" charset="0"/>
              </a:rPr>
              <a:t>*Jusqu’en 2018, l’item était formulé : « Il faudrait autoriser la procréation médicale assistée pour les femmes seules ou homosexuelles »</a:t>
            </a:r>
            <a:r>
              <a:rPr lang="fr-FR" dirty="0"/>
              <a:t> </a:t>
            </a:r>
            <a:br>
              <a:rPr lang="fr-FR" dirty="0"/>
            </a:br>
            <a:endParaRPr lang="fr-FR" dirty="0"/>
          </a:p>
        </p:txBody>
      </p:sp>
      <p:pic>
        <p:nvPicPr>
          <p:cNvPr id="61" name="Image 60" descr="Une image contenant texte, clipart&#10;&#10;Description générée automatiquement">
            <a:extLst>
              <a:ext uri="{FF2B5EF4-FFF2-40B4-BE49-F238E27FC236}">
                <a16:creationId xmlns:a16="http://schemas.microsoft.com/office/drawing/2014/main" id="{84FF5874-3468-8845-A895-CA8D2D7D01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50" y="775908"/>
            <a:ext cx="612000" cy="612000"/>
          </a:xfrm>
          <a:prstGeom prst="rect">
            <a:avLst/>
          </a:prstGeom>
        </p:spPr>
      </p:pic>
    </p:spTree>
    <p:extLst>
      <p:ext uri="{BB962C8B-B14F-4D97-AF65-F5344CB8AC3E}">
        <p14:creationId xmlns:p14="http://schemas.microsoft.com/office/powerpoint/2010/main" val="264138258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Les valeurs et l’adhésion à certaines propositions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6" name="Rectangle à coins arrondis 25"/>
          <p:cNvSpPr/>
          <p:nvPr/>
        </p:nvSpPr>
        <p:spPr bwMode="auto">
          <a:xfrm>
            <a:off x="7145914" y="4510633"/>
            <a:ext cx="2619188" cy="360000"/>
          </a:xfrm>
          <a:prstGeom prst="roundRect">
            <a:avLst>
              <a:gd name="adj" fmla="val 24737"/>
            </a:avLst>
          </a:prstGeom>
          <a:solidFill>
            <a:srgbClr val="AC0077"/>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Il faudrait réduire le nombre de fonctionnaires</a:t>
            </a:r>
          </a:p>
        </p:txBody>
      </p:sp>
      <p:sp>
        <p:nvSpPr>
          <p:cNvPr id="27" name="Rectangle à coins arrondis 26"/>
          <p:cNvSpPr/>
          <p:nvPr/>
        </p:nvSpPr>
        <p:spPr bwMode="auto">
          <a:xfrm>
            <a:off x="7145914" y="3737304"/>
            <a:ext cx="2619188" cy="360000"/>
          </a:xfrm>
          <a:prstGeom prst="roundRect">
            <a:avLst>
              <a:gd name="adj" fmla="val 24737"/>
            </a:avLst>
          </a:prstGeom>
          <a:solidFill>
            <a:srgbClr val="EB4347"/>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Il y a trop d'immigrés en France</a:t>
            </a:r>
          </a:p>
        </p:txBody>
      </p:sp>
      <p:sp>
        <p:nvSpPr>
          <p:cNvPr id="35"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Q27 : Voici maintenant une liste de phrases. Pour chacune d’elles, êtes-vous tout à fait, plutôt, plutôt pas ou pas d’accord du tout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Réponse ‘Tout à fait d’accord’ + ‘Plutôt d’accord’</a:t>
            </a:r>
          </a:p>
        </p:txBody>
      </p:sp>
      <p:sp>
        <p:nvSpPr>
          <p:cNvPr id="24" name="Rectangle à coins arrondis 23"/>
          <p:cNvSpPr/>
          <p:nvPr/>
        </p:nvSpPr>
        <p:spPr bwMode="auto">
          <a:xfrm>
            <a:off x="7145914" y="2402554"/>
            <a:ext cx="2619188" cy="426051"/>
          </a:xfrm>
          <a:prstGeom prst="roundRect">
            <a:avLst>
              <a:gd name="adj" fmla="val 24737"/>
            </a:avLst>
          </a:prstGeom>
          <a:solidFill>
            <a:srgbClr val="00B0F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Pour qu'une société soit juste, les différences de niveau de vie entre les gens devraient être faibles</a:t>
            </a:r>
          </a:p>
        </p:txBody>
      </p:sp>
      <p:sp>
        <p:nvSpPr>
          <p:cNvPr id="25" name="Rectangle à coins arrondis 24"/>
          <p:cNvSpPr/>
          <p:nvPr/>
        </p:nvSpPr>
        <p:spPr bwMode="auto">
          <a:xfrm>
            <a:off x="7145914" y="4128308"/>
            <a:ext cx="2619188" cy="360000"/>
          </a:xfrm>
          <a:prstGeom prst="roundRect">
            <a:avLst>
              <a:gd name="adj" fmla="val 24737"/>
            </a:avLst>
          </a:prstGeom>
          <a:solidFill>
            <a:schemeClr val="tx1">
              <a:lumMod val="65000"/>
              <a:lumOff val="35000"/>
            </a:schemeClr>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Les chômeurs pourraient trouver du travail s'ils le voulaient vraiment</a:t>
            </a:r>
          </a:p>
        </p:txBody>
      </p:sp>
      <p:sp>
        <p:nvSpPr>
          <p:cNvPr id="30" name="Rectangle à coins arrondis 26">
            <a:extLst>
              <a:ext uri="{FF2B5EF4-FFF2-40B4-BE49-F238E27FC236}">
                <a16:creationId xmlns:a16="http://schemas.microsoft.com/office/drawing/2014/main" id="{03ABFE86-444D-4660-A754-43ADADDF2328}"/>
              </a:ext>
            </a:extLst>
          </p:cNvPr>
          <p:cNvSpPr/>
          <p:nvPr/>
        </p:nvSpPr>
        <p:spPr bwMode="auto">
          <a:xfrm>
            <a:off x="7145914" y="2837605"/>
            <a:ext cx="2619188" cy="360000"/>
          </a:xfrm>
          <a:prstGeom prst="roundRect">
            <a:avLst>
              <a:gd name="adj" fmla="val 24737"/>
            </a:avLst>
          </a:prstGeom>
          <a:solidFill>
            <a:srgbClr val="4597A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L'économie actuelle profite aux patrons aux dépens de ceux qui travaillent</a:t>
            </a:r>
          </a:p>
        </p:txBody>
      </p:sp>
      <p:sp>
        <p:nvSpPr>
          <p:cNvPr id="31" name="Rectangle à coins arrondis 9">
            <a:extLst>
              <a:ext uri="{FF2B5EF4-FFF2-40B4-BE49-F238E27FC236}">
                <a16:creationId xmlns:a16="http://schemas.microsoft.com/office/drawing/2014/main" id="{69ED0CCB-205F-442B-AD67-8CBA7069BA8F}"/>
              </a:ext>
            </a:extLst>
          </p:cNvPr>
          <p:cNvSpPr/>
          <p:nvPr/>
        </p:nvSpPr>
        <p:spPr bwMode="auto">
          <a:xfrm>
            <a:off x="7137227" y="3229102"/>
            <a:ext cx="2619188" cy="491969"/>
          </a:xfrm>
          <a:prstGeom prst="roundRect">
            <a:avLst>
              <a:gd name="adj" fmla="val 24737"/>
            </a:avLst>
          </a:prstGeom>
          <a:solidFill>
            <a:srgbClr val="FCB711"/>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La procréation médicalement assistée (PMA) est une bonne chose pour les femmes seules ou homosexuelles*</a:t>
            </a:r>
          </a:p>
        </p:txBody>
      </p:sp>
      <p:graphicFrame>
        <p:nvGraphicFramePr>
          <p:cNvPr id="32" name="Graphique 31">
            <a:extLst>
              <a:ext uri="{FF2B5EF4-FFF2-40B4-BE49-F238E27FC236}">
                <a16:creationId xmlns:a16="http://schemas.microsoft.com/office/drawing/2014/main" id="{6649AB4D-712E-47DB-90BB-06F1EFC0ECCE}"/>
              </a:ext>
            </a:extLst>
          </p:cNvPr>
          <p:cNvGraphicFramePr/>
          <p:nvPr>
            <p:extLst>
              <p:ext uri="{D42A27DB-BD31-4B8C-83A1-F6EECF244321}">
                <p14:modId xmlns:p14="http://schemas.microsoft.com/office/powerpoint/2010/main" val="1277813582"/>
              </p:ext>
            </p:extLst>
          </p:nvPr>
        </p:nvGraphicFramePr>
        <p:xfrm>
          <a:off x="167533" y="1410790"/>
          <a:ext cx="6921244" cy="4624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Group 27">
            <a:extLst>
              <a:ext uri="{FF2B5EF4-FFF2-40B4-BE49-F238E27FC236}">
                <a16:creationId xmlns:a16="http://schemas.microsoft.com/office/drawing/2014/main" id="{A41C974F-F8E2-44ED-AE0A-F50F3B9D372A}"/>
              </a:ext>
            </a:extLst>
          </p:cNvPr>
          <p:cNvGraphicFramePr>
            <a:graphicFrameLocks noGrp="1"/>
          </p:cNvGraphicFramePr>
          <p:nvPr>
            <p:extLst>
              <p:ext uri="{D42A27DB-BD31-4B8C-83A1-F6EECF244321}">
                <p14:modId xmlns:p14="http://schemas.microsoft.com/office/powerpoint/2010/main" val="3867937548"/>
              </p:ext>
            </p:extLst>
          </p:nvPr>
        </p:nvGraphicFramePr>
        <p:xfrm>
          <a:off x="457195" y="5897252"/>
          <a:ext cx="6631578" cy="359664"/>
        </p:xfrm>
        <a:graphic>
          <a:graphicData uri="http://schemas.openxmlformats.org/drawingml/2006/table">
            <a:tbl>
              <a:tblPr/>
              <a:tblGrid>
                <a:gridCol w="511855">
                  <a:extLst>
                    <a:ext uri="{9D8B030D-6E8A-4147-A177-3AD203B41FA5}">
                      <a16:colId xmlns:a16="http://schemas.microsoft.com/office/drawing/2014/main" val="2607189880"/>
                    </a:ext>
                  </a:extLst>
                </a:gridCol>
                <a:gridCol w="511855">
                  <a:extLst>
                    <a:ext uri="{9D8B030D-6E8A-4147-A177-3AD203B41FA5}">
                      <a16:colId xmlns:a16="http://schemas.microsoft.com/office/drawing/2014/main" val="20000"/>
                    </a:ext>
                  </a:extLst>
                </a:gridCol>
                <a:gridCol w="470121">
                  <a:extLst>
                    <a:ext uri="{9D8B030D-6E8A-4147-A177-3AD203B41FA5}">
                      <a16:colId xmlns:a16="http://schemas.microsoft.com/office/drawing/2014/main" val="20001"/>
                    </a:ext>
                  </a:extLst>
                </a:gridCol>
                <a:gridCol w="503701">
                  <a:extLst>
                    <a:ext uri="{9D8B030D-6E8A-4147-A177-3AD203B41FA5}">
                      <a16:colId xmlns:a16="http://schemas.microsoft.com/office/drawing/2014/main" val="20002"/>
                    </a:ext>
                  </a:extLst>
                </a:gridCol>
                <a:gridCol w="503701">
                  <a:extLst>
                    <a:ext uri="{9D8B030D-6E8A-4147-A177-3AD203B41FA5}">
                      <a16:colId xmlns:a16="http://schemas.microsoft.com/office/drawing/2014/main" val="20003"/>
                    </a:ext>
                  </a:extLst>
                </a:gridCol>
                <a:gridCol w="503701">
                  <a:extLst>
                    <a:ext uri="{9D8B030D-6E8A-4147-A177-3AD203B41FA5}">
                      <a16:colId xmlns:a16="http://schemas.microsoft.com/office/drawing/2014/main" val="20004"/>
                    </a:ext>
                  </a:extLst>
                </a:gridCol>
                <a:gridCol w="402960">
                  <a:extLst>
                    <a:ext uri="{9D8B030D-6E8A-4147-A177-3AD203B41FA5}">
                      <a16:colId xmlns:a16="http://schemas.microsoft.com/office/drawing/2014/main" val="20005"/>
                    </a:ext>
                  </a:extLst>
                </a:gridCol>
                <a:gridCol w="503701">
                  <a:extLst>
                    <a:ext uri="{9D8B030D-6E8A-4147-A177-3AD203B41FA5}">
                      <a16:colId xmlns:a16="http://schemas.microsoft.com/office/drawing/2014/main" val="20006"/>
                    </a:ext>
                  </a:extLst>
                </a:gridCol>
                <a:gridCol w="503701">
                  <a:extLst>
                    <a:ext uri="{9D8B030D-6E8A-4147-A177-3AD203B41FA5}">
                      <a16:colId xmlns:a16="http://schemas.microsoft.com/office/drawing/2014/main" val="20007"/>
                    </a:ext>
                  </a:extLst>
                </a:gridCol>
                <a:gridCol w="503701">
                  <a:extLst>
                    <a:ext uri="{9D8B030D-6E8A-4147-A177-3AD203B41FA5}">
                      <a16:colId xmlns:a16="http://schemas.microsoft.com/office/drawing/2014/main" val="20008"/>
                    </a:ext>
                  </a:extLst>
                </a:gridCol>
                <a:gridCol w="503701">
                  <a:extLst>
                    <a:ext uri="{9D8B030D-6E8A-4147-A177-3AD203B41FA5}">
                      <a16:colId xmlns:a16="http://schemas.microsoft.com/office/drawing/2014/main" val="3863723923"/>
                    </a:ext>
                  </a:extLst>
                </a:gridCol>
                <a:gridCol w="402960">
                  <a:extLst>
                    <a:ext uri="{9D8B030D-6E8A-4147-A177-3AD203B41FA5}">
                      <a16:colId xmlns:a16="http://schemas.microsoft.com/office/drawing/2014/main" val="3497456000"/>
                    </a:ext>
                  </a:extLst>
                </a:gridCol>
                <a:gridCol w="402960">
                  <a:extLst>
                    <a:ext uri="{9D8B030D-6E8A-4147-A177-3AD203B41FA5}">
                      <a16:colId xmlns:a16="http://schemas.microsoft.com/office/drawing/2014/main" val="675830352"/>
                    </a:ext>
                  </a:extLst>
                </a:gridCol>
                <a:gridCol w="402960">
                  <a:extLst>
                    <a:ext uri="{9D8B030D-6E8A-4147-A177-3AD203B41FA5}">
                      <a16:colId xmlns:a16="http://schemas.microsoft.com/office/drawing/2014/main" val="1589155631"/>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Octobre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8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8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34" name="Groupe 33">
            <a:extLst>
              <a:ext uri="{FF2B5EF4-FFF2-40B4-BE49-F238E27FC236}">
                <a16:creationId xmlns:a16="http://schemas.microsoft.com/office/drawing/2014/main" id="{6F2D8CAA-DDA8-402F-A0A5-8909A7FD7D73}"/>
              </a:ext>
            </a:extLst>
          </p:cNvPr>
          <p:cNvGrpSpPr>
            <a:grpSpLocks noChangeAspect="1"/>
          </p:cNvGrpSpPr>
          <p:nvPr/>
        </p:nvGrpSpPr>
        <p:grpSpPr>
          <a:xfrm>
            <a:off x="3627637" y="5790552"/>
            <a:ext cx="116933" cy="144000"/>
            <a:chOff x="8321205" y="1842135"/>
            <a:chExt cx="180000" cy="221666"/>
          </a:xfrm>
        </p:grpSpPr>
        <p:sp>
          <p:nvSpPr>
            <p:cNvPr id="36" name="Ellipse 35">
              <a:extLst>
                <a:ext uri="{FF2B5EF4-FFF2-40B4-BE49-F238E27FC236}">
                  <a16:creationId xmlns:a16="http://schemas.microsoft.com/office/drawing/2014/main" id="{38504F60-71BC-4EEA-9830-07C8AB086329}"/>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37" name="Triangle isocèle 36">
              <a:extLst>
                <a:ext uri="{FF2B5EF4-FFF2-40B4-BE49-F238E27FC236}">
                  <a16:creationId xmlns:a16="http://schemas.microsoft.com/office/drawing/2014/main" id="{ACC9FD3A-F9B0-49DB-946D-2A3B14AAD036}"/>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38" name="Rectangle 37">
              <a:extLst>
                <a:ext uri="{FF2B5EF4-FFF2-40B4-BE49-F238E27FC236}">
                  <a16:creationId xmlns:a16="http://schemas.microsoft.com/office/drawing/2014/main" id="{CE686772-FCFB-4945-881B-9A0610114055}"/>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FFC000"/>
                  </a:solidFill>
                  <a:effectLst/>
                  <a:uLnTx/>
                  <a:uFillTx/>
                  <a:latin typeface="Tahoma" pitchFamily="34" charset="0"/>
                  <a:ea typeface="+mn-ea"/>
                  <a:cs typeface="Arial" charset="0"/>
                </a:rPr>
                <a:t>*</a:t>
              </a:r>
              <a:endParaRPr kumimoji="0" lang="fr-FR" sz="10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grpSp>
      <p:sp>
        <p:nvSpPr>
          <p:cNvPr id="39" name="Rectangle à coins arrondis 26">
            <a:extLst>
              <a:ext uri="{FF2B5EF4-FFF2-40B4-BE49-F238E27FC236}">
                <a16:creationId xmlns:a16="http://schemas.microsoft.com/office/drawing/2014/main" id="{B85579C5-D6E1-4188-A1A6-30127B80CF51}"/>
              </a:ext>
            </a:extLst>
          </p:cNvPr>
          <p:cNvSpPr/>
          <p:nvPr/>
        </p:nvSpPr>
        <p:spPr bwMode="auto">
          <a:xfrm>
            <a:off x="7145914" y="1359953"/>
            <a:ext cx="2619188" cy="535583"/>
          </a:xfrm>
          <a:prstGeom prst="roundRect">
            <a:avLst>
              <a:gd name="adj" fmla="val 24737"/>
            </a:avLst>
          </a:prstGeom>
          <a:solidFill>
            <a:srgbClr val="92D05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Le gouvernement devrait prendre davantage des mesures pour réduire les inégalités de revenu</a:t>
            </a:r>
          </a:p>
        </p:txBody>
      </p:sp>
      <p:sp>
        <p:nvSpPr>
          <p:cNvPr id="23" name="Rectangle 22">
            <a:extLst>
              <a:ext uri="{FF2B5EF4-FFF2-40B4-BE49-F238E27FC236}">
                <a16:creationId xmlns:a16="http://schemas.microsoft.com/office/drawing/2014/main" id="{94E2BE46-68E6-44BB-9A9D-644E304660D6}"/>
              </a:ext>
            </a:extLst>
          </p:cNvPr>
          <p:cNvSpPr/>
          <p:nvPr/>
        </p:nvSpPr>
        <p:spPr>
          <a:xfrm>
            <a:off x="642081" y="6362941"/>
            <a:ext cx="682270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0" i="1" u="none" strike="noStrike" kern="1200" cap="none" spc="0" normalizeH="0" baseline="0" noProof="0" dirty="0">
                <a:ln>
                  <a:noFill/>
                </a:ln>
                <a:solidFill>
                  <a:srgbClr val="404040"/>
                </a:solidFill>
                <a:effectLst/>
                <a:uLnTx/>
                <a:uFillTx/>
                <a:latin typeface="Tahoma" pitchFamily="34" charset="0"/>
                <a:ea typeface="+mn-ea"/>
                <a:cs typeface="Arial" charset="0"/>
              </a:rPr>
              <a:t>*Les années précédentes l’item était formulé : « Il faudrait autoriser la procréation médicale assistée pour les femmes seules ou homosexuelles »</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28" name="Rectangle à coins arrondis 25">
            <a:extLst>
              <a:ext uri="{FF2B5EF4-FFF2-40B4-BE49-F238E27FC236}">
                <a16:creationId xmlns:a16="http://schemas.microsoft.com/office/drawing/2014/main" id="{D4A2EBEA-BDA9-4554-B7F3-64FD5C3A9A9A}"/>
              </a:ext>
            </a:extLst>
          </p:cNvPr>
          <p:cNvSpPr/>
          <p:nvPr/>
        </p:nvSpPr>
        <p:spPr bwMode="auto">
          <a:xfrm>
            <a:off x="7137227" y="4888819"/>
            <a:ext cx="2619188" cy="360000"/>
          </a:xfrm>
          <a:prstGeom prst="roundRect">
            <a:avLst>
              <a:gd name="adj" fmla="val 24737"/>
            </a:avLst>
          </a:prstGeom>
          <a:solidFill>
            <a:schemeClr val="accent2"/>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Il faudrait rétablir la peine de mort</a:t>
            </a:r>
          </a:p>
        </p:txBody>
      </p:sp>
      <p:sp>
        <p:nvSpPr>
          <p:cNvPr id="29" name="Rectangle à coins arrondis 26">
            <a:extLst>
              <a:ext uri="{FF2B5EF4-FFF2-40B4-BE49-F238E27FC236}">
                <a16:creationId xmlns:a16="http://schemas.microsoft.com/office/drawing/2014/main" id="{54B1E516-A09D-49E9-B580-45AD5004F6A4}"/>
              </a:ext>
            </a:extLst>
          </p:cNvPr>
          <p:cNvSpPr/>
          <p:nvPr/>
        </p:nvSpPr>
        <p:spPr bwMode="auto">
          <a:xfrm>
            <a:off x="7145914" y="1866971"/>
            <a:ext cx="2619188" cy="535583"/>
          </a:xfrm>
          <a:prstGeom prst="roundRect">
            <a:avLst>
              <a:gd name="adj" fmla="val 24737"/>
            </a:avLst>
          </a:prstGeom>
          <a:solidFill>
            <a:srgbClr val="00206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Beaucoup de personnes parviennent à obtenir des aides sociales auxquelles elles n'ont pas contribué</a:t>
            </a:r>
          </a:p>
        </p:txBody>
      </p:sp>
      <p:sp>
        <p:nvSpPr>
          <p:cNvPr id="2" name="ZoneTexte 1">
            <a:extLst>
              <a:ext uri="{FF2B5EF4-FFF2-40B4-BE49-F238E27FC236}">
                <a16:creationId xmlns:a16="http://schemas.microsoft.com/office/drawing/2014/main" id="{13F8EF16-B1DE-4E12-9E26-067EC1568937}"/>
              </a:ext>
            </a:extLst>
          </p:cNvPr>
          <p:cNvSpPr txBox="1"/>
          <p:nvPr/>
        </p:nvSpPr>
        <p:spPr>
          <a:xfrm>
            <a:off x="6660858" y="2114924"/>
            <a:ext cx="620786" cy="261610"/>
          </a:xfrm>
          <a:prstGeom prst="rect">
            <a:avLst/>
          </a:prstGeom>
          <a:noFill/>
        </p:spPr>
        <p:txBody>
          <a:bodyPr wrap="square" rtlCol="0">
            <a:spAutoFit/>
          </a:bodyPr>
          <a:lstStyle/>
          <a:p>
            <a:r>
              <a:rPr lang="fr-FR" sz="1100" b="0" dirty="0">
                <a:solidFill>
                  <a:srgbClr val="00B0F0"/>
                </a:solidFill>
              </a:rPr>
              <a:t>71%</a:t>
            </a:r>
          </a:p>
        </p:txBody>
      </p:sp>
      <p:sp>
        <p:nvSpPr>
          <p:cNvPr id="40" name="ZoneTexte 39">
            <a:extLst>
              <a:ext uri="{FF2B5EF4-FFF2-40B4-BE49-F238E27FC236}">
                <a16:creationId xmlns:a16="http://schemas.microsoft.com/office/drawing/2014/main" id="{863D30A8-8781-41D9-835B-6AAF3D9BA41E}"/>
              </a:ext>
            </a:extLst>
          </p:cNvPr>
          <p:cNvSpPr txBox="1"/>
          <p:nvPr/>
        </p:nvSpPr>
        <p:spPr>
          <a:xfrm>
            <a:off x="7972119" y="5670998"/>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41" name="Groupe 40">
            <a:extLst>
              <a:ext uri="{FF2B5EF4-FFF2-40B4-BE49-F238E27FC236}">
                <a16:creationId xmlns:a16="http://schemas.microsoft.com/office/drawing/2014/main" id="{CDF17028-EE3E-4A62-B5D0-87CACAC676B6}"/>
              </a:ext>
            </a:extLst>
          </p:cNvPr>
          <p:cNvGrpSpPr/>
          <p:nvPr/>
        </p:nvGrpSpPr>
        <p:grpSpPr>
          <a:xfrm>
            <a:off x="7860525" y="5707644"/>
            <a:ext cx="180000" cy="221666"/>
            <a:chOff x="8321205" y="1842135"/>
            <a:chExt cx="180000" cy="221666"/>
          </a:xfrm>
        </p:grpSpPr>
        <p:sp>
          <p:nvSpPr>
            <p:cNvPr id="42" name="Ellipse 41">
              <a:extLst>
                <a:ext uri="{FF2B5EF4-FFF2-40B4-BE49-F238E27FC236}">
                  <a16:creationId xmlns:a16="http://schemas.microsoft.com/office/drawing/2014/main" id="{D724AE01-80F1-4213-82A9-B6C406E54C0E}"/>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3" name="Triangle isocèle 42">
              <a:extLst>
                <a:ext uri="{FF2B5EF4-FFF2-40B4-BE49-F238E27FC236}">
                  <a16:creationId xmlns:a16="http://schemas.microsoft.com/office/drawing/2014/main" id="{84EB33C9-A7DF-4BC3-BE9A-6BA287E954B6}"/>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4" name="Rectangle 43">
              <a:extLst>
                <a:ext uri="{FF2B5EF4-FFF2-40B4-BE49-F238E27FC236}">
                  <a16:creationId xmlns:a16="http://schemas.microsoft.com/office/drawing/2014/main" id="{9950AAAC-6345-4104-A7BB-5282FD6BE2B1}"/>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45" name="ZoneTexte 44">
            <a:extLst>
              <a:ext uri="{FF2B5EF4-FFF2-40B4-BE49-F238E27FC236}">
                <a16:creationId xmlns:a16="http://schemas.microsoft.com/office/drawing/2014/main" id="{F03E1358-8B54-472B-AD4E-13D6137FBAF5}"/>
              </a:ext>
            </a:extLst>
          </p:cNvPr>
          <p:cNvSpPr txBox="1"/>
          <p:nvPr/>
        </p:nvSpPr>
        <p:spPr>
          <a:xfrm>
            <a:off x="7972118" y="6036758"/>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46" name="Groupe 45">
            <a:extLst>
              <a:ext uri="{FF2B5EF4-FFF2-40B4-BE49-F238E27FC236}">
                <a16:creationId xmlns:a16="http://schemas.microsoft.com/office/drawing/2014/main" id="{79F798FE-55C0-457E-8F6D-050A070F16D5}"/>
              </a:ext>
            </a:extLst>
          </p:cNvPr>
          <p:cNvGrpSpPr/>
          <p:nvPr/>
        </p:nvGrpSpPr>
        <p:grpSpPr>
          <a:xfrm>
            <a:off x="7860525" y="6073404"/>
            <a:ext cx="180000" cy="221666"/>
            <a:chOff x="8321205" y="1842135"/>
            <a:chExt cx="180000" cy="221666"/>
          </a:xfrm>
        </p:grpSpPr>
        <p:sp>
          <p:nvSpPr>
            <p:cNvPr id="47" name="Ellipse 46">
              <a:extLst>
                <a:ext uri="{FF2B5EF4-FFF2-40B4-BE49-F238E27FC236}">
                  <a16:creationId xmlns:a16="http://schemas.microsoft.com/office/drawing/2014/main" id="{66002918-A568-44BB-A866-3535B5E7045D}"/>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8" name="Triangle isocèle 47">
              <a:extLst>
                <a:ext uri="{FF2B5EF4-FFF2-40B4-BE49-F238E27FC236}">
                  <a16:creationId xmlns:a16="http://schemas.microsoft.com/office/drawing/2014/main" id="{678344DD-3751-4D07-8AD6-ABDD203F496D}"/>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9" name="Rectangle 48">
              <a:extLst>
                <a:ext uri="{FF2B5EF4-FFF2-40B4-BE49-F238E27FC236}">
                  <a16:creationId xmlns:a16="http://schemas.microsoft.com/office/drawing/2014/main" id="{FB292C26-8F9F-4C18-BE3C-9B52DD621FF8}"/>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50" name="Groupe 49">
            <a:extLst>
              <a:ext uri="{FF2B5EF4-FFF2-40B4-BE49-F238E27FC236}">
                <a16:creationId xmlns:a16="http://schemas.microsoft.com/office/drawing/2014/main" id="{5C999B15-5055-46DD-AA37-5E62FC6AF135}"/>
              </a:ext>
            </a:extLst>
          </p:cNvPr>
          <p:cNvGrpSpPr>
            <a:grpSpLocks noChangeAspect="1"/>
          </p:cNvGrpSpPr>
          <p:nvPr/>
        </p:nvGrpSpPr>
        <p:grpSpPr>
          <a:xfrm>
            <a:off x="6438465" y="5790552"/>
            <a:ext cx="116933" cy="144000"/>
            <a:chOff x="8321205" y="1842135"/>
            <a:chExt cx="180000" cy="221666"/>
          </a:xfrm>
        </p:grpSpPr>
        <p:sp>
          <p:nvSpPr>
            <p:cNvPr id="51" name="Ellipse 50">
              <a:extLst>
                <a:ext uri="{FF2B5EF4-FFF2-40B4-BE49-F238E27FC236}">
                  <a16:creationId xmlns:a16="http://schemas.microsoft.com/office/drawing/2014/main" id="{6048DF04-587D-4FC3-891F-31671A5140BF}"/>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2" name="Triangle isocèle 51">
              <a:extLst>
                <a:ext uri="{FF2B5EF4-FFF2-40B4-BE49-F238E27FC236}">
                  <a16:creationId xmlns:a16="http://schemas.microsoft.com/office/drawing/2014/main" id="{0360BCEA-AD58-4499-848A-E69009C86BE7}"/>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3" name="Rectangle 52">
              <a:extLst>
                <a:ext uri="{FF2B5EF4-FFF2-40B4-BE49-F238E27FC236}">
                  <a16:creationId xmlns:a16="http://schemas.microsoft.com/office/drawing/2014/main" id="{5C4795A2-614B-4562-9DB1-2282BE8ABA77}"/>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Tableau 46">
            <a:extLst>
              <a:ext uri="{FF2B5EF4-FFF2-40B4-BE49-F238E27FC236}">
                <a16:creationId xmlns:a16="http://schemas.microsoft.com/office/drawing/2014/main" id="{30079360-7464-4A7F-99ED-3090C7E8AB3D}"/>
              </a:ext>
            </a:extLst>
          </p:cNvPr>
          <p:cNvGraphicFramePr>
            <a:graphicFrameLocks noGrp="1"/>
          </p:cNvGraphicFramePr>
          <p:nvPr>
            <p:extLst>
              <p:ext uri="{D42A27DB-BD31-4B8C-83A1-F6EECF244321}">
                <p14:modId xmlns:p14="http://schemas.microsoft.com/office/powerpoint/2010/main" val="3989360857"/>
              </p:ext>
            </p:extLst>
          </p:nvPr>
        </p:nvGraphicFramePr>
        <p:xfrm>
          <a:off x="635727" y="1657885"/>
          <a:ext cx="9089298" cy="4781014"/>
        </p:xfrm>
        <a:graphic>
          <a:graphicData uri="http://schemas.openxmlformats.org/drawingml/2006/table">
            <a:tbl>
              <a:tblPr>
                <a:tableStyleId>{5C22544A-7EE6-4342-B048-85BDC9FD1C3A}</a:tableStyleId>
              </a:tblPr>
              <a:tblGrid>
                <a:gridCol w="2584067">
                  <a:extLst>
                    <a:ext uri="{9D8B030D-6E8A-4147-A177-3AD203B41FA5}">
                      <a16:colId xmlns:a16="http://schemas.microsoft.com/office/drawing/2014/main" val="4061785253"/>
                    </a:ext>
                  </a:extLst>
                </a:gridCol>
                <a:gridCol w="1335597">
                  <a:extLst>
                    <a:ext uri="{9D8B030D-6E8A-4147-A177-3AD203B41FA5}">
                      <a16:colId xmlns:a16="http://schemas.microsoft.com/office/drawing/2014/main" val="2281626971"/>
                    </a:ext>
                  </a:extLst>
                </a:gridCol>
                <a:gridCol w="1029523">
                  <a:extLst>
                    <a:ext uri="{9D8B030D-6E8A-4147-A177-3AD203B41FA5}">
                      <a16:colId xmlns:a16="http://schemas.microsoft.com/office/drawing/2014/main" val="1147128347"/>
                    </a:ext>
                  </a:extLst>
                </a:gridCol>
                <a:gridCol w="1029523">
                  <a:extLst>
                    <a:ext uri="{9D8B030D-6E8A-4147-A177-3AD203B41FA5}">
                      <a16:colId xmlns:a16="http://schemas.microsoft.com/office/drawing/2014/main" val="4251480744"/>
                    </a:ext>
                  </a:extLst>
                </a:gridCol>
                <a:gridCol w="1029523">
                  <a:extLst>
                    <a:ext uri="{9D8B030D-6E8A-4147-A177-3AD203B41FA5}">
                      <a16:colId xmlns:a16="http://schemas.microsoft.com/office/drawing/2014/main" val="789682629"/>
                    </a:ext>
                  </a:extLst>
                </a:gridCol>
                <a:gridCol w="1029523">
                  <a:extLst>
                    <a:ext uri="{9D8B030D-6E8A-4147-A177-3AD203B41FA5}">
                      <a16:colId xmlns:a16="http://schemas.microsoft.com/office/drawing/2014/main" val="1358923703"/>
                    </a:ext>
                  </a:extLst>
                </a:gridCol>
                <a:gridCol w="1051542">
                  <a:extLst>
                    <a:ext uri="{9D8B030D-6E8A-4147-A177-3AD203B41FA5}">
                      <a16:colId xmlns:a16="http://schemas.microsoft.com/office/drawing/2014/main" val="2317733929"/>
                    </a:ext>
                  </a:extLst>
                </a:gridCol>
              </a:tblGrid>
              <a:tr h="321442">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247754">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noProof="0" dirty="0">
                          <a:solidFill>
                            <a:srgbClr val="404040"/>
                          </a:solidFill>
                          <a:effectLst/>
                          <a:latin typeface="Tahoma" panose="020B0604030504040204" pitchFamily="34" charset="0"/>
                        </a:rPr>
                        <a:t>Le gouvernement devrait prendre davantage des mesures pour réduire les inégalités de revenu</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56746"/>
                  </a:ext>
                </a:extLst>
              </a:tr>
              <a:tr h="247754">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411756"/>
                  </a:ext>
                </a:extLst>
              </a:tr>
              <a:tr h="247754">
                <a:tc rowSpan="2">
                  <a:txBody>
                    <a:bodyPr/>
                    <a:lstStyle/>
                    <a:p>
                      <a:pPr algn="ctr" rtl="0" fontAlgn="ctr"/>
                      <a:r>
                        <a:rPr lang="fr-FR" sz="1000" b="0" i="0" u="none" strike="noStrike" dirty="0">
                          <a:solidFill>
                            <a:srgbClr val="404040"/>
                          </a:solidFill>
                          <a:effectLst/>
                          <a:latin typeface="Tahoma" panose="020B0604030504040204" pitchFamily="34" charset="0"/>
                        </a:rPr>
                        <a:t>Pour qu'une société soit juste, les différences de niveau de vie entre les gens devraient être faibles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r h="247754">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310786"/>
                  </a:ext>
                </a:extLst>
              </a:tr>
              <a:tr h="247754">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noProof="0" dirty="0">
                          <a:solidFill>
                            <a:srgbClr val="404040"/>
                          </a:solidFill>
                          <a:effectLst/>
                          <a:latin typeface="Tahoma" panose="020B0604030504040204" pitchFamily="34" charset="0"/>
                        </a:rPr>
                        <a:t>Beaucoup de personnes parviennent à obtenir des aides sociales auxquelles elles n'ont pas contribué</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4501338"/>
                  </a:ext>
                </a:extLst>
              </a:tr>
              <a:tr h="247754">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092489"/>
                  </a:ext>
                </a:extLst>
              </a:tr>
              <a:tr h="247754">
                <a:tc rowSpan="2">
                  <a:txBody>
                    <a:bodyPr/>
                    <a:lstStyle/>
                    <a:p>
                      <a:pPr algn="ctr" rtl="0" fontAlgn="ctr"/>
                      <a:r>
                        <a:rPr lang="fr-FR" sz="1000" b="0" i="0" u="none" strike="noStrike" dirty="0">
                          <a:solidFill>
                            <a:srgbClr val="404040"/>
                          </a:solidFill>
                          <a:effectLst/>
                          <a:latin typeface="Tahoma" panose="020B0604030504040204" pitchFamily="34" charset="0"/>
                        </a:rPr>
                        <a:t>L'économie actuelle profite aux patrons aux dépens de ceux qui travaillent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0855006"/>
                  </a:ext>
                </a:extLst>
              </a:tr>
              <a:tr h="247754">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833123"/>
                  </a:ext>
                </a:extLst>
              </a:tr>
              <a:tr h="247754">
                <a:tc rowSpan="2">
                  <a:txBody>
                    <a:bodyPr/>
                    <a:lstStyle/>
                    <a:p>
                      <a:pPr algn="ctr" rtl="0" fontAlgn="ctr"/>
                      <a:r>
                        <a:rPr lang="fr-FR" sz="1000" b="0" i="0" u="none" strike="noStrike">
                          <a:solidFill>
                            <a:srgbClr val="404040"/>
                          </a:solidFill>
                          <a:effectLst/>
                          <a:latin typeface="Tahoma" panose="020B0604030504040204" pitchFamily="34" charset="0"/>
                        </a:rPr>
                        <a:t>La procréation médicalement assistée (PMA) est une bonne chose pour les femmes seules ou homosexuelles</a:t>
                      </a:r>
                      <a:endParaRPr lang="fr-FR" sz="10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561833"/>
                  </a:ext>
                </a:extLst>
              </a:tr>
              <a:tr h="247754">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465050"/>
                  </a:ext>
                </a:extLst>
              </a:tr>
              <a:tr h="247754">
                <a:tc rowSpan="2">
                  <a:txBody>
                    <a:bodyPr/>
                    <a:lstStyle/>
                    <a:p>
                      <a:pPr algn="ctr" rtl="0" fontAlgn="ctr"/>
                      <a:r>
                        <a:rPr lang="fr-FR" sz="1000" b="0" i="0" u="none" strike="noStrike">
                          <a:solidFill>
                            <a:srgbClr val="404040"/>
                          </a:solidFill>
                          <a:effectLst/>
                          <a:latin typeface="Tahoma" panose="020B0604030504040204" pitchFamily="34" charset="0"/>
                        </a:rPr>
                        <a:t>Il y a trop d'immigrés en France/Allemagne/Royaume-Uni/Italie</a:t>
                      </a:r>
                      <a:endParaRPr lang="fr-FR" sz="10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721803"/>
                  </a:ext>
                </a:extLst>
              </a:tr>
              <a:tr h="247754">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2335716"/>
                  </a:ext>
                </a:extLst>
              </a:tr>
              <a:tr h="247754">
                <a:tc rowSpan="2">
                  <a:txBody>
                    <a:bodyPr/>
                    <a:lstStyle/>
                    <a:p>
                      <a:pPr algn="ctr" rtl="0" fontAlgn="ctr"/>
                      <a:r>
                        <a:rPr lang="fr-FR" sz="1000" b="0" i="0" u="none" strike="noStrike" dirty="0">
                          <a:solidFill>
                            <a:srgbClr val="404040"/>
                          </a:solidFill>
                          <a:effectLst/>
                          <a:latin typeface="Tahoma" panose="020B0604030504040204" pitchFamily="34" charset="0"/>
                        </a:rPr>
                        <a:t>Il faudrait réduire le nombre de fonctionnaires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3117049"/>
                  </a:ext>
                </a:extLst>
              </a:tr>
              <a:tr h="247754">
                <a:tc vMerge="1">
                  <a:txBody>
                    <a:bodyPr/>
                    <a:lstStyle/>
                    <a:p>
                      <a:endParaRPr lang="fr-FR" dirty="0"/>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8708557"/>
                  </a:ext>
                </a:extLst>
              </a:tr>
              <a:tr h="247754">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noProof="0" dirty="0">
                          <a:solidFill>
                            <a:srgbClr val="404040"/>
                          </a:solidFill>
                          <a:effectLst/>
                          <a:latin typeface="Tahoma" panose="020B0604030504040204" pitchFamily="34" charset="0"/>
                        </a:rPr>
                        <a:t>Les chômeurs pourraient trouver du travail s'ils le voulaient vraiment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432207"/>
                  </a:ext>
                </a:extLst>
              </a:tr>
              <a:tr h="247754">
                <a:tc vMerge="1">
                  <a:txBody>
                    <a:bodyPr/>
                    <a:lstStyle/>
                    <a:p>
                      <a:pPr algn="ctr" rtl="0" fontAlgn="ctr"/>
                      <a:endParaRPr lang="fr-FR" sz="11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765901"/>
                  </a:ext>
                </a:extLst>
              </a:tr>
              <a:tr h="247754">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noProof="0" dirty="0">
                          <a:solidFill>
                            <a:srgbClr val="404040"/>
                          </a:solidFill>
                          <a:effectLst/>
                          <a:latin typeface="Tahoma" panose="020B0604030504040204" pitchFamily="34" charset="0"/>
                        </a:rPr>
                        <a:t>Il faudrait rétablir la peine de mort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95913"/>
                  </a:ext>
                </a:extLst>
              </a:tr>
              <a:tr h="247754">
                <a:tc vMerge="1">
                  <a:txBody>
                    <a:bodyPr/>
                    <a:lstStyle/>
                    <a:p>
                      <a:pPr algn="ctr" rtl="0" fontAlgn="ctr"/>
                      <a:endParaRPr lang="fr-FR" sz="11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0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2655373"/>
                  </a:ext>
                </a:extLst>
              </a:tr>
            </a:tbl>
          </a:graphicData>
        </a:graphic>
      </p:graphicFrame>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Les valeurs et l’adhésion à certaines propositions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Q27 : Voici maintenant une liste de phrases. Pour chacune d’elles, êtes-vous tout à fait, plutôt, plutôt pas ou pas d’accord du tout ?</a:t>
            </a:r>
          </a:p>
        </p:txBody>
      </p:sp>
      <p:graphicFrame>
        <p:nvGraphicFramePr>
          <p:cNvPr id="2" name="Tabela 1">
            <a:extLst>
              <a:ext uri="{FF2B5EF4-FFF2-40B4-BE49-F238E27FC236}">
                <a16:creationId xmlns:a16="http://schemas.microsoft.com/office/drawing/2014/main" id="{762C1A4F-BBD3-4C5C-976C-1659E006BCD3}"/>
              </a:ext>
            </a:extLst>
          </p:cNvPr>
          <p:cNvGraphicFramePr>
            <a:graphicFrameLocks noGrp="1"/>
          </p:cNvGraphicFramePr>
          <p:nvPr/>
        </p:nvGraphicFramePr>
        <p:xfrm>
          <a:off x="6511106" y="3460766"/>
          <a:ext cx="336755" cy="2497580"/>
        </p:xfrm>
        <a:graphic>
          <a:graphicData uri="http://schemas.openxmlformats.org/drawingml/2006/table">
            <a:tbl>
              <a:tblPr/>
              <a:tblGrid>
                <a:gridCol w="336755">
                  <a:extLst>
                    <a:ext uri="{9D8B030D-6E8A-4147-A177-3AD203B41FA5}">
                      <a16:colId xmlns:a16="http://schemas.microsoft.com/office/drawing/2014/main" val="4141838802"/>
                    </a:ext>
                  </a:extLst>
                </a:gridCol>
              </a:tblGrid>
              <a:tr h="251694">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98993495"/>
                  </a:ext>
                </a:extLst>
              </a:tr>
              <a:tr h="251694">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179944727"/>
                  </a:ext>
                </a:extLst>
              </a:tr>
              <a:tr h="251694">
                <a:tc>
                  <a:txBody>
                    <a:bodyPr/>
                    <a:lstStyle/>
                    <a:p>
                      <a:pPr algn="l" fontAlgn="ctr"/>
                      <a:r>
                        <a:rPr lang="fr-FR" sz="800" b="1" i="0" u="none" strike="noStrike">
                          <a:solidFill>
                            <a:srgbClr val="DD4B5A"/>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39454752"/>
                  </a:ext>
                </a:extLst>
              </a:tr>
              <a:tr h="251694">
                <a:tc>
                  <a:txBody>
                    <a:bodyPr/>
                    <a:lstStyle/>
                    <a:p>
                      <a:pPr algn="l" fontAlgn="ctr"/>
                      <a:r>
                        <a:rPr lang="fr-FR" sz="800" b="1" i="0" u="none" strike="noStrike">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1401964245"/>
                  </a:ext>
                </a:extLst>
              </a:tr>
              <a:tr h="242014">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996898590"/>
                  </a:ext>
                </a:extLst>
              </a:tr>
              <a:tr h="242014">
                <a:tc>
                  <a:txBody>
                    <a:bodyPr/>
                    <a:lstStyle/>
                    <a:p>
                      <a:pPr algn="l" fontAlgn="ctr"/>
                      <a:r>
                        <a:rPr lang="fr-FR" sz="800" b="1" i="0" u="none" strike="noStrike">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649029390"/>
                  </a:ext>
                </a:extLst>
              </a:tr>
              <a:tr h="251694">
                <a:tc>
                  <a:txBody>
                    <a:bodyPr/>
                    <a:lstStyle/>
                    <a:p>
                      <a:pPr algn="l" fontAlgn="ctr"/>
                      <a:r>
                        <a:rPr lang="fr-FR" sz="800" b="1" i="0" u="none" strike="noStrike">
                          <a:solidFill>
                            <a:srgbClr val="DD4B5A"/>
                          </a:solidFill>
                          <a:effectLst/>
                          <a:latin typeface="Tahoma" panose="020B0604030504040204" pitchFamily="34" charset="0"/>
                        </a:rPr>
                        <a:t>-13</a:t>
                      </a:r>
                    </a:p>
                  </a:txBody>
                  <a:tcPr marL="7620" marR="7620" marT="7620" marB="0" anchor="ctr">
                    <a:lnL>
                      <a:noFill/>
                    </a:lnL>
                    <a:lnR>
                      <a:noFill/>
                    </a:lnR>
                    <a:lnT>
                      <a:noFill/>
                    </a:lnT>
                    <a:lnB>
                      <a:noFill/>
                    </a:lnB>
                  </a:tcPr>
                </a:tc>
                <a:extLst>
                  <a:ext uri="{0D108BD9-81ED-4DB2-BD59-A6C34878D82A}">
                    <a16:rowId xmlns:a16="http://schemas.microsoft.com/office/drawing/2014/main" val="167099892"/>
                  </a:ext>
                </a:extLst>
              </a:tr>
              <a:tr h="251694">
                <a:tc>
                  <a:txBody>
                    <a:bodyPr/>
                    <a:lstStyle/>
                    <a:p>
                      <a:pPr algn="l" fontAlgn="ctr"/>
                      <a:r>
                        <a:rPr lang="fr-FR" sz="800" b="1" i="0" u="none" strike="noStrike">
                          <a:solidFill>
                            <a:srgbClr val="00B050"/>
                          </a:solidFill>
                          <a:effectLst/>
                          <a:latin typeface="Tahoma" panose="020B0604030504040204" pitchFamily="34" charset="0"/>
                        </a:rPr>
                        <a:t>+12</a:t>
                      </a:r>
                    </a:p>
                  </a:txBody>
                  <a:tcPr marL="7620" marR="7620" marT="7620" marB="0" anchor="ctr">
                    <a:lnL>
                      <a:noFill/>
                    </a:lnL>
                    <a:lnR>
                      <a:noFill/>
                    </a:lnR>
                    <a:lnT>
                      <a:noFill/>
                    </a:lnT>
                    <a:lnB>
                      <a:noFill/>
                    </a:lnB>
                  </a:tcPr>
                </a:tc>
                <a:extLst>
                  <a:ext uri="{0D108BD9-81ED-4DB2-BD59-A6C34878D82A}">
                    <a16:rowId xmlns:a16="http://schemas.microsoft.com/office/drawing/2014/main" val="2410583764"/>
                  </a:ext>
                </a:extLst>
              </a:tr>
              <a:tr h="251694">
                <a:tc>
                  <a:txBody>
                    <a:bodyPr/>
                    <a:lstStyle/>
                    <a:p>
                      <a:pPr algn="l" fontAlgn="ctr"/>
                      <a:r>
                        <a:rPr lang="fr-FR" sz="800" b="1" i="0" u="none" strike="noStrike">
                          <a:solidFill>
                            <a:srgbClr val="DD4B5A"/>
                          </a:solidFill>
                          <a:effectLst/>
                          <a:latin typeface="Tahoma" panose="020B0604030504040204" pitchFamily="34" charset="0"/>
                        </a:rPr>
                        <a:t>-10</a:t>
                      </a:r>
                    </a:p>
                  </a:txBody>
                  <a:tcPr marL="7620" marR="7620" marT="7620" marB="0" anchor="ctr">
                    <a:lnL>
                      <a:noFill/>
                    </a:lnL>
                    <a:lnR>
                      <a:noFill/>
                    </a:lnR>
                    <a:lnT>
                      <a:noFill/>
                    </a:lnT>
                    <a:lnB>
                      <a:noFill/>
                    </a:lnB>
                  </a:tcPr>
                </a:tc>
                <a:extLst>
                  <a:ext uri="{0D108BD9-81ED-4DB2-BD59-A6C34878D82A}">
                    <a16:rowId xmlns:a16="http://schemas.microsoft.com/office/drawing/2014/main" val="68979219"/>
                  </a:ext>
                </a:extLst>
              </a:tr>
              <a:tr h="251694">
                <a:tc>
                  <a:txBody>
                    <a:bodyPr/>
                    <a:lstStyle/>
                    <a:p>
                      <a:pPr algn="l" fontAlgn="ctr"/>
                      <a:r>
                        <a:rPr lang="fr-FR" sz="800" b="1" i="0" u="none" strike="noStrike" dirty="0">
                          <a:solidFill>
                            <a:srgbClr val="00B050"/>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1229078173"/>
                  </a:ext>
                </a:extLst>
              </a:tr>
            </a:tbl>
          </a:graphicData>
        </a:graphic>
      </p:graphicFrame>
      <p:cxnSp>
        <p:nvCxnSpPr>
          <p:cNvPr id="14" name="Connecteur droit avec flèche 73">
            <a:extLst>
              <a:ext uri="{FF2B5EF4-FFF2-40B4-BE49-F238E27FC236}">
                <a16:creationId xmlns:a16="http://schemas.microsoft.com/office/drawing/2014/main" id="{55E691D1-3F9C-416A-BBCA-193987D65943}"/>
              </a:ext>
            </a:extLst>
          </p:cNvPr>
          <p:cNvCxnSpPr/>
          <p:nvPr/>
        </p:nvCxnSpPr>
        <p:spPr bwMode="auto">
          <a:xfrm flipV="1">
            <a:off x="6362181" y="351970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15" name="Connecteur droit avec flèche 73">
            <a:extLst>
              <a:ext uri="{FF2B5EF4-FFF2-40B4-BE49-F238E27FC236}">
                <a16:creationId xmlns:a16="http://schemas.microsoft.com/office/drawing/2014/main" id="{99572823-78B9-45C1-AC0B-C45E63F10402}"/>
              </a:ext>
            </a:extLst>
          </p:cNvPr>
          <p:cNvCxnSpPr/>
          <p:nvPr/>
        </p:nvCxnSpPr>
        <p:spPr bwMode="auto">
          <a:xfrm flipV="1">
            <a:off x="6362181" y="427678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16" name="Connecteur droit avec flèche 73">
            <a:extLst>
              <a:ext uri="{FF2B5EF4-FFF2-40B4-BE49-F238E27FC236}">
                <a16:creationId xmlns:a16="http://schemas.microsoft.com/office/drawing/2014/main" id="{9D6D02AD-BAE4-4EB7-9151-5B838F1AE377}"/>
              </a:ext>
            </a:extLst>
          </p:cNvPr>
          <p:cNvCxnSpPr/>
          <p:nvPr/>
        </p:nvCxnSpPr>
        <p:spPr bwMode="auto">
          <a:xfrm flipV="1">
            <a:off x="6362181" y="526001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17" name="Connecteur droit avec flèche 73">
            <a:extLst>
              <a:ext uri="{FF2B5EF4-FFF2-40B4-BE49-F238E27FC236}">
                <a16:creationId xmlns:a16="http://schemas.microsoft.com/office/drawing/2014/main" id="{72CCADD0-4E93-4DEA-9EB4-1B419C731D20}"/>
              </a:ext>
            </a:extLst>
          </p:cNvPr>
          <p:cNvCxnSpPr/>
          <p:nvPr/>
        </p:nvCxnSpPr>
        <p:spPr bwMode="auto">
          <a:xfrm flipV="1">
            <a:off x="6362181" y="576145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18" name="Connecteur droit avec flèche 65">
            <a:extLst>
              <a:ext uri="{FF2B5EF4-FFF2-40B4-BE49-F238E27FC236}">
                <a16:creationId xmlns:a16="http://schemas.microsoft.com/office/drawing/2014/main" id="{F0037310-AA78-42CD-AA80-7EE42EBAB571}"/>
              </a:ext>
            </a:extLst>
          </p:cNvPr>
          <p:cNvCxnSpPr/>
          <p:nvPr/>
        </p:nvCxnSpPr>
        <p:spPr bwMode="auto">
          <a:xfrm>
            <a:off x="6368935" y="37836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0" name="Connecteur droit avec flèche 65">
            <a:extLst>
              <a:ext uri="{FF2B5EF4-FFF2-40B4-BE49-F238E27FC236}">
                <a16:creationId xmlns:a16="http://schemas.microsoft.com/office/drawing/2014/main" id="{21CBF233-30A9-45A6-BA02-EC2FC187574A}"/>
              </a:ext>
            </a:extLst>
          </p:cNvPr>
          <p:cNvCxnSpPr/>
          <p:nvPr/>
        </p:nvCxnSpPr>
        <p:spPr bwMode="auto">
          <a:xfrm>
            <a:off x="6368935" y="402750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1" name="Connecteur droit avec flèche 65">
            <a:extLst>
              <a:ext uri="{FF2B5EF4-FFF2-40B4-BE49-F238E27FC236}">
                <a16:creationId xmlns:a16="http://schemas.microsoft.com/office/drawing/2014/main" id="{AD94696B-AA50-4E55-9536-6FD2F0AACF69}"/>
              </a:ext>
            </a:extLst>
          </p:cNvPr>
          <p:cNvCxnSpPr/>
          <p:nvPr/>
        </p:nvCxnSpPr>
        <p:spPr bwMode="auto">
          <a:xfrm>
            <a:off x="6368935" y="45304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2" name="Connecteur droit avec flèche 65">
            <a:extLst>
              <a:ext uri="{FF2B5EF4-FFF2-40B4-BE49-F238E27FC236}">
                <a16:creationId xmlns:a16="http://schemas.microsoft.com/office/drawing/2014/main" id="{A10E42B5-ADFC-43BE-86E5-5EA81F5BAF3D}"/>
              </a:ext>
            </a:extLst>
          </p:cNvPr>
          <p:cNvCxnSpPr/>
          <p:nvPr/>
        </p:nvCxnSpPr>
        <p:spPr bwMode="auto">
          <a:xfrm>
            <a:off x="6368935" y="50257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3" name="Connecteur droit avec flèche 65">
            <a:extLst>
              <a:ext uri="{FF2B5EF4-FFF2-40B4-BE49-F238E27FC236}">
                <a16:creationId xmlns:a16="http://schemas.microsoft.com/office/drawing/2014/main" id="{2221B7F6-21CD-429F-865E-C0901D8C9467}"/>
              </a:ext>
            </a:extLst>
          </p:cNvPr>
          <p:cNvCxnSpPr/>
          <p:nvPr/>
        </p:nvCxnSpPr>
        <p:spPr bwMode="auto">
          <a:xfrm>
            <a:off x="6368935" y="55210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4" name="Connecteur droit avec flèche 48">
            <a:extLst>
              <a:ext uri="{FF2B5EF4-FFF2-40B4-BE49-F238E27FC236}">
                <a16:creationId xmlns:a16="http://schemas.microsoft.com/office/drawing/2014/main" id="{508C20DF-65F9-4563-B9D7-2AA15AD64442}"/>
              </a:ext>
            </a:extLst>
          </p:cNvPr>
          <p:cNvCxnSpPr/>
          <p:nvPr/>
        </p:nvCxnSpPr>
        <p:spPr bwMode="auto">
          <a:xfrm rot="2700000" flipV="1">
            <a:off x="6339097" y="477432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aphicFrame>
        <p:nvGraphicFramePr>
          <p:cNvPr id="25" name="Tabela 24">
            <a:extLst>
              <a:ext uri="{FF2B5EF4-FFF2-40B4-BE49-F238E27FC236}">
                <a16:creationId xmlns:a16="http://schemas.microsoft.com/office/drawing/2014/main" id="{DA4C209D-3602-4CAF-8F25-CAED96158ED8}"/>
              </a:ext>
            </a:extLst>
          </p:cNvPr>
          <p:cNvGraphicFramePr>
            <a:graphicFrameLocks noGrp="1"/>
          </p:cNvGraphicFramePr>
          <p:nvPr/>
        </p:nvGraphicFramePr>
        <p:xfrm>
          <a:off x="7558856" y="3460766"/>
          <a:ext cx="336755" cy="2497580"/>
        </p:xfrm>
        <a:graphic>
          <a:graphicData uri="http://schemas.openxmlformats.org/drawingml/2006/table">
            <a:tbl>
              <a:tblPr/>
              <a:tblGrid>
                <a:gridCol w="336755">
                  <a:extLst>
                    <a:ext uri="{9D8B030D-6E8A-4147-A177-3AD203B41FA5}">
                      <a16:colId xmlns:a16="http://schemas.microsoft.com/office/drawing/2014/main" val="4141838802"/>
                    </a:ext>
                  </a:extLst>
                </a:gridCol>
              </a:tblGrid>
              <a:tr h="251694">
                <a:tc>
                  <a:txBody>
                    <a:bodyPr/>
                    <a:lstStyle/>
                    <a:p>
                      <a:pPr algn="l" fontAlgn="ctr"/>
                      <a:r>
                        <a:rPr lang="fr-FR" sz="800" b="1" i="0" u="none" strike="noStrike" dirty="0">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398993495"/>
                  </a:ext>
                </a:extLst>
              </a:tr>
              <a:tr h="251694">
                <a:tc>
                  <a:txBody>
                    <a:bodyPr/>
                    <a:lstStyle/>
                    <a:p>
                      <a:pPr algn="l" fontAlgn="ctr"/>
                      <a:r>
                        <a:rPr lang="fr-FR" sz="800" b="1" i="0" u="none" strike="noStrike" dirty="0">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1179944727"/>
                  </a:ext>
                </a:extLst>
              </a:tr>
              <a:tr h="251694">
                <a:tc>
                  <a:txBody>
                    <a:bodyPr/>
                    <a:lstStyle/>
                    <a:p>
                      <a:pPr algn="l" fontAlgn="ctr"/>
                      <a:r>
                        <a:rPr lang="fr-FR" sz="800" b="1" i="0" u="none" strike="noStrike" dirty="0">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9454752"/>
                  </a:ext>
                </a:extLst>
              </a:tr>
              <a:tr h="251694">
                <a:tc>
                  <a:txBody>
                    <a:bodyPr/>
                    <a:lstStyle/>
                    <a:p>
                      <a:pPr algn="l" fontAlgn="ctr"/>
                      <a:r>
                        <a:rPr lang="fr-FR" sz="800" b="1" i="0" u="none" strike="noStrike" dirty="0">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401964245"/>
                  </a:ext>
                </a:extLst>
              </a:tr>
              <a:tr h="242014">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996898590"/>
                  </a:ext>
                </a:extLst>
              </a:tr>
              <a:tr h="242014">
                <a:tc>
                  <a:txBody>
                    <a:bodyPr/>
                    <a:lstStyle/>
                    <a:p>
                      <a:pPr algn="l" fontAlgn="ctr"/>
                      <a:r>
                        <a:rPr lang="fr-FR" sz="800" b="1" i="0" u="none" strike="noStrike" dirty="0">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649029390"/>
                  </a:ext>
                </a:extLst>
              </a:tr>
              <a:tr h="251694">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67099892"/>
                  </a:ext>
                </a:extLst>
              </a:tr>
              <a:tr h="251694">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410583764"/>
                  </a:ext>
                </a:extLst>
              </a:tr>
              <a:tr h="251694">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68979219"/>
                  </a:ext>
                </a:extLst>
              </a:tr>
              <a:tr h="251694">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229078173"/>
                  </a:ext>
                </a:extLst>
              </a:tr>
            </a:tbl>
          </a:graphicData>
        </a:graphic>
      </p:graphicFrame>
      <p:graphicFrame>
        <p:nvGraphicFramePr>
          <p:cNvPr id="26" name="Tabela 25">
            <a:extLst>
              <a:ext uri="{FF2B5EF4-FFF2-40B4-BE49-F238E27FC236}">
                <a16:creationId xmlns:a16="http://schemas.microsoft.com/office/drawing/2014/main" id="{4CE1C637-959C-4AA1-A2B4-5B76E0BA9AE7}"/>
              </a:ext>
            </a:extLst>
          </p:cNvPr>
          <p:cNvGraphicFramePr>
            <a:graphicFrameLocks noGrp="1"/>
          </p:cNvGraphicFramePr>
          <p:nvPr/>
        </p:nvGraphicFramePr>
        <p:xfrm>
          <a:off x="8633074" y="3460766"/>
          <a:ext cx="336755" cy="2497580"/>
        </p:xfrm>
        <a:graphic>
          <a:graphicData uri="http://schemas.openxmlformats.org/drawingml/2006/table">
            <a:tbl>
              <a:tblPr/>
              <a:tblGrid>
                <a:gridCol w="336755">
                  <a:extLst>
                    <a:ext uri="{9D8B030D-6E8A-4147-A177-3AD203B41FA5}">
                      <a16:colId xmlns:a16="http://schemas.microsoft.com/office/drawing/2014/main" val="4141838802"/>
                    </a:ext>
                  </a:extLst>
                </a:gridCol>
              </a:tblGrid>
              <a:tr h="251694">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98993495"/>
                  </a:ext>
                </a:extLst>
              </a:tr>
              <a:tr h="251694">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179944727"/>
                  </a:ext>
                </a:extLst>
              </a:tr>
              <a:tr h="251694">
                <a:tc>
                  <a:txBody>
                    <a:bodyPr/>
                    <a:lstStyle/>
                    <a:p>
                      <a:pPr algn="l" fontAlgn="ctr"/>
                      <a:r>
                        <a:rPr lang="fr-FR" sz="800" b="1" i="0" u="none" strike="noStrike">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9454752"/>
                  </a:ext>
                </a:extLst>
              </a:tr>
              <a:tr h="251694">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401964245"/>
                  </a:ext>
                </a:extLst>
              </a:tr>
              <a:tr h="242014">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996898590"/>
                  </a:ext>
                </a:extLst>
              </a:tr>
              <a:tr h="242014">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649029390"/>
                  </a:ext>
                </a:extLst>
              </a:tr>
              <a:tr h="251694">
                <a:tc>
                  <a:txBody>
                    <a:bodyPr/>
                    <a:lstStyle/>
                    <a:p>
                      <a:pPr algn="l" fontAlgn="ctr"/>
                      <a:r>
                        <a:rPr lang="fr-FR" sz="800" b="1" i="0" u="none" strike="noStrike">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167099892"/>
                  </a:ext>
                </a:extLst>
              </a:tr>
              <a:tr h="251694">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410583764"/>
                  </a:ext>
                </a:extLst>
              </a:tr>
              <a:tr h="251694">
                <a:tc>
                  <a:txBody>
                    <a:bodyPr/>
                    <a:lstStyle/>
                    <a:p>
                      <a:pPr algn="l" fontAlgn="ctr"/>
                      <a:r>
                        <a:rPr lang="fr-FR" sz="800" b="1" i="0" u="none" strike="noStrike">
                          <a:solidFill>
                            <a:srgbClr val="DD4B5A"/>
                          </a:solidFill>
                          <a:effectLst/>
                          <a:latin typeface="Tahoma" panose="020B0604030504040204" pitchFamily="34" charset="0"/>
                        </a:rPr>
                        <a:t>-22</a:t>
                      </a:r>
                    </a:p>
                  </a:txBody>
                  <a:tcPr marL="7620" marR="7620" marT="7620" marB="0" anchor="ctr">
                    <a:lnL>
                      <a:noFill/>
                    </a:lnL>
                    <a:lnR>
                      <a:noFill/>
                    </a:lnR>
                    <a:lnT>
                      <a:noFill/>
                    </a:lnT>
                    <a:lnB>
                      <a:noFill/>
                    </a:lnB>
                  </a:tcPr>
                </a:tc>
                <a:extLst>
                  <a:ext uri="{0D108BD9-81ED-4DB2-BD59-A6C34878D82A}">
                    <a16:rowId xmlns:a16="http://schemas.microsoft.com/office/drawing/2014/main" val="68979219"/>
                  </a:ext>
                </a:extLst>
              </a:tr>
              <a:tr h="251694">
                <a:tc>
                  <a:txBody>
                    <a:bodyPr/>
                    <a:lstStyle/>
                    <a:p>
                      <a:pPr algn="l" fontAlgn="ctr"/>
                      <a:r>
                        <a:rPr lang="fr-FR" sz="800" b="1" i="0" u="none" strike="noStrike" dirty="0">
                          <a:solidFill>
                            <a:srgbClr val="00B050"/>
                          </a:solidFill>
                          <a:effectLst/>
                          <a:latin typeface="Tahoma" panose="020B0604030504040204" pitchFamily="34" charset="0"/>
                        </a:rPr>
                        <a:t>+21</a:t>
                      </a:r>
                    </a:p>
                  </a:txBody>
                  <a:tcPr marL="7620" marR="7620" marT="7620" marB="0" anchor="ctr">
                    <a:lnL>
                      <a:noFill/>
                    </a:lnL>
                    <a:lnR>
                      <a:noFill/>
                    </a:lnR>
                    <a:lnT>
                      <a:noFill/>
                    </a:lnT>
                    <a:lnB>
                      <a:noFill/>
                    </a:lnB>
                  </a:tcPr>
                </a:tc>
                <a:extLst>
                  <a:ext uri="{0D108BD9-81ED-4DB2-BD59-A6C34878D82A}">
                    <a16:rowId xmlns:a16="http://schemas.microsoft.com/office/drawing/2014/main" val="1229078173"/>
                  </a:ext>
                </a:extLst>
              </a:tr>
            </a:tbl>
          </a:graphicData>
        </a:graphic>
      </p:graphicFrame>
      <p:cxnSp>
        <p:nvCxnSpPr>
          <p:cNvPr id="27" name="Connecteur droit avec flèche 65">
            <a:extLst>
              <a:ext uri="{FF2B5EF4-FFF2-40B4-BE49-F238E27FC236}">
                <a16:creationId xmlns:a16="http://schemas.microsoft.com/office/drawing/2014/main" id="{16DA8B2E-D816-461C-B2B1-5030C087AE64}"/>
              </a:ext>
            </a:extLst>
          </p:cNvPr>
          <p:cNvCxnSpPr/>
          <p:nvPr/>
        </p:nvCxnSpPr>
        <p:spPr bwMode="auto">
          <a:xfrm>
            <a:off x="7390015" y="354935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8" name="Connecteur droit avec flèche 73">
            <a:extLst>
              <a:ext uri="{FF2B5EF4-FFF2-40B4-BE49-F238E27FC236}">
                <a16:creationId xmlns:a16="http://schemas.microsoft.com/office/drawing/2014/main" id="{9FE4EB96-8547-4BB4-A15B-2602BCF88B31}"/>
              </a:ext>
            </a:extLst>
          </p:cNvPr>
          <p:cNvCxnSpPr/>
          <p:nvPr/>
        </p:nvCxnSpPr>
        <p:spPr bwMode="auto">
          <a:xfrm flipV="1">
            <a:off x="7400406" y="377687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9" name="Connecteur droit avec flèche 48">
            <a:extLst>
              <a:ext uri="{FF2B5EF4-FFF2-40B4-BE49-F238E27FC236}">
                <a16:creationId xmlns:a16="http://schemas.microsoft.com/office/drawing/2014/main" id="{274E3BF9-E5DD-4522-81EE-75888AAAAA2C}"/>
              </a:ext>
            </a:extLst>
          </p:cNvPr>
          <p:cNvCxnSpPr/>
          <p:nvPr/>
        </p:nvCxnSpPr>
        <p:spPr bwMode="auto">
          <a:xfrm rot="2700000" flipV="1">
            <a:off x="7372030" y="403772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30" name="Connecteur droit avec flèche 48">
            <a:extLst>
              <a:ext uri="{FF2B5EF4-FFF2-40B4-BE49-F238E27FC236}">
                <a16:creationId xmlns:a16="http://schemas.microsoft.com/office/drawing/2014/main" id="{83FAD799-1CE4-4027-A8C9-9CC6C957B94B}"/>
              </a:ext>
            </a:extLst>
          </p:cNvPr>
          <p:cNvCxnSpPr/>
          <p:nvPr/>
        </p:nvCxnSpPr>
        <p:spPr bwMode="auto">
          <a:xfrm rot="2700000" flipV="1">
            <a:off x="7372030" y="428325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31" name="Connecteur droit avec flèche 65">
            <a:extLst>
              <a:ext uri="{FF2B5EF4-FFF2-40B4-BE49-F238E27FC236}">
                <a16:creationId xmlns:a16="http://schemas.microsoft.com/office/drawing/2014/main" id="{5A7D6C3D-8DF8-4267-952D-E67E79620002}"/>
              </a:ext>
            </a:extLst>
          </p:cNvPr>
          <p:cNvCxnSpPr/>
          <p:nvPr/>
        </p:nvCxnSpPr>
        <p:spPr bwMode="auto">
          <a:xfrm>
            <a:off x="7390015" y="454841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2" name="Connecteur droit avec flèche 73">
            <a:extLst>
              <a:ext uri="{FF2B5EF4-FFF2-40B4-BE49-F238E27FC236}">
                <a16:creationId xmlns:a16="http://schemas.microsoft.com/office/drawing/2014/main" id="{36F460D7-9017-45CF-B0F1-22DB202CF1D8}"/>
              </a:ext>
            </a:extLst>
          </p:cNvPr>
          <p:cNvCxnSpPr/>
          <p:nvPr/>
        </p:nvCxnSpPr>
        <p:spPr bwMode="auto">
          <a:xfrm flipV="1">
            <a:off x="7400406" y="478441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3" name="Connecteur droit avec flèche 73">
            <a:extLst>
              <a:ext uri="{FF2B5EF4-FFF2-40B4-BE49-F238E27FC236}">
                <a16:creationId xmlns:a16="http://schemas.microsoft.com/office/drawing/2014/main" id="{50FADB83-4978-4A77-A036-F7115432695F}"/>
              </a:ext>
            </a:extLst>
          </p:cNvPr>
          <p:cNvCxnSpPr/>
          <p:nvPr/>
        </p:nvCxnSpPr>
        <p:spPr bwMode="auto">
          <a:xfrm flipV="1">
            <a:off x="7400406" y="5029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4" name="Connecteur droit avec flèche 65">
            <a:extLst>
              <a:ext uri="{FF2B5EF4-FFF2-40B4-BE49-F238E27FC236}">
                <a16:creationId xmlns:a16="http://schemas.microsoft.com/office/drawing/2014/main" id="{17C8627A-23B6-450F-8FCC-8F564AD9FED6}"/>
              </a:ext>
            </a:extLst>
          </p:cNvPr>
          <p:cNvCxnSpPr/>
          <p:nvPr/>
        </p:nvCxnSpPr>
        <p:spPr bwMode="auto">
          <a:xfrm>
            <a:off x="7390015" y="527655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5" name="Connecteur droit avec flèche 65">
            <a:extLst>
              <a:ext uri="{FF2B5EF4-FFF2-40B4-BE49-F238E27FC236}">
                <a16:creationId xmlns:a16="http://schemas.microsoft.com/office/drawing/2014/main" id="{9DCA62E3-BC04-4D6E-AE39-34F3F1DD724B}"/>
              </a:ext>
            </a:extLst>
          </p:cNvPr>
          <p:cNvCxnSpPr/>
          <p:nvPr/>
        </p:nvCxnSpPr>
        <p:spPr bwMode="auto">
          <a:xfrm>
            <a:off x="7390015" y="553055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6" name="Connecteur droit avec flèche 73">
            <a:extLst>
              <a:ext uri="{FF2B5EF4-FFF2-40B4-BE49-F238E27FC236}">
                <a16:creationId xmlns:a16="http://schemas.microsoft.com/office/drawing/2014/main" id="{DFBFC10E-F584-4ECC-A103-5EE544B539F7}"/>
              </a:ext>
            </a:extLst>
          </p:cNvPr>
          <p:cNvCxnSpPr/>
          <p:nvPr/>
        </p:nvCxnSpPr>
        <p:spPr bwMode="auto">
          <a:xfrm flipV="1">
            <a:off x="7400406" y="57665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7" name="Connecteur droit avec flèche 73">
            <a:extLst>
              <a:ext uri="{FF2B5EF4-FFF2-40B4-BE49-F238E27FC236}">
                <a16:creationId xmlns:a16="http://schemas.microsoft.com/office/drawing/2014/main" id="{7E49408F-71ED-40C7-89C4-88B6DEF776AF}"/>
              </a:ext>
            </a:extLst>
          </p:cNvPr>
          <p:cNvCxnSpPr/>
          <p:nvPr/>
        </p:nvCxnSpPr>
        <p:spPr bwMode="auto">
          <a:xfrm flipV="1">
            <a:off x="8496235" y="352287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8" name="Connecteur droit avec flèche 73">
            <a:extLst>
              <a:ext uri="{FF2B5EF4-FFF2-40B4-BE49-F238E27FC236}">
                <a16:creationId xmlns:a16="http://schemas.microsoft.com/office/drawing/2014/main" id="{0FA69A41-3FE8-46A9-A80D-A377352D4BA7}"/>
              </a:ext>
            </a:extLst>
          </p:cNvPr>
          <p:cNvCxnSpPr/>
          <p:nvPr/>
        </p:nvCxnSpPr>
        <p:spPr bwMode="auto">
          <a:xfrm flipV="1">
            <a:off x="8496235" y="477594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9" name="Connecteur droit avec flèche 73">
            <a:extLst>
              <a:ext uri="{FF2B5EF4-FFF2-40B4-BE49-F238E27FC236}">
                <a16:creationId xmlns:a16="http://schemas.microsoft.com/office/drawing/2014/main" id="{612DDAA0-9934-4017-8003-707FC4648E63}"/>
              </a:ext>
            </a:extLst>
          </p:cNvPr>
          <p:cNvCxnSpPr/>
          <p:nvPr/>
        </p:nvCxnSpPr>
        <p:spPr bwMode="auto">
          <a:xfrm flipV="1">
            <a:off x="8496235" y="576654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0" name="Connecteur droit avec flèche 65">
            <a:extLst>
              <a:ext uri="{FF2B5EF4-FFF2-40B4-BE49-F238E27FC236}">
                <a16:creationId xmlns:a16="http://schemas.microsoft.com/office/drawing/2014/main" id="{9FA61701-63D6-4A88-B94B-FB9EC1B67746}"/>
              </a:ext>
            </a:extLst>
          </p:cNvPr>
          <p:cNvCxnSpPr/>
          <p:nvPr/>
        </p:nvCxnSpPr>
        <p:spPr bwMode="auto">
          <a:xfrm>
            <a:off x="8494311" y="454841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1" name="Connecteur droit avec flèche 65">
            <a:extLst>
              <a:ext uri="{FF2B5EF4-FFF2-40B4-BE49-F238E27FC236}">
                <a16:creationId xmlns:a16="http://schemas.microsoft.com/office/drawing/2014/main" id="{E5006791-5B33-45B6-97E0-D6E909132C17}"/>
              </a:ext>
            </a:extLst>
          </p:cNvPr>
          <p:cNvCxnSpPr/>
          <p:nvPr/>
        </p:nvCxnSpPr>
        <p:spPr bwMode="auto">
          <a:xfrm>
            <a:off x="8494311" y="428595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2" name="Connecteur droit avec flèche 65">
            <a:extLst>
              <a:ext uri="{FF2B5EF4-FFF2-40B4-BE49-F238E27FC236}">
                <a16:creationId xmlns:a16="http://schemas.microsoft.com/office/drawing/2014/main" id="{68BD84C6-77DE-42D9-8840-67AA034FB94D}"/>
              </a:ext>
            </a:extLst>
          </p:cNvPr>
          <p:cNvCxnSpPr/>
          <p:nvPr/>
        </p:nvCxnSpPr>
        <p:spPr bwMode="auto">
          <a:xfrm>
            <a:off x="8494311" y="378642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3" name="Connecteur droit avec flèche 65">
            <a:extLst>
              <a:ext uri="{FF2B5EF4-FFF2-40B4-BE49-F238E27FC236}">
                <a16:creationId xmlns:a16="http://schemas.microsoft.com/office/drawing/2014/main" id="{92990DB5-7F3E-403A-9F1B-931A318ABE1F}"/>
              </a:ext>
            </a:extLst>
          </p:cNvPr>
          <p:cNvCxnSpPr/>
          <p:nvPr/>
        </p:nvCxnSpPr>
        <p:spPr bwMode="auto">
          <a:xfrm>
            <a:off x="8494311" y="552208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4" name="Connecteur droit avec flèche 73">
            <a:extLst>
              <a:ext uri="{FF2B5EF4-FFF2-40B4-BE49-F238E27FC236}">
                <a16:creationId xmlns:a16="http://schemas.microsoft.com/office/drawing/2014/main" id="{80B57150-93B8-4C7A-9E57-91F7858E9CE4}"/>
              </a:ext>
            </a:extLst>
          </p:cNvPr>
          <p:cNvCxnSpPr/>
          <p:nvPr/>
        </p:nvCxnSpPr>
        <p:spPr bwMode="auto">
          <a:xfrm flipV="1">
            <a:off x="8496235" y="526701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5" name="Connecteur droit avec flèche 48">
            <a:extLst>
              <a:ext uri="{FF2B5EF4-FFF2-40B4-BE49-F238E27FC236}">
                <a16:creationId xmlns:a16="http://schemas.microsoft.com/office/drawing/2014/main" id="{3B953CA1-81B6-49C1-B8C2-4C36EF7BC490}"/>
              </a:ext>
            </a:extLst>
          </p:cNvPr>
          <p:cNvCxnSpPr/>
          <p:nvPr/>
        </p:nvCxnSpPr>
        <p:spPr bwMode="auto">
          <a:xfrm rot="2700000" flipV="1">
            <a:off x="8459393" y="403772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50" name="Connecteur droit avec flèche 65">
            <a:extLst>
              <a:ext uri="{FF2B5EF4-FFF2-40B4-BE49-F238E27FC236}">
                <a16:creationId xmlns:a16="http://schemas.microsoft.com/office/drawing/2014/main" id="{778E4F37-C89C-4871-A873-2AD89ACAC870}"/>
              </a:ext>
            </a:extLst>
          </p:cNvPr>
          <p:cNvCxnSpPr/>
          <p:nvPr/>
        </p:nvCxnSpPr>
        <p:spPr bwMode="auto">
          <a:xfrm>
            <a:off x="8494311" y="503102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pic>
        <p:nvPicPr>
          <p:cNvPr id="51" name="Image 4" descr="Une image contenant texte, clipart&#10;&#10;Description générée automatiquement">
            <a:extLst>
              <a:ext uri="{FF2B5EF4-FFF2-40B4-BE49-F238E27FC236}">
                <a16:creationId xmlns:a16="http://schemas.microsoft.com/office/drawing/2014/main" id="{FC260343-EE35-49F5-8FDA-36FB06794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1513" y="1243853"/>
            <a:ext cx="488277" cy="488277"/>
          </a:xfrm>
          <a:prstGeom prst="rect">
            <a:avLst/>
          </a:prstGeom>
        </p:spPr>
      </p:pic>
      <p:pic>
        <p:nvPicPr>
          <p:cNvPr id="52" name="Image 8">
            <a:extLst>
              <a:ext uri="{FF2B5EF4-FFF2-40B4-BE49-F238E27FC236}">
                <a16:creationId xmlns:a16="http://schemas.microsoft.com/office/drawing/2014/main" id="{CF89FC2D-26AD-48A6-8A2E-DABDD50373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3595" y="1243853"/>
            <a:ext cx="488277" cy="488277"/>
          </a:xfrm>
          <a:prstGeom prst="rect">
            <a:avLst/>
          </a:prstGeom>
        </p:spPr>
      </p:pic>
      <p:pic>
        <p:nvPicPr>
          <p:cNvPr id="53" name="Image 10">
            <a:extLst>
              <a:ext uri="{FF2B5EF4-FFF2-40B4-BE49-F238E27FC236}">
                <a16:creationId xmlns:a16="http://schemas.microsoft.com/office/drawing/2014/main" id="{890CB5D6-441A-46FD-B19B-1FF96D0E29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7554" y="1243853"/>
            <a:ext cx="488277" cy="488277"/>
          </a:xfrm>
          <a:prstGeom prst="rect">
            <a:avLst/>
          </a:prstGeom>
        </p:spPr>
      </p:pic>
      <p:pic>
        <p:nvPicPr>
          <p:cNvPr id="54" name="Image 12" descr="Une image contenant texte, clipart&#10;&#10;Description générée automatiquement">
            <a:extLst>
              <a:ext uri="{FF2B5EF4-FFF2-40B4-BE49-F238E27FC236}">
                <a16:creationId xmlns:a16="http://schemas.microsoft.com/office/drawing/2014/main" id="{FC593403-93C3-4514-9792-C52A64DBB3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9637" y="1243853"/>
            <a:ext cx="488277" cy="488277"/>
          </a:xfrm>
          <a:prstGeom prst="rect">
            <a:avLst/>
          </a:prstGeom>
        </p:spPr>
      </p:pic>
      <p:pic>
        <p:nvPicPr>
          <p:cNvPr id="55" name="Image 14">
            <a:extLst>
              <a:ext uri="{FF2B5EF4-FFF2-40B4-BE49-F238E27FC236}">
                <a16:creationId xmlns:a16="http://schemas.microsoft.com/office/drawing/2014/main" id="{273FFFEF-AFC1-473B-A4FD-5513917CB8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5472" y="1215278"/>
            <a:ext cx="488277" cy="488277"/>
          </a:xfrm>
          <a:prstGeom prst="rect">
            <a:avLst/>
          </a:prstGeom>
        </p:spPr>
      </p:pic>
      <p:grpSp>
        <p:nvGrpSpPr>
          <p:cNvPr id="46" name="Groupe 178">
            <a:extLst>
              <a:ext uri="{FF2B5EF4-FFF2-40B4-BE49-F238E27FC236}">
                <a16:creationId xmlns:a16="http://schemas.microsoft.com/office/drawing/2014/main" id="{6BF74ACB-2E7E-48F5-8DB3-0E308244F01B}"/>
              </a:ext>
            </a:extLst>
          </p:cNvPr>
          <p:cNvGrpSpPr/>
          <p:nvPr/>
        </p:nvGrpSpPr>
        <p:grpSpPr>
          <a:xfrm>
            <a:off x="6399482" y="6419414"/>
            <a:ext cx="2786465" cy="215444"/>
            <a:chOff x="6180269" y="5701497"/>
            <a:chExt cx="2786465" cy="215444"/>
          </a:xfrm>
        </p:grpSpPr>
        <p:sp>
          <p:nvSpPr>
            <p:cNvPr id="48" name="ZoneTexte 144">
              <a:extLst>
                <a:ext uri="{FF2B5EF4-FFF2-40B4-BE49-F238E27FC236}">
                  <a16:creationId xmlns:a16="http://schemas.microsoft.com/office/drawing/2014/main" id="{F32DFF10-31A3-4A53-AE8E-9E4783038127}"/>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9" name="Connecteur droit avec flèche 161">
              <a:extLst>
                <a:ext uri="{FF2B5EF4-FFF2-40B4-BE49-F238E27FC236}">
                  <a16:creationId xmlns:a16="http://schemas.microsoft.com/office/drawing/2014/main" id="{29C28273-88D2-4FB3-95FB-DAC20732B604}"/>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6" name="Connecteur droit avec flèche 176">
              <a:extLst>
                <a:ext uri="{FF2B5EF4-FFF2-40B4-BE49-F238E27FC236}">
                  <a16:creationId xmlns:a16="http://schemas.microsoft.com/office/drawing/2014/main" id="{0E682B90-3AE2-4066-9DD8-4C3D513BC8BA}"/>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57" name="Groupe 56">
            <a:extLst>
              <a:ext uri="{FF2B5EF4-FFF2-40B4-BE49-F238E27FC236}">
                <a16:creationId xmlns:a16="http://schemas.microsoft.com/office/drawing/2014/main" id="{87181893-63D1-4688-80BE-05EA1B424C33}"/>
              </a:ext>
            </a:extLst>
          </p:cNvPr>
          <p:cNvGrpSpPr/>
          <p:nvPr/>
        </p:nvGrpSpPr>
        <p:grpSpPr>
          <a:xfrm>
            <a:off x="727555" y="820927"/>
            <a:ext cx="982374" cy="360000"/>
            <a:chOff x="727555" y="820927"/>
            <a:chExt cx="982374" cy="360000"/>
          </a:xfrm>
        </p:grpSpPr>
        <p:sp>
          <p:nvSpPr>
            <p:cNvPr id="58" name="Espace réservé du texte 4">
              <a:extLst>
                <a:ext uri="{FF2B5EF4-FFF2-40B4-BE49-F238E27FC236}">
                  <a16:creationId xmlns:a16="http://schemas.microsoft.com/office/drawing/2014/main" id="{4470DDA3-1CAD-4C32-A233-1A62E88D544D}"/>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59" name="Picture 2" descr="C:\Users\NicoC\Desktop\CEVIPOF\sample-01.png">
              <a:extLst>
                <a:ext uri="{FF2B5EF4-FFF2-40B4-BE49-F238E27FC236}">
                  <a16:creationId xmlns:a16="http://schemas.microsoft.com/office/drawing/2014/main" id="{E8E6A51D-5889-4875-942B-2B32DD4FCCE2}"/>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34825426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L’opinion sur l’ouverture de la France au monde d’aujourd’hui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40"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Q28. Estimez-vous que la France doit... ?</a:t>
            </a:r>
          </a:p>
        </p:txBody>
      </p:sp>
      <p:graphicFrame>
        <p:nvGraphicFramePr>
          <p:cNvPr id="21" name="Graphique 20">
            <a:extLst>
              <a:ext uri="{FF2B5EF4-FFF2-40B4-BE49-F238E27FC236}">
                <a16:creationId xmlns:a16="http://schemas.microsoft.com/office/drawing/2014/main" id="{1250B4A9-146F-4B35-A115-CA1BE525C42A}"/>
              </a:ext>
            </a:extLst>
          </p:cNvPr>
          <p:cNvGraphicFramePr/>
          <p:nvPr>
            <p:custDataLst>
              <p:tags r:id="rId2"/>
            </p:custDataLst>
            <p:extLst>
              <p:ext uri="{D42A27DB-BD31-4B8C-83A1-F6EECF244321}">
                <p14:modId xmlns:p14="http://schemas.microsoft.com/office/powerpoint/2010/main" val="3441211386"/>
              </p:ext>
            </p:extLst>
          </p:nvPr>
        </p:nvGraphicFramePr>
        <p:xfrm>
          <a:off x="4045067" y="1258224"/>
          <a:ext cx="4886364" cy="2608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Tableau 21">
            <a:extLst>
              <a:ext uri="{FF2B5EF4-FFF2-40B4-BE49-F238E27FC236}">
                <a16:creationId xmlns:a16="http://schemas.microsoft.com/office/drawing/2014/main" id="{BFC394B1-5742-4AD2-B017-8E12B2559075}"/>
              </a:ext>
            </a:extLst>
          </p:cNvPr>
          <p:cNvGraphicFramePr>
            <a:graphicFrameLocks noGrp="1"/>
          </p:cNvGraphicFramePr>
          <p:nvPr>
            <p:extLst>
              <p:ext uri="{D42A27DB-BD31-4B8C-83A1-F6EECF244321}">
                <p14:modId xmlns:p14="http://schemas.microsoft.com/office/powerpoint/2010/main" val="4263135787"/>
              </p:ext>
            </p:extLst>
          </p:nvPr>
        </p:nvGraphicFramePr>
        <p:xfrm>
          <a:off x="1137389" y="1362253"/>
          <a:ext cx="2971914" cy="2039111"/>
        </p:xfrm>
        <a:graphic>
          <a:graphicData uri="http://schemas.openxmlformats.org/drawingml/2006/table">
            <a:tbl>
              <a:tblPr/>
              <a:tblGrid>
                <a:gridCol w="2971914">
                  <a:extLst>
                    <a:ext uri="{9D8B030D-6E8A-4147-A177-3AD203B41FA5}">
                      <a16:colId xmlns:a16="http://schemas.microsoft.com/office/drawing/2014/main" val="20000"/>
                    </a:ext>
                  </a:extLst>
                </a:gridCol>
              </a:tblGrid>
              <a:tr h="496507">
                <a:tc>
                  <a:txBody>
                    <a:bodyPr/>
                    <a:lstStyle/>
                    <a:p>
                      <a:pPr algn="r" fontAlgn="ctr"/>
                      <a:r>
                        <a:rPr lang="fr-FR" sz="1200" b="0" i="0" u="none" strike="noStrike" dirty="0">
                          <a:solidFill>
                            <a:schemeClr val="tx1">
                              <a:lumMod val="75000"/>
                              <a:lumOff val="25000"/>
                            </a:schemeClr>
                          </a:solidFill>
                          <a:latin typeface="Tahoma"/>
                        </a:rPr>
                        <a:t>... s'ouvrir davantage au monde d'aujourd'hui</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96507">
                <a:tc>
                  <a:txBody>
                    <a:bodyPr/>
                    <a:lstStyle/>
                    <a:p>
                      <a:pPr algn="r" fontAlgn="ctr"/>
                      <a:r>
                        <a:rPr lang="fr-FR" sz="1200" b="0" i="0" u="none" strike="noStrike" dirty="0">
                          <a:solidFill>
                            <a:schemeClr val="tx1">
                              <a:lumMod val="75000"/>
                              <a:lumOff val="25000"/>
                            </a:schemeClr>
                          </a:solidFill>
                          <a:latin typeface="Tahoma"/>
                        </a:rPr>
                        <a:t>... ou se protéger davantage du monde d'aujourd'hui</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96507">
                <a:tc>
                  <a:txBody>
                    <a:bodyPr/>
                    <a:lstStyle/>
                    <a:p>
                      <a:pPr algn="r" fontAlgn="ctr"/>
                      <a:r>
                        <a:rPr lang="fr-FR" sz="1200" b="0" i="0" u="none" strike="noStrike" dirty="0">
                          <a:solidFill>
                            <a:schemeClr val="tx1">
                              <a:lumMod val="75000"/>
                              <a:lumOff val="25000"/>
                            </a:schemeClr>
                          </a:solidFill>
                          <a:latin typeface="Tahoma"/>
                        </a:rPr>
                        <a:t>... ni l'un, ni l'autre</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549590">
                <a:tc>
                  <a:txBody>
                    <a:bodyPr/>
                    <a:lstStyle/>
                    <a:p>
                      <a:pPr algn="r" fontAlgn="ctr"/>
                      <a:r>
                        <a:rPr lang="fr-FR" sz="1200" b="0" i="0" u="none" strike="noStrike" dirty="0">
                          <a:solidFill>
                            <a:schemeClr val="tx1">
                              <a:lumMod val="75000"/>
                              <a:lumOff val="25000"/>
                            </a:schemeClr>
                          </a:solidFill>
                          <a:latin typeface="Tahoma"/>
                        </a:rPr>
                        <a:t>NSP</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bl>
          </a:graphicData>
        </a:graphic>
      </p:graphicFrame>
      <p:grpSp>
        <p:nvGrpSpPr>
          <p:cNvPr id="23" name="Groupe 178">
            <a:extLst>
              <a:ext uri="{FF2B5EF4-FFF2-40B4-BE49-F238E27FC236}">
                <a16:creationId xmlns:a16="http://schemas.microsoft.com/office/drawing/2014/main" id="{C216C9D4-8107-4A21-B104-0CF0BF20CCD2}"/>
              </a:ext>
            </a:extLst>
          </p:cNvPr>
          <p:cNvGrpSpPr/>
          <p:nvPr/>
        </p:nvGrpSpPr>
        <p:grpSpPr>
          <a:xfrm>
            <a:off x="4045067" y="3505393"/>
            <a:ext cx="2865012" cy="215444"/>
            <a:chOff x="6180269" y="5701497"/>
            <a:chExt cx="2865012" cy="215444"/>
          </a:xfrm>
        </p:grpSpPr>
        <p:sp>
          <p:nvSpPr>
            <p:cNvPr id="24" name="ZoneTexte 144">
              <a:extLst>
                <a:ext uri="{FF2B5EF4-FFF2-40B4-BE49-F238E27FC236}">
                  <a16:creationId xmlns:a16="http://schemas.microsoft.com/office/drawing/2014/main" id="{F8313693-EDE9-479E-913C-18D0A6EE71C8}"/>
                </a:ext>
              </a:extLst>
            </p:cNvPr>
            <p:cNvSpPr txBox="1"/>
            <p:nvPr/>
          </p:nvSpPr>
          <p:spPr>
            <a:xfrm>
              <a:off x="6359929" y="5701497"/>
              <a:ext cx="2685352" cy="215444"/>
            </a:xfrm>
            <a:prstGeom prst="rect">
              <a:avLst/>
            </a:prstGeom>
            <a:noFill/>
          </p:spPr>
          <p:txBody>
            <a:bodyPr wrap="none" rtlCol="0">
              <a:spAutoFit/>
            </a:bodyPr>
            <a:lstStyle/>
            <a:p>
              <a:pPr algn="ctr">
                <a:defRPr/>
              </a:pPr>
              <a:r>
                <a:rPr lang="fr-FR" sz="800" b="0" dirty="0"/>
                <a:t>Comparatif par rapport à la vague 10 (décembre 2018)</a:t>
              </a:r>
            </a:p>
          </p:txBody>
        </p:sp>
        <p:cxnSp>
          <p:nvCxnSpPr>
            <p:cNvPr id="31" name="Connecteur droit avec flèche 161">
              <a:extLst>
                <a:ext uri="{FF2B5EF4-FFF2-40B4-BE49-F238E27FC236}">
                  <a16:creationId xmlns:a16="http://schemas.microsoft.com/office/drawing/2014/main" id="{59BC34A7-3045-4F9F-8753-9C9605004451}"/>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2" name="Connecteur droit avec flèche 176">
              <a:extLst>
                <a:ext uri="{FF2B5EF4-FFF2-40B4-BE49-F238E27FC236}">
                  <a16:creationId xmlns:a16="http://schemas.microsoft.com/office/drawing/2014/main" id="{1C611371-7CE9-4425-ACC7-7021D7848A46}"/>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aphicFrame>
        <p:nvGraphicFramePr>
          <p:cNvPr id="33" name="Graphique 32">
            <a:extLst>
              <a:ext uri="{FF2B5EF4-FFF2-40B4-BE49-F238E27FC236}">
                <a16:creationId xmlns:a16="http://schemas.microsoft.com/office/drawing/2014/main" id="{D8FA3FFE-F618-488A-BD8E-0BAE3F13FC72}"/>
              </a:ext>
            </a:extLst>
          </p:cNvPr>
          <p:cNvGraphicFramePr/>
          <p:nvPr>
            <p:extLst>
              <p:ext uri="{D42A27DB-BD31-4B8C-83A1-F6EECF244321}">
                <p14:modId xmlns:p14="http://schemas.microsoft.com/office/powerpoint/2010/main" val="246240189"/>
              </p:ext>
            </p:extLst>
          </p:nvPr>
        </p:nvGraphicFramePr>
        <p:xfrm>
          <a:off x="808157" y="3918730"/>
          <a:ext cx="8775790" cy="235201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Group 27">
            <a:extLst>
              <a:ext uri="{FF2B5EF4-FFF2-40B4-BE49-F238E27FC236}">
                <a16:creationId xmlns:a16="http://schemas.microsoft.com/office/drawing/2014/main" id="{32CC8D2A-5E63-44B9-AFD1-E2383AD0DC9D}"/>
              </a:ext>
            </a:extLst>
          </p:cNvPr>
          <p:cNvGraphicFramePr>
            <a:graphicFrameLocks noGrp="1"/>
          </p:cNvGraphicFramePr>
          <p:nvPr>
            <p:extLst>
              <p:ext uri="{D42A27DB-BD31-4B8C-83A1-F6EECF244321}">
                <p14:modId xmlns:p14="http://schemas.microsoft.com/office/powerpoint/2010/main" val="1038315945"/>
              </p:ext>
            </p:extLst>
          </p:nvPr>
        </p:nvGraphicFramePr>
        <p:xfrm>
          <a:off x="1401211" y="6156453"/>
          <a:ext cx="7916965" cy="393192"/>
        </p:xfrm>
        <a:graphic>
          <a:graphicData uri="http://schemas.openxmlformats.org/drawingml/2006/table">
            <a:tbl>
              <a:tblPr/>
              <a:tblGrid>
                <a:gridCol w="750987">
                  <a:extLst>
                    <a:ext uri="{9D8B030D-6E8A-4147-A177-3AD203B41FA5}">
                      <a16:colId xmlns:a16="http://schemas.microsoft.com/office/drawing/2014/main" val="20000"/>
                    </a:ext>
                  </a:extLst>
                </a:gridCol>
                <a:gridCol w="626173">
                  <a:extLst>
                    <a:ext uri="{9D8B030D-6E8A-4147-A177-3AD203B41FA5}">
                      <a16:colId xmlns:a16="http://schemas.microsoft.com/office/drawing/2014/main" val="20001"/>
                    </a:ext>
                  </a:extLst>
                </a:gridCol>
                <a:gridCol w="674172">
                  <a:extLst>
                    <a:ext uri="{9D8B030D-6E8A-4147-A177-3AD203B41FA5}">
                      <a16:colId xmlns:a16="http://schemas.microsoft.com/office/drawing/2014/main" val="20002"/>
                    </a:ext>
                  </a:extLst>
                </a:gridCol>
                <a:gridCol w="674953">
                  <a:extLst>
                    <a:ext uri="{9D8B030D-6E8A-4147-A177-3AD203B41FA5}">
                      <a16:colId xmlns:a16="http://schemas.microsoft.com/office/drawing/2014/main" val="20003"/>
                    </a:ext>
                  </a:extLst>
                </a:gridCol>
                <a:gridCol w="648835">
                  <a:extLst>
                    <a:ext uri="{9D8B030D-6E8A-4147-A177-3AD203B41FA5}">
                      <a16:colId xmlns:a16="http://schemas.microsoft.com/office/drawing/2014/main" val="20004"/>
                    </a:ext>
                  </a:extLst>
                </a:gridCol>
                <a:gridCol w="648835">
                  <a:extLst>
                    <a:ext uri="{9D8B030D-6E8A-4147-A177-3AD203B41FA5}">
                      <a16:colId xmlns:a16="http://schemas.microsoft.com/office/drawing/2014/main" val="20005"/>
                    </a:ext>
                  </a:extLst>
                </a:gridCol>
                <a:gridCol w="648835">
                  <a:extLst>
                    <a:ext uri="{9D8B030D-6E8A-4147-A177-3AD203B41FA5}">
                      <a16:colId xmlns:a16="http://schemas.microsoft.com/office/drawing/2014/main" val="20006"/>
                    </a:ext>
                  </a:extLst>
                </a:gridCol>
                <a:gridCol w="648835">
                  <a:extLst>
                    <a:ext uri="{9D8B030D-6E8A-4147-A177-3AD203B41FA5}">
                      <a16:colId xmlns:a16="http://schemas.microsoft.com/office/drawing/2014/main" val="20007"/>
                    </a:ext>
                  </a:extLst>
                </a:gridCol>
                <a:gridCol w="648835">
                  <a:extLst>
                    <a:ext uri="{9D8B030D-6E8A-4147-A177-3AD203B41FA5}">
                      <a16:colId xmlns:a16="http://schemas.microsoft.com/office/drawing/2014/main" val="20008"/>
                    </a:ext>
                  </a:extLst>
                </a:gridCol>
                <a:gridCol w="648835">
                  <a:extLst>
                    <a:ext uri="{9D8B030D-6E8A-4147-A177-3AD203B41FA5}">
                      <a16:colId xmlns:a16="http://schemas.microsoft.com/office/drawing/2014/main" val="20009"/>
                    </a:ext>
                  </a:extLst>
                </a:gridCol>
                <a:gridCol w="648835">
                  <a:extLst>
                    <a:ext uri="{9D8B030D-6E8A-4147-A177-3AD203B41FA5}">
                      <a16:colId xmlns:a16="http://schemas.microsoft.com/office/drawing/2014/main" val="2289210669"/>
                    </a:ext>
                  </a:extLst>
                </a:gridCol>
                <a:gridCol w="648835">
                  <a:extLst>
                    <a:ext uri="{9D8B030D-6E8A-4147-A177-3AD203B41FA5}">
                      <a16:colId xmlns:a16="http://schemas.microsoft.com/office/drawing/2014/main" val="1056258853"/>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Octobre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 2021</a:t>
                      </a: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 name="ZoneTexte 34">
            <a:extLst>
              <a:ext uri="{FF2B5EF4-FFF2-40B4-BE49-F238E27FC236}">
                <a16:creationId xmlns:a16="http://schemas.microsoft.com/office/drawing/2014/main" id="{C31C4F02-AF04-4A92-B48B-7D5BE01F241B}"/>
              </a:ext>
            </a:extLst>
          </p:cNvPr>
          <p:cNvSpPr txBox="1"/>
          <p:nvPr/>
        </p:nvSpPr>
        <p:spPr>
          <a:xfrm>
            <a:off x="7196680" y="6502512"/>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36" name="Groupe 35">
            <a:extLst>
              <a:ext uri="{FF2B5EF4-FFF2-40B4-BE49-F238E27FC236}">
                <a16:creationId xmlns:a16="http://schemas.microsoft.com/office/drawing/2014/main" id="{857C3B38-6C57-49D4-B2AE-64766577A300}"/>
              </a:ext>
            </a:extLst>
          </p:cNvPr>
          <p:cNvGrpSpPr/>
          <p:nvPr/>
        </p:nvGrpSpPr>
        <p:grpSpPr>
          <a:xfrm>
            <a:off x="7085086" y="6539158"/>
            <a:ext cx="180000" cy="221666"/>
            <a:chOff x="8321205" y="1842135"/>
            <a:chExt cx="180000" cy="221666"/>
          </a:xfrm>
        </p:grpSpPr>
        <p:sp>
          <p:nvSpPr>
            <p:cNvPr id="37" name="Ellipse 36">
              <a:extLst>
                <a:ext uri="{FF2B5EF4-FFF2-40B4-BE49-F238E27FC236}">
                  <a16:creationId xmlns:a16="http://schemas.microsoft.com/office/drawing/2014/main" id="{B5CB0208-0CFB-45A5-A01B-C406A1646748}"/>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8" name="Triangle isocèle 37">
              <a:extLst>
                <a:ext uri="{FF2B5EF4-FFF2-40B4-BE49-F238E27FC236}">
                  <a16:creationId xmlns:a16="http://schemas.microsoft.com/office/drawing/2014/main" id="{0AC0678A-C3BF-49A4-82CB-0748AA1ADB29}"/>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1" name="Rectangle 40">
              <a:extLst>
                <a:ext uri="{FF2B5EF4-FFF2-40B4-BE49-F238E27FC236}">
                  <a16:creationId xmlns:a16="http://schemas.microsoft.com/office/drawing/2014/main" id="{5F6D67AB-5AC4-443D-83EF-EC60A8E80BD5}"/>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grpSp>
        <p:nvGrpSpPr>
          <p:cNvPr id="42" name="Groupe 64">
            <a:extLst>
              <a:ext uri="{FF2B5EF4-FFF2-40B4-BE49-F238E27FC236}">
                <a16:creationId xmlns:a16="http://schemas.microsoft.com/office/drawing/2014/main" id="{394A4A62-B8C4-4AC2-957B-6338A3D3B8A4}"/>
              </a:ext>
            </a:extLst>
          </p:cNvPr>
          <p:cNvGrpSpPr/>
          <p:nvPr/>
        </p:nvGrpSpPr>
        <p:grpSpPr>
          <a:xfrm>
            <a:off x="5880392" y="1475827"/>
            <a:ext cx="309894" cy="215444"/>
            <a:chOff x="6413168" y="2748837"/>
            <a:chExt cx="309894" cy="215444"/>
          </a:xfrm>
        </p:grpSpPr>
        <p:cxnSp>
          <p:nvCxnSpPr>
            <p:cNvPr id="43" name="Connecteur droit avec flèche 65">
              <a:extLst>
                <a:ext uri="{FF2B5EF4-FFF2-40B4-BE49-F238E27FC236}">
                  <a16:creationId xmlns:a16="http://schemas.microsoft.com/office/drawing/2014/main" id="{4FAA4D06-7B12-496F-9162-A206E2BAC40A}"/>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4" name="Rectangle 54">
              <a:extLst>
                <a:ext uri="{FF2B5EF4-FFF2-40B4-BE49-F238E27FC236}">
                  <a16:creationId xmlns:a16="http://schemas.microsoft.com/office/drawing/2014/main" id="{7B930D83-3EF5-4CB1-9416-35855BD0FF9E}"/>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a:t>
              </a:r>
              <a:r>
                <a:rPr lang="fr-FR" sz="800" i="1" dirty="0">
                  <a:solidFill>
                    <a:srgbClr val="E40546"/>
                  </a:solidFill>
                  <a:cs typeface="Tahoma" pitchFamily="34" charset="0"/>
                </a:rPr>
                <a:t>4</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45" name="Groupe 63">
            <a:extLst>
              <a:ext uri="{FF2B5EF4-FFF2-40B4-BE49-F238E27FC236}">
                <a16:creationId xmlns:a16="http://schemas.microsoft.com/office/drawing/2014/main" id="{19B7E1E5-5D6A-4B7A-B21A-972EFCA10197}"/>
              </a:ext>
            </a:extLst>
          </p:cNvPr>
          <p:cNvGrpSpPr/>
          <p:nvPr/>
        </p:nvGrpSpPr>
        <p:grpSpPr>
          <a:xfrm>
            <a:off x="7624029" y="1985263"/>
            <a:ext cx="348366" cy="215444"/>
            <a:chOff x="6413168" y="3047886"/>
            <a:chExt cx="348366" cy="215444"/>
          </a:xfrm>
        </p:grpSpPr>
        <p:cxnSp>
          <p:nvCxnSpPr>
            <p:cNvPr id="46" name="Connecteur droit avec flèche 73">
              <a:extLst>
                <a:ext uri="{FF2B5EF4-FFF2-40B4-BE49-F238E27FC236}">
                  <a16:creationId xmlns:a16="http://schemas.microsoft.com/office/drawing/2014/main" id="{7691DC3B-85FB-461E-BB75-CBC0C2241B03}"/>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47" name="Rectangle 46">
              <a:extLst>
                <a:ext uri="{FF2B5EF4-FFF2-40B4-BE49-F238E27FC236}">
                  <a16:creationId xmlns:a16="http://schemas.microsoft.com/office/drawing/2014/main" id="{4284A5D1-3BC5-458F-90BC-4B0B0CCB62A6}"/>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+6</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48" name="Groupe 64">
            <a:extLst>
              <a:ext uri="{FF2B5EF4-FFF2-40B4-BE49-F238E27FC236}">
                <a16:creationId xmlns:a16="http://schemas.microsoft.com/office/drawing/2014/main" id="{B2F4A22A-BF49-4994-9609-0861F0B17056}"/>
              </a:ext>
            </a:extLst>
          </p:cNvPr>
          <p:cNvGrpSpPr/>
          <p:nvPr/>
        </p:nvGrpSpPr>
        <p:grpSpPr>
          <a:xfrm>
            <a:off x="6966647" y="2493481"/>
            <a:ext cx="309894" cy="215444"/>
            <a:chOff x="6413168" y="2748837"/>
            <a:chExt cx="309894" cy="215444"/>
          </a:xfrm>
        </p:grpSpPr>
        <p:cxnSp>
          <p:nvCxnSpPr>
            <p:cNvPr id="49" name="Connecteur droit avec flèche 65">
              <a:extLst>
                <a:ext uri="{FF2B5EF4-FFF2-40B4-BE49-F238E27FC236}">
                  <a16:creationId xmlns:a16="http://schemas.microsoft.com/office/drawing/2014/main" id="{BAB4D42B-ADC1-4D63-B736-03F586BB12F4}"/>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50" name="Rectangle 54">
              <a:extLst>
                <a:ext uri="{FF2B5EF4-FFF2-40B4-BE49-F238E27FC236}">
                  <a16:creationId xmlns:a16="http://schemas.microsoft.com/office/drawing/2014/main" id="{CA09D087-681E-4DBE-B2D3-9BAF98120569}"/>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a:t>
              </a:r>
              <a:r>
                <a:rPr lang="fr-FR" sz="800" i="1" dirty="0">
                  <a:solidFill>
                    <a:srgbClr val="E40546"/>
                  </a:solidFill>
                  <a:cs typeface="Tahoma" pitchFamily="34" charset="0"/>
                </a:rPr>
                <a:t>3</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51" name="Groupe 63">
            <a:extLst>
              <a:ext uri="{FF2B5EF4-FFF2-40B4-BE49-F238E27FC236}">
                <a16:creationId xmlns:a16="http://schemas.microsoft.com/office/drawing/2014/main" id="{583AB45A-55A8-4566-9A0D-23072518F63A}"/>
              </a:ext>
            </a:extLst>
          </p:cNvPr>
          <p:cNvGrpSpPr/>
          <p:nvPr/>
        </p:nvGrpSpPr>
        <p:grpSpPr>
          <a:xfrm>
            <a:off x="4720817" y="2965668"/>
            <a:ext cx="348366" cy="215444"/>
            <a:chOff x="6413168" y="3047886"/>
            <a:chExt cx="348366" cy="215444"/>
          </a:xfrm>
        </p:grpSpPr>
        <p:cxnSp>
          <p:nvCxnSpPr>
            <p:cNvPr id="52" name="Connecteur droit avec flèche 73">
              <a:extLst>
                <a:ext uri="{FF2B5EF4-FFF2-40B4-BE49-F238E27FC236}">
                  <a16:creationId xmlns:a16="http://schemas.microsoft.com/office/drawing/2014/main" id="{9A20A286-81B8-481B-BFEE-0063318ECC26}"/>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53" name="Rectangle 52">
              <a:extLst>
                <a:ext uri="{FF2B5EF4-FFF2-40B4-BE49-F238E27FC236}">
                  <a16:creationId xmlns:a16="http://schemas.microsoft.com/office/drawing/2014/main" id="{B908686A-34F2-4054-9660-2A7B923D816F}"/>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30" name="Groupe 29">
            <a:extLst>
              <a:ext uri="{FF2B5EF4-FFF2-40B4-BE49-F238E27FC236}">
                <a16:creationId xmlns:a16="http://schemas.microsoft.com/office/drawing/2014/main" id="{19D01403-C1B5-4A4B-9108-53C1BF992D46}"/>
              </a:ext>
            </a:extLst>
          </p:cNvPr>
          <p:cNvGrpSpPr>
            <a:grpSpLocks noChangeAspect="1"/>
          </p:cNvGrpSpPr>
          <p:nvPr/>
        </p:nvGrpSpPr>
        <p:grpSpPr>
          <a:xfrm>
            <a:off x="5712604" y="6104915"/>
            <a:ext cx="116933" cy="144000"/>
            <a:chOff x="8321205" y="1842135"/>
            <a:chExt cx="180000" cy="221666"/>
          </a:xfrm>
        </p:grpSpPr>
        <p:sp>
          <p:nvSpPr>
            <p:cNvPr id="39" name="Ellipse 38">
              <a:extLst>
                <a:ext uri="{FF2B5EF4-FFF2-40B4-BE49-F238E27FC236}">
                  <a16:creationId xmlns:a16="http://schemas.microsoft.com/office/drawing/2014/main" id="{034C4686-290C-CB49-A6B2-D99C0701F5D8}"/>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54" name="Triangle isocèle 36">
              <a:extLst>
                <a:ext uri="{FF2B5EF4-FFF2-40B4-BE49-F238E27FC236}">
                  <a16:creationId xmlns:a16="http://schemas.microsoft.com/office/drawing/2014/main" id="{141770E8-869B-F145-99E7-5891F3E094F3}"/>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55" name="Rectangle 54">
              <a:extLst>
                <a:ext uri="{FF2B5EF4-FFF2-40B4-BE49-F238E27FC236}">
                  <a16:creationId xmlns:a16="http://schemas.microsoft.com/office/drawing/2014/main" id="{E9559292-1AB0-3E41-A80F-E5C43C82D7D6}"/>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FFC000"/>
                  </a:solidFill>
                  <a:effectLst/>
                  <a:uLnTx/>
                  <a:uFillTx/>
                  <a:latin typeface="Tahoma" pitchFamily="34" charset="0"/>
                  <a:ea typeface="+mn-ea"/>
                  <a:cs typeface="Arial" charset="0"/>
                </a:rPr>
                <a:t>*</a:t>
              </a:r>
              <a:endParaRPr kumimoji="0" lang="fr-FR" sz="10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grpSp>
      <p:pic>
        <p:nvPicPr>
          <p:cNvPr id="56" name="Image 55" descr="Une image contenant texte, clipart&#10;&#10;Description générée automatiquement">
            <a:extLst>
              <a:ext uri="{FF2B5EF4-FFF2-40B4-BE49-F238E27FC236}">
                <a16:creationId xmlns:a16="http://schemas.microsoft.com/office/drawing/2014/main" id="{191C6F64-2029-1444-90CB-3E5B7F8B51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350" y="1258224"/>
            <a:ext cx="612000" cy="612000"/>
          </a:xfrm>
          <a:prstGeom prst="rect">
            <a:avLst/>
          </a:prstGeom>
        </p:spPr>
      </p:pic>
    </p:spTree>
    <p:extLst>
      <p:ext uri="{BB962C8B-B14F-4D97-AF65-F5344CB8AC3E}">
        <p14:creationId xmlns:p14="http://schemas.microsoft.com/office/powerpoint/2010/main" val="223455021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L’opinion sur l’ouverture du pays au monde d’aujourd’hui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40"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Q28. Estimez-vous que la France / Allemagne / Royaume-Uni / Italie doit... ?</a:t>
            </a:r>
          </a:p>
        </p:txBody>
      </p:sp>
      <p:graphicFrame>
        <p:nvGraphicFramePr>
          <p:cNvPr id="7" name="Tableau 6">
            <a:extLst>
              <a:ext uri="{FF2B5EF4-FFF2-40B4-BE49-F238E27FC236}">
                <a16:creationId xmlns:a16="http://schemas.microsoft.com/office/drawing/2014/main" id="{9E487745-A0A3-4815-8C37-0844A58F1996}"/>
              </a:ext>
            </a:extLst>
          </p:cNvPr>
          <p:cNvGraphicFramePr>
            <a:graphicFrameLocks noGrp="1"/>
          </p:cNvGraphicFramePr>
          <p:nvPr>
            <p:extLst>
              <p:ext uri="{D42A27DB-BD31-4B8C-83A1-F6EECF244321}">
                <p14:modId xmlns:p14="http://schemas.microsoft.com/office/powerpoint/2010/main" val="822547094"/>
              </p:ext>
            </p:extLst>
          </p:nvPr>
        </p:nvGraphicFramePr>
        <p:xfrm>
          <a:off x="1104900" y="2386147"/>
          <a:ext cx="6447474" cy="3691467"/>
        </p:xfrm>
        <a:graphic>
          <a:graphicData uri="http://schemas.openxmlformats.org/drawingml/2006/table">
            <a:tbl>
              <a:tblPr>
                <a:tableStyleId>{5C22544A-7EE6-4342-B048-85BDC9FD1C3A}</a:tableStyleId>
              </a:tblPr>
              <a:tblGrid>
                <a:gridCol w="2191499">
                  <a:extLst>
                    <a:ext uri="{9D8B030D-6E8A-4147-A177-3AD203B41FA5}">
                      <a16:colId xmlns:a16="http://schemas.microsoft.com/office/drawing/2014/main" val="2281626971"/>
                    </a:ext>
                  </a:extLst>
                </a:gridCol>
                <a:gridCol w="851195">
                  <a:extLst>
                    <a:ext uri="{9D8B030D-6E8A-4147-A177-3AD203B41FA5}">
                      <a16:colId xmlns:a16="http://schemas.microsoft.com/office/drawing/2014/main" val="1549173232"/>
                    </a:ext>
                  </a:extLst>
                </a:gridCol>
                <a:gridCol w="851195">
                  <a:extLst>
                    <a:ext uri="{9D8B030D-6E8A-4147-A177-3AD203B41FA5}">
                      <a16:colId xmlns:a16="http://schemas.microsoft.com/office/drawing/2014/main" val="4251480744"/>
                    </a:ext>
                  </a:extLst>
                </a:gridCol>
                <a:gridCol w="851195">
                  <a:extLst>
                    <a:ext uri="{9D8B030D-6E8A-4147-A177-3AD203B41FA5}">
                      <a16:colId xmlns:a16="http://schemas.microsoft.com/office/drawing/2014/main" val="789682629"/>
                    </a:ext>
                  </a:extLst>
                </a:gridCol>
                <a:gridCol w="851195">
                  <a:extLst>
                    <a:ext uri="{9D8B030D-6E8A-4147-A177-3AD203B41FA5}">
                      <a16:colId xmlns:a16="http://schemas.microsoft.com/office/drawing/2014/main" val="1358923703"/>
                    </a:ext>
                  </a:extLst>
                </a:gridCol>
                <a:gridCol w="851195">
                  <a:extLst>
                    <a:ext uri="{9D8B030D-6E8A-4147-A177-3AD203B41FA5}">
                      <a16:colId xmlns:a16="http://schemas.microsoft.com/office/drawing/2014/main" val="509170973"/>
                    </a:ext>
                  </a:extLst>
                </a:gridCol>
              </a:tblGrid>
              <a:tr h="334983">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839121">
                <a:tc>
                  <a:txBody>
                    <a:bodyPr/>
                    <a:lstStyle/>
                    <a:p>
                      <a:pPr algn="r" fontAlgn="ctr"/>
                      <a:r>
                        <a:rPr lang="fr-FR" sz="1200" b="0" i="0" u="none" strike="noStrike" dirty="0">
                          <a:solidFill>
                            <a:srgbClr val="404040"/>
                          </a:solidFill>
                          <a:latin typeface="Tahoma"/>
                        </a:rPr>
                        <a:t>... s'ouvrir davantage au monde d'aujourd'hui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19%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21%</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43%</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839121">
                <a:tc>
                  <a:txBody>
                    <a:bodyPr/>
                    <a:lstStyle/>
                    <a:p>
                      <a:pPr algn="r" fontAlgn="ctr"/>
                      <a:r>
                        <a:rPr lang="fr-FR" sz="1200" b="0" i="0" u="none" strike="noStrike" dirty="0">
                          <a:solidFill>
                            <a:srgbClr val="404040"/>
                          </a:solidFill>
                          <a:latin typeface="Tahoma"/>
                        </a:rPr>
                        <a:t>... ou se protéger davantage du monde d'aujourd'hui</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839121">
                <a:tc>
                  <a:txBody>
                    <a:bodyPr/>
                    <a:lstStyle/>
                    <a:p>
                      <a:pPr algn="r" fontAlgn="ctr"/>
                      <a:r>
                        <a:rPr lang="en-US" sz="1200" b="0" i="0" u="none" strike="noStrike" dirty="0">
                          <a:solidFill>
                            <a:srgbClr val="404040"/>
                          </a:solidFill>
                          <a:latin typeface="Tahoma"/>
                        </a:rPr>
                        <a:t>… </a:t>
                      </a:r>
                      <a:r>
                        <a:rPr lang="en-US" sz="1200" b="0" i="0" u="none" strike="noStrike" dirty="0" err="1">
                          <a:solidFill>
                            <a:srgbClr val="404040"/>
                          </a:solidFill>
                          <a:latin typeface="Tahoma"/>
                        </a:rPr>
                        <a:t>ni</a:t>
                      </a:r>
                      <a:r>
                        <a:rPr lang="en-US" sz="1200" b="0" i="0" u="none" strike="noStrike" dirty="0">
                          <a:solidFill>
                            <a:srgbClr val="404040"/>
                          </a:solidFill>
                          <a:latin typeface="Tahoma"/>
                        </a:rPr>
                        <a:t> </a:t>
                      </a:r>
                      <a:r>
                        <a:rPr lang="en-US" sz="1200" b="0" i="0" u="none" strike="noStrike" dirty="0" err="1">
                          <a:solidFill>
                            <a:srgbClr val="404040"/>
                          </a:solidFill>
                          <a:latin typeface="Tahoma"/>
                        </a:rPr>
                        <a:t>l’un</a:t>
                      </a:r>
                      <a:r>
                        <a:rPr lang="en-US" sz="1200" b="0" i="0" u="none" strike="noStrike" dirty="0">
                          <a:solidFill>
                            <a:srgbClr val="404040"/>
                          </a:solidFill>
                          <a:latin typeface="Tahoma"/>
                        </a:rPr>
                        <a:t> </a:t>
                      </a:r>
                      <a:r>
                        <a:rPr lang="en-US" sz="1200" b="0" i="0" u="none" strike="noStrike" dirty="0" err="1">
                          <a:solidFill>
                            <a:srgbClr val="404040"/>
                          </a:solidFill>
                          <a:latin typeface="Tahoma"/>
                        </a:rPr>
                        <a:t>ni</a:t>
                      </a:r>
                      <a:r>
                        <a:rPr lang="en-US" sz="1200" b="0" i="0" u="none" strike="noStrike" dirty="0">
                          <a:solidFill>
                            <a:srgbClr val="404040"/>
                          </a:solidFill>
                          <a:latin typeface="Tahoma"/>
                        </a:rPr>
                        <a:t> </a:t>
                      </a:r>
                      <a:r>
                        <a:rPr lang="en-US" sz="1200" b="0" i="0" u="none" strike="noStrike" dirty="0" err="1">
                          <a:solidFill>
                            <a:srgbClr val="404040"/>
                          </a:solidFill>
                          <a:latin typeface="Tahoma"/>
                        </a:rPr>
                        <a:t>l’autre</a:t>
                      </a:r>
                      <a:endParaRPr lang="fr-FR" sz="1200" b="0" i="0" u="none" strike="noStrike" dirty="0">
                        <a:solidFill>
                          <a:srgbClr val="404040"/>
                        </a:solidFill>
                        <a:latin typeface="Tahoma"/>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778680"/>
                  </a:ext>
                </a:extLst>
              </a:tr>
              <a:tr h="839121">
                <a:tc>
                  <a:txBody>
                    <a:bodyPr/>
                    <a:lstStyle/>
                    <a:p>
                      <a:pPr algn="r" fontAlgn="ctr"/>
                      <a:r>
                        <a:rPr lang="fr-FR" sz="1200" b="0" i="0" u="none" strike="noStrike" dirty="0">
                          <a:solidFill>
                            <a:srgbClr val="404040"/>
                          </a:solidFill>
                          <a:latin typeface="Tahoma"/>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pic>
        <p:nvPicPr>
          <p:cNvPr id="15" name="Image 4" descr="Une image contenant texte, clipart&#10;&#10;Description générée automatiquement">
            <a:extLst>
              <a:ext uri="{FF2B5EF4-FFF2-40B4-BE49-F238E27FC236}">
                <a16:creationId xmlns:a16="http://schemas.microsoft.com/office/drawing/2014/main" id="{344A1C6F-B782-4378-AC3C-D5FAD782B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4900" y="1831683"/>
            <a:ext cx="612000" cy="612000"/>
          </a:xfrm>
          <a:prstGeom prst="rect">
            <a:avLst/>
          </a:prstGeom>
        </p:spPr>
      </p:pic>
      <p:pic>
        <p:nvPicPr>
          <p:cNvPr id="16" name="Image 8">
            <a:extLst>
              <a:ext uri="{FF2B5EF4-FFF2-40B4-BE49-F238E27FC236}">
                <a16:creationId xmlns:a16="http://schemas.microsoft.com/office/drawing/2014/main" id="{2BE980D7-E277-495E-A2DA-C3972764CE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3890" y="1831683"/>
            <a:ext cx="612000" cy="612000"/>
          </a:xfrm>
          <a:prstGeom prst="rect">
            <a:avLst/>
          </a:prstGeom>
        </p:spPr>
      </p:pic>
      <p:pic>
        <p:nvPicPr>
          <p:cNvPr id="17" name="Image 10">
            <a:extLst>
              <a:ext uri="{FF2B5EF4-FFF2-40B4-BE49-F238E27FC236}">
                <a16:creationId xmlns:a16="http://schemas.microsoft.com/office/drawing/2014/main" id="{2C0C707C-6DFF-4070-A87E-CCEEDB17A9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7784" y="1831683"/>
            <a:ext cx="612000" cy="612000"/>
          </a:xfrm>
          <a:prstGeom prst="rect">
            <a:avLst/>
          </a:prstGeom>
        </p:spPr>
      </p:pic>
      <p:pic>
        <p:nvPicPr>
          <p:cNvPr id="18" name="Image 12" descr="Une image contenant texte, clipart&#10;&#10;Description générée automatiquement">
            <a:extLst>
              <a:ext uri="{FF2B5EF4-FFF2-40B4-BE49-F238E27FC236}">
                <a16:creationId xmlns:a16="http://schemas.microsoft.com/office/drawing/2014/main" id="{A989BC38-243E-4B83-B4E5-2C6BFA2E92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9997" y="1831683"/>
            <a:ext cx="612000" cy="612000"/>
          </a:xfrm>
          <a:prstGeom prst="rect">
            <a:avLst/>
          </a:prstGeom>
        </p:spPr>
      </p:pic>
      <p:pic>
        <p:nvPicPr>
          <p:cNvPr id="28" name="Image 14">
            <a:extLst>
              <a:ext uri="{FF2B5EF4-FFF2-40B4-BE49-F238E27FC236}">
                <a16:creationId xmlns:a16="http://schemas.microsoft.com/office/drawing/2014/main" id="{32DC3FA3-C5BD-418E-8732-677DF8788C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5591" y="1831683"/>
            <a:ext cx="612000" cy="612000"/>
          </a:xfrm>
          <a:prstGeom prst="rect">
            <a:avLst/>
          </a:prstGeom>
        </p:spPr>
      </p:pic>
      <p:grpSp>
        <p:nvGrpSpPr>
          <p:cNvPr id="29" name="Groupe 178">
            <a:extLst>
              <a:ext uri="{FF2B5EF4-FFF2-40B4-BE49-F238E27FC236}">
                <a16:creationId xmlns:a16="http://schemas.microsoft.com/office/drawing/2014/main" id="{AEF9C985-60BF-452D-A0C1-ECB16B3AFAC7}"/>
              </a:ext>
            </a:extLst>
          </p:cNvPr>
          <p:cNvGrpSpPr/>
          <p:nvPr/>
        </p:nvGrpSpPr>
        <p:grpSpPr>
          <a:xfrm>
            <a:off x="6213466" y="6134084"/>
            <a:ext cx="2786465" cy="215444"/>
            <a:chOff x="6180269" y="5701497"/>
            <a:chExt cx="2786465" cy="215444"/>
          </a:xfrm>
        </p:grpSpPr>
        <p:sp>
          <p:nvSpPr>
            <p:cNvPr id="30" name="ZoneTexte 144">
              <a:extLst>
                <a:ext uri="{FF2B5EF4-FFF2-40B4-BE49-F238E27FC236}">
                  <a16:creationId xmlns:a16="http://schemas.microsoft.com/office/drawing/2014/main" id="{FEAA265B-56D1-4C35-9651-E2D0BBDECCDA}"/>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31" name="Connecteur droit avec flèche 161">
              <a:extLst>
                <a:ext uri="{FF2B5EF4-FFF2-40B4-BE49-F238E27FC236}">
                  <a16:creationId xmlns:a16="http://schemas.microsoft.com/office/drawing/2014/main" id="{80437F97-9521-4078-88B0-3CCF938ADB1B}"/>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2" name="Connecteur droit avec flèche 176">
              <a:extLst>
                <a:ext uri="{FF2B5EF4-FFF2-40B4-BE49-F238E27FC236}">
                  <a16:creationId xmlns:a16="http://schemas.microsoft.com/office/drawing/2014/main" id="{34C6DC13-4B70-4529-81FA-ECF52B395D37}"/>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3" name="Groupe 32">
            <a:extLst>
              <a:ext uri="{FF2B5EF4-FFF2-40B4-BE49-F238E27FC236}">
                <a16:creationId xmlns:a16="http://schemas.microsoft.com/office/drawing/2014/main" id="{2A5C1963-EDEA-4B15-B28F-1F5C1B881C7A}"/>
              </a:ext>
            </a:extLst>
          </p:cNvPr>
          <p:cNvGrpSpPr/>
          <p:nvPr/>
        </p:nvGrpSpPr>
        <p:grpSpPr>
          <a:xfrm>
            <a:off x="727555" y="820927"/>
            <a:ext cx="982374" cy="360000"/>
            <a:chOff x="727555" y="820927"/>
            <a:chExt cx="982374" cy="360000"/>
          </a:xfrm>
        </p:grpSpPr>
        <p:sp>
          <p:nvSpPr>
            <p:cNvPr id="34" name="Espace réservé du texte 4">
              <a:extLst>
                <a:ext uri="{FF2B5EF4-FFF2-40B4-BE49-F238E27FC236}">
                  <a16:creationId xmlns:a16="http://schemas.microsoft.com/office/drawing/2014/main" id="{95924B19-2DBE-4179-9611-5793EF7E2E9A}"/>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35" name="Picture 2" descr="C:\Users\NicoC\Desktop\CEVIPOF\sample-01.png">
              <a:extLst>
                <a:ext uri="{FF2B5EF4-FFF2-40B4-BE49-F238E27FC236}">
                  <a16:creationId xmlns:a16="http://schemas.microsoft.com/office/drawing/2014/main" id="{3B921A4C-FCEE-4E2D-BB83-33D26F2F3C4B}"/>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29151921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6033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L’attitude que devrait adopter la France sur le plan économique et migratoire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new26. Et plus précisément, estimez-vous que la France doit... ?</a:t>
            </a:r>
            <a:endPar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endParaRPr>
          </a:p>
        </p:txBody>
      </p:sp>
      <p:graphicFrame>
        <p:nvGraphicFramePr>
          <p:cNvPr id="29" name="Graphique 14">
            <a:extLst>
              <a:ext uri="{FF2B5EF4-FFF2-40B4-BE49-F238E27FC236}">
                <a16:creationId xmlns:a16="http://schemas.microsoft.com/office/drawing/2014/main" id="{E25C6C1B-CF1C-4008-823A-DC368D80AF27}"/>
              </a:ext>
            </a:extLst>
          </p:cNvPr>
          <p:cNvGraphicFramePr/>
          <p:nvPr>
            <p:custDataLst>
              <p:tags r:id="rId2"/>
            </p:custDataLst>
          </p:nvPr>
        </p:nvGraphicFramePr>
        <p:xfrm>
          <a:off x="2267101" y="1975877"/>
          <a:ext cx="3500967" cy="41017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Tableau 38">
            <a:extLst>
              <a:ext uri="{FF2B5EF4-FFF2-40B4-BE49-F238E27FC236}">
                <a16:creationId xmlns:a16="http://schemas.microsoft.com/office/drawing/2014/main" id="{6C3ED696-778F-4D2E-BD5B-23F90645108C}"/>
              </a:ext>
            </a:extLst>
          </p:cNvPr>
          <p:cNvGraphicFramePr>
            <a:graphicFrameLocks noGrp="1"/>
          </p:cNvGraphicFramePr>
          <p:nvPr/>
        </p:nvGraphicFramePr>
        <p:xfrm>
          <a:off x="-300899" y="2136165"/>
          <a:ext cx="2550736" cy="3912209"/>
        </p:xfrm>
        <a:graphic>
          <a:graphicData uri="http://schemas.openxmlformats.org/drawingml/2006/table">
            <a:tbl>
              <a:tblPr/>
              <a:tblGrid>
                <a:gridCol w="2550736">
                  <a:extLst>
                    <a:ext uri="{9D8B030D-6E8A-4147-A177-3AD203B41FA5}">
                      <a16:colId xmlns:a16="http://schemas.microsoft.com/office/drawing/2014/main" val="20000"/>
                    </a:ext>
                  </a:extLst>
                </a:gridCol>
              </a:tblGrid>
              <a:tr h="1259195">
                <a:tc>
                  <a:txBody>
                    <a:bodyPr/>
                    <a:lstStyle/>
                    <a:p>
                      <a:pPr algn="r" fontAlgn="ctr"/>
                      <a:r>
                        <a:rPr lang="fr-FR" sz="1200" b="0" i="0" u="none" strike="noStrike" dirty="0">
                          <a:solidFill>
                            <a:srgbClr val="404040"/>
                          </a:solidFill>
                          <a:latin typeface="Tahoma"/>
                        </a:rPr>
                        <a:t>... s'ouvrir davantage</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259195">
                <a:tc>
                  <a:txBody>
                    <a:bodyPr/>
                    <a:lstStyle/>
                    <a:p>
                      <a:pPr algn="r" fontAlgn="ctr"/>
                      <a:r>
                        <a:rPr lang="fr-FR" sz="1200" b="0" i="0" u="none" strike="noStrike" dirty="0">
                          <a:solidFill>
                            <a:srgbClr val="404040"/>
                          </a:solidFill>
                          <a:latin typeface="Tahoma"/>
                        </a:rPr>
                        <a:t>... se fermer davantage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1393819">
                <a:tc>
                  <a:txBody>
                    <a:bodyPr/>
                    <a:lstStyle/>
                    <a:p>
                      <a:pPr algn="r" fontAlgn="ctr"/>
                      <a:r>
                        <a:rPr lang="en-US" sz="1200" b="0" i="0" u="none" strike="noStrike" dirty="0" err="1">
                          <a:solidFill>
                            <a:srgbClr val="404040"/>
                          </a:solidFill>
                          <a:latin typeface="Tahoma"/>
                        </a:rPr>
                        <a:t>Rien</a:t>
                      </a:r>
                      <a:r>
                        <a:rPr lang="en-US" sz="1200" b="0" i="0" u="none" strike="noStrike" dirty="0">
                          <a:solidFill>
                            <a:srgbClr val="404040"/>
                          </a:solidFill>
                          <a:latin typeface="Tahoma"/>
                        </a:rPr>
                        <a:t> ne doit changer</a:t>
                      </a:r>
                      <a:endParaRPr lang="fr-FR" sz="1200" b="0" i="0" u="none" strike="noStrike" dirty="0">
                        <a:solidFill>
                          <a:srgbClr val="404040"/>
                        </a:solidFill>
                        <a:latin typeface="Tahoma"/>
                      </a:endParaRPr>
                    </a:p>
                  </a:txBody>
                  <a:tcPr marL="9525" marR="9525" marT="9525" marB="0" anchor="ctr">
                    <a:lnL>
                      <a:noFill/>
                    </a:lnL>
                    <a:lnR>
                      <a:noFill/>
                    </a:lnR>
                    <a:lnT>
                      <a:noFill/>
                    </a:lnT>
                    <a:lnB>
                      <a:noFill/>
                    </a:lnB>
                  </a:tcPr>
                </a:tc>
                <a:extLst>
                  <a:ext uri="{0D108BD9-81ED-4DB2-BD59-A6C34878D82A}">
                    <a16:rowId xmlns:a16="http://schemas.microsoft.com/office/drawing/2014/main" val="2705219671"/>
                  </a:ext>
                </a:extLst>
              </a:tr>
            </a:tbl>
          </a:graphicData>
        </a:graphic>
      </p:graphicFrame>
      <p:graphicFrame>
        <p:nvGraphicFramePr>
          <p:cNvPr id="37" name="Graphique 14">
            <a:extLst>
              <a:ext uri="{FF2B5EF4-FFF2-40B4-BE49-F238E27FC236}">
                <a16:creationId xmlns:a16="http://schemas.microsoft.com/office/drawing/2014/main" id="{820D9596-E756-4754-8767-DC1D68C4474E}"/>
              </a:ext>
            </a:extLst>
          </p:cNvPr>
          <p:cNvGraphicFramePr/>
          <p:nvPr>
            <p:custDataLst>
              <p:tags r:id="rId3"/>
            </p:custDataLst>
          </p:nvPr>
        </p:nvGraphicFramePr>
        <p:xfrm>
          <a:off x="6009196" y="1975877"/>
          <a:ext cx="3500967" cy="4101736"/>
        </p:xfrm>
        <a:graphic>
          <a:graphicData uri="http://schemas.openxmlformats.org/drawingml/2006/chart">
            <c:chart xmlns:c="http://schemas.openxmlformats.org/drawingml/2006/chart" xmlns:r="http://schemas.openxmlformats.org/officeDocument/2006/relationships" r:id="rId7"/>
          </a:graphicData>
        </a:graphic>
      </p:graphicFrame>
      <p:sp>
        <p:nvSpPr>
          <p:cNvPr id="4" name="TextBox 3">
            <a:extLst>
              <a:ext uri="{FF2B5EF4-FFF2-40B4-BE49-F238E27FC236}">
                <a16:creationId xmlns:a16="http://schemas.microsoft.com/office/drawing/2014/main" id="{77F54080-5A73-4124-9A60-F31B280FFA13}"/>
              </a:ext>
            </a:extLst>
          </p:cNvPr>
          <p:cNvSpPr txBox="1"/>
          <p:nvPr/>
        </p:nvSpPr>
        <p:spPr>
          <a:xfrm>
            <a:off x="2028976" y="1558960"/>
            <a:ext cx="287115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pitchFamily="34" charset="0"/>
                <a:ea typeface="+mn-ea"/>
                <a:cs typeface="Arial" charset="0"/>
              </a:rPr>
              <a:t>Sur le plan </a:t>
            </a:r>
            <a:r>
              <a:rPr kumimoji="0" lang="en-US" sz="1800" b="0" i="0" u="none" strike="noStrike" kern="1200" cap="none" spc="0" normalizeH="0" baseline="0" noProof="0" dirty="0" err="1">
                <a:ln>
                  <a:noFill/>
                </a:ln>
                <a:solidFill>
                  <a:srgbClr val="000000"/>
                </a:solidFill>
                <a:effectLst/>
                <a:uLnTx/>
                <a:uFillTx/>
                <a:latin typeface="Tahoma" pitchFamily="34" charset="0"/>
                <a:ea typeface="+mn-ea"/>
                <a:cs typeface="Arial" charset="0"/>
              </a:rPr>
              <a:t>économique</a:t>
            </a:r>
            <a:endParaRPr kumimoji="0" lang="fr-FR" sz="1800" b="0"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44" name="TextBox 43">
            <a:extLst>
              <a:ext uri="{FF2B5EF4-FFF2-40B4-BE49-F238E27FC236}">
                <a16:creationId xmlns:a16="http://schemas.microsoft.com/office/drawing/2014/main" id="{CA468A81-964A-4118-ABEA-24F025A8454B}"/>
              </a:ext>
            </a:extLst>
          </p:cNvPr>
          <p:cNvSpPr txBox="1"/>
          <p:nvPr/>
        </p:nvSpPr>
        <p:spPr>
          <a:xfrm>
            <a:off x="5771071" y="1558960"/>
            <a:ext cx="287115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pitchFamily="34" charset="0"/>
                <a:ea typeface="+mn-ea"/>
                <a:cs typeface="Arial" charset="0"/>
              </a:rPr>
              <a:t>Sur le plan </a:t>
            </a:r>
            <a:r>
              <a:rPr kumimoji="0" lang="en-US" sz="1800" b="0" i="0" u="none" strike="noStrike" kern="1200" cap="none" spc="0" normalizeH="0" baseline="0" noProof="0" dirty="0" err="1">
                <a:ln>
                  <a:noFill/>
                </a:ln>
                <a:solidFill>
                  <a:srgbClr val="000000"/>
                </a:solidFill>
                <a:effectLst/>
                <a:uLnTx/>
                <a:uFillTx/>
                <a:latin typeface="Tahoma" pitchFamily="34" charset="0"/>
                <a:ea typeface="+mn-ea"/>
                <a:cs typeface="Arial" charset="0"/>
              </a:rPr>
              <a:t>migratoire</a:t>
            </a:r>
            <a:endParaRPr kumimoji="0" lang="fr-FR" sz="1800" b="0"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pic>
        <p:nvPicPr>
          <p:cNvPr id="10" name="Image 9" descr="Une image contenant texte, clipart&#10;&#10;Description générée automatiquement">
            <a:extLst>
              <a:ext uri="{FF2B5EF4-FFF2-40B4-BE49-F238E27FC236}">
                <a16:creationId xmlns:a16="http://schemas.microsoft.com/office/drawing/2014/main" id="{217054B4-2757-EB40-AEC3-E0B01F44B1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779" y="1309748"/>
            <a:ext cx="612000" cy="612000"/>
          </a:xfrm>
          <a:prstGeom prst="rect">
            <a:avLst/>
          </a:prstGeom>
        </p:spPr>
      </p:pic>
    </p:spTree>
    <p:extLst>
      <p:ext uri="{BB962C8B-B14F-4D97-AF65-F5344CB8AC3E}">
        <p14:creationId xmlns:p14="http://schemas.microsoft.com/office/powerpoint/2010/main" val="173511730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L’attitude que devrait adopter le pays sur le plan économique et migratoire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new26. Et plus précisément, estimez-vous que la France / l’Allemagne / le Royaume-Uni / l’Italie doit... ?</a:t>
            </a:r>
            <a:endPar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endParaRPr>
          </a:p>
        </p:txBody>
      </p:sp>
      <p:graphicFrame>
        <p:nvGraphicFramePr>
          <p:cNvPr id="28" name="Tableau 27">
            <a:extLst>
              <a:ext uri="{FF2B5EF4-FFF2-40B4-BE49-F238E27FC236}">
                <a16:creationId xmlns:a16="http://schemas.microsoft.com/office/drawing/2014/main" id="{9B299C05-D8C6-467C-8219-29F4572567EA}"/>
              </a:ext>
            </a:extLst>
          </p:cNvPr>
          <p:cNvGraphicFramePr>
            <a:graphicFrameLocks noGrp="1"/>
          </p:cNvGraphicFramePr>
          <p:nvPr>
            <p:extLst>
              <p:ext uri="{D42A27DB-BD31-4B8C-83A1-F6EECF244321}">
                <p14:modId xmlns:p14="http://schemas.microsoft.com/office/powerpoint/2010/main" val="1888721324"/>
              </p:ext>
            </p:extLst>
          </p:nvPr>
        </p:nvGraphicFramePr>
        <p:xfrm>
          <a:off x="514350" y="2249261"/>
          <a:ext cx="9062914" cy="3665498"/>
        </p:xfrm>
        <a:graphic>
          <a:graphicData uri="http://schemas.openxmlformats.org/drawingml/2006/table">
            <a:tbl>
              <a:tblPr>
                <a:tableStyleId>{5C22544A-7EE6-4342-B048-85BDC9FD1C3A}</a:tableStyleId>
              </a:tblPr>
              <a:tblGrid>
                <a:gridCol w="1339740">
                  <a:extLst>
                    <a:ext uri="{9D8B030D-6E8A-4147-A177-3AD203B41FA5}">
                      <a16:colId xmlns:a16="http://schemas.microsoft.com/office/drawing/2014/main" val="4061785253"/>
                    </a:ext>
                  </a:extLst>
                </a:gridCol>
                <a:gridCol w="2576124">
                  <a:extLst>
                    <a:ext uri="{9D8B030D-6E8A-4147-A177-3AD203B41FA5}">
                      <a16:colId xmlns:a16="http://schemas.microsoft.com/office/drawing/2014/main" val="2281626971"/>
                    </a:ext>
                  </a:extLst>
                </a:gridCol>
                <a:gridCol w="1029410">
                  <a:extLst>
                    <a:ext uri="{9D8B030D-6E8A-4147-A177-3AD203B41FA5}">
                      <a16:colId xmlns:a16="http://schemas.microsoft.com/office/drawing/2014/main" val="3053729623"/>
                    </a:ext>
                  </a:extLst>
                </a:gridCol>
                <a:gridCol w="1029410">
                  <a:extLst>
                    <a:ext uri="{9D8B030D-6E8A-4147-A177-3AD203B41FA5}">
                      <a16:colId xmlns:a16="http://schemas.microsoft.com/office/drawing/2014/main" val="4251480744"/>
                    </a:ext>
                  </a:extLst>
                </a:gridCol>
                <a:gridCol w="1029410">
                  <a:extLst>
                    <a:ext uri="{9D8B030D-6E8A-4147-A177-3AD203B41FA5}">
                      <a16:colId xmlns:a16="http://schemas.microsoft.com/office/drawing/2014/main" val="789682629"/>
                    </a:ext>
                  </a:extLst>
                </a:gridCol>
                <a:gridCol w="1029410">
                  <a:extLst>
                    <a:ext uri="{9D8B030D-6E8A-4147-A177-3AD203B41FA5}">
                      <a16:colId xmlns:a16="http://schemas.microsoft.com/office/drawing/2014/main" val="1358923703"/>
                    </a:ext>
                  </a:extLst>
                </a:gridCol>
                <a:gridCol w="1029410">
                  <a:extLst>
                    <a:ext uri="{9D8B030D-6E8A-4147-A177-3AD203B41FA5}">
                      <a16:colId xmlns:a16="http://schemas.microsoft.com/office/drawing/2014/main" val="2790145303"/>
                    </a:ext>
                  </a:extLst>
                </a:gridCol>
              </a:tblGrid>
              <a:tr h="373658">
                <a:tc>
                  <a:txBody>
                    <a:bodyPr/>
                    <a:lstStyle/>
                    <a:p>
                      <a:pPr algn="ctr" fontAlgn="b"/>
                      <a:endParaRPr lang="fr-FR" sz="18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548640">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04040"/>
                          </a:solidFill>
                          <a:effectLst/>
                          <a:uLnTx/>
                          <a:uFillTx/>
                          <a:latin typeface="Tahoma" pitchFamily="34" charset="0"/>
                          <a:ea typeface="+mn-ea"/>
                          <a:cs typeface="Arial" charset="0"/>
                        </a:rPr>
                        <a:t>Sur le plan économique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fr-FR" sz="1100" b="0" i="0" u="none" strike="noStrike" dirty="0">
                          <a:solidFill>
                            <a:srgbClr val="404040"/>
                          </a:solidFill>
                          <a:effectLst/>
                          <a:latin typeface="Tahoma" panose="020B0604030504040204" pitchFamily="34" charset="0"/>
                        </a:rPr>
                        <a:t>…s’ouvrir davantage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56746"/>
                  </a:ext>
                </a:extLst>
              </a:tr>
              <a:tr h="548640">
                <a:tc vMerge="1">
                  <a:txBody>
                    <a:bodyPr/>
                    <a:lstStyle/>
                    <a:p>
                      <a:endParaRPr lang="fr-FR"/>
                    </a:p>
                  </a:txBody>
                  <a:tcPr/>
                </a:tc>
                <a:tc>
                  <a:txBody>
                    <a:bodyPr/>
                    <a:lstStyle/>
                    <a:p>
                      <a:pPr algn="r" rtl="0" fontAlgn="ctr"/>
                      <a:r>
                        <a:rPr lang="en-US" sz="1100" b="0" i="0" u="none" strike="noStrike" dirty="0">
                          <a:solidFill>
                            <a:srgbClr val="404040"/>
                          </a:solidFill>
                          <a:effectLst/>
                          <a:latin typeface="Tahoma" panose="020B0604030504040204" pitchFamily="34" charset="0"/>
                        </a:rPr>
                        <a:t>…se </a:t>
                      </a:r>
                      <a:r>
                        <a:rPr lang="en-US" sz="1100" b="0" i="0" u="none" strike="noStrike" dirty="0" err="1">
                          <a:solidFill>
                            <a:srgbClr val="404040"/>
                          </a:solidFill>
                          <a:effectLst/>
                          <a:latin typeface="Tahoma" panose="020B0604030504040204" pitchFamily="34" charset="0"/>
                        </a:rPr>
                        <a:t>fermer</a:t>
                      </a:r>
                      <a:r>
                        <a:rPr lang="en-US" sz="1100" b="0" i="0" u="none" strike="noStrike" dirty="0">
                          <a:solidFill>
                            <a:srgbClr val="404040"/>
                          </a:solidFill>
                          <a:effectLst/>
                          <a:latin typeface="Tahoma" panose="020B0604030504040204" pitchFamily="34" charset="0"/>
                        </a:rPr>
                        <a:t> </a:t>
                      </a:r>
                      <a:r>
                        <a:rPr lang="en-US" sz="1100" b="0" i="0" u="none" strike="noStrike" dirty="0" err="1">
                          <a:solidFill>
                            <a:srgbClr val="404040"/>
                          </a:solidFill>
                          <a:effectLst/>
                          <a:latin typeface="Tahoma" panose="020B0604030504040204" pitchFamily="34" charset="0"/>
                        </a:rPr>
                        <a:t>davantage</a:t>
                      </a:r>
                      <a:endParaRPr lang="fr-FR" sz="11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693329"/>
                  </a:ext>
                </a:extLst>
              </a:tr>
              <a:tr h="548640">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kumimoji="0" lang="fr-FR" sz="1100" b="0" i="0" u="none" strike="noStrike" kern="1200" cap="none" spc="0" normalizeH="0" baseline="0" noProof="0" dirty="0">
                          <a:ln>
                            <a:noFill/>
                          </a:ln>
                          <a:solidFill>
                            <a:srgbClr val="404040"/>
                          </a:solidFill>
                          <a:effectLst/>
                          <a:uLnTx/>
                          <a:uFillTx/>
                          <a:latin typeface="Tahoma" panose="020B0604030504040204" pitchFamily="34" charset="0"/>
                          <a:ea typeface="+mn-ea"/>
                          <a:cs typeface="+mn-cs"/>
                        </a:rPr>
                        <a:t>Rien de doit changer</a:t>
                      </a:r>
                      <a:endParaRPr lang="fr-FR" sz="11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411756"/>
                  </a:ext>
                </a:extLst>
              </a:tr>
              <a:tr h="548640">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04040"/>
                          </a:solidFill>
                          <a:effectLst/>
                          <a:uLnTx/>
                          <a:uFillTx/>
                          <a:latin typeface="Tahoma" pitchFamily="34" charset="0"/>
                          <a:ea typeface="+mn-ea"/>
                          <a:cs typeface="Arial" charset="0"/>
                        </a:rPr>
                        <a:t>Sur le plan migratoire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fr-FR" sz="1100" b="0" i="0" u="none" strike="noStrike" dirty="0">
                          <a:solidFill>
                            <a:srgbClr val="404040"/>
                          </a:solidFill>
                          <a:effectLst/>
                          <a:latin typeface="Tahoma" panose="020B0604030504040204" pitchFamily="34" charset="0"/>
                        </a:rPr>
                        <a:t>…s’ouvrir davantage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r h="548640">
                <a:tc vMerge="1">
                  <a:txBody>
                    <a:bodyPr/>
                    <a:lstStyle/>
                    <a:p>
                      <a:endParaRPr lang="fr-FR"/>
                    </a:p>
                  </a:txBody>
                  <a:tcPr/>
                </a:tc>
                <a:tc>
                  <a:txBody>
                    <a:bodyPr/>
                    <a:lstStyle/>
                    <a:p>
                      <a:pPr algn="r" rtl="0" fontAlgn="ctr"/>
                      <a:r>
                        <a:rPr lang="en-US" sz="1100" b="0" i="0" u="none" strike="noStrike" dirty="0">
                          <a:solidFill>
                            <a:srgbClr val="404040"/>
                          </a:solidFill>
                          <a:effectLst/>
                          <a:latin typeface="Tahoma" panose="020B0604030504040204" pitchFamily="34" charset="0"/>
                        </a:rPr>
                        <a:t>…se </a:t>
                      </a:r>
                      <a:r>
                        <a:rPr lang="en-US" sz="1100" b="0" i="0" u="none" strike="noStrike" dirty="0" err="1">
                          <a:solidFill>
                            <a:srgbClr val="404040"/>
                          </a:solidFill>
                          <a:effectLst/>
                          <a:latin typeface="Tahoma" panose="020B0604030504040204" pitchFamily="34" charset="0"/>
                        </a:rPr>
                        <a:t>fermer</a:t>
                      </a:r>
                      <a:r>
                        <a:rPr lang="en-US" sz="1100" b="0" i="0" u="none" strike="noStrike" dirty="0">
                          <a:solidFill>
                            <a:srgbClr val="404040"/>
                          </a:solidFill>
                          <a:effectLst/>
                          <a:latin typeface="Tahoma" panose="020B0604030504040204" pitchFamily="34" charset="0"/>
                        </a:rPr>
                        <a:t> </a:t>
                      </a:r>
                      <a:r>
                        <a:rPr lang="en-US" sz="1100" b="0" i="0" u="none" strike="noStrike" dirty="0" err="1">
                          <a:solidFill>
                            <a:srgbClr val="404040"/>
                          </a:solidFill>
                          <a:effectLst/>
                          <a:latin typeface="Tahoma" panose="020B0604030504040204" pitchFamily="34" charset="0"/>
                        </a:rPr>
                        <a:t>davantage</a:t>
                      </a:r>
                      <a:endParaRPr lang="fr-FR" sz="11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54%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020464"/>
                  </a:ext>
                </a:extLst>
              </a:tr>
              <a:tr h="548640">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kumimoji="0" lang="fr-FR" sz="1100" b="0" i="0" u="none" strike="noStrike" kern="1200" cap="none" spc="0" normalizeH="0" baseline="0" noProof="0" dirty="0">
                          <a:ln>
                            <a:noFill/>
                          </a:ln>
                          <a:solidFill>
                            <a:srgbClr val="404040"/>
                          </a:solidFill>
                          <a:effectLst/>
                          <a:uLnTx/>
                          <a:uFillTx/>
                          <a:latin typeface="Tahoma" panose="020B0604030504040204" pitchFamily="34" charset="0"/>
                          <a:ea typeface="+mn-ea"/>
                          <a:cs typeface="+mn-cs"/>
                        </a:rPr>
                        <a:t>Rien de doit changer</a:t>
                      </a:r>
                      <a:endParaRPr lang="fr-FR" sz="11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310786"/>
                  </a:ext>
                </a:extLst>
              </a:tr>
            </a:tbl>
          </a:graphicData>
        </a:graphic>
      </p:graphicFrame>
      <p:pic>
        <p:nvPicPr>
          <p:cNvPr id="14" name="Image 4" descr="Une image contenant texte, clipart&#10;&#10;Description générée automatiquement">
            <a:extLst>
              <a:ext uri="{FF2B5EF4-FFF2-40B4-BE49-F238E27FC236}">
                <a16:creationId xmlns:a16="http://schemas.microsoft.com/office/drawing/2014/main" id="{48AFBF86-8024-41B6-B1BE-91C5335A6C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9645" y="1696367"/>
            <a:ext cx="612000" cy="612000"/>
          </a:xfrm>
          <a:prstGeom prst="rect">
            <a:avLst/>
          </a:prstGeom>
        </p:spPr>
      </p:pic>
      <p:pic>
        <p:nvPicPr>
          <p:cNvPr id="15" name="Image 8">
            <a:extLst>
              <a:ext uri="{FF2B5EF4-FFF2-40B4-BE49-F238E27FC236}">
                <a16:creationId xmlns:a16="http://schemas.microsoft.com/office/drawing/2014/main" id="{416BEE3F-7E2B-4BD0-9A9C-AEE36AE315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4152" y="1696367"/>
            <a:ext cx="612000" cy="612000"/>
          </a:xfrm>
          <a:prstGeom prst="rect">
            <a:avLst/>
          </a:prstGeom>
        </p:spPr>
      </p:pic>
      <p:pic>
        <p:nvPicPr>
          <p:cNvPr id="16" name="Image 10">
            <a:extLst>
              <a:ext uri="{FF2B5EF4-FFF2-40B4-BE49-F238E27FC236}">
                <a16:creationId xmlns:a16="http://schemas.microsoft.com/office/drawing/2014/main" id="{D1F5548F-DE7F-4861-96C2-BE66B5BF09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4315" y="1696367"/>
            <a:ext cx="612000" cy="612000"/>
          </a:xfrm>
          <a:prstGeom prst="rect">
            <a:avLst/>
          </a:prstGeom>
        </p:spPr>
      </p:pic>
      <p:pic>
        <p:nvPicPr>
          <p:cNvPr id="17" name="Image 12" descr="Une image contenant texte, clipart&#10;&#10;Description générée automatiquement">
            <a:extLst>
              <a:ext uri="{FF2B5EF4-FFF2-40B4-BE49-F238E27FC236}">
                <a16:creationId xmlns:a16="http://schemas.microsoft.com/office/drawing/2014/main" id="{F7951CC5-5F50-406B-95A7-80E3824E36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27545" y="1696367"/>
            <a:ext cx="612000" cy="612000"/>
          </a:xfrm>
          <a:prstGeom prst="rect">
            <a:avLst/>
          </a:prstGeom>
        </p:spPr>
      </p:pic>
      <p:pic>
        <p:nvPicPr>
          <p:cNvPr id="11" name="Image 14">
            <a:extLst>
              <a:ext uri="{FF2B5EF4-FFF2-40B4-BE49-F238E27FC236}">
                <a16:creationId xmlns:a16="http://schemas.microsoft.com/office/drawing/2014/main" id="{EE378BD4-0BB0-4F6D-81E9-F60103ED61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1419" y="1751966"/>
            <a:ext cx="612000" cy="612000"/>
          </a:xfrm>
          <a:prstGeom prst="rect">
            <a:avLst/>
          </a:prstGeom>
        </p:spPr>
      </p:pic>
      <p:grpSp>
        <p:nvGrpSpPr>
          <p:cNvPr id="12" name="Groupe 178">
            <a:extLst>
              <a:ext uri="{FF2B5EF4-FFF2-40B4-BE49-F238E27FC236}">
                <a16:creationId xmlns:a16="http://schemas.microsoft.com/office/drawing/2014/main" id="{D6EC6DC3-A51C-46EE-89AE-BF7AF6E99ED9}"/>
              </a:ext>
            </a:extLst>
          </p:cNvPr>
          <p:cNvGrpSpPr/>
          <p:nvPr/>
        </p:nvGrpSpPr>
        <p:grpSpPr>
          <a:xfrm>
            <a:off x="6213466" y="6134084"/>
            <a:ext cx="2786465" cy="215444"/>
            <a:chOff x="6180269" y="5701497"/>
            <a:chExt cx="2786465" cy="215444"/>
          </a:xfrm>
        </p:grpSpPr>
        <p:sp>
          <p:nvSpPr>
            <p:cNvPr id="13" name="ZoneTexte 144">
              <a:extLst>
                <a:ext uri="{FF2B5EF4-FFF2-40B4-BE49-F238E27FC236}">
                  <a16:creationId xmlns:a16="http://schemas.microsoft.com/office/drawing/2014/main" id="{69CCC057-A81D-461B-9044-3D8372E85913}"/>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18" name="Connecteur droit avec flèche 161">
              <a:extLst>
                <a:ext uri="{FF2B5EF4-FFF2-40B4-BE49-F238E27FC236}">
                  <a16:creationId xmlns:a16="http://schemas.microsoft.com/office/drawing/2014/main" id="{2CB99F51-53D1-456E-9E84-207F5070EC06}"/>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0" name="Connecteur droit avec flèche 176">
              <a:extLst>
                <a:ext uri="{FF2B5EF4-FFF2-40B4-BE49-F238E27FC236}">
                  <a16:creationId xmlns:a16="http://schemas.microsoft.com/office/drawing/2014/main" id="{673A7F39-9265-42DA-9835-7E62843E07DB}"/>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21" name="Groupe 20">
            <a:extLst>
              <a:ext uri="{FF2B5EF4-FFF2-40B4-BE49-F238E27FC236}">
                <a16:creationId xmlns:a16="http://schemas.microsoft.com/office/drawing/2014/main" id="{C23312FD-1626-4802-8F72-DA4776E347A2}"/>
              </a:ext>
            </a:extLst>
          </p:cNvPr>
          <p:cNvGrpSpPr/>
          <p:nvPr/>
        </p:nvGrpSpPr>
        <p:grpSpPr>
          <a:xfrm>
            <a:off x="727555" y="820927"/>
            <a:ext cx="982374" cy="360000"/>
            <a:chOff x="727555" y="820927"/>
            <a:chExt cx="982374" cy="360000"/>
          </a:xfrm>
        </p:grpSpPr>
        <p:sp>
          <p:nvSpPr>
            <p:cNvPr id="22" name="Espace réservé du texte 4">
              <a:extLst>
                <a:ext uri="{FF2B5EF4-FFF2-40B4-BE49-F238E27FC236}">
                  <a16:creationId xmlns:a16="http://schemas.microsoft.com/office/drawing/2014/main" id="{25793781-3E70-42C0-AD75-AFFC01F0A914}"/>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23" name="Picture 2" descr="C:\Users\NicoC\Desktop\CEVIPOF\sample-01.png">
              <a:extLst>
                <a:ext uri="{FF2B5EF4-FFF2-40B4-BE49-F238E27FC236}">
                  <a16:creationId xmlns:a16="http://schemas.microsoft.com/office/drawing/2014/main" id="{1A809076-BB3D-4FBA-B13A-355F94415537}"/>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401253377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L’arbitrage liberté / contrôle pour les entreprises</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24" name="Graphique 23"/>
          <p:cNvGraphicFramePr>
            <a:graphicFrameLocks noChangeAspect="1"/>
          </p:cNvGraphicFramePr>
          <p:nvPr>
            <p:custDataLst>
              <p:tags r:id="rId1"/>
            </p:custDataLst>
          </p:nvPr>
        </p:nvGraphicFramePr>
        <p:xfrm>
          <a:off x="659182" y="1589627"/>
          <a:ext cx="6060795" cy="2275693"/>
        </p:xfrm>
        <a:graphic>
          <a:graphicData uri="http://schemas.openxmlformats.org/drawingml/2006/chart">
            <c:chart xmlns:c="http://schemas.openxmlformats.org/drawingml/2006/chart" xmlns:r="http://schemas.openxmlformats.org/officeDocument/2006/relationships" r:id="rId5"/>
          </a:graphicData>
        </a:graphic>
      </p:graphicFrame>
      <p:sp>
        <p:nvSpPr>
          <p:cNvPr id="25" name="AutoShape 4"/>
          <p:cNvSpPr>
            <a:spLocks noChangeArrowheads="1"/>
          </p:cNvSpPr>
          <p:nvPr/>
        </p:nvSpPr>
        <p:spPr bwMode="auto">
          <a:xfrm>
            <a:off x="4301225" y="1691957"/>
            <a:ext cx="3614865" cy="1512150"/>
          </a:xfrm>
          <a:prstGeom prst="roundRect">
            <a:avLst>
              <a:gd name="adj" fmla="val 5266"/>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a typeface="+mn-ea"/>
              <a:cs typeface="+mn-cs"/>
            </a:endParaRPr>
          </a:p>
        </p:txBody>
      </p:sp>
      <p:sp>
        <p:nvSpPr>
          <p:cNvPr id="32" name="=affich1"/>
          <p:cNvSpPr>
            <a:spLocks noChangeAspect="1"/>
          </p:cNvSpPr>
          <p:nvPr/>
        </p:nvSpPr>
        <p:spPr bwMode="auto">
          <a:xfrm rot="3470042">
            <a:off x="4497567" y="1893571"/>
            <a:ext cx="333370" cy="359979"/>
          </a:xfrm>
          <a:prstGeom prst="blockArc">
            <a:avLst>
              <a:gd name="adj1" fmla="val 10800000"/>
              <a:gd name="adj2" fmla="val 2543219"/>
              <a:gd name="adj3" fmla="val 31826"/>
            </a:avLst>
          </a:prstGeom>
          <a:solidFill>
            <a:srgbClr val="376092"/>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 name="=affich2"/>
          <p:cNvSpPr>
            <a:spLocks noChangeAspect="1"/>
          </p:cNvSpPr>
          <p:nvPr/>
        </p:nvSpPr>
        <p:spPr bwMode="auto">
          <a:xfrm rot="3470042">
            <a:off x="4497567" y="2575964"/>
            <a:ext cx="333369" cy="359979"/>
          </a:xfrm>
          <a:prstGeom prst="blockArc">
            <a:avLst>
              <a:gd name="adj1" fmla="val 10800000"/>
              <a:gd name="adj2" fmla="val 2543219"/>
              <a:gd name="adj3" fmla="val 31826"/>
            </a:avLst>
          </a:prstGeom>
          <a:solidFill>
            <a:srgbClr val="FCB711"/>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7" name="=label2"/>
          <p:cNvSpPr txBox="1"/>
          <p:nvPr/>
        </p:nvSpPr>
        <p:spPr>
          <a:xfrm>
            <a:off x="4900249" y="2540509"/>
            <a:ext cx="2885213" cy="461665"/>
          </a:xfrm>
          <a:prstGeom prst="rect">
            <a:avLst/>
          </a:prstGeom>
          <a:noFill/>
          <a:effectLst/>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00000">
                    <a:lumMod val="75000"/>
                    <a:lumOff val="25000"/>
                  </a:srgbClr>
                </a:solidFill>
                <a:effectLst/>
                <a:uLnTx/>
                <a:uFillTx/>
                <a:latin typeface="Tahoma" pitchFamily="34" charset="0"/>
                <a:ea typeface="Tahoma" pitchFamily="34" charset="0"/>
                <a:cs typeface="Tahoma" pitchFamily="34" charset="0"/>
              </a:rPr>
              <a:t>Ou, au contraire, que l'Etat les contrôle et les réglemente plus étroitement</a:t>
            </a:r>
          </a:p>
        </p:txBody>
      </p:sp>
      <p:sp>
        <p:nvSpPr>
          <p:cNvPr id="38" name="=label3"/>
          <p:cNvSpPr txBox="1"/>
          <p:nvPr/>
        </p:nvSpPr>
        <p:spPr>
          <a:xfrm>
            <a:off x="4900249" y="1848015"/>
            <a:ext cx="2885213" cy="461665"/>
          </a:xfrm>
          <a:prstGeom prst="rect">
            <a:avLst/>
          </a:prstGeom>
          <a:noFill/>
          <a:effectLst/>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00000">
                    <a:lumMod val="75000"/>
                    <a:lumOff val="25000"/>
                  </a:srgbClr>
                </a:solidFill>
                <a:effectLst/>
                <a:uLnTx/>
                <a:uFillTx/>
                <a:latin typeface="Tahoma" pitchFamily="34" charset="0"/>
                <a:ea typeface="Tahoma" pitchFamily="34" charset="0"/>
                <a:cs typeface="Tahoma" pitchFamily="34" charset="0"/>
              </a:rPr>
              <a:t>Que l'Etat fasse confiance aux entreprises et leur donne plus de liberté</a:t>
            </a:r>
          </a:p>
        </p:txBody>
      </p:sp>
      <p:graphicFrame>
        <p:nvGraphicFramePr>
          <p:cNvPr id="45" name="Graphique 44"/>
          <p:cNvGraphicFramePr/>
          <p:nvPr>
            <p:extLst>
              <p:ext uri="{D42A27DB-BD31-4B8C-83A1-F6EECF244321}">
                <p14:modId xmlns:p14="http://schemas.microsoft.com/office/powerpoint/2010/main" val="3176005107"/>
              </p:ext>
            </p:extLst>
          </p:nvPr>
        </p:nvGraphicFramePr>
        <p:xfrm>
          <a:off x="1241813" y="3875314"/>
          <a:ext cx="7945729" cy="2298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Group 27"/>
          <p:cNvGraphicFramePr>
            <a:graphicFrameLocks noGrp="1"/>
          </p:cNvGraphicFramePr>
          <p:nvPr>
            <p:extLst>
              <p:ext uri="{D42A27DB-BD31-4B8C-83A1-F6EECF244321}">
                <p14:modId xmlns:p14="http://schemas.microsoft.com/office/powerpoint/2010/main" val="3557543187"/>
              </p:ext>
            </p:extLst>
          </p:nvPr>
        </p:nvGraphicFramePr>
        <p:xfrm>
          <a:off x="1802674" y="6103197"/>
          <a:ext cx="7089030" cy="393192"/>
        </p:xfrm>
        <a:graphic>
          <a:graphicData uri="http://schemas.openxmlformats.org/drawingml/2006/table">
            <a:tbl>
              <a:tblPr/>
              <a:tblGrid>
                <a:gridCol w="623610">
                  <a:extLst>
                    <a:ext uri="{9D8B030D-6E8A-4147-A177-3AD203B41FA5}">
                      <a16:colId xmlns:a16="http://schemas.microsoft.com/office/drawing/2014/main" val="20000"/>
                    </a:ext>
                  </a:extLst>
                </a:gridCol>
                <a:gridCol w="538785">
                  <a:extLst>
                    <a:ext uri="{9D8B030D-6E8A-4147-A177-3AD203B41FA5}">
                      <a16:colId xmlns:a16="http://schemas.microsoft.com/office/drawing/2014/main" val="20001"/>
                    </a:ext>
                  </a:extLst>
                </a:gridCol>
                <a:gridCol w="538785">
                  <a:extLst>
                    <a:ext uri="{9D8B030D-6E8A-4147-A177-3AD203B41FA5}">
                      <a16:colId xmlns:a16="http://schemas.microsoft.com/office/drawing/2014/main" val="20002"/>
                    </a:ext>
                  </a:extLst>
                </a:gridCol>
                <a:gridCol w="538785">
                  <a:extLst>
                    <a:ext uri="{9D8B030D-6E8A-4147-A177-3AD203B41FA5}">
                      <a16:colId xmlns:a16="http://schemas.microsoft.com/office/drawing/2014/main" val="20003"/>
                    </a:ext>
                  </a:extLst>
                </a:gridCol>
                <a:gridCol w="538785">
                  <a:extLst>
                    <a:ext uri="{9D8B030D-6E8A-4147-A177-3AD203B41FA5}">
                      <a16:colId xmlns:a16="http://schemas.microsoft.com/office/drawing/2014/main" val="20004"/>
                    </a:ext>
                  </a:extLst>
                </a:gridCol>
                <a:gridCol w="538785">
                  <a:extLst>
                    <a:ext uri="{9D8B030D-6E8A-4147-A177-3AD203B41FA5}">
                      <a16:colId xmlns:a16="http://schemas.microsoft.com/office/drawing/2014/main" val="20005"/>
                    </a:ext>
                  </a:extLst>
                </a:gridCol>
                <a:gridCol w="538785">
                  <a:extLst>
                    <a:ext uri="{9D8B030D-6E8A-4147-A177-3AD203B41FA5}">
                      <a16:colId xmlns:a16="http://schemas.microsoft.com/office/drawing/2014/main" val="20006"/>
                    </a:ext>
                  </a:extLst>
                </a:gridCol>
                <a:gridCol w="538785">
                  <a:extLst>
                    <a:ext uri="{9D8B030D-6E8A-4147-A177-3AD203B41FA5}">
                      <a16:colId xmlns:a16="http://schemas.microsoft.com/office/drawing/2014/main" val="20007"/>
                    </a:ext>
                  </a:extLst>
                </a:gridCol>
                <a:gridCol w="538785">
                  <a:extLst>
                    <a:ext uri="{9D8B030D-6E8A-4147-A177-3AD203B41FA5}">
                      <a16:colId xmlns:a16="http://schemas.microsoft.com/office/drawing/2014/main" val="20008"/>
                    </a:ext>
                  </a:extLst>
                </a:gridCol>
                <a:gridCol w="538785">
                  <a:extLst>
                    <a:ext uri="{9D8B030D-6E8A-4147-A177-3AD203B41FA5}">
                      <a16:colId xmlns:a16="http://schemas.microsoft.com/office/drawing/2014/main" val="4278443415"/>
                    </a:ext>
                  </a:extLst>
                </a:gridCol>
                <a:gridCol w="538785">
                  <a:extLst>
                    <a:ext uri="{9D8B030D-6E8A-4147-A177-3AD203B41FA5}">
                      <a16:colId xmlns:a16="http://schemas.microsoft.com/office/drawing/2014/main" val="2418014108"/>
                    </a:ext>
                  </a:extLst>
                </a:gridCol>
                <a:gridCol w="538785">
                  <a:extLst>
                    <a:ext uri="{9D8B030D-6E8A-4147-A177-3AD203B41FA5}">
                      <a16:colId xmlns:a16="http://schemas.microsoft.com/office/drawing/2014/main" val="1857769604"/>
                    </a:ext>
                  </a:extLst>
                </a:gridCol>
                <a:gridCol w="538785">
                  <a:extLst>
                    <a:ext uri="{9D8B030D-6E8A-4147-A177-3AD203B41FA5}">
                      <a16:colId xmlns:a16="http://schemas.microsoft.com/office/drawing/2014/main" val="3463725842"/>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cap="none" normalizeH="0" baseline="0" dirty="0">
                          <a:ln>
                            <a:noFill/>
                          </a:ln>
                          <a:solidFill>
                            <a:schemeClr val="bg2">
                              <a:lumMod val="50000"/>
                            </a:schemeClr>
                          </a:solidFill>
                          <a:effectLst/>
                          <a:latin typeface="Tahoma" pitchFamily="34" charset="0"/>
                        </a:rPr>
                        <a:t>Décembre 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cap="none" normalizeH="0" baseline="0" dirty="0">
                          <a:ln>
                            <a:noFill/>
                          </a:ln>
                          <a:solidFill>
                            <a:schemeClr val="bg2">
                              <a:lumMod val="50000"/>
                            </a:schemeClr>
                          </a:solidFill>
                          <a:effectLst/>
                          <a:latin typeface="Tahoma" pitchFamily="34" charset="0"/>
                        </a:rPr>
                        <a:t>Décembre 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cap="none" normalizeH="0" baseline="0" dirty="0">
                          <a:ln>
                            <a:noFill/>
                          </a:ln>
                          <a:solidFill>
                            <a:schemeClr val="bg2">
                              <a:lumMod val="50000"/>
                            </a:schemeClr>
                          </a:solidFill>
                          <a:effectLst/>
                          <a:latin typeface="Tahoma" pitchFamily="34" charset="0"/>
                        </a:rPr>
                        <a:t>Décembre 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err="1">
                          <a:ln>
                            <a:noFill/>
                          </a:ln>
                          <a:solidFill>
                            <a:schemeClr val="bg2">
                              <a:lumMod val="50000"/>
                            </a:schemeClr>
                          </a:solidFill>
                          <a:effectLst/>
                          <a:latin typeface="Tahoma" pitchFamily="34" charset="0"/>
                          <a:ea typeface="+mn-ea"/>
                          <a:cs typeface="+mn-cs"/>
                        </a:rPr>
                        <a:t>Février</a:t>
                      </a: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 2021</a:t>
                      </a:r>
                      <a:endParaRPr kumimoji="0" lang="fr-FR" sz="9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Q29. Pour faire face aux difficultés économiques, pensez-vous qu'il faut... ?</a:t>
            </a:r>
          </a:p>
        </p:txBody>
      </p:sp>
      <p:grpSp>
        <p:nvGrpSpPr>
          <p:cNvPr id="26" name="Groupe 178"/>
          <p:cNvGrpSpPr/>
          <p:nvPr/>
        </p:nvGrpSpPr>
        <p:grpSpPr>
          <a:xfrm>
            <a:off x="4521734" y="3233443"/>
            <a:ext cx="2786464" cy="215444"/>
            <a:chOff x="6180269" y="5701497"/>
            <a:chExt cx="2786464" cy="215444"/>
          </a:xfrm>
        </p:grpSpPr>
        <p:sp>
          <p:nvSpPr>
            <p:cNvPr id="27" name="ZoneTexte 144"/>
            <p:cNvSpPr txBox="1"/>
            <p:nvPr/>
          </p:nvSpPr>
          <p:spPr>
            <a:xfrm>
              <a:off x="6438477" y="5701497"/>
              <a:ext cx="2528256"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 (février 2020)</a:t>
              </a:r>
            </a:p>
          </p:txBody>
        </p:sp>
        <p:cxnSp>
          <p:nvCxnSpPr>
            <p:cNvPr id="28"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9"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sp>
        <p:nvSpPr>
          <p:cNvPr id="30" name="=label1"/>
          <p:cNvSpPr txBox="1"/>
          <p:nvPr/>
        </p:nvSpPr>
        <p:spPr>
          <a:xfrm>
            <a:off x="2230522" y="1373728"/>
            <a:ext cx="499888" cy="261610"/>
          </a:xfrm>
          <a:prstGeom prst="rect">
            <a:avLst/>
          </a:prstGeom>
          <a:noFill/>
          <a:effectLst/>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000000">
                    <a:lumMod val="75000"/>
                    <a:lumOff val="25000"/>
                  </a:srgbClr>
                </a:solidFill>
                <a:effectLst/>
                <a:uLnTx/>
                <a:uFillTx/>
                <a:latin typeface="Tahoma" pitchFamily="34" charset="0"/>
                <a:ea typeface="Tahoma" pitchFamily="34" charset="0"/>
                <a:cs typeface="Tahoma" pitchFamily="34" charset="0"/>
              </a:rPr>
              <a:t>NSP</a:t>
            </a:r>
          </a:p>
        </p:txBody>
      </p:sp>
      <p:grpSp>
        <p:nvGrpSpPr>
          <p:cNvPr id="44" name="Groupe 47">
            <a:extLst>
              <a:ext uri="{FF2B5EF4-FFF2-40B4-BE49-F238E27FC236}">
                <a16:creationId xmlns:a16="http://schemas.microsoft.com/office/drawing/2014/main" id="{2114F929-400D-4EA6-91B0-5AAD8697F685}"/>
              </a:ext>
            </a:extLst>
          </p:cNvPr>
          <p:cNvGrpSpPr/>
          <p:nvPr/>
        </p:nvGrpSpPr>
        <p:grpSpPr>
          <a:xfrm>
            <a:off x="3362783" y="3070226"/>
            <a:ext cx="309894" cy="215444"/>
            <a:chOff x="6413168" y="2748837"/>
            <a:chExt cx="309894" cy="215444"/>
          </a:xfrm>
        </p:grpSpPr>
        <p:cxnSp>
          <p:nvCxnSpPr>
            <p:cNvPr id="48" name="Connecteur droit avec flèche 48">
              <a:extLst>
                <a:ext uri="{FF2B5EF4-FFF2-40B4-BE49-F238E27FC236}">
                  <a16:creationId xmlns:a16="http://schemas.microsoft.com/office/drawing/2014/main" id="{89B58BEF-B76B-439D-80F3-E81BC826BEE2}"/>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49" name="Rectangle 49">
              <a:extLst>
                <a:ext uri="{FF2B5EF4-FFF2-40B4-BE49-F238E27FC236}">
                  <a16:creationId xmlns:a16="http://schemas.microsoft.com/office/drawing/2014/main" id="{B642EAA0-81BA-4AB7-BD37-B508B5446299}"/>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FFFFFF"/>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FFFFFF"/>
                </a:solidFill>
                <a:effectLst/>
                <a:uLnTx/>
                <a:uFillTx/>
                <a:latin typeface="Tahoma" pitchFamily="34" charset="0"/>
                <a:ea typeface="+mn-ea"/>
                <a:cs typeface="Arial" charset="0"/>
              </a:endParaRPr>
            </a:p>
          </p:txBody>
        </p:sp>
      </p:grpSp>
      <p:grpSp>
        <p:nvGrpSpPr>
          <p:cNvPr id="50" name="Groupe 50">
            <a:extLst>
              <a:ext uri="{FF2B5EF4-FFF2-40B4-BE49-F238E27FC236}">
                <a16:creationId xmlns:a16="http://schemas.microsoft.com/office/drawing/2014/main" id="{DB7FE7A0-9D62-479F-A59E-FCD1E3D34CB8}"/>
              </a:ext>
            </a:extLst>
          </p:cNvPr>
          <p:cNvGrpSpPr/>
          <p:nvPr/>
        </p:nvGrpSpPr>
        <p:grpSpPr>
          <a:xfrm>
            <a:off x="1868650" y="2926424"/>
            <a:ext cx="348366" cy="215444"/>
            <a:chOff x="6413168" y="3047886"/>
            <a:chExt cx="348366" cy="215444"/>
          </a:xfrm>
        </p:grpSpPr>
        <p:cxnSp>
          <p:nvCxnSpPr>
            <p:cNvPr id="51" name="Connecteur droit avec flèche 51">
              <a:extLst>
                <a:ext uri="{FF2B5EF4-FFF2-40B4-BE49-F238E27FC236}">
                  <a16:creationId xmlns:a16="http://schemas.microsoft.com/office/drawing/2014/main" id="{51DEFFF2-DD98-456B-AFB4-510033CCC5B9}"/>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52" name="Rectangle 52">
              <a:extLst>
                <a:ext uri="{FF2B5EF4-FFF2-40B4-BE49-F238E27FC236}">
                  <a16:creationId xmlns:a16="http://schemas.microsoft.com/office/drawing/2014/main" id="{6762C8A4-44C8-4530-A023-B307E78C7C30}"/>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FFFFFF"/>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FFFFFF"/>
                </a:solidFill>
                <a:effectLst/>
                <a:uLnTx/>
                <a:uFillTx/>
                <a:latin typeface="Tahoma" pitchFamily="34" charset="0"/>
                <a:ea typeface="+mn-ea"/>
                <a:cs typeface="Arial" charset="0"/>
              </a:endParaRPr>
            </a:p>
          </p:txBody>
        </p:sp>
      </p:grpSp>
      <p:grpSp>
        <p:nvGrpSpPr>
          <p:cNvPr id="31" name="Groupe 38">
            <a:extLst>
              <a:ext uri="{FF2B5EF4-FFF2-40B4-BE49-F238E27FC236}">
                <a16:creationId xmlns:a16="http://schemas.microsoft.com/office/drawing/2014/main" id="{7C99C833-56B6-4ABA-B003-3767F124D963}"/>
              </a:ext>
            </a:extLst>
          </p:cNvPr>
          <p:cNvGrpSpPr>
            <a:grpSpLocks noChangeAspect="1"/>
          </p:cNvGrpSpPr>
          <p:nvPr/>
        </p:nvGrpSpPr>
        <p:grpSpPr>
          <a:xfrm>
            <a:off x="8010358" y="5937973"/>
            <a:ext cx="116933" cy="144000"/>
            <a:chOff x="8321205" y="1842135"/>
            <a:chExt cx="180000" cy="221666"/>
          </a:xfrm>
        </p:grpSpPr>
        <p:sp>
          <p:nvSpPr>
            <p:cNvPr id="34" name="Ellipse 39">
              <a:extLst>
                <a:ext uri="{FF2B5EF4-FFF2-40B4-BE49-F238E27FC236}">
                  <a16:creationId xmlns:a16="http://schemas.microsoft.com/office/drawing/2014/main" id="{C0032218-8026-4AB9-9D0A-7866062FBBFC}"/>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5" name="Triangle isocèle 40">
              <a:extLst>
                <a:ext uri="{FF2B5EF4-FFF2-40B4-BE49-F238E27FC236}">
                  <a16:creationId xmlns:a16="http://schemas.microsoft.com/office/drawing/2014/main" id="{5FA6B13B-2A73-4C0D-AC29-251F25211F2A}"/>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6" name="Rectangle 41">
              <a:extLst>
                <a:ext uri="{FF2B5EF4-FFF2-40B4-BE49-F238E27FC236}">
                  <a16:creationId xmlns:a16="http://schemas.microsoft.com/office/drawing/2014/main" id="{0DCEF7D1-967C-4A2D-BAB6-57DD112AE0AA}"/>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
        <p:nvSpPr>
          <p:cNvPr id="39" name="ZoneTexte 33">
            <a:extLst>
              <a:ext uri="{FF2B5EF4-FFF2-40B4-BE49-F238E27FC236}">
                <a16:creationId xmlns:a16="http://schemas.microsoft.com/office/drawing/2014/main" id="{E178FDA9-2146-46C9-B417-C08841264521}"/>
              </a:ext>
            </a:extLst>
          </p:cNvPr>
          <p:cNvSpPr txBox="1"/>
          <p:nvPr/>
        </p:nvSpPr>
        <p:spPr>
          <a:xfrm>
            <a:off x="8022209" y="3866005"/>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40" name="Groupe 34">
            <a:extLst>
              <a:ext uri="{FF2B5EF4-FFF2-40B4-BE49-F238E27FC236}">
                <a16:creationId xmlns:a16="http://schemas.microsoft.com/office/drawing/2014/main" id="{37D3DFE2-C86D-456B-BAB5-E3D6EC7AB01A}"/>
              </a:ext>
            </a:extLst>
          </p:cNvPr>
          <p:cNvGrpSpPr/>
          <p:nvPr/>
        </p:nvGrpSpPr>
        <p:grpSpPr>
          <a:xfrm>
            <a:off x="7910616" y="3902651"/>
            <a:ext cx="180000" cy="221666"/>
            <a:chOff x="8321205" y="1842135"/>
            <a:chExt cx="180000" cy="221666"/>
          </a:xfrm>
        </p:grpSpPr>
        <p:sp>
          <p:nvSpPr>
            <p:cNvPr id="41" name="Ellipse 35">
              <a:extLst>
                <a:ext uri="{FF2B5EF4-FFF2-40B4-BE49-F238E27FC236}">
                  <a16:creationId xmlns:a16="http://schemas.microsoft.com/office/drawing/2014/main" id="{B7C9C9F7-C8D6-40D2-9DF3-CC6C88CF06C1}"/>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2" name="Triangle isocèle 36">
              <a:extLst>
                <a:ext uri="{FF2B5EF4-FFF2-40B4-BE49-F238E27FC236}">
                  <a16:creationId xmlns:a16="http://schemas.microsoft.com/office/drawing/2014/main" id="{E2EF85C5-EAFC-44E3-985D-E140D711C883}"/>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3" name="Rectangle 37">
              <a:extLst>
                <a:ext uri="{FF2B5EF4-FFF2-40B4-BE49-F238E27FC236}">
                  <a16:creationId xmlns:a16="http://schemas.microsoft.com/office/drawing/2014/main" id="{C4E7C0A2-72E3-4EBF-902B-183E2BF63C38}"/>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pic>
        <p:nvPicPr>
          <p:cNvPr id="53" name="Image 52" descr="Une image contenant texte, clipart&#10;&#10;Description générée automatiquement">
            <a:extLst>
              <a:ext uri="{FF2B5EF4-FFF2-40B4-BE49-F238E27FC236}">
                <a16:creationId xmlns:a16="http://schemas.microsoft.com/office/drawing/2014/main" id="{BCBC297D-47C1-C14C-A234-57CE6C4A25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779" y="1309748"/>
            <a:ext cx="612000" cy="612000"/>
          </a:xfrm>
          <a:prstGeom prst="rect">
            <a:avLst/>
          </a:prstGeom>
        </p:spPr>
      </p:pic>
    </p:spTree>
    <p:extLst>
      <p:ext uri="{BB962C8B-B14F-4D97-AF65-F5344CB8AC3E}">
        <p14:creationId xmlns:p14="http://schemas.microsoft.com/office/powerpoint/2010/main" val="313326591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L’arbitrage liberté / contrôle pour les entreprises</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47"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Q29. Pour faire face aux difficultés économiques, pensez-vous qu'il faut... ?</a:t>
            </a:r>
          </a:p>
        </p:txBody>
      </p:sp>
      <p:graphicFrame>
        <p:nvGraphicFramePr>
          <p:cNvPr id="31" name="Tableau 30">
            <a:extLst>
              <a:ext uri="{FF2B5EF4-FFF2-40B4-BE49-F238E27FC236}">
                <a16:creationId xmlns:a16="http://schemas.microsoft.com/office/drawing/2014/main" id="{3A95F94C-9955-4D5C-8774-7390C82BFCE2}"/>
              </a:ext>
            </a:extLst>
          </p:cNvPr>
          <p:cNvGraphicFramePr>
            <a:graphicFrameLocks noGrp="1"/>
          </p:cNvGraphicFramePr>
          <p:nvPr/>
        </p:nvGraphicFramePr>
        <p:xfrm>
          <a:off x="1104900" y="2386147"/>
          <a:ext cx="7428136" cy="3181658"/>
        </p:xfrm>
        <a:graphic>
          <a:graphicData uri="http://schemas.openxmlformats.org/drawingml/2006/table">
            <a:tbl>
              <a:tblPr>
                <a:tableStyleId>{5C22544A-7EE6-4342-B048-85BDC9FD1C3A}</a:tableStyleId>
              </a:tblPr>
              <a:tblGrid>
                <a:gridCol w="2524826">
                  <a:extLst>
                    <a:ext uri="{9D8B030D-6E8A-4147-A177-3AD203B41FA5}">
                      <a16:colId xmlns:a16="http://schemas.microsoft.com/office/drawing/2014/main" val="2281626971"/>
                    </a:ext>
                  </a:extLst>
                </a:gridCol>
                <a:gridCol w="980662">
                  <a:extLst>
                    <a:ext uri="{9D8B030D-6E8A-4147-A177-3AD203B41FA5}">
                      <a16:colId xmlns:a16="http://schemas.microsoft.com/office/drawing/2014/main" val="2226859283"/>
                    </a:ext>
                  </a:extLst>
                </a:gridCol>
                <a:gridCol w="980662">
                  <a:extLst>
                    <a:ext uri="{9D8B030D-6E8A-4147-A177-3AD203B41FA5}">
                      <a16:colId xmlns:a16="http://schemas.microsoft.com/office/drawing/2014/main" val="4251480744"/>
                    </a:ext>
                  </a:extLst>
                </a:gridCol>
                <a:gridCol w="980662">
                  <a:extLst>
                    <a:ext uri="{9D8B030D-6E8A-4147-A177-3AD203B41FA5}">
                      <a16:colId xmlns:a16="http://schemas.microsoft.com/office/drawing/2014/main" val="789682629"/>
                    </a:ext>
                  </a:extLst>
                </a:gridCol>
                <a:gridCol w="980662">
                  <a:extLst>
                    <a:ext uri="{9D8B030D-6E8A-4147-A177-3AD203B41FA5}">
                      <a16:colId xmlns:a16="http://schemas.microsoft.com/office/drawing/2014/main" val="1358923703"/>
                    </a:ext>
                  </a:extLst>
                </a:gridCol>
                <a:gridCol w="980662">
                  <a:extLst>
                    <a:ext uri="{9D8B030D-6E8A-4147-A177-3AD203B41FA5}">
                      <a16:colId xmlns:a16="http://schemas.microsoft.com/office/drawing/2014/main" val="487239294"/>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l-PL"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936000">
                <a:tc>
                  <a:txBody>
                    <a:bodyPr/>
                    <a:lstStyle/>
                    <a:p>
                      <a:pPr algn="r"/>
                      <a:r>
                        <a:rPr lang="fr-FR" sz="1200" b="0" dirty="0">
                          <a:solidFill>
                            <a:srgbClr val="404040"/>
                          </a:solidFill>
                          <a:latin typeface="Tahoma" pitchFamily="34" charset="0"/>
                          <a:ea typeface="Tahoma" pitchFamily="34" charset="0"/>
                          <a:cs typeface="Tahoma" pitchFamily="34" charset="0"/>
                        </a:rPr>
                        <a:t>Que l'Etat fasse confiance aux entreprises et leur donne plus de liberté</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53%</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60%</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936000">
                <a:tc>
                  <a:txBody>
                    <a:bodyPr/>
                    <a:lstStyle/>
                    <a:p>
                      <a:pPr algn="r"/>
                      <a:r>
                        <a:rPr lang="fr-FR" sz="1200" b="0" dirty="0">
                          <a:solidFill>
                            <a:srgbClr val="404040"/>
                          </a:solidFill>
                          <a:latin typeface="Tahoma" pitchFamily="34" charset="0"/>
                          <a:ea typeface="Tahoma" pitchFamily="34" charset="0"/>
                          <a:cs typeface="Tahoma" pitchFamily="34" charset="0"/>
                        </a:rPr>
                        <a:t>Ou, au contraire, que l'Etat les contrôle et les réglemente plus étroitement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936000">
                <a:tc>
                  <a:txBody>
                    <a:bodyPr/>
                    <a:lstStyle/>
                    <a:p>
                      <a:pPr algn="r" fontAlgn="ctr"/>
                      <a:r>
                        <a:rPr lang="fr-FR" sz="1200" b="0" i="0" u="none" strike="noStrike" dirty="0">
                          <a:solidFill>
                            <a:srgbClr val="404040"/>
                          </a:solidFill>
                          <a:latin typeface="Tahoma"/>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pic>
        <p:nvPicPr>
          <p:cNvPr id="13" name="Image 4" descr="Une image contenant texte, clipart&#10;&#10;Description générée automatiquement">
            <a:extLst>
              <a:ext uri="{FF2B5EF4-FFF2-40B4-BE49-F238E27FC236}">
                <a16:creationId xmlns:a16="http://schemas.microsoft.com/office/drawing/2014/main" id="{19E656ED-A0E9-4D57-9E58-34D9605D1E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761" y="1807490"/>
            <a:ext cx="612000" cy="612000"/>
          </a:xfrm>
          <a:prstGeom prst="rect">
            <a:avLst/>
          </a:prstGeom>
        </p:spPr>
      </p:pic>
      <p:pic>
        <p:nvPicPr>
          <p:cNvPr id="14" name="Image 8">
            <a:extLst>
              <a:ext uri="{FF2B5EF4-FFF2-40B4-BE49-F238E27FC236}">
                <a16:creationId xmlns:a16="http://schemas.microsoft.com/office/drawing/2014/main" id="{63BF6F2F-30E2-4BE9-A221-44752A3249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8289" y="1807490"/>
            <a:ext cx="612000" cy="612000"/>
          </a:xfrm>
          <a:prstGeom prst="rect">
            <a:avLst/>
          </a:prstGeom>
        </p:spPr>
      </p:pic>
      <p:pic>
        <p:nvPicPr>
          <p:cNvPr id="15" name="Image 10">
            <a:extLst>
              <a:ext uri="{FF2B5EF4-FFF2-40B4-BE49-F238E27FC236}">
                <a16:creationId xmlns:a16="http://schemas.microsoft.com/office/drawing/2014/main" id="{8B020801-FABF-4DFA-941E-EE8A3A45D3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7025" y="1807490"/>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43E28944-7CFB-472B-BCFD-6B210C8B83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9552" y="1807490"/>
            <a:ext cx="612000" cy="612000"/>
          </a:xfrm>
          <a:prstGeom prst="rect">
            <a:avLst/>
          </a:prstGeom>
        </p:spPr>
      </p:pic>
      <p:pic>
        <p:nvPicPr>
          <p:cNvPr id="17" name="Image 14">
            <a:extLst>
              <a:ext uri="{FF2B5EF4-FFF2-40B4-BE49-F238E27FC236}">
                <a16:creationId xmlns:a16="http://schemas.microsoft.com/office/drawing/2014/main" id="{3989CE7A-FD46-42FA-A5B0-E035797C68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34497" y="1778915"/>
            <a:ext cx="612000" cy="612000"/>
          </a:xfrm>
          <a:prstGeom prst="rect">
            <a:avLst/>
          </a:prstGeom>
        </p:spPr>
      </p:pic>
      <p:graphicFrame>
        <p:nvGraphicFramePr>
          <p:cNvPr id="2" name="Tabela 1">
            <a:extLst>
              <a:ext uri="{FF2B5EF4-FFF2-40B4-BE49-F238E27FC236}">
                <a16:creationId xmlns:a16="http://schemas.microsoft.com/office/drawing/2014/main" id="{555EFC23-CA40-4F3A-B7CB-5D7AA5D93728}"/>
              </a:ext>
            </a:extLst>
          </p:cNvPr>
          <p:cNvGraphicFramePr>
            <a:graphicFrameLocks noGrp="1"/>
          </p:cNvGraphicFramePr>
          <p:nvPr/>
        </p:nvGraphicFramePr>
        <p:xfrm>
          <a:off x="5494868" y="2764309"/>
          <a:ext cx="279399" cy="1875424"/>
        </p:xfrm>
        <a:graphic>
          <a:graphicData uri="http://schemas.openxmlformats.org/drawingml/2006/table">
            <a:tbl>
              <a:tblPr/>
              <a:tblGrid>
                <a:gridCol w="279399">
                  <a:extLst>
                    <a:ext uri="{9D8B030D-6E8A-4147-A177-3AD203B41FA5}">
                      <a16:colId xmlns:a16="http://schemas.microsoft.com/office/drawing/2014/main" val="1617932065"/>
                    </a:ext>
                  </a:extLst>
                </a:gridCol>
              </a:tblGrid>
              <a:tr h="937712">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127010479"/>
                  </a:ext>
                </a:extLst>
              </a:tr>
              <a:tr h="937712">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839797591"/>
                  </a:ext>
                </a:extLst>
              </a:tr>
            </a:tbl>
          </a:graphicData>
        </a:graphic>
      </p:graphicFrame>
      <p:graphicFrame>
        <p:nvGraphicFramePr>
          <p:cNvPr id="20" name="Tabela 19">
            <a:extLst>
              <a:ext uri="{FF2B5EF4-FFF2-40B4-BE49-F238E27FC236}">
                <a16:creationId xmlns:a16="http://schemas.microsoft.com/office/drawing/2014/main" id="{527F6B8B-5BDC-4016-A25D-ED64AD6D7044}"/>
              </a:ext>
            </a:extLst>
          </p:cNvPr>
          <p:cNvGraphicFramePr>
            <a:graphicFrameLocks noGrp="1"/>
          </p:cNvGraphicFramePr>
          <p:nvPr/>
        </p:nvGraphicFramePr>
        <p:xfrm>
          <a:off x="6468533" y="2764309"/>
          <a:ext cx="287866" cy="1875424"/>
        </p:xfrm>
        <a:graphic>
          <a:graphicData uri="http://schemas.openxmlformats.org/drawingml/2006/table">
            <a:tbl>
              <a:tblPr/>
              <a:tblGrid>
                <a:gridCol w="287866">
                  <a:extLst>
                    <a:ext uri="{9D8B030D-6E8A-4147-A177-3AD203B41FA5}">
                      <a16:colId xmlns:a16="http://schemas.microsoft.com/office/drawing/2014/main" val="1617932065"/>
                    </a:ext>
                  </a:extLst>
                </a:gridCol>
              </a:tblGrid>
              <a:tr h="937712">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127010479"/>
                  </a:ext>
                </a:extLst>
              </a:tr>
              <a:tr h="937712">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839797591"/>
                  </a:ext>
                </a:extLst>
              </a:tr>
            </a:tbl>
          </a:graphicData>
        </a:graphic>
      </p:graphicFrame>
      <p:graphicFrame>
        <p:nvGraphicFramePr>
          <p:cNvPr id="21" name="Tabela 20">
            <a:extLst>
              <a:ext uri="{FF2B5EF4-FFF2-40B4-BE49-F238E27FC236}">
                <a16:creationId xmlns:a16="http://schemas.microsoft.com/office/drawing/2014/main" id="{A4D3D815-5E99-4929-99BE-2EF8B72B8B35}"/>
              </a:ext>
            </a:extLst>
          </p:cNvPr>
          <p:cNvGraphicFramePr>
            <a:graphicFrameLocks noGrp="1"/>
          </p:cNvGraphicFramePr>
          <p:nvPr/>
        </p:nvGraphicFramePr>
        <p:xfrm>
          <a:off x="7442200" y="2764309"/>
          <a:ext cx="287866" cy="1875424"/>
        </p:xfrm>
        <a:graphic>
          <a:graphicData uri="http://schemas.openxmlformats.org/drawingml/2006/table">
            <a:tbl>
              <a:tblPr/>
              <a:tblGrid>
                <a:gridCol w="287866">
                  <a:extLst>
                    <a:ext uri="{9D8B030D-6E8A-4147-A177-3AD203B41FA5}">
                      <a16:colId xmlns:a16="http://schemas.microsoft.com/office/drawing/2014/main" val="1617932065"/>
                    </a:ext>
                  </a:extLst>
                </a:gridCol>
              </a:tblGrid>
              <a:tr h="937712">
                <a:tc>
                  <a:txBody>
                    <a:bodyPr/>
                    <a:lstStyle/>
                    <a:p>
                      <a:pPr algn="l" fontAlgn="ctr"/>
                      <a:r>
                        <a:rPr lang="fr-FR" sz="800" b="1" i="0" u="none" strike="noStrike">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1127010479"/>
                  </a:ext>
                </a:extLst>
              </a:tr>
              <a:tr h="937712">
                <a:tc>
                  <a:txBody>
                    <a:bodyPr/>
                    <a:lstStyle/>
                    <a:p>
                      <a:pPr algn="l" fontAlgn="ctr"/>
                      <a:r>
                        <a:rPr lang="fr-FR" sz="800" b="1" i="0" u="none" strike="noStrike" dirty="0">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1839797591"/>
                  </a:ext>
                </a:extLst>
              </a:tr>
            </a:tbl>
          </a:graphicData>
        </a:graphic>
      </p:graphicFrame>
      <p:cxnSp>
        <p:nvCxnSpPr>
          <p:cNvPr id="22" name="Connecteur droit avec flèche 65">
            <a:extLst>
              <a:ext uri="{FF2B5EF4-FFF2-40B4-BE49-F238E27FC236}">
                <a16:creationId xmlns:a16="http://schemas.microsoft.com/office/drawing/2014/main" id="{F00589D3-C6EC-4834-B1B9-E36686B835AF}"/>
              </a:ext>
            </a:extLst>
          </p:cNvPr>
          <p:cNvCxnSpPr/>
          <p:nvPr/>
        </p:nvCxnSpPr>
        <p:spPr bwMode="auto">
          <a:xfrm>
            <a:off x="5341082" y="31799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3" name="Connecteur droit avec flèche 65">
            <a:extLst>
              <a:ext uri="{FF2B5EF4-FFF2-40B4-BE49-F238E27FC236}">
                <a16:creationId xmlns:a16="http://schemas.microsoft.com/office/drawing/2014/main" id="{7B0474D7-B663-4481-95F7-0BCCC01B98B7}"/>
              </a:ext>
            </a:extLst>
          </p:cNvPr>
          <p:cNvCxnSpPr/>
          <p:nvPr/>
        </p:nvCxnSpPr>
        <p:spPr bwMode="auto">
          <a:xfrm>
            <a:off x="6314748" y="31799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4" name="Connecteur droit avec flèche 65">
            <a:extLst>
              <a:ext uri="{FF2B5EF4-FFF2-40B4-BE49-F238E27FC236}">
                <a16:creationId xmlns:a16="http://schemas.microsoft.com/office/drawing/2014/main" id="{740A9CF7-850D-47C8-925B-0AB2212BA3C3}"/>
              </a:ext>
            </a:extLst>
          </p:cNvPr>
          <p:cNvCxnSpPr/>
          <p:nvPr/>
        </p:nvCxnSpPr>
        <p:spPr bwMode="auto">
          <a:xfrm>
            <a:off x="6314748" y="41197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5" name="Connecteur droit avec flèche 65">
            <a:extLst>
              <a:ext uri="{FF2B5EF4-FFF2-40B4-BE49-F238E27FC236}">
                <a16:creationId xmlns:a16="http://schemas.microsoft.com/office/drawing/2014/main" id="{644C89D2-2F74-4F5F-B1D6-540A8747DF81}"/>
              </a:ext>
            </a:extLst>
          </p:cNvPr>
          <p:cNvCxnSpPr/>
          <p:nvPr/>
        </p:nvCxnSpPr>
        <p:spPr bwMode="auto">
          <a:xfrm>
            <a:off x="7296881" y="41197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6" name="Connecteur droit avec flèche 73">
            <a:extLst>
              <a:ext uri="{FF2B5EF4-FFF2-40B4-BE49-F238E27FC236}">
                <a16:creationId xmlns:a16="http://schemas.microsoft.com/office/drawing/2014/main" id="{F464249D-7DB5-44E7-A1C0-552A55C22F10}"/>
              </a:ext>
            </a:extLst>
          </p:cNvPr>
          <p:cNvCxnSpPr/>
          <p:nvPr/>
        </p:nvCxnSpPr>
        <p:spPr bwMode="auto">
          <a:xfrm flipV="1">
            <a:off x="5369704" y="41093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7" name="Connecteur droit avec flèche 73">
            <a:extLst>
              <a:ext uri="{FF2B5EF4-FFF2-40B4-BE49-F238E27FC236}">
                <a16:creationId xmlns:a16="http://schemas.microsoft.com/office/drawing/2014/main" id="{22DDE8C9-E13E-4755-87B3-6196D422C4E9}"/>
              </a:ext>
            </a:extLst>
          </p:cNvPr>
          <p:cNvCxnSpPr/>
          <p:nvPr/>
        </p:nvCxnSpPr>
        <p:spPr bwMode="auto">
          <a:xfrm flipV="1">
            <a:off x="7296029" y="31695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nvGrpSpPr>
          <p:cNvPr id="28" name="Groupe 178">
            <a:extLst>
              <a:ext uri="{FF2B5EF4-FFF2-40B4-BE49-F238E27FC236}">
                <a16:creationId xmlns:a16="http://schemas.microsoft.com/office/drawing/2014/main" id="{A122A8A1-AFA8-46B7-9F0A-B2A4EBAB187B}"/>
              </a:ext>
            </a:extLst>
          </p:cNvPr>
          <p:cNvGrpSpPr/>
          <p:nvPr/>
        </p:nvGrpSpPr>
        <p:grpSpPr>
          <a:xfrm>
            <a:off x="6213466" y="6134084"/>
            <a:ext cx="2786465" cy="215444"/>
            <a:chOff x="6180269" y="5701497"/>
            <a:chExt cx="2786465" cy="215444"/>
          </a:xfrm>
        </p:grpSpPr>
        <p:sp>
          <p:nvSpPr>
            <p:cNvPr id="29" name="ZoneTexte 144">
              <a:extLst>
                <a:ext uri="{FF2B5EF4-FFF2-40B4-BE49-F238E27FC236}">
                  <a16:creationId xmlns:a16="http://schemas.microsoft.com/office/drawing/2014/main" id="{181BD041-10B2-4798-8900-723FB758B5AC}"/>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30" name="Connecteur droit avec flèche 161">
              <a:extLst>
                <a:ext uri="{FF2B5EF4-FFF2-40B4-BE49-F238E27FC236}">
                  <a16:creationId xmlns:a16="http://schemas.microsoft.com/office/drawing/2014/main" id="{94AA57D5-4F06-449E-AEA5-B384A50FD7F9}"/>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2" name="Connecteur droit avec flèche 176">
              <a:extLst>
                <a:ext uri="{FF2B5EF4-FFF2-40B4-BE49-F238E27FC236}">
                  <a16:creationId xmlns:a16="http://schemas.microsoft.com/office/drawing/2014/main" id="{31733195-5A47-4EF9-919E-B7712ED7B3A7}"/>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3" name="Groupe 32">
            <a:extLst>
              <a:ext uri="{FF2B5EF4-FFF2-40B4-BE49-F238E27FC236}">
                <a16:creationId xmlns:a16="http://schemas.microsoft.com/office/drawing/2014/main" id="{8AA970EA-8997-4DCA-9B88-49C3737BF35A}"/>
              </a:ext>
            </a:extLst>
          </p:cNvPr>
          <p:cNvGrpSpPr/>
          <p:nvPr/>
        </p:nvGrpSpPr>
        <p:grpSpPr>
          <a:xfrm>
            <a:off x="727555" y="820927"/>
            <a:ext cx="982374" cy="360000"/>
            <a:chOff x="727555" y="820927"/>
            <a:chExt cx="982374" cy="360000"/>
          </a:xfrm>
        </p:grpSpPr>
        <p:sp>
          <p:nvSpPr>
            <p:cNvPr id="34" name="Espace réservé du texte 4">
              <a:extLst>
                <a:ext uri="{FF2B5EF4-FFF2-40B4-BE49-F238E27FC236}">
                  <a16:creationId xmlns:a16="http://schemas.microsoft.com/office/drawing/2014/main" id="{FB54AD95-2B56-4868-B2C1-E954798FB0C2}"/>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35" name="Picture 2" descr="C:\Users\NicoC\Desktop\CEVIPOF\sample-01.png">
              <a:extLst>
                <a:ext uri="{FF2B5EF4-FFF2-40B4-BE49-F238E27FC236}">
                  <a16:creationId xmlns:a16="http://schemas.microsoft.com/office/drawing/2014/main" id="{0D3AB8E1-1FEA-4F0E-B7C4-20FF50026868}"/>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7965018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 souhait d’une réforme du système capitaliste </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32" name="Graphique 31"/>
          <p:cNvGraphicFramePr/>
          <p:nvPr>
            <p:custDataLst>
              <p:tags r:id="rId1"/>
            </p:custDataLst>
          </p:nvPr>
        </p:nvGraphicFramePr>
        <p:xfrm>
          <a:off x="3524367" y="1573485"/>
          <a:ext cx="4886364" cy="24723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raphique 32"/>
          <p:cNvGraphicFramePr/>
          <p:nvPr>
            <p:extLst>
              <p:ext uri="{D42A27DB-BD31-4B8C-83A1-F6EECF244321}">
                <p14:modId xmlns:p14="http://schemas.microsoft.com/office/powerpoint/2010/main" val="3644142727"/>
              </p:ext>
            </p:extLst>
          </p:nvPr>
        </p:nvGraphicFramePr>
        <p:xfrm>
          <a:off x="808157" y="3933325"/>
          <a:ext cx="8775790" cy="21622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Group 27"/>
          <p:cNvGraphicFramePr>
            <a:graphicFrameLocks noGrp="1"/>
          </p:cNvGraphicFramePr>
          <p:nvPr>
            <p:extLst>
              <p:ext uri="{D42A27DB-BD31-4B8C-83A1-F6EECF244321}">
                <p14:modId xmlns:p14="http://schemas.microsoft.com/office/powerpoint/2010/main" val="1784906761"/>
              </p:ext>
            </p:extLst>
          </p:nvPr>
        </p:nvGraphicFramePr>
        <p:xfrm>
          <a:off x="1345722" y="6033223"/>
          <a:ext cx="8022561" cy="426720"/>
        </p:xfrm>
        <a:graphic>
          <a:graphicData uri="http://schemas.openxmlformats.org/drawingml/2006/table">
            <a:tbl>
              <a:tblPr/>
              <a:tblGrid>
                <a:gridCol w="703360">
                  <a:extLst>
                    <a:ext uri="{9D8B030D-6E8A-4147-A177-3AD203B41FA5}">
                      <a16:colId xmlns:a16="http://schemas.microsoft.com/office/drawing/2014/main" val="20000"/>
                    </a:ext>
                  </a:extLst>
                </a:gridCol>
                <a:gridCol w="586462">
                  <a:extLst>
                    <a:ext uri="{9D8B030D-6E8A-4147-A177-3AD203B41FA5}">
                      <a16:colId xmlns:a16="http://schemas.microsoft.com/office/drawing/2014/main" val="20001"/>
                    </a:ext>
                  </a:extLst>
                </a:gridCol>
                <a:gridCol w="631417">
                  <a:extLst>
                    <a:ext uri="{9D8B030D-6E8A-4147-A177-3AD203B41FA5}">
                      <a16:colId xmlns:a16="http://schemas.microsoft.com/office/drawing/2014/main" val="20002"/>
                    </a:ext>
                  </a:extLst>
                </a:gridCol>
                <a:gridCol w="632148">
                  <a:extLst>
                    <a:ext uri="{9D8B030D-6E8A-4147-A177-3AD203B41FA5}">
                      <a16:colId xmlns:a16="http://schemas.microsoft.com/office/drawing/2014/main" val="20003"/>
                    </a:ext>
                  </a:extLst>
                </a:gridCol>
                <a:gridCol w="607686">
                  <a:extLst>
                    <a:ext uri="{9D8B030D-6E8A-4147-A177-3AD203B41FA5}">
                      <a16:colId xmlns:a16="http://schemas.microsoft.com/office/drawing/2014/main" val="20004"/>
                    </a:ext>
                  </a:extLst>
                </a:gridCol>
                <a:gridCol w="607686">
                  <a:extLst>
                    <a:ext uri="{9D8B030D-6E8A-4147-A177-3AD203B41FA5}">
                      <a16:colId xmlns:a16="http://schemas.microsoft.com/office/drawing/2014/main" val="20005"/>
                    </a:ext>
                  </a:extLst>
                </a:gridCol>
                <a:gridCol w="607686">
                  <a:extLst>
                    <a:ext uri="{9D8B030D-6E8A-4147-A177-3AD203B41FA5}">
                      <a16:colId xmlns:a16="http://schemas.microsoft.com/office/drawing/2014/main" val="20006"/>
                    </a:ext>
                  </a:extLst>
                </a:gridCol>
                <a:gridCol w="607686">
                  <a:extLst>
                    <a:ext uri="{9D8B030D-6E8A-4147-A177-3AD203B41FA5}">
                      <a16:colId xmlns:a16="http://schemas.microsoft.com/office/drawing/2014/main" val="20007"/>
                    </a:ext>
                  </a:extLst>
                </a:gridCol>
                <a:gridCol w="607686">
                  <a:extLst>
                    <a:ext uri="{9D8B030D-6E8A-4147-A177-3AD203B41FA5}">
                      <a16:colId xmlns:a16="http://schemas.microsoft.com/office/drawing/2014/main" val="20008"/>
                    </a:ext>
                  </a:extLst>
                </a:gridCol>
                <a:gridCol w="607686">
                  <a:extLst>
                    <a:ext uri="{9D8B030D-6E8A-4147-A177-3AD203B41FA5}">
                      <a16:colId xmlns:a16="http://schemas.microsoft.com/office/drawing/2014/main" val="1957871694"/>
                    </a:ext>
                  </a:extLst>
                </a:gridCol>
                <a:gridCol w="607686">
                  <a:extLst>
                    <a:ext uri="{9D8B030D-6E8A-4147-A177-3AD203B41FA5}">
                      <a16:colId xmlns:a16="http://schemas.microsoft.com/office/drawing/2014/main" val="2396625552"/>
                    </a:ext>
                  </a:extLst>
                </a:gridCol>
                <a:gridCol w="607686">
                  <a:extLst>
                    <a:ext uri="{9D8B030D-6E8A-4147-A177-3AD203B41FA5}">
                      <a16:colId xmlns:a16="http://schemas.microsoft.com/office/drawing/2014/main" val="3453090978"/>
                    </a:ext>
                  </a:extLst>
                </a:gridCol>
                <a:gridCol w="607686">
                  <a:extLst>
                    <a:ext uri="{9D8B030D-6E8A-4147-A177-3AD203B41FA5}">
                      <a16:colId xmlns:a16="http://schemas.microsoft.com/office/drawing/2014/main" val="2162622194"/>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Octobre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10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10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3" name="Tableau 42"/>
          <p:cNvGraphicFramePr>
            <a:graphicFrameLocks noGrp="1"/>
          </p:cNvGraphicFramePr>
          <p:nvPr/>
        </p:nvGraphicFramePr>
        <p:xfrm>
          <a:off x="1006596" y="1647667"/>
          <a:ext cx="2553431" cy="1932306"/>
        </p:xfrm>
        <a:graphic>
          <a:graphicData uri="http://schemas.openxmlformats.org/drawingml/2006/table">
            <a:tbl>
              <a:tblPr/>
              <a:tblGrid>
                <a:gridCol w="2553431">
                  <a:extLst>
                    <a:ext uri="{9D8B030D-6E8A-4147-A177-3AD203B41FA5}">
                      <a16:colId xmlns:a16="http://schemas.microsoft.com/office/drawing/2014/main" val="20000"/>
                    </a:ext>
                  </a:extLst>
                </a:gridCol>
              </a:tblGrid>
              <a:tr h="470501">
                <a:tc>
                  <a:txBody>
                    <a:bodyPr/>
                    <a:lstStyle/>
                    <a:p>
                      <a:pPr algn="r" fontAlgn="ctr"/>
                      <a:r>
                        <a:rPr lang="fr-FR" sz="1200" b="0" i="0" u="none" strike="noStrike" dirty="0">
                          <a:solidFill>
                            <a:srgbClr val="404040"/>
                          </a:solidFill>
                          <a:latin typeface="Tahoma"/>
                        </a:rPr>
                        <a:t>...réformé en profondeur</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70501">
                <a:tc>
                  <a:txBody>
                    <a:bodyPr/>
                    <a:lstStyle/>
                    <a:p>
                      <a:pPr algn="r" fontAlgn="ctr"/>
                      <a:r>
                        <a:rPr lang="fr-FR" sz="1200" b="0" i="0" u="none" strike="noStrike" dirty="0">
                          <a:solidFill>
                            <a:srgbClr val="404040"/>
                          </a:solidFill>
                          <a:latin typeface="Tahoma"/>
                        </a:rPr>
                        <a:t>...réformé sur quelques points</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70501">
                <a:tc>
                  <a:txBody>
                    <a:bodyPr/>
                    <a:lstStyle/>
                    <a:p>
                      <a:pPr algn="r" fontAlgn="ctr"/>
                      <a:r>
                        <a:rPr lang="fr-FR" sz="1200" b="0" i="0" u="none" strike="noStrike" dirty="0">
                          <a:solidFill>
                            <a:srgbClr val="404040"/>
                          </a:solidFill>
                          <a:latin typeface="Tahoma"/>
                        </a:rPr>
                        <a:t>...ne soit pas réformé</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520803">
                <a:tc>
                  <a:txBody>
                    <a:bodyPr/>
                    <a:lstStyle/>
                    <a:p>
                      <a:pPr algn="r" fontAlgn="ctr"/>
                      <a:r>
                        <a:rPr lang="fr-FR" sz="1200" b="0" i="0" u="none" strike="noStrike" dirty="0">
                          <a:solidFill>
                            <a:srgbClr val="404040"/>
                          </a:solidFill>
                          <a:latin typeface="Tahoma"/>
                        </a:rPr>
                        <a:t>NSP</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4"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Q32. Personnellement, souhaitez-vous que le système capitaliste soit... ?</a:t>
            </a:r>
          </a:p>
        </p:txBody>
      </p:sp>
      <p:grpSp>
        <p:nvGrpSpPr>
          <p:cNvPr id="22" name="Groupe 178"/>
          <p:cNvGrpSpPr/>
          <p:nvPr/>
        </p:nvGrpSpPr>
        <p:grpSpPr>
          <a:xfrm>
            <a:off x="4262775" y="3567622"/>
            <a:ext cx="2786464" cy="215444"/>
            <a:chOff x="6180269" y="5701497"/>
            <a:chExt cx="2786464" cy="215444"/>
          </a:xfrm>
        </p:grpSpPr>
        <p:sp>
          <p:nvSpPr>
            <p:cNvPr id="23" name="ZoneTexte 144"/>
            <p:cNvSpPr txBox="1"/>
            <p:nvPr/>
          </p:nvSpPr>
          <p:spPr>
            <a:xfrm>
              <a:off x="6438477" y="5701497"/>
              <a:ext cx="2528256"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 (février 2020)</a:t>
              </a:r>
            </a:p>
          </p:txBody>
        </p:sp>
        <p:cxnSp>
          <p:nvCxnSpPr>
            <p:cNvPr id="24"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5"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6" name="Groupe 64">
            <a:extLst>
              <a:ext uri="{FF2B5EF4-FFF2-40B4-BE49-F238E27FC236}">
                <a16:creationId xmlns:a16="http://schemas.microsoft.com/office/drawing/2014/main" id="{36920A3F-DA22-43DE-AC09-5BD2A79FB024}"/>
              </a:ext>
            </a:extLst>
          </p:cNvPr>
          <p:cNvGrpSpPr/>
          <p:nvPr/>
        </p:nvGrpSpPr>
        <p:grpSpPr>
          <a:xfrm>
            <a:off x="7350062" y="2252982"/>
            <a:ext cx="309894" cy="215444"/>
            <a:chOff x="6413168" y="2748837"/>
            <a:chExt cx="309894" cy="215444"/>
          </a:xfrm>
        </p:grpSpPr>
        <p:cxnSp>
          <p:nvCxnSpPr>
            <p:cNvPr id="37" name="Connecteur droit avec flèche 65">
              <a:extLst>
                <a:ext uri="{FF2B5EF4-FFF2-40B4-BE49-F238E27FC236}">
                  <a16:creationId xmlns:a16="http://schemas.microsoft.com/office/drawing/2014/main" id="{5ECAFEB9-B6B3-41FA-8CD6-468BA13848D2}"/>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38" name="Rectangle 37">
              <a:extLst>
                <a:ext uri="{FF2B5EF4-FFF2-40B4-BE49-F238E27FC236}">
                  <a16:creationId xmlns:a16="http://schemas.microsoft.com/office/drawing/2014/main" id="{E2AB1220-62CE-47AF-92B3-66D9E03CA72B}"/>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-4</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46" name="Groupe 63">
            <a:extLst>
              <a:ext uri="{FF2B5EF4-FFF2-40B4-BE49-F238E27FC236}">
                <a16:creationId xmlns:a16="http://schemas.microsoft.com/office/drawing/2014/main" id="{CF38B27D-65D9-41B6-8D33-CE125283BDE9}"/>
              </a:ext>
            </a:extLst>
          </p:cNvPr>
          <p:cNvGrpSpPr/>
          <p:nvPr/>
        </p:nvGrpSpPr>
        <p:grpSpPr>
          <a:xfrm>
            <a:off x="6954134" y="1771676"/>
            <a:ext cx="348366" cy="215444"/>
            <a:chOff x="6413168" y="3047886"/>
            <a:chExt cx="348366" cy="215444"/>
          </a:xfrm>
        </p:grpSpPr>
        <p:cxnSp>
          <p:nvCxnSpPr>
            <p:cNvPr id="47" name="Connecteur droit avec flèche 73">
              <a:extLst>
                <a:ext uri="{FF2B5EF4-FFF2-40B4-BE49-F238E27FC236}">
                  <a16:creationId xmlns:a16="http://schemas.microsoft.com/office/drawing/2014/main" id="{FD679468-6F40-480B-8F87-15908034E172}"/>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48" name="Rectangle 47">
              <a:extLst>
                <a:ext uri="{FF2B5EF4-FFF2-40B4-BE49-F238E27FC236}">
                  <a16:creationId xmlns:a16="http://schemas.microsoft.com/office/drawing/2014/main" id="{4486F567-76DD-4F8D-9DE0-FEE300E3480B}"/>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26" name="Groupe 63">
            <a:extLst>
              <a:ext uri="{FF2B5EF4-FFF2-40B4-BE49-F238E27FC236}">
                <a16:creationId xmlns:a16="http://schemas.microsoft.com/office/drawing/2014/main" id="{F0D681DB-C432-484D-87C4-454765EA8685}"/>
              </a:ext>
            </a:extLst>
          </p:cNvPr>
          <p:cNvGrpSpPr/>
          <p:nvPr/>
        </p:nvGrpSpPr>
        <p:grpSpPr>
          <a:xfrm>
            <a:off x="4630034" y="2724176"/>
            <a:ext cx="348366" cy="215444"/>
            <a:chOff x="6413168" y="3047886"/>
            <a:chExt cx="348366" cy="215444"/>
          </a:xfrm>
        </p:grpSpPr>
        <p:cxnSp>
          <p:nvCxnSpPr>
            <p:cNvPr id="27" name="Connecteur droit avec flèche 73">
              <a:extLst>
                <a:ext uri="{FF2B5EF4-FFF2-40B4-BE49-F238E27FC236}">
                  <a16:creationId xmlns:a16="http://schemas.microsoft.com/office/drawing/2014/main" id="{3341ACAB-583E-402A-85FC-777836050083}"/>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28" name="Rectangle 47">
              <a:extLst>
                <a:ext uri="{FF2B5EF4-FFF2-40B4-BE49-F238E27FC236}">
                  <a16:creationId xmlns:a16="http://schemas.microsoft.com/office/drawing/2014/main" id="{99C18BEE-E48A-4AAE-947A-9F11FBCF5B5E}"/>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29" name="Groupe 45">
            <a:extLst>
              <a:ext uri="{FF2B5EF4-FFF2-40B4-BE49-F238E27FC236}">
                <a16:creationId xmlns:a16="http://schemas.microsoft.com/office/drawing/2014/main" id="{8B1C9085-4511-486A-BE9E-CEFC28B41876}"/>
              </a:ext>
            </a:extLst>
          </p:cNvPr>
          <p:cNvGrpSpPr/>
          <p:nvPr/>
        </p:nvGrpSpPr>
        <p:grpSpPr>
          <a:xfrm>
            <a:off x="4326643" y="3220788"/>
            <a:ext cx="318011" cy="215444"/>
            <a:chOff x="6438181" y="3346935"/>
            <a:chExt cx="318011" cy="215444"/>
          </a:xfrm>
        </p:grpSpPr>
        <p:cxnSp>
          <p:nvCxnSpPr>
            <p:cNvPr id="30" name="Connecteur droit avec flèche 46">
              <a:extLst>
                <a:ext uri="{FF2B5EF4-FFF2-40B4-BE49-F238E27FC236}">
                  <a16:creationId xmlns:a16="http://schemas.microsoft.com/office/drawing/2014/main" id="{02E3D53C-92E5-4063-8D44-0A787A9E5A46}"/>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sp>
          <p:nvSpPr>
            <p:cNvPr id="31" name="Rectangle 50">
              <a:extLst>
                <a:ext uri="{FF2B5EF4-FFF2-40B4-BE49-F238E27FC236}">
                  <a16:creationId xmlns:a16="http://schemas.microsoft.com/office/drawing/2014/main" id="{19DAB7C7-7EAC-4B83-BF64-13F56017EBDD}"/>
                </a:ext>
              </a:extLst>
            </p:cNvPr>
            <p:cNvSpPr/>
            <p:nvPr/>
          </p:nvSpPr>
          <p:spPr>
            <a:xfrm>
              <a:off x="6488170" y="3346935"/>
              <a:ext cx="26802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BBE0E3">
                      <a:lumMod val="10000"/>
                    </a:srgbClr>
                  </a:solidFill>
                  <a:effectLst/>
                  <a:uLnTx/>
                  <a:uFillTx/>
                  <a:latin typeface="Tahoma" pitchFamily="34" charset="0"/>
                  <a:ea typeface="+mn-ea"/>
                  <a:cs typeface="Tahoma" pitchFamily="34" charset="0"/>
                </a:rPr>
                <a:t>=</a:t>
              </a:r>
              <a:endParaRPr kumimoji="0" lang="fr-FR" sz="800" b="1" i="0" u="none" strike="noStrike" kern="1200" cap="none" spc="0" normalizeH="0" baseline="0" noProof="0" dirty="0">
                <a:ln>
                  <a:noFill/>
                </a:ln>
                <a:solidFill>
                  <a:srgbClr val="BBE0E3">
                    <a:lumMod val="10000"/>
                  </a:srgbClr>
                </a:solidFill>
                <a:effectLst/>
                <a:uLnTx/>
                <a:uFillTx/>
                <a:latin typeface="Tahoma" pitchFamily="34" charset="0"/>
                <a:ea typeface="+mn-ea"/>
                <a:cs typeface="Arial" charset="0"/>
              </a:endParaRPr>
            </a:p>
          </p:txBody>
        </p:sp>
      </p:grpSp>
      <p:grpSp>
        <p:nvGrpSpPr>
          <p:cNvPr id="34" name="Groupe 38">
            <a:extLst>
              <a:ext uri="{FF2B5EF4-FFF2-40B4-BE49-F238E27FC236}">
                <a16:creationId xmlns:a16="http://schemas.microsoft.com/office/drawing/2014/main" id="{EEC9EEFA-D282-4405-BC40-93ECABDFD4BF}"/>
              </a:ext>
            </a:extLst>
          </p:cNvPr>
          <p:cNvGrpSpPr>
            <a:grpSpLocks noChangeAspect="1"/>
          </p:cNvGrpSpPr>
          <p:nvPr/>
        </p:nvGrpSpPr>
        <p:grpSpPr>
          <a:xfrm>
            <a:off x="8396252" y="5937973"/>
            <a:ext cx="116933" cy="144000"/>
            <a:chOff x="8321205" y="1842135"/>
            <a:chExt cx="180000" cy="221666"/>
          </a:xfrm>
        </p:grpSpPr>
        <p:sp>
          <p:nvSpPr>
            <p:cNvPr id="39" name="Ellipse 39">
              <a:extLst>
                <a:ext uri="{FF2B5EF4-FFF2-40B4-BE49-F238E27FC236}">
                  <a16:creationId xmlns:a16="http://schemas.microsoft.com/office/drawing/2014/main" id="{0E7C70E0-F6A9-46D2-A0C8-5B9F34CFE4CE}"/>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0" name="Triangle isocèle 40">
              <a:extLst>
                <a:ext uri="{FF2B5EF4-FFF2-40B4-BE49-F238E27FC236}">
                  <a16:creationId xmlns:a16="http://schemas.microsoft.com/office/drawing/2014/main" id="{1730DF14-6CB0-4104-A144-B57A02A98A0B}"/>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1" name="Rectangle 41">
              <a:extLst>
                <a:ext uri="{FF2B5EF4-FFF2-40B4-BE49-F238E27FC236}">
                  <a16:creationId xmlns:a16="http://schemas.microsoft.com/office/drawing/2014/main" id="{35ADB339-9904-455F-AF1E-2287B8A44803}"/>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
        <p:nvSpPr>
          <p:cNvPr id="42" name="ZoneTexte 33">
            <a:extLst>
              <a:ext uri="{FF2B5EF4-FFF2-40B4-BE49-F238E27FC236}">
                <a16:creationId xmlns:a16="http://schemas.microsoft.com/office/drawing/2014/main" id="{CB24BCB4-B43E-4E2A-864B-DA2149B3CFFE}"/>
              </a:ext>
            </a:extLst>
          </p:cNvPr>
          <p:cNvSpPr txBox="1"/>
          <p:nvPr/>
        </p:nvSpPr>
        <p:spPr>
          <a:xfrm>
            <a:off x="8121672" y="3590925"/>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45" name="Groupe 34">
            <a:extLst>
              <a:ext uri="{FF2B5EF4-FFF2-40B4-BE49-F238E27FC236}">
                <a16:creationId xmlns:a16="http://schemas.microsoft.com/office/drawing/2014/main" id="{B04D07FB-55B3-4BE6-8C9D-0D1F7D82A780}"/>
              </a:ext>
            </a:extLst>
          </p:cNvPr>
          <p:cNvGrpSpPr/>
          <p:nvPr/>
        </p:nvGrpSpPr>
        <p:grpSpPr>
          <a:xfrm>
            <a:off x="8010079" y="3627571"/>
            <a:ext cx="180000" cy="221666"/>
            <a:chOff x="8321205" y="1842135"/>
            <a:chExt cx="180000" cy="221666"/>
          </a:xfrm>
        </p:grpSpPr>
        <p:sp>
          <p:nvSpPr>
            <p:cNvPr id="49" name="Ellipse 35">
              <a:extLst>
                <a:ext uri="{FF2B5EF4-FFF2-40B4-BE49-F238E27FC236}">
                  <a16:creationId xmlns:a16="http://schemas.microsoft.com/office/drawing/2014/main" id="{A8B0CD87-97D6-492D-B0C1-F95CD7CC1127}"/>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0" name="Triangle isocèle 36">
              <a:extLst>
                <a:ext uri="{FF2B5EF4-FFF2-40B4-BE49-F238E27FC236}">
                  <a16:creationId xmlns:a16="http://schemas.microsoft.com/office/drawing/2014/main" id="{8F692818-64F3-456D-A764-B3723A480DAF}"/>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1" name="Rectangle 37">
              <a:extLst>
                <a:ext uri="{FF2B5EF4-FFF2-40B4-BE49-F238E27FC236}">
                  <a16:creationId xmlns:a16="http://schemas.microsoft.com/office/drawing/2014/main" id="{0BB5E226-F4C5-4541-B743-2B0183F80B75}"/>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pic>
        <p:nvPicPr>
          <p:cNvPr id="52" name="Image 51" descr="Une image contenant texte, clipart&#10;&#10;Description générée automatiquement">
            <a:extLst>
              <a:ext uri="{FF2B5EF4-FFF2-40B4-BE49-F238E27FC236}">
                <a16:creationId xmlns:a16="http://schemas.microsoft.com/office/drawing/2014/main" id="{1F5C44EF-7682-1648-9DC1-C38AD7C595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779" y="1258948"/>
            <a:ext cx="612000" cy="612000"/>
          </a:xfrm>
          <a:prstGeom prst="rect">
            <a:avLst/>
          </a:prstGeom>
        </p:spPr>
      </p:pic>
    </p:spTree>
    <p:extLst>
      <p:ext uri="{BB962C8B-B14F-4D97-AF65-F5344CB8AC3E}">
        <p14:creationId xmlns:p14="http://schemas.microsoft.com/office/powerpoint/2010/main" val="335412403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 souhait d’une réforme du système capitaliste </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44"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Q32. Personnellement, souhaitez-vous que le système capitaliste soit... ?</a:t>
            </a:r>
          </a:p>
        </p:txBody>
      </p:sp>
      <p:graphicFrame>
        <p:nvGraphicFramePr>
          <p:cNvPr id="36" name="Tableau 35">
            <a:extLst>
              <a:ext uri="{FF2B5EF4-FFF2-40B4-BE49-F238E27FC236}">
                <a16:creationId xmlns:a16="http://schemas.microsoft.com/office/drawing/2014/main" id="{32896435-2073-4310-BC35-4A9189C69D5B}"/>
              </a:ext>
            </a:extLst>
          </p:cNvPr>
          <p:cNvGraphicFramePr>
            <a:graphicFrameLocks noGrp="1"/>
          </p:cNvGraphicFramePr>
          <p:nvPr/>
        </p:nvGraphicFramePr>
        <p:xfrm>
          <a:off x="1304925" y="2281372"/>
          <a:ext cx="7428136" cy="3541658"/>
        </p:xfrm>
        <a:graphic>
          <a:graphicData uri="http://schemas.openxmlformats.org/drawingml/2006/table">
            <a:tbl>
              <a:tblPr>
                <a:tableStyleId>{5C22544A-7EE6-4342-B048-85BDC9FD1C3A}</a:tableStyleId>
              </a:tblPr>
              <a:tblGrid>
                <a:gridCol w="2524826">
                  <a:extLst>
                    <a:ext uri="{9D8B030D-6E8A-4147-A177-3AD203B41FA5}">
                      <a16:colId xmlns:a16="http://schemas.microsoft.com/office/drawing/2014/main" val="2281626971"/>
                    </a:ext>
                  </a:extLst>
                </a:gridCol>
                <a:gridCol w="980662">
                  <a:extLst>
                    <a:ext uri="{9D8B030D-6E8A-4147-A177-3AD203B41FA5}">
                      <a16:colId xmlns:a16="http://schemas.microsoft.com/office/drawing/2014/main" val="3164501519"/>
                    </a:ext>
                  </a:extLst>
                </a:gridCol>
                <a:gridCol w="980662">
                  <a:extLst>
                    <a:ext uri="{9D8B030D-6E8A-4147-A177-3AD203B41FA5}">
                      <a16:colId xmlns:a16="http://schemas.microsoft.com/office/drawing/2014/main" val="4251480744"/>
                    </a:ext>
                  </a:extLst>
                </a:gridCol>
                <a:gridCol w="980662">
                  <a:extLst>
                    <a:ext uri="{9D8B030D-6E8A-4147-A177-3AD203B41FA5}">
                      <a16:colId xmlns:a16="http://schemas.microsoft.com/office/drawing/2014/main" val="789682629"/>
                    </a:ext>
                  </a:extLst>
                </a:gridCol>
                <a:gridCol w="980662">
                  <a:extLst>
                    <a:ext uri="{9D8B030D-6E8A-4147-A177-3AD203B41FA5}">
                      <a16:colId xmlns:a16="http://schemas.microsoft.com/office/drawing/2014/main" val="1358923703"/>
                    </a:ext>
                  </a:extLst>
                </a:gridCol>
                <a:gridCol w="980662">
                  <a:extLst>
                    <a:ext uri="{9D8B030D-6E8A-4147-A177-3AD203B41FA5}">
                      <a16:colId xmlns:a16="http://schemas.microsoft.com/office/drawing/2014/main" val="263288837"/>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792000">
                <a:tc>
                  <a:txBody>
                    <a:bodyPr/>
                    <a:lstStyle/>
                    <a:p>
                      <a:pPr algn="r" fontAlgn="ctr"/>
                      <a:r>
                        <a:rPr lang="fr-FR" sz="1200" b="0" i="0" u="none" strike="noStrike" dirty="0">
                          <a:solidFill>
                            <a:srgbClr val="404040"/>
                          </a:solidFill>
                          <a:latin typeface="Tahoma"/>
                        </a:rPr>
                        <a:t>...réformé en profondeur</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26%</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41%</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20%</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29%</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792000">
                <a:tc>
                  <a:txBody>
                    <a:bodyPr/>
                    <a:lstStyle/>
                    <a:p>
                      <a:pPr algn="r" fontAlgn="ctr"/>
                      <a:r>
                        <a:rPr lang="fr-FR" sz="1200" b="0" i="0" u="none" strike="noStrike" dirty="0">
                          <a:solidFill>
                            <a:srgbClr val="404040"/>
                          </a:solidFill>
                          <a:latin typeface="Tahoma"/>
                        </a:rPr>
                        <a:t>...réformé sur quelques points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3472527"/>
                  </a:ext>
                </a:extLst>
              </a:tr>
              <a:tr h="792000">
                <a:tc>
                  <a:txBody>
                    <a:bodyPr/>
                    <a:lstStyle/>
                    <a:p>
                      <a:pPr algn="r" fontAlgn="ctr"/>
                      <a:r>
                        <a:rPr lang="fr-FR" sz="1200" b="0" i="0" u="none" strike="noStrike" dirty="0">
                          <a:solidFill>
                            <a:srgbClr val="404040"/>
                          </a:solidFill>
                          <a:latin typeface="Tahoma"/>
                        </a:rPr>
                        <a:t>...ne soit pas réformé</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792000">
                <a:tc>
                  <a:txBody>
                    <a:bodyPr/>
                    <a:lstStyle/>
                    <a:p>
                      <a:pPr algn="r" fontAlgn="ctr"/>
                      <a:r>
                        <a:rPr lang="fr-FR" sz="1200" b="0" i="0" u="none" strike="noStrike" dirty="0">
                          <a:solidFill>
                            <a:srgbClr val="404040"/>
                          </a:solidFill>
                          <a:latin typeface="Tahoma"/>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pic>
        <p:nvPicPr>
          <p:cNvPr id="13" name="Image 4" descr="Une image contenant texte, clipart&#10;&#10;Description générée automatiquement">
            <a:extLst>
              <a:ext uri="{FF2B5EF4-FFF2-40B4-BE49-F238E27FC236}">
                <a16:creationId xmlns:a16="http://schemas.microsoft.com/office/drawing/2014/main" id="{FB4BA66D-9C30-44EC-988B-7B09311C5A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2612" y="1748221"/>
            <a:ext cx="612000" cy="612000"/>
          </a:xfrm>
          <a:prstGeom prst="rect">
            <a:avLst/>
          </a:prstGeom>
        </p:spPr>
      </p:pic>
      <p:pic>
        <p:nvPicPr>
          <p:cNvPr id="14" name="Image 8">
            <a:extLst>
              <a:ext uri="{FF2B5EF4-FFF2-40B4-BE49-F238E27FC236}">
                <a16:creationId xmlns:a16="http://schemas.microsoft.com/office/drawing/2014/main" id="{C8CF6ADF-813A-4854-9554-84F9CC24D2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374" y="1748221"/>
            <a:ext cx="612000" cy="612000"/>
          </a:xfrm>
          <a:prstGeom prst="rect">
            <a:avLst/>
          </a:prstGeom>
        </p:spPr>
      </p:pic>
      <p:pic>
        <p:nvPicPr>
          <p:cNvPr id="15" name="Image 10">
            <a:extLst>
              <a:ext uri="{FF2B5EF4-FFF2-40B4-BE49-F238E27FC236}">
                <a16:creationId xmlns:a16="http://schemas.microsoft.com/office/drawing/2014/main" id="{C4A51B9F-737C-4449-AE8E-B4EB8641B2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5993" y="1748221"/>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018C23B0-1174-4AC8-A686-FF6A3F80C2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2753" y="1748221"/>
            <a:ext cx="612000" cy="612000"/>
          </a:xfrm>
          <a:prstGeom prst="rect">
            <a:avLst/>
          </a:prstGeom>
        </p:spPr>
      </p:pic>
      <p:pic>
        <p:nvPicPr>
          <p:cNvPr id="17" name="Image 14">
            <a:extLst>
              <a:ext uri="{FF2B5EF4-FFF2-40B4-BE49-F238E27FC236}">
                <a16:creationId xmlns:a16="http://schemas.microsoft.com/office/drawing/2014/main" id="{6EF44DAE-104E-4702-B243-49E28BE785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9231" y="1719646"/>
            <a:ext cx="612000" cy="612000"/>
          </a:xfrm>
          <a:prstGeom prst="rect">
            <a:avLst/>
          </a:prstGeom>
        </p:spPr>
      </p:pic>
      <p:graphicFrame>
        <p:nvGraphicFramePr>
          <p:cNvPr id="2" name="Tabela 1">
            <a:extLst>
              <a:ext uri="{FF2B5EF4-FFF2-40B4-BE49-F238E27FC236}">
                <a16:creationId xmlns:a16="http://schemas.microsoft.com/office/drawing/2014/main" id="{F9A3AB70-2A81-4CAA-8409-B74C531ECD22}"/>
              </a:ext>
            </a:extLst>
          </p:cNvPr>
          <p:cNvGraphicFramePr>
            <a:graphicFrameLocks noGrp="1"/>
          </p:cNvGraphicFramePr>
          <p:nvPr/>
        </p:nvGraphicFramePr>
        <p:xfrm>
          <a:off x="5740400" y="2662287"/>
          <a:ext cx="364068" cy="2366913"/>
        </p:xfrm>
        <a:graphic>
          <a:graphicData uri="http://schemas.openxmlformats.org/drawingml/2006/table">
            <a:tbl>
              <a:tblPr/>
              <a:tblGrid>
                <a:gridCol w="364068">
                  <a:extLst>
                    <a:ext uri="{9D8B030D-6E8A-4147-A177-3AD203B41FA5}">
                      <a16:colId xmlns:a16="http://schemas.microsoft.com/office/drawing/2014/main" val="1182244456"/>
                    </a:ext>
                  </a:extLst>
                </a:gridCol>
              </a:tblGrid>
              <a:tr h="788971">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927612256"/>
                  </a:ext>
                </a:extLst>
              </a:tr>
              <a:tr h="788971">
                <a:tc>
                  <a:txBody>
                    <a:bodyPr/>
                    <a:lstStyle/>
                    <a:p>
                      <a:pPr algn="l" fontAlgn="ctr"/>
                      <a:r>
                        <a:rPr lang="fr-FR" sz="800" b="1" i="0" u="none" strike="noStrike">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327255956"/>
                  </a:ext>
                </a:extLst>
              </a:tr>
              <a:tr h="788971">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891019191"/>
                  </a:ext>
                </a:extLst>
              </a:tr>
            </a:tbl>
          </a:graphicData>
        </a:graphic>
      </p:graphicFrame>
      <p:cxnSp>
        <p:nvCxnSpPr>
          <p:cNvPr id="20" name="Connecteur droit avec flèche 73">
            <a:extLst>
              <a:ext uri="{FF2B5EF4-FFF2-40B4-BE49-F238E27FC236}">
                <a16:creationId xmlns:a16="http://schemas.microsoft.com/office/drawing/2014/main" id="{2F7FB8AB-15E4-411E-94B5-2B879D8B77AA}"/>
              </a:ext>
            </a:extLst>
          </p:cNvPr>
          <p:cNvCxnSpPr/>
          <p:nvPr/>
        </p:nvCxnSpPr>
        <p:spPr bwMode="auto">
          <a:xfrm flipV="1">
            <a:off x="5581371" y="29917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1" name="Connecteur droit avec flèche 73">
            <a:extLst>
              <a:ext uri="{FF2B5EF4-FFF2-40B4-BE49-F238E27FC236}">
                <a16:creationId xmlns:a16="http://schemas.microsoft.com/office/drawing/2014/main" id="{9FA1977A-B505-4C86-9F82-347BE7028D44}"/>
              </a:ext>
            </a:extLst>
          </p:cNvPr>
          <p:cNvCxnSpPr/>
          <p:nvPr/>
        </p:nvCxnSpPr>
        <p:spPr bwMode="auto">
          <a:xfrm flipV="1">
            <a:off x="5581371" y="45835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2" name="Connecteur droit avec flèche 65">
            <a:extLst>
              <a:ext uri="{FF2B5EF4-FFF2-40B4-BE49-F238E27FC236}">
                <a16:creationId xmlns:a16="http://schemas.microsoft.com/office/drawing/2014/main" id="{D11F5C63-0D66-4B6D-A177-ED9F5E15FF7A}"/>
              </a:ext>
            </a:extLst>
          </p:cNvPr>
          <p:cNvCxnSpPr/>
          <p:nvPr/>
        </p:nvCxnSpPr>
        <p:spPr bwMode="auto">
          <a:xfrm>
            <a:off x="5569682" y="37895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23" name="Tabela 22">
            <a:extLst>
              <a:ext uri="{FF2B5EF4-FFF2-40B4-BE49-F238E27FC236}">
                <a16:creationId xmlns:a16="http://schemas.microsoft.com/office/drawing/2014/main" id="{B824DE52-3EB1-4027-B157-39995CD40815}"/>
              </a:ext>
            </a:extLst>
          </p:cNvPr>
          <p:cNvGraphicFramePr>
            <a:graphicFrameLocks noGrp="1"/>
          </p:cNvGraphicFramePr>
          <p:nvPr/>
        </p:nvGraphicFramePr>
        <p:xfrm>
          <a:off x="6722534" y="2662287"/>
          <a:ext cx="364068" cy="2366913"/>
        </p:xfrm>
        <a:graphic>
          <a:graphicData uri="http://schemas.openxmlformats.org/drawingml/2006/table">
            <a:tbl>
              <a:tblPr/>
              <a:tblGrid>
                <a:gridCol w="364068">
                  <a:extLst>
                    <a:ext uri="{9D8B030D-6E8A-4147-A177-3AD203B41FA5}">
                      <a16:colId xmlns:a16="http://schemas.microsoft.com/office/drawing/2014/main" val="1182244456"/>
                    </a:ext>
                  </a:extLst>
                </a:gridCol>
              </a:tblGrid>
              <a:tr h="788971">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927612256"/>
                  </a:ext>
                </a:extLst>
              </a:tr>
              <a:tr h="788971">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327255956"/>
                  </a:ext>
                </a:extLst>
              </a:tr>
              <a:tr h="788971">
                <a:tc>
                  <a:txBody>
                    <a:bodyPr/>
                    <a:lstStyle/>
                    <a:p>
                      <a:pPr algn="l" fontAlgn="ctr"/>
                      <a:r>
                        <a:rPr lang="fr-FR" sz="800" b="1" i="0" u="none" strike="noStrike" dirty="0">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891019191"/>
                  </a:ext>
                </a:extLst>
              </a:tr>
            </a:tbl>
          </a:graphicData>
        </a:graphic>
      </p:graphicFrame>
      <p:cxnSp>
        <p:nvCxnSpPr>
          <p:cNvPr id="25" name="Connecteur droit avec flèche 73">
            <a:extLst>
              <a:ext uri="{FF2B5EF4-FFF2-40B4-BE49-F238E27FC236}">
                <a16:creationId xmlns:a16="http://schemas.microsoft.com/office/drawing/2014/main" id="{AD423115-3C34-4D55-A5EF-1995E6EF8B38}"/>
              </a:ext>
            </a:extLst>
          </p:cNvPr>
          <p:cNvCxnSpPr/>
          <p:nvPr/>
        </p:nvCxnSpPr>
        <p:spPr bwMode="auto">
          <a:xfrm flipV="1">
            <a:off x="6563505" y="45835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6" name="Connecteur droit avec flèche 65">
            <a:extLst>
              <a:ext uri="{FF2B5EF4-FFF2-40B4-BE49-F238E27FC236}">
                <a16:creationId xmlns:a16="http://schemas.microsoft.com/office/drawing/2014/main" id="{26C223A6-1DC1-47F8-A42F-776CDB0C04E0}"/>
              </a:ext>
            </a:extLst>
          </p:cNvPr>
          <p:cNvCxnSpPr/>
          <p:nvPr/>
        </p:nvCxnSpPr>
        <p:spPr bwMode="auto">
          <a:xfrm>
            <a:off x="6551816" y="37895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27" name="Tabela 26">
            <a:extLst>
              <a:ext uri="{FF2B5EF4-FFF2-40B4-BE49-F238E27FC236}">
                <a16:creationId xmlns:a16="http://schemas.microsoft.com/office/drawing/2014/main" id="{555679BB-DB21-419B-9BBB-021E42464906}"/>
              </a:ext>
            </a:extLst>
          </p:cNvPr>
          <p:cNvGraphicFramePr>
            <a:graphicFrameLocks noGrp="1"/>
          </p:cNvGraphicFramePr>
          <p:nvPr/>
        </p:nvGraphicFramePr>
        <p:xfrm>
          <a:off x="7713134" y="2662287"/>
          <a:ext cx="364068" cy="2366913"/>
        </p:xfrm>
        <a:graphic>
          <a:graphicData uri="http://schemas.openxmlformats.org/drawingml/2006/table">
            <a:tbl>
              <a:tblPr/>
              <a:tblGrid>
                <a:gridCol w="364068">
                  <a:extLst>
                    <a:ext uri="{9D8B030D-6E8A-4147-A177-3AD203B41FA5}">
                      <a16:colId xmlns:a16="http://schemas.microsoft.com/office/drawing/2014/main" val="1182244456"/>
                    </a:ext>
                  </a:extLst>
                </a:gridCol>
              </a:tblGrid>
              <a:tr h="788971">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927612256"/>
                  </a:ext>
                </a:extLst>
              </a:tr>
              <a:tr h="788971">
                <a:tc>
                  <a:txBody>
                    <a:bodyPr/>
                    <a:lstStyle/>
                    <a:p>
                      <a:pPr algn="l" fontAlgn="ctr"/>
                      <a:r>
                        <a:rPr lang="fr-FR" sz="800" b="1" i="0" u="none" strike="noStrike">
                          <a:solidFill>
                            <a:srgbClr val="DD4B5A"/>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2327255956"/>
                  </a:ext>
                </a:extLst>
              </a:tr>
              <a:tr h="788971">
                <a:tc>
                  <a:txBody>
                    <a:bodyPr/>
                    <a:lstStyle/>
                    <a:p>
                      <a:pPr algn="l" fontAlgn="ctr"/>
                      <a:r>
                        <a:rPr lang="fr-FR" sz="800" b="1" i="0" u="none" strike="noStrike" dirty="0">
                          <a:solidFill>
                            <a:srgbClr val="00B050"/>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891019191"/>
                  </a:ext>
                </a:extLst>
              </a:tr>
            </a:tbl>
          </a:graphicData>
        </a:graphic>
      </p:graphicFrame>
      <p:cxnSp>
        <p:nvCxnSpPr>
          <p:cNvPr id="29" name="Connecteur droit avec flèche 73">
            <a:extLst>
              <a:ext uri="{FF2B5EF4-FFF2-40B4-BE49-F238E27FC236}">
                <a16:creationId xmlns:a16="http://schemas.microsoft.com/office/drawing/2014/main" id="{6A85461A-6D13-412A-BD1D-4B3CDC91A85D}"/>
              </a:ext>
            </a:extLst>
          </p:cNvPr>
          <p:cNvCxnSpPr/>
          <p:nvPr/>
        </p:nvCxnSpPr>
        <p:spPr bwMode="auto">
          <a:xfrm flipV="1">
            <a:off x="7554105" y="45835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0" name="Connecteur droit avec flèche 65">
            <a:extLst>
              <a:ext uri="{FF2B5EF4-FFF2-40B4-BE49-F238E27FC236}">
                <a16:creationId xmlns:a16="http://schemas.microsoft.com/office/drawing/2014/main" id="{F9A20390-A3A4-4861-9F50-5E01AEC8972F}"/>
              </a:ext>
            </a:extLst>
          </p:cNvPr>
          <p:cNvCxnSpPr/>
          <p:nvPr/>
        </p:nvCxnSpPr>
        <p:spPr bwMode="auto">
          <a:xfrm>
            <a:off x="7542416" y="37895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1" name="Connecteur droit avec flèche 65">
            <a:extLst>
              <a:ext uri="{FF2B5EF4-FFF2-40B4-BE49-F238E27FC236}">
                <a16:creationId xmlns:a16="http://schemas.microsoft.com/office/drawing/2014/main" id="{B823E0BB-935D-4479-BFDC-43F92D682567}"/>
              </a:ext>
            </a:extLst>
          </p:cNvPr>
          <p:cNvCxnSpPr/>
          <p:nvPr/>
        </p:nvCxnSpPr>
        <p:spPr bwMode="auto">
          <a:xfrm>
            <a:off x="6551816" y="30021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2" name="Connecteur droit avec flèche 65">
            <a:extLst>
              <a:ext uri="{FF2B5EF4-FFF2-40B4-BE49-F238E27FC236}">
                <a16:creationId xmlns:a16="http://schemas.microsoft.com/office/drawing/2014/main" id="{DB2B2DF0-32E9-4DC3-90E4-03AE9C813CE7}"/>
              </a:ext>
            </a:extLst>
          </p:cNvPr>
          <p:cNvCxnSpPr/>
          <p:nvPr/>
        </p:nvCxnSpPr>
        <p:spPr bwMode="auto">
          <a:xfrm>
            <a:off x="7542416" y="30021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pSp>
        <p:nvGrpSpPr>
          <p:cNvPr id="24" name="Groupe 178">
            <a:extLst>
              <a:ext uri="{FF2B5EF4-FFF2-40B4-BE49-F238E27FC236}">
                <a16:creationId xmlns:a16="http://schemas.microsoft.com/office/drawing/2014/main" id="{69988396-CBE0-4057-AD62-DC257F617B81}"/>
              </a:ext>
            </a:extLst>
          </p:cNvPr>
          <p:cNvGrpSpPr/>
          <p:nvPr/>
        </p:nvGrpSpPr>
        <p:grpSpPr>
          <a:xfrm>
            <a:off x="6213466" y="6134084"/>
            <a:ext cx="2786465" cy="215444"/>
            <a:chOff x="6180269" y="5701497"/>
            <a:chExt cx="2786465" cy="215444"/>
          </a:xfrm>
        </p:grpSpPr>
        <p:sp>
          <p:nvSpPr>
            <p:cNvPr id="28" name="ZoneTexte 144">
              <a:extLst>
                <a:ext uri="{FF2B5EF4-FFF2-40B4-BE49-F238E27FC236}">
                  <a16:creationId xmlns:a16="http://schemas.microsoft.com/office/drawing/2014/main" id="{0D26C192-5AA1-4270-9014-EA90D617CF9E}"/>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33" name="Connecteur droit avec flèche 161">
              <a:extLst>
                <a:ext uri="{FF2B5EF4-FFF2-40B4-BE49-F238E27FC236}">
                  <a16:creationId xmlns:a16="http://schemas.microsoft.com/office/drawing/2014/main" id="{B4FC48BF-59CD-404B-84F2-89D7578A6C60}"/>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4" name="Connecteur droit avec flèche 176">
              <a:extLst>
                <a:ext uri="{FF2B5EF4-FFF2-40B4-BE49-F238E27FC236}">
                  <a16:creationId xmlns:a16="http://schemas.microsoft.com/office/drawing/2014/main" id="{AC5743E6-8B5D-4670-8624-19B3ED1E8330}"/>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5" name="Groupe 34">
            <a:extLst>
              <a:ext uri="{FF2B5EF4-FFF2-40B4-BE49-F238E27FC236}">
                <a16:creationId xmlns:a16="http://schemas.microsoft.com/office/drawing/2014/main" id="{F7450641-C13D-40BA-A2A1-62CE5434FB24}"/>
              </a:ext>
            </a:extLst>
          </p:cNvPr>
          <p:cNvGrpSpPr/>
          <p:nvPr/>
        </p:nvGrpSpPr>
        <p:grpSpPr>
          <a:xfrm>
            <a:off x="727555" y="820927"/>
            <a:ext cx="982374" cy="360000"/>
            <a:chOff x="727555" y="820927"/>
            <a:chExt cx="982374" cy="360000"/>
          </a:xfrm>
        </p:grpSpPr>
        <p:sp>
          <p:nvSpPr>
            <p:cNvPr id="37" name="Espace réservé du texte 4">
              <a:extLst>
                <a:ext uri="{FF2B5EF4-FFF2-40B4-BE49-F238E27FC236}">
                  <a16:creationId xmlns:a16="http://schemas.microsoft.com/office/drawing/2014/main" id="{8D2FA851-585E-4027-A6AA-288D76FB3C56}"/>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38" name="Picture 2" descr="C:\Users\NicoC\Desktop\CEVIPOF\sample-01.png">
              <a:extLst>
                <a:ext uri="{FF2B5EF4-FFF2-40B4-BE49-F238E27FC236}">
                  <a16:creationId xmlns:a16="http://schemas.microsoft.com/office/drawing/2014/main" id="{4F981200-98BC-475C-B4A4-0D2A9AA4EB03}"/>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77314781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compatibilité entre croissance du PIB et protection de l’environnement</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new31. De laquelle des deux opinions suivantes vous sentez vous le plus proche ?</a:t>
            </a:r>
            <a:endPar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endParaRPr>
          </a:p>
        </p:txBody>
      </p:sp>
      <p:sp>
        <p:nvSpPr>
          <p:cNvPr id="18" name="AutoShape 4">
            <a:extLst>
              <a:ext uri="{FF2B5EF4-FFF2-40B4-BE49-F238E27FC236}">
                <a16:creationId xmlns:a16="http://schemas.microsoft.com/office/drawing/2014/main" id="{90141E27-528A-40C3-8B34-1036A867B327}"/>
              </a:ext>
            </a:extLst>
          </p:cNvPr>
          <p:cNvSpPr>
            <a:spLocks noChangeArrowheads="1"/>
          </p:cNvSpPr>
          <p:nvPr/>
        </p:nvSpPr>
        <p:spPr bwMode="auto">
          <a:xfrm>
            <a:off x="6103654" y="2582872"/>
            <a:ext cx="3319017" cy="2677104"/>
          </a:xfrm>
          <a:prstGeom prst="roundRect">
            <a:avLst>
              <a:gd name="adj" fmla="val 5266"/>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a typeface="+mn-ea"/>
              <a:cs typeface="+mn-cs"/>
            </a:endParaRPr>
          </a:p>
        </p:txBody>
      </p:sp>
      <p:sp>
        <p:nvSpPr>
          <p:cNvPr id="20" name="=affich1">
            <a:extLst>
              <a:ext uri="{FF2B5EF4-FFF2-40B4-BE49-F238E27FC236}">
                <a16:creationId xmlns:a16="http://schemas.microsoft.com/office/drawing/2014/main" id="{AFD9B385-157B-49D7-A9FA-644CE0591C67}"/>
              </a:ext>
            </a:extLst>
          </p:cNvPr>
          <p:cNvSpPr>
            <a:spLocks noChangeAspect="1"/>
          </p:cNvSpPr>
          <p:nvPr/>
        </p:nvSpPr>
        <p:spPr bwMode="auto">
          <a:xfrm rot="3470042">
            <a:off x="6334832" y="2828196"/>
            <a:ext cx="333370" cy="359979"/>
          </a:xfrm>
          <a:prstGeom prst="blockArc">
            <a:avLst>
              <a:gd name="adj1" fmla="val 10800000"/>
              <a:gd name="adj2" fmla="val 2543219"/>
              <a:gd name="adj3" fmla="val 31826"/>
            </a:avLst>
          </a:prstGeom>
          <a:solidFill>
            <a:srgbClr val="376092"/>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1" name="=affich2">
            <a:extLst>
              <a:ext uri="{FF2B5EF4-FFF2-40B4-BE49-F238E27FC236}">
                <a16:creationId xmlns:a16="http://schemas.microsoft.com/office/drawing/2014/main" id="{5CB6FF29-E8DB-4BA9-A401-4690C76BF563}"/>
              </a:ext>
            </a:extLst>
          </p:cNvPr>
          <p:cNvSpPr>
            <a:spLocks noChangeAspect="1"/>
          </p:cNvSpPr>
          <p:nvPr/>
        </p:nvSpPr>
        <p:spPr bwMode="auto">
          <a:xfrm rot="3470042">
            <a:off x="6334832" y="3928602"/>
            <a:ext cx="333369" cy="359979"/>
          </a:xfrm>
          <a:prstGeom prst="blockArc">
            <a:avLst>
              <a:gd name="adj1" fmla="val 10800000"/>
              <a:gd name="adj2" fmla="val 2543219"/>
              <a:gd name="adj3" fmla="val 31826"/>
            </a:avLst>
          </a:prstGeom>
          <a:solidFill>
            <a:srgbClr val="EB4347"/>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2" name="Graphique 21">
            <a:extLst>
              <a:ext uri="{FF2B5EF4-FFF2-40B4-BE49-F238E27FC236}">
                <a16:creationId xmlns:a16="http://schemas.microsoft.com/office/drawing/2014/main" id="{F2D81FB3-81BE-40CC-89DC-05F95FD627C3}"/>
              </a:ext>
            </a:extLst>
          </p:cNvPr>
          <p:cNvGraphicFramePr/>
          <p:nvPr/>
        </p:nvGraphicFramePr>
        <p:xfrm>
          <a:off x="1541028" y="1654760"/>
          <a:ext cx="4361643" cy="42148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Tableau 22">
            <a:extLst>
              <a:ext uri="{FF2B5EF4-FFF2-40B4-BE49-F238E27FC236}">
                <a16:creationId xmlns:a16="http://schemas.microsoft.com/office/drawing/2014/main" id="{D51A7BD1-192D-415C-BD85-A3D289BF8835}"/>
              </a:ext>
            </a:extLst>
          </p:cNvPr>
          <p:cNvGraphicFramePr>
            <a:graphicFrameLocks noGrp="1"/>
          </p:cNvGraphicFramePr>
          <p:nvPr/>
        </p:nvGraphicFramePr>
        <p:xfrm>
          <a:off x="6804191" y="2643827"/>
          <a:ext cx="2540103" cy="2276516"/>
        </p:xfrm>
        <a:graphic>
          <a:graphicData uri="http://schemas.openxmlformats.org/drawingml/2006/table">
            <a:tbl>
              <a:tblPr/>
              <a:tblGrid>
                <a:gridCol w="2540103">
                  <a:extLst>
                    <a:ext uri="{9D8B030D-6E8A-4147-A177-3AD203B41FA5}">
                      <a16:colId xmlns:a16="http://schemas.microsoft.com/office/drawing/2014/main" val="20000"/>
                    </a:ext>
                  </a:extLst>
                </a:gridCol>
              </a:tblGrid>
              <a:tr h="1138258">
                <a:tc>
                  <a:txBody>
                    <a:bodyPr/>
                    <a:lstStyle/>
                    <a:p>
                      <a:pPr algn="l" fontAlgn="ctr"/>
                      <a:r>
                        <a:rPr lang="fr-FR" sz="1200" b="0" i="0" u="none" strike="noStrike" dirty="0">
                          <a:solidFill>
                            <a:srgbClr val="404040"/>
                          </a:solidFill>
                          <a:effectLst/>
                          <a:latin typeface="Tahoma" panose="020B0604030504040204" pitchFamily="34" charset="0"/>
                        </a:rPr>
                        <a:t>On peut continuer à développer notre économie tout en préservant l'environnement pour les générations futures</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138258">
                <a:tc>
                  <a:txBody>
                    <a:bodyPr/>
                    <a:lstStyle/>
                    <a:p>
                      <a:pPr algn="l" fontAlgn="ctr"/>
                      <a:r>
                        <a:rPr lang="fr-FR" sz="1200" b="0" i="0" u="none" strike="noStrike" dirty="0">
                          <a:solidFill>
                            <a:srgbClr val="404040"/>
                          </a:solidFill>
                          <a:effectLst/>
                          <a:latin typeface="Tahoma" panose="020B0604030504040204" pitchFamily="34" charset="0"/>
                        </a:rPr>
                        <a:t>Si on veut préserver l'environnement pour les générations futures, on sera obligé de stopper la croissance économique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24" name="Rectangle 23">
            <a:extLst>
              <a:ext uri="{FF2B5EF4-FFF2-40B4-BE49-F238E27FC236}">
                <a16:creationId xmlns:a16="http://schemas.microsoft.com/office/drawing/2014/main" id="{BF8BE48A-8085-4842-85D6-D89C5E4C09F1}"/>
              </a:ext>
            </a:extLst>
          </p:cNvPr>
          <p:cNvSpPr/>
          <p:nvPr/>
        </p:nvSpPr>
        <p:spPr>
          <a:xfrm>
            <a:off x="1796695" y="4988075"/>
            <a:ext cx="457176"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Tahoma" pitchFamily="34" charset="0"/>
                <a:ea typeface="+mn-ea"/>
                <a:cs typeface="Arial" charset="0"/>
              </a:rPr>
              <a:t>NSP</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grpSp>
        <p:nvGrpSpPr>
          <p:cNvPr id="27" name="Groupe 47">
            <a:extLst>
              <a:ext uri="{FF2B5EF4-FFF2-40B4-BE49-F238E27FC236}">
                <a16:creationId xmlns:a16="http://schemas.microsoft.com/office/drawing/2014/main" id="{CE0761E3-0F48-4DEF-80E8-C873BAF583AD}"/>
              </a:ext>
            </a:extLst>
          </p:cNvPr>
          <p:cNvGrpSpPr/>
          <p:nvPr/>
        </p:nvGrpSpPr>
        <p:grpSpPr>
          <a:xfrm>
            <a:off x="3671556" y="5194301"/>
            <a:ext cx="309894" cy="215444"/>
            <a:chOff x="6413168" y="2748837"/>
            <a:chExt cx="309894" cy="215444"/>
          </a:xfrm>
        </p:grpSpPr>
        <p:cxnSp>
          <p:nvCxnSpPr>
            <p:cNvPr id="28" name="Connecteur droit avec flèche 48">
              <a:extLst>
                <a:ext uri="{FF2B5EF4-FFF2-40B4-BE49-F238E27FC236}">
                  <a16:creationId xmlns:a16="http://schemas.microsoft.com/office/drawing/2014/main" id="{33B90E8B-D122-4C14-8503-D51485391E52}"/>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29" name="Rectangle 49">
              <a:extLst>
                <a:ext uri="{FF2B5EF4-FFF2-40B4-BE49-F238E27FC236}">
                  <a16:creationId xmlns:a16="http://schemas.microsoft.com/office/drawing/2014/main" id="{7EF3DE71-4AEE-49A6-8262-60CFD539BF1F}"/>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FFFFFF"/>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FFFFFF"/>
                </a:solidFill>
                <a:effectLst/>
                <a:uLnTx/>
                <a:uFillTx/>
                <a:latin typeface="Tahoma" pitchFamily="34" charset="0"/>
                <a:ea typeface="+mn-ea"/>
                <a:cs typeface="Arial" charset="0"/>
              </a:endParaRPr>
            </a:p>
          </p:txBody>
        </p:sp>
      </p:grpSp>
      <p:grpSp>
        <p:nvGrpSpPr>
          <p:cNvPr id="17" name="Groupe 45">
            <a:extLst>
              <a:ext uri="{FF2B5EF4-FFF2-40B4-BE49-F238E27FC236}">
                <a16:creationId xmlns:a16="http://schemas.microsoft.com/office/drawing/2014/main" id="{44CF4C1F-03A8-49DC-9925-23428A7EE798}"/>
              </a:ext>
            </a:extLst>
          </p:cNvPr>
          <p:cNvGrpSpPr/>
          <p:nvPr/>
        </p:nvGrpSpPr>
        <p:grpSpPr>
          <a:xfrm>
            <a:off x="3527170" y="2555819"/>
            <a:ext cx="318011" cy="215444"/>
            <a:chOff x="6438181" y="3346935"/>
            <a:chExt cx="318011" cy="215444"/>
          </a:xfrm>
        </p:grpSpPr>
        <p:cxnSp>
          <p:nvCxnSpPr>
            <p:cNvPr id="25" name="Connecteur droit avec flèche 46">
              <a:extLst>
                <a:ext uri="{FF2B5EF4-FFF2-40B4-BE49-F238E27FC236}">
                  <a16:creationId xmlns:a16="http://schemas.microsoft.com/office/drawing/2014/main" id="{ED743E80-BB34-4679-B9DC-0288FDC8088B}"/>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26" name="Rectangle 50">
              <a:extLst>
                <a:ext uri="{FF2B5EF4-FFF2-40B4-BE49-F238E27FC236}">
                  <a16:creationId xmlns:a16="http://schemas.microsoft.com/office/drawing/2014/main" id="{22369FB2-565A-42E1-88AF-117424D1BCAF}"/>
                </a:ext>
              </a:extLst>
            </p:cNvPr>
            <p:cNvSpPr/>
            <p:nvPr/>
          </p:nvSpPr>
          <p:spPr>
            <a:xfrm>
              <a:off x="6488170" y="3346935"/>
              <a:ext cx="26802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FFFFFF"/>
                  </a:solidFill>
                  <a:effectLst/>
                  <a:uLnTx/>
                  <a:uFillTx/>
                  <a:latin typeface="Tahoma" pitchFamily="34" charset="0"/>
                  <a:ea typeface="+mn-ea"/>
                  <a:cs typeface="Tahoma" pitchFamily="34" charset="0"/>
                </a:rPr>
                <a:t>=</a:t>
              </a:r>
              <a:endParaRPr kumimoji="0" lang="fr-FR" sz="800" b="1" i="0" u="none" strike="noStrike" kern="1200" cap="none" spc="0" normalizeH="0" baseline="0" noProof="0" dirty="0">
                <a:ln>
                  <a:noFill/>
                </a:ln>
                <a:solidFill>
                  <a:srgbClr val="FFFFFF"/>
                </a:solidFill>
                <a:effectLst/>
                <a:uLnTx/>
                <a:uFillTx/>
                <a:latin typeface="Tahoma" pitchFamily="34" charset="0"/>
                <a:ea typeface="+mn-ea"/>
                <a:cs typeface="Arial" charset="0"/>
              </a:endParaRPr>
            </a:p>
          </p:txBody>
        </p:sp>
      </p:grpSp>
      <p:grpSp>
        <p:nvGrpSpPr>
          <p:cNvPr id="33" name="Groupe 50">
            <a:extLst>
              <a:ext uri="{FF2B5EF4-FFF2-40B4-BE49-F238E27FC236}">
                <a16:creationId xmlns:a16="http://schemas.microsoft.com/office/drawing/2014/main" id="{5FBC59D8-0E80-43F7-B149-D80B5D6E54F3}"/>
              </a:ext>
            </a:extLst>
          </p:cNvPr>
          <p:cNvGrpSpPr/>
          <p:nvPr/>
        </p:nvGrpSpPr>
        <p:grpSpPr>
          <a:xfrm>
            <a:off x="2749080" y="4529939"/>
            <a:ext cx="348366" cy="215444"/>
            <a:chOff x="6413168" y="3047886"/>
            <a:chExt cx="348366" cy="215444"/>
          </a:xfrm>
        </p:grpSpPr>
        <p:cxnSp>
          <p:nvCxnSpPr>
            <p:cNvPr id="34" name="Connecteur droit avec flèche 51">
              <a:extLst>
                <a:ext uri="{FF2B5EF4-FFF2-40B4-BE49-F238E27FC236}">
                  <a16:creationId xmlns:a16="http://schemas.microsoft.com/office/drawing/2014/main" id="{C2B97195-CEB4-4612-8EB1-4DE1BB68EC25}"/>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bg1"/>
              </a:solidFill>
              <a:prstDash val="solid"/>
              <a:miter lim="800000"/>
              <a:headEnd type="none" w="med" len="med"/>
              <a:tailEnd type="arrow"/>
            </a:ln>
            <a:effectLst/>
          </p:spPr>
        </p:cxnSp>
        <p:sp>
          <p:nvSpPr>
            <p:cNvPr id="35" name="Rectangle 34">
              <a:extLst>
                <a:ext uri="{FF2B5EF4-FFF2-40B4-BE49-F238E27FC236}">
                  <a16:creationId xmlns:a16="http://schemas.microsoft.com/office/drawing/2014/main" id="{2572B93A-F124-4A6D-9B70-FB76CAB3D362}"/>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FFFFFF"/>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FFFFFF"/>
                </a:solidFill>
                <a:effectLst/>
                <a:uLnTx/>
                <a:uFillTx/>
                <a:latin typeface="Tahoma" pitchFamily="34" charset="0"/>
                <a:ea typeface="+mn-ea"/>
                <a:cs typeface="Arial" charset="0"/>
              </a:endParaRPr>
            </a:p>
          </p:txBody>
        </p:sp>
      </p:grpSp>
      <p:pic>
        <p:nvPicPr>
          <p:cNvPr id="30" name="Image 29" descr="Une image contenant texte, clipart&#10;&#10;Description générée automatiquement">
            <a:extLst>
              <a:ext uri="{FF2B5EF4-FFF2-40B4-BE49-F238E27FC236}">
                <a16:creationId xmlns:a16="http://schemas.microsoft.com/office/drawing/2014/main" id="{244231CD-137D-5841-BBFE-C11A22903F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271648"/>
            <a:ext cx="612000" cy="612000"/>
          </a:xfrm>
          <a:prstGeom prst="rect">
            <a:avLst/>
          </a:prstGeom>
        </p:spPr>
      </p:pic>
    </p:spTree>
    <p:extLst>
      <p:ext uri="{BB962C8B-B14F-4D97-AF65-F5344CB8AC3E}">
        <p14:creationId xmlns:p14="http://schemas.microsoft.com/office/powerpoint/2010/main" val="259595987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La compatibilité entre croissance du PIB et protection de l’environnement</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new31. De laquelle des deux opinions suivantes vous sentez vous le plus proche ?</a:t>
            </a:r>
            <a:endPar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endParaRPr>
          </a:p>
        </p:txBody>
      </p:sp>
      <p:graphicFrame>
        <p:nvGraphicFramePr>
          <p:cNvPr id="11" name="Tableau 10">
            <a:extLst>
              <a:ext uri="{FF2B5EF4-FFF2-40B4-BE49-F238E27FC236}">
                <a16:creationId xmlns:a16="http://schemas.microsoft.com/office/drawing/2014/main" id="{E47EA746-822A-4CB5-A8BA-46D420003F71}"/>
              </a:ext>
            </a:extLst>
          </p:cNvPr>
          <p:cNvGraphicFramePr>
            <a:graphicFrameLocks noGrp="1"/>
          </p:cNvGraphicFramePr>
          <p:nvPr/>
        </p:nvGraphicFramePr>
        <p:xfrm>
          <a:off x="1304925" y="2281372"/>
          <a:ext cx="7428136" cy="3397658"/>
        </p:xfrm>
        <a:graphic>
          <a:graphicData uri="http://schemas.openxmlformats.org/drawingml/2006/table">
            <a:tbl>
              <a:tblPr>
                <a:tableStyleId>{5C22544A-7EE6-4342-B048-85BDC9FD1C3A}</a:tableStyleId>
              </a:tblPr>
              <a:tblGrid>
                <a:gridCol w="2524826">
                  <a:extLst>
                    <a:ext uri="{9D8B030D-6E8A-4147-A177-3AD203B41FA5}">
                      <a16:colId xmlns:a16="http://schemas.microsoft.com/office/drawing/2014/main" val="2281626971"/>
                    </a:ext>
                  </a:extLst>
                </a:gridCol>
                <a:gridCol w="980662">
                  <a:extLst>
                    <a:ext uri="{9D8B030D-6E8A-4147-A177-3AD203B41FA5}">
                      <a16:colId xmlns:a16="http://schemas.microsoft.com/office/drawing/2014/main" val="758191241"/>
                    </a:ext>
                  </a:extLst>
                </a:gridCol>
                <a:gridCol w="980662">
                  <a:extLst>
                    <a:ext uri="{9D8B030D-6E8A-4147-A177-3AD203B41FA5}">
                      <a16:colId xmlns:a16="http://schemas.microsoft.com/office/drawing/2014/main" val="4251480744"/>
                    </a:ext>
                  </a:extLst>
                </a:gridCol>
                <a:gridCol w="980662">
                  <a:extLst>
                    <a:ext uri="{9D8B030D-6E8A-4147-A177-3AD203B41FA5}">
                      <a16:colId xmlns:a16="http://schemas.microsoft.com/office/drawing/2014/main" val="789682629"/>
                    </a:ext>
                  </a:extLst>
                </a:gridCol>
                <a:gridCol w="980662">
                  <a:extLst>
                    <a:ext uri="{9D8B030D-6E8A-4147-A177-3AD203B41FA5}">
                      <a16:colId xmlns:a16="http://schemas.microsoft.com/office/drawing/2014/main" val="1358923703"/>
                    </a:ext>
                  </a:extLst>
                </a:gridCol>
                <a:gridCol w="980662">
                  <a:extLst>
                    <a:ext uri="{9D8B030D-6E8A-4147-A177-3AD203B41FA5}">
                      <a16:colId xmlns:a16="http://schemas.microsoft.com/office/drawing/2014/main" val="1121713977"/>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1008000">
                <a:tc>
                  <a:txBody>
                    <a:bodyPr/>
                    <a:lstStyle/>
                    <a:p>
                      <a:pPr algn="r" fontAlgn="ctr"/>
                      <a:r>
                        <a:rPr lang="fr-FR" sz="1200" b="0" i="0" u="none" strike="noStrike" kern="1200" dirty="0">
                          <a:solidFill>
                            <a:srgbClr val="404040"/>
                          </a:solidFill>
                          <a:latin typeface="Tahoma"/>
                          <a:ea typeface="+mn-ea"/>
                          <a:cs typeface="+mn-cs"/>
                        </a:rPr>
                        <a:t>On peut continuer à développer notre économie tout en préservant l'environnement pour les générations futures</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76%</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72%</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74%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1008000">
                <a:tc>
                  <a:txBody>
                    <a:bodyPr/>
                    <a:lstStyle/>
                    <a:p>
                      <a:pPr algn="r" fontAlgn="ctr"/>
                      <a:r>
                        <a:rPr lang="fr-FR" sz="1200" b="0" i="0" u="none" strike="noStrike" kern="1200" dirty="0">
                          <a:solidFill>
                            <a:srgbClr val="404040"/>
                          </a:solidFill>
                          <a:latin typeface="Tahoma"/>
                          <a:ea typeface="+mn-ea"/>
                          <a:cs typeface="+mn-cs"/>
                        </a:rPr>
                        <a:t>Si on veut préserver l'environnement pour les générations futures, on sera obligé de stopper la croissance économique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3472527"/>
                  </a:ext>
                </a:extLst>
              </a:tr>
              <a:tr h="1008000">
                <a:tc>
                  <a:txBody>
                    <a:bodyPr/>
                    <a:lstStyle/>
                    <a:p>
                      <a:pPr algn="r" fontAlgn="ctr"/>
                      <a:r>
                        <a:rPr lang="fr-FR" sz="1200" b="0" i="0" u="none" strike="noStrike" dirty="0">
                          <a:solidFill>
                            <a:srgbClr val="404040"/>
                          </a:solidFill>
                          <a:latin typeface="Tahoma"/>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40329"/>
                  </a:ext>
                </a:extLst>
              </a:tr>
            </a:tbl>
          </a:graphicData>
        </a:graphic>
      </p:graphicFrame>
      <p:pic>
        <p:nvPicPr>
          <p:cNvPr id="17" name="Image 4" descr="Une image contenant texte, clipart&#10;&#10;Description générée automatiquement">
            <a:extLst>
              <a:ext uri="{FF2B5EF4-FFF2-40B4-BE49-F238E27FC236}">
                <a16:creationId xmlns:a16="http://schemas.microsoft.com/office/drawing/2014/main" id="{510B5A12-170B-4906-904F-66998B6B82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2611" y="1748221"/>
            <a:ext cx="612000" cy="612000"/>
          </a:xfrm>
          <a:prstGeom prst="rect">
            <a:avLst/>
          </a:prstGeom>
        </p:spPr>
      </p:pic>
      <p:pic>
        <p:nvPicPr>
          <p:cNvPr id="18" name="Image 8">
            <a:extLst>
              <a:ext uri="{FF2B5EF4-FFF2-40B4-BE49-F238E27FC236}">
                <a16:creationId xmlns:a16="http://schemas.microsoft.com/office/drawing/2014/main" id="{1C90431E-D72A-4B60-B3B0-83009AB278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371" y="1748221"/>
            <a:ext cx="612000" cy="612000"/>
          </a:xfrm>
          <a:prstGeom prst="rect">
            <a:avLst/>
          </a:prstGeom>
        </p:spPr>
      </p:pic>
      <p:pic>
        <p:nvPicPr>
          <p:cNvPr id="20" name="Image 10">
            <a:extLst>
              <a:ext uri="{FF2B5EF4-FFF2-40B4-BE49-F238E27FC236}">
                <a16:creationId xmlns:a16="http://schemas.microsoft.com/office/drawing/2014/main" id="{97B27C2E-FB4C-47C7-AA3D-61AAA1576B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5991" y="1748221"/>
            <a:ext cx="612000" cy="612000"/>
          </a:xfrm>
          <a:prstGeom prst="rect">
            <a:avLst/>
          </a:prstGeom>
        </p:spPr>
      </p:pic>
      <p:pic>
        <p:nvPicPr>
          <p:cNvPr id="21" name="Image 12" descr="Une image contenant texte, clipart&#10;&#10;Description générée automatiquement">
            <a:extLst>
              <a:ext uri="{FF2B5EF4-FFF2-40B4-BE49-F238E27FC236}">
                <a16:creationId xmlns:a16="http://schemas.microsoft.com/office/drawing/2014/main" id="{21E688BE-FEBA-4B06-B1C8-139C9B7F94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2753" y="1748221"/>
            <a:ext cx="612000" cy="612000"/>
          </a:xfrm>
          <a:prstGeom prst="rect">
            <a:avLst/>
          </a:prstGeom>
        </p:spPr>
      </p:pic>
      <p:pic>
        <p:nvPicPr>
          <p:cNvPr id="22" name="Image 14">
            <a:extLst>
              <a:ext uri="{FF2B5EF4-FFF2-40B4-BE49-F238E27FC236}">
                <a16:creationId xmlns:a16="http://schemas.microsoft.com/office/drawing/2014/main" id="{A8636FFE-F23C-4E2A-97FC-1E869784AB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9231" y="1719646"/>
            <a:ext cx="612000" cy="612000"/>
          </a:xfrm>
          <a:prstGeom prst="rect">
            <a:avLst/>
          </a:prstGeom>
        </p:spPr>
      </p:pic>
      <p:graphicFrame>
        <p:nvGraphicFramePr>
          <p:cNvPr id="2" name="Tabela 1">
            <a:extLst>
              <a:ext uri="{FF2B5EF4-FFF2-40B4-BE49-F238E27FC236}">
                <a16:creationId xmlns:a16="http://schemas.microsoft.com/office/drawing/2014/main" id="{6CADEA6A-2F24-42C9-B39D-896F6D5B33A8}"/>
              </a:ext>
            </a:extLst>
          </p:cNvPr>
          <p:cNvGraphicFramePr>
            <a:graphicFrameLocks noGrp="1"/>
          </p:cNvGraphicFramePr>
          <p:nvPr/>
        </p:nvGraphicFramePr>
        <p:xfrm>
          <a:off x="5765802" y="2671173"/>
          <a:ext cx="270931" cy="2002426"/>
        </p:xfrm>
        <a:graphic>
          <a:graphicData uri="http://schemas.openxmlformats.org/drawingml/2006/table">
            <a:tbl>
              <a:tblPr/>
              <a:tblGrid>
                <a:gridCol w="270931">
                  <a:extLst>
                    <a:ext uri="{9D8B030D-6E8A-4147-A177-3AD203B41FA5}">
                      <a16:colId xmlns:a16="http://schemas.microsoft.com/office/drawing/2014/main" val="3486379425"/>
                    </a:ext>
                  </a:extLst>
                </a:gridCol>
              </a:tblGrid>
              <a:tr h="1001213">
                <a:tc>
                  <a:txBody>
                    <a:bodyPr/>
                    <a:lstStyle/>
                    <a:p>
                      <a:pPr algn="l" fontAlgn="ctr"/>
                      <a:r>
                        <a:rPr lang="fr-FR" sz="800" b="1" i="0" u="none" strike="noStrike" dirty="0">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779583779"/>
                  </a:ext>
                </a:extLst>
              </a:tr>
              <a:tr h="1001213">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977617262"/>
                  </a:ext>
                </a:extLst>
              </a:tr>
            </a:tbl>
          </a:graphicData>
        </a:graphic>
      </p:graphicFrame>
      <p:cxnSp>
        <p:nvCxnSpPr>
          <p:cNvPr id="23" name="Connecteur droit avec flèche 48">
            <a:extLst>
              <a:ext uri="{FF2B5EF4-FFF2-40B4-BE49-F238E27FC236}">
                <a16:creationId xmlns:a16="http://schemas.microsoft.com/office/drawing/2014/main" id="{B881C08D-576E-403F-B778-F031E532691D}"/>
              </a:ext>
            </a:extLst>
          </p:cNvPr>
          <p:cNvCxnSpPr/>
          <p:nvPr/>
        </p:nvCxnSpPr>
        <p:spPr bwMode="auto">
          <a:xfrm rot="2700000" flipV="1">
            <a:off x="5582812" y="312332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24" name="Connecteur droit avec flèche 65">
            <a:extLst>
              <a:ext uri="{FF2B5EF4-FFF2-40B4-BE49-F238E27FC236}">
                <a16:creationId xmlns:a16="http://schemas.microsoft.com/office/drawing/2014/main" id="{B99C6831-BB53-4B41-83AD-62D275524F47}"/>
              </a:ext>
            </a:extLst>
          </p:cNvPr>
          <p:cNvCxnSpPr/>
          <p:nvPr/>
        </p:nvCxnSpPr>
        <p:spPr bwMode="auto">
          <a:xfrm>
            <a:off x="5595082" y="41197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25" name="Tabela 24">
            <a:extLst>
              <a:ext uri="{FF2B5EF4-FFF2-40B4-BE49-F238E27FC236}">
                <a16:creationId xmlns:a16="http://schemas.microsoft.com/office/drawing/2014/main" id="{837565B6-03DE-4B36-8149-E52A94FBF836}"/>
              </a:ext>
            </a:extLst>
          </p:cNvPr>
          <p:cNvGraphicFramePr>
            <a:graphicFrameLocks noGrp="1"/>
          </p:cNvGraphicFramePr>
          <p:nvPr/>
        </p:nvGraphicFramePr>
        <p:xfrm>
          <a:off x="6671735" y="2662707"/>
          <a:ext cx="270931" cy="2002426"/>
        </p:xfrm>
        <a:graphic>
          <a:graphicData uri="http://schemas.openxmlformats.org/drawingml/2006/table">
            <a:tbl>
              <a:tblPr/>
              <a:tblGrid>
                <a:gridCol w="270931">
                  <a:extLst>
                    <a:ext uri="{9D8B030D-6E8A-4147-A177-3AD203B41FA5}">
                      <a16:colId xmlns:a16="http://schemas.microsoft.com/office/drawing/2014/main" val="3486379425"/>
                    </a:ext>
                  </a:extLst>
                </a:gridCol>
              </a:tblGrid>
              <a:tr h="1001213">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779583779"/>
                  </a:ext>
                </a:extLst>
              </a:tr>
              <a:tr h="1001213">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977617262"/>
                  </a:ext>
                </a:extLst>
              </a:tr>
            </a:tbl>
          </a:graphicData>
        </a:graphic>
      </p:graphicFrame>
      <p:graphicFrame>
        <p:nvGraphicFramePr>
          <p:cNvPr id="26" name="Tabela 25">
            <a:extLst>
              <a:ext uri="{FF2B5EF4-FFF2-40B4-BE49-F238E27FC236}">
                <a16:creationId xmlns:a16="http://schemas.microsoft.com/office/drawing/2014/main" id="{9790ED3D-D42D-4463-B224-C558993A2D1D}"/>
              </a:ext>
            </a:extLst>
          </p:cNvPr>
          <p:cNvGraphicFramePr>
            <a:graphicFrameLocks noGrp="1"/>
          </p:cNvGraphicFramePr>
          <p:nvPr/>
        </p:nvGraphicFramePr>
        <p:xfrm>
          <a:off x="7662333" y="2662707"/>
          <a:ext cx="245533" cy="2002426"/>
        </p:xfrm>
        <a:graphic>
          <a:graphicData uri="http://schemas.openxmlformats.org/drawingml/2006/table">
            <a:tbl>
              <a:tblPr/>
              <a:tblGrid>
                <a:gridCol w="245533">
                  <a:extLst>
                    <a:ext uri="{9D8B030D-6E8A-4147-A177-3AD203B41FA5}">
                      <a16:colId xmlns:a16="http://schemas.microsoft.com/office/drawing/2014/main" val="3486379425"/>
                    </a:ext>
                  </a:extLst>
                </a:gridCol>
              </a:tblGrid>
              <a:tr h="1001213">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779583779"/>
                  </a:ext>
                </a:extLst>
              </a:tr>
              <a:tr h="1001213">
                <a:tc>
                  <a:txBody>
                    <a:bodyPr/>
                    <a:lstStyle/>
                    <a:p>
                      <a:pPr algn="l" fontAlgn="ctr"/>
                      <a:r>
                        <a:rPr lang="fr-FR" sz="800" b="1" i="0" u="none" strike="noStrike" dirty="0">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3977617262"/>
                  </a:ext>
                </a:extLst>
              </a:tr>
            </a:tbl>
          </a:graphicData>
        </a:graphic>
      </p:graphicFrame>
      <p:cxnSp>
        <p:nvCxnSpPr>
          <p:cNvPr id="27" name="Connecteur droit avec flèche 73">
            <a:extLst>
              <a:ext uri="{FF2B5EF4-FFF2-40B4-BE49-F238E27FC236}">
                <a16:creationId xmlns:a16="http://schemas.microsoft.com/office/drawing/2014/main" id="{AE310344-1DAC-4EDC-AA22-B37055012653}"/>
              </a:ext>
            </a:extLst>
          </p:cNvPr>
          <p:cNvCxnSpPr/>
          <p:nvPr/>
        </p:nvCxnSpPr>
        <p:spPr bwMode="auto">
          <a:xfrm flipV="1">
            <a:off x="6538104" y="30933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8" name="Connecteur droit avec flèche 73">
            <a:extLst>
              <a:ext uri="{FF2B5EF4-FFF2-40B4-BE49-F238E27FC236}">
                <a16:creationId xmlns:a16="http://schemas.microsoft.com/office/drawing/2014/main" id="{38015595-8FC3-41CE-81E5-142E51BFF8B5}"/>
              </a:ext>
            </a:extLst>
          </p:cNvPr>
          <p:cNvCxnSpPr/>
          <p:nvPr/>
        </p:nvCxnSpPr>
        <p:spPr bwMode="auto">
          <a:xfrm flipV="1">
            <a:off x="7528703" y="30933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9" name="Connecteur droit avec flèche 65">
            <a:extLst>
              <a:ext uri="{FF2B5EF4-FFF2-40B4-BE49-F238E27FC236}">
                <a16:creationId xmlns:a16="http://schemas.microsoft.com/office/drawing/2014/main" id="{7B1CA691-B363-423D-93E3-1133E1308740}"/>
              </a:ext>
            </a:extLst>
          </p:cNvPr>
          <p:cNvCxnSpPr/>
          <p:nvPr/>
        </p:nvCxnSpPr>
        <p:spPr bwMode="auto">
          <a:xfrm>
            <a:off x="6526415" y="41113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0" name="Connecteur droit avec flèche 65">
            <a:extLst>
              <a:ext uri="{FF2B5EF4-FFF2-40B4-BE49-F238E27FC236}">
                <a16:creationId xmlns:a16="http://schemas.microsoft.com/office/drawing/2014/main" id="{EFEF10FF-A75C-41AB-960B-E377893E55D0}"/>
              </a:ext>
            </a:extLst>
          </p:cNvPr>
          <p:cNvCxnSpPr/>
          <p:nvPr/>
        </p:nvCxnSpPr>
        <p:spPr bwMode="auto">
          <a:xfrm>
            <a:off x="7517014" y="41113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pSp>
        <p:nvGrpSpPr>
          <p:cNvPr id="31" name="Groupe 178">
            <a:extLst>
              <a:ext uri="{FF2B5EF4-FFF2-40B4-BE49-F238E27FC236}">
                <a16:creationId xmlns:a16="http://schemas.microsoft.com/office/drawing/2014/main" id="{8F9EFB58-15B4-4CB8-A754-66A3486C2515}"/>
              </a:ext>
            </a:extLst>
          </p:cNvPr>
          <p:cNvGrpSpPr/>
          <p:nvPr/>
        </p:nvGrpSpPr>
        <p:grpSpPr>
          <a:xfrm>
            <a:off x="6213466" y="6134084"/>
            <a:ext cx="2786465" cy="215444"/>
            <a:chOff x="6180269" y="5701497"/>
            <a:chExt cx="2786465" cy="215444"/>
          </a:xfrm>
        </p:grpSpPr>
        <p:sp>
          <p:nvSpPr>
            <p:cNvPr id="32" name="ZoneTexte 144">
              <a:extLst>
                <a:ext uri="{FF2B5EF4-FFF2-40B4-BE49-F238E27FC236}">
                  <a16:creationId xmlns:a16="http://schemas.microsoft.com/office/drawing/2014/main" id="{169AF9C3-EA2F-4AA6-83E7-7A9BB4247A1C}"/>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33" name="Connecteur droit avec flèche 161">
              <a:extLst>
                <a:ext uri="{FF2B5EF4-FFF2-40B4-BE49-F238E27FC236}">
                  <a16:creationId xmlns:a16="http://schemas.microsoft.com/office/drawing/2014/main" id="{0EA6F696-5BBF-4AB9-A08E-AF8C87424483}"/>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4" name="Connecteur droit avec flèche 176">
              <a:extLst>
                <a:ext uri="{FF2B5EF4-FFF2-40B4-BE49-F238E27FC236}">
                  <a16:creationId xmlns:a16="http://schemas.microsoft.com/office/drawing/2014/main" id="{4A8E9561-6504-4DE9-B1F1-C8466773E1E1}"/>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5" name="Groupe 34">
            <a:extLst>
              <a:ext uri="{FF2B5EF4-FFF2-40B4-BE49-F238E27FC236}">
                <a16:creationId xmlns:a16="http://schemas.microsoft.com/office/drawing/2014/main" id="{CFE21C56-2A79-42F0-AA37-0C971B2F969D}"/>
              </a:ext>
            </a:extLst>
          </p:cNvPr>
          <p:cNvGrpSpPr/>
          <p:nvPr/>
        </p:nvGrpSpPr>
        <p:grpSpPr>
          <a:xfrm>
            <a:off x="727555" y="820927"/>
            <a:ext cx="982374" cy="360000"/>
            <a:chOff x="727555" y="820927"/>
            <a:chExt cx="982374" cy="360000"/>
          </a:xfrm>
        </p:grpSpPr>
        <p:sp>
          <p:nvSpPr>
            <p:cNvPr id="36" name="Espace réservé du texte 4">
              <a:extLst>
                <a:ext uri="{FF2B5EF4-FFF2-40B4-BE49-F238E27FC236}">
                  <a16:creationId xmlns:a16="http://schemas.microsoft.com/office/drawing/2014/main" id="{DE31D4FA-44E9-4EC9-BC19-DFD1B74005F6}"/>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37" name="Picture 2" descr="C:\Users\NicoC\Desktop\CEVIPOF\sample-01.png">
              <a:extLst>
                <a:ext uri="{FF2B5EF4-FFF2-40B4-BE49-F238E27FC236}">
                  <a16:creationId xmlns:a16="http://schemas.microsoft.com/office/drawing/2014/main" id="{7BA7D99D-B8AA-45B5-A76C-4BBE1F7467C0}"/>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72387216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perception de l’islam et de l’immigration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1"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N43 : Voici maintenant une liste de phrases. Pour chacune d’elles, êtes-vous tout à fait, plutôt, plutôt pas ou pas d’accord du tout ?</a:t>
            </a:r>
          </a:p>
        </p:txBody>
      </p:sp>
      <p:graphicFrame>
        <p:nvGraphicFramePr>
          <p:cNvPr id="28" name="Tableau 27"/>
          <p:cNvGraphicFramePr>
            <a:graphicFrameLocks noGrp="1"/>
          </p:cNvGraphicFramePr>
          <p:nvPr/>
        </p:nvGraphicFramePr>
        <p:xfrm>
          <a:off x="1603820" y="1323416"/>
          <a:ext cx="8302178" cy="913092"/>
        </p:xfrm>
        <a:graphic>
          <a:graphicData uri="http://schemas.openxmlformats.org/drawingml/2006/table">
            <a:tbl>
              <a:tblPr/>
              <a:tblGrid>
                <a:gridCol w="4151089">
                  <a:extLst>
                    <a:ext uri="{9D8B030D-6E8A-4147-A177-3AD203B41FA5}">
                      <a16:colId xmlns:a16="http://schemas.microsoft.com/office/drawing/2014/main" val="20000"/>
                    </a:ext>
                  </a:extLst>
                </a:gridCol>
                <a:gridCol w="4151089">
                  <a:extLst>
                    <a:ext uri="{9D8B030D-6E8A-4147-A177-3AD203B41FA5}">
                      <a16:colId xmlns:a16="http://schemas.microsoft.com/office/drawing/2014/main" val="15756442"/>
                    </a:ext>
                  </a:extLst>
                </a:gridCol>
              </a:tblGrid>
              <a:tr h="913092">
                <a:tc>
                  <a:txBody>
                    <a:bodyPr/>
                    <a:lstStyle/>
                    <a:p>
                      <a:pPr algn="l" fontAlgn="ctr"/>
                      <a:r>
                        <a:rPr lang="fr-FR" sz="1200" b="0" i="0" u="none" strike="noStrike" dirty="0">
                          <a:solidFill>
                            <a:srgbClr val="404040"/>
                          </a:solidFill>
                          <a:effectLst/>
                          <a:latin typeface="Tahoma" panose="020B0604030504040204" pitchFamily="34" charset="0"/>
                        </a:rPr>
                        <a:t>L'islam représente une menace pour la République</a:t>
                      </a:r>
                    </a:p>
                  </a:txBody>
                  <a:tcPr marL="9525" marR="9525" marT="9525" marB="0"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dirty="0">
                          <a:solidFill>
                            <a:srgbClr val="404040"/>
                          </a:solidFill>
                          <a:effectLst/>
                          <a:latin typeface="Tahoma" panose="020B0604030504040204" pitchFamily="34" charset="0"/>
                        </a:rPr>
                        <a:t>L'immigration est une source d'enrichissement culturel</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pSp>
        <p:nvGrpSpPr>
          <p:cNvPr id="32" name="Groupe 178"/>
          <p:cNvGrpSpPr/>
          <p:nvPr/>
        </p:nvGrpSpPr>
        <p:grpSpPr>
          <a:xfrm>
            <a:off x="6830367" y="6175340"/>
            <a:ext cx="2786464" cy="215444"/>
            <a:chOff x="6180269" y="5701497"/>
            <a:chExt cx="2786464" cy="215444"/>
          </a:xfrm>
        </p:grpSpPr>
        <p:sp>
          <p:nvSpPr>
            <p:cNvPr id="36" name="ZoneTexte 144"/>
            <p:cNvSpPr txBox="1"/>
            <p:nvPr/>
          </p:nvSpPr>
          <p:spPr>
            <a:xfrm>
              <a:off x="6438477" y="5701497"/>
              <a:ext cx="2528256"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 (février 2020)</a:t>
              </a:r>
            </a:p>
          </p:txBody>
        </p:sp>
        <p:cxnSp>
          <p:nvCxnSpPr>
            <p:cNvPr id="47"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8"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aphicFrame>
        <p:nvGraphicFramePr>
          <p:cNvPr id="34" name="Graphique 16">
            <a:extLst>
              <a:ext uri="{FF2B5EF4-FFF2-40B4-BE49-F238E27FC236}">
                <a16:creationId xmlns:a16="http://schemas.microsoft.com/office/drawing/2014/main" id="{FEFA62BD-7CDD-4CEA-A84C-7AC13D93F4D1}"/>
              </a:ext>
            </a:extLst>
          </p:cNvPr>
          <p:cNvGraphicFramePr/>
          <p:nvPr>
            <p:custDataLst>
              <p:tags r:id="rId2"/>
            </p:custDataLst>
          </p:nvPr>
        </p:nvGraphicFramePr>
        <p:xfrm>
          <a:off x="1603820" y="2184623"/>
          <a:ext cx="3580888" cy="3990717"/>
        </p:xfrm>
        <a:graphic>
          <a:graphicData uri="http://schemas.openxmlformats.org/drawingml/2006/chart">
            <c:chart xmlns:c="http://schemas.openxmlformats.org/drawingml/2006/chart" xmlns:r="http://schemas.openxmlformats.org/officeDocument/2006/relationships" r:id="rId6"/>
          </a:graphicData>
        </a:graphic>
      </p:graphicFrame>
      <p:sp>
        <p:nvSpPr>
          <p:cNvPr id="40" name="Rectangle 39">
            <a:extLst>
              <a:ext uri="{FF2B5EF4-FFF2-40B4-BE49-F238E27FC236}">
                <a16:creationId xmlns:a16="http://schemas.microsoft.com/office/drawing/2014/main" id="{21F81371-BCDF-4D6B-80A3-F1B72872EC70}"/>
              </a:ext>
            </a:extLst>
          </p:cNvPr>
          <p:cNvSpPr/>
          <p:nvPr/>
        </p:nvSpPr>
        <p:spPr>
          <a:xfrm>
            <a:off x="4650963" y="2870568"/>
            <a:ext cx="962123"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rPr>
              <a:t>D’accord</a:t>
            </a:r>
          </a:p>
        </p:txBody>
      </p:sp>
      <p:sp>
        <p:nvSpPr>
          <p:cNvPr id="42" name="Ellipse 20">
            <a:extLst>
              <a:ext uri="{FF2B5EF4-FFF2-40B4-BE49-F238E27FC236}">
                <a16:creationId xmlns:a16="http://schemas.microsoft.com/office/drawing/2014/main" id="{631E92CE-D3C4-44C4-9C5C-330F3B6E392B}"/>
              </a:ext>
            </a:extLst>
          </p:cNvPr>
          <p:cNvSpPr/>
          <p:nvPr/>
        </p:nvSpPr>
        <p:spPr bwMode="auto">
          <a:xfrm rot="20520000">
            <a:off x="4023861" y="2807725"/>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52" name="=satisfait">
            <a:extLst>
              <a:ext uri="{FF2B5EF4-FFF2-40B4-BE49-F238E27FC236}">
                <a16:creationId xmlns:a16="http://schemas.microsoft.com/office/drawing/2014/main" id="{93B895B9-10CD-4F89-BC27-36988FF40480}"/>
              </a:ext>
            </a:extLst>
          </p:cNvPr>
          <p:cNvSpPr/>
          <p:nvPr/>
        </p:nvSpPr>
        <p:spPr>
          <a:xfrm>
            <a:off x="4010706" y="2839790"/>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62%</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55" name="Connecteur droit 25">
            <a:extLst>
              <a:ext uri="{FF2B5EF4-FFF2-40B4-BE49-F238E27FC236}">
                <a16:creationId xmlns:a16="http://schemas.microsoft.com/office/drawing/2014/main" id="{F2ADB1CA-2592-41CA-99D0-E80828DCF015}"/>
              </a:ext>
            </a:extLst>
          </p:cNvPr>
          <p:cNvCxnSpPr/>
          <p:nvPr/>
        </p:nvCxnSpPr>
        <p:spPr bwMode="auto">
          <a:xfrm>
            <a:off x="3953681" y="2283845"/>
            <a:ext cx="0" cy="1512000"/>
          </a:xfrm>
          <a:prstGeom prst="line">
            <a:avLst/>
          </a:prstGeom>
          <a:solidFill>
            <a:schemeClr val="accent1"/>
          </a:solidFill>
          <a:ln w="9525" cap="flat" cmpd="sng" algn="ctr">
            <a:solidFill>
              <a:srgbClr val="376092"/>
            </a:solidFill>
            <a:prstDash val="solid"/>
            <a:round/>
            <a:headEnd type="none" w="med" len="med"/>
            <a:tailEnd type="none" w="med" len="med"/>
          </a:ln>
          <a:effectLst/>
        </p:spPr>
      </p:cxnSp>
      <p:graphicFrame>
        <p:nvGraphicFramePr>
          <p:cNvPr id="66" name="Tableau 27">
            <a:extLst>
              <a:ext uri="{FF2B5EF4-FFF2-40B4-BE49-F238E27FC236}">
                <a16:creationId xmlns:a16="http://schemas.microsoft.com/office/drawing/2014/main" id="{CF4ABDCD-3DDE-41D8-8AA7-C915149F3D80}"/>
              </a:ext>
            </a:extLst>
          </p:cNvPr>
          <p:cNvGraphicFramePr>
            <a:graphicFrameLocks noGrp="1"/>
          </p:cNvGraphicFramePr>
          <p:nvPr/>
        </p:nvGraphicFramePr>
        <p:xfrm>
          <a:off x="0" y="2320872"/>
          <a:ext cx="1559019" cy="3851330"/>
        </p:xfrm>
        <a:graphic>
          <a:graphicData uri="http://schemas.openxmlformats.org/drawingml/2006/table">
            <a:tbl>
              <a:tblPr/>
              <a:tblGrid>
                <a:gridCol w="1559019">
                  <a:extLst>
                    <a:ext uri="{9D8B030D-6E8A-4147-A177-3AD203B41FA5}">
                      <a16:colId xmlns:a16="http://schemas.microsoft.com/office/drawing/2014/main" val="20000"/>
                    </a:ext>
                  </a:extLst>
                </a:gridCol>
              </a:tblGrid>
              <a:tr h="770266">
                <a:tc>
                  <a:txBody>
                    <a:bodyPr/>
                    <a:lstStyle/>
                    <a:p>
                      <a:pPr algn="r" fontAlgn="ctr"/>
                      <a:r>
                        <a:rPr lang="fr-FR" sz="1200" b="0" i="0" u="none" strike="noStrike" dirty="0">
                          <a:solidFill>
                            <a:srgbClr val="404040"/>
                          </a:solidFill>
                          <a:effectLst/>
                          <a:latin typeface="Tahoma" panose="020B0604030504040204" pitchFamily="34" charset="0"/>
                        </a:rPr>
                        <a:t>Tout à fait d’accord</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770266">
                <a:tc>
                  <a:txBody>
                    <a:bodyPr/>
                    <a:lstStyle/>
                    <a:p>
                      <a:pPr algn="r" fontAlgn="ctr"/>
                      <a:r>
                        <a:rPr lang="fr-FR" sz="1200" b="0" i="0" u="none" strike="noStrike" dirty="0">
                          <a:solidFill>
                            <a:srgbClr val="404040"/>
                          </a:solidFill>
                          <a:effectLst/>
                          <a:latin typeface="Tahoma" panose="020B0604030504040204" pitchFamily="34" charset="0"/>
                        </a:rPr>
                        <a:t>Plutôt d’accord</a:t>
                      </a:r>
                    </a:p>
                  </a:txBody>
                  <a:tcPr marL="9525" marR="9525" marT="9525" marB="0" anchor="ctr">
                    <a:lnL>
                      <a:noFill/>
                    </a:lnL>
                    <a:lnR>
                      <a:noFill/>
                    </a:lnR>
                    <a:lnT>
                      <a:noFill/>
                    </a:lnT>
                    <a:lnB>
                      <a:noFill/>
                    </a:lnB>
                  </a:tcPr>
                </a:tc>
                <a:extLst>
                  <a:ext uri="{0D108BD9-81ED-4DB2-BD59-A6C34878D82A}">
                    <a16:rowId xmlns:a16="http://schemas.microsoft.com/office/drawing/2014/main" val="2749055149"/>
                  </a:ext>
                </a:extLst>
              </a:tr>
              <a:tr h="770266">
                <a:tc>
                  <a:txBody>
                    <a:bodyPr/>
                    <a:lstStyle/>
                    <a:p>
                      <a:pPr algn="r" fontAlgn="ctr"/>
                      <a:r>
                        <a:rPr lang="fr-FR" sz="1200" b="0" i="0" u="none" strike="noStrike" dirty="0">
                          <a:solidFill>
                            <a:srgbClr val="404040"/>
                          </a:solidFill>
                          <a:effectLst/>
                          <a:latin typeface="Tahoma" panose="020B0604030504040204" pitchFamily="34" charset="0"/>
                        </a:rPr>
                        <a:t>Plutôt pas d’accord</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770266">
                <a:tc>
                  <a:txBody>
                    <a:bodyPr/>
                    <a:lstStyle/>
                    <a:p>
                      <a:pPr algn="r" fontAlgn="ctr"/>
                      <a:r>
                        <a:rPr lang="fr-FR" sz="1200" b="0" i="0" u="none" strike="noStrike" dirty="0">
                          <a:solidFill>
                            <a:srgbClr val="404040"/>
                          </a:solidFill>
                          <a:effectLst/>
                          <a:latin typeface="Tahoma" panose="020B0604030504040204" pitchFamily="34" charset="0"/>
                        </a:rPr>
                        <a:t>Pas du tout d’accord</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770266">
                <a:tc>
                  <a:txBody>
                    <a:bodyPr/>
                    <a:lstStyle/>
                    <a:p>
                      <a:pPr algn="r" fontAlgn="ctr"/>
                      <a:r>
                        <a:rPr lang="en-US" sz="1200" b="0" i="0" u="none" strike="noStrike" dirty="0">
                          <a:solidFill>
                            <a:srgbClr val="404040"/>
                          </a:solidFill>
                          <a:effectLst/>
                          <a:latin typeface="Tahoma" panose="020B0604030504040204" pitchFamily="34" charset="0"/>
                        </a:rPr>
                        <a:t>NSP</a:t>
                      </a:r>
                      <a:endParaRPr lang="fr-FR" sz="1200" b="0" i="0" u="none" strike="noStrike" dirty="0">
                        <a:solidFill>
                          <a:srgbClr val="404040"/>
                        </a:solidFill>
                        <a:effectLst/>
                        <a:latin typeface="Tahoma" panose="020B060403050404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905371613"/>
                  </a:ext>
                </a:extLst>
              </a:tr>
            </a:tbl>
          </a:graphicData>
        </a:graphic>
      </p:graphicFrame>
      <p:graphicFrame>
        <p:nvGraphicFramePr>
          <p:cNvPr id="67" name="Graphique 16">
            <a:extLst>
              <a:ext uri="{FF2B5EF4-FFF2-40B4-BE49-F238E27FC236}">
                <a16:creationId xmlns:a16="http://schemas.microsoft.com/office/drawing/2014/main" id="{E6D32F7F-2E78-4B45-B766-01E919CD0E86}"/>
              </a:ext>
            </a:extLst>
          </p:cNvPr>
          <p:cNvGraphicFramePr/>
          <p:nvPr>
            <p:custDataLst>
              <p:tags r:id="rId3"/>
            </p:custDataLst>
          </p:nvPr>
        </p:nvGraphicFramePr>
        <p:xfrm>
          <a:off x="5914396" y="2184623"/>
          <a:ext cx="3580888" cy="3990717"/>
        </p:xfrm>
        <a:graphic>
          <a:graphicData uri="http://schemas.openxmlformats.org/drawingml/2006/chart">
            <c:chart xmlns:c="http://schemas.openxmlformats.org/drawingml/2006/chart" xmlns:r="http://schemas.openxmlformats.org/officeDocument/2006/relationships" r:id="rId7"/>
          </a:graphicData>
        </a:graphic>
      </p:graphicFrame>
      <p:sp>
        <p:nvSpPr>
          <p:cNvPr id="68" name="Rectangle 67">
            <a:extLst>
              <a:ext uri="{FF2B5EF4-FFF2-40B4-BE49-F238E27FC236}">
                <a16:creationId xmlns:a16="http://schemas.microsoft.com/office/drawing/2014/main" id="{74B104C4-0AF6-45FF-B870-CA673DB7A400}"/>
              </a:ext>
            </a:extLst>
          </p:cNvPr>
          <p:cNvSpPr/>
          <p:nvPr/>
        </p:nvSpPr>
        <p:spPr>
          <a:xfrm>
            <a:off x="8961539" y="2870568"/>
            <a:ext cx="962123"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rPr>
              <a:t>D’accord</a:t>
            </a:r>
          </a:p>
        </p:txBody>
      </p:sp>
      <p:sp>
        <p:nvSpPr>
          <p:cNvPr id="70" name="Ellipse 20">
            <a:extLst>
              <a:ext uri="{FF2B5EF4-FFF2-40B4-BE49-F238E27FC236}">
                <a16:creationId xmlns:a16="http://schemas.microsoft.com/office/drawing/2014/main" id="{9D7E7032-56B2-4712-BBA9-55C7E863A92B}"/>
              </a:ext>
            </a:extLst>
          </p:cNvPr>
          <p:cNvSpPr/>
          <p:nvPr/>
        </p:nvSpPr>
        <p:spPr bwMode="auto">
          <a:xfrm rot="20520000">
            <a:off x="8334437" y="2807725"/>
            <a:ext cx="601737" cy="464240"/>
          </a:xfrm>
          <a:prstGeom prst="ellipse">
            <a:avLst/>
          </a:prstGeom>
          <a:solidFill>
            <a:srgbClr val="376092"/>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100" b="1" i="0" u="none" strike="noStrike" kern="1200" cap="none" spc="0" normalizeH="0" baseline="0" noProof="0">
              <a:ln>
                <a:noFill/>
              </a:ln>
              <a:solidFill>
                <a:srgbClr val="000000"/>
              </a:solidFill>
              <a:effectLst/>
              <a:uLnTx/>
              <a:uFillTx/>
              <a:latin typeface="Arial"/>
              <a:ea typeface="+mn-ea"/>
              <a:cs typeface="+mn-cs"/>
            </a:endParaRPr>
          </a:p>
        </p:txBody>
      </p:sp>
      <p:sp>
        <p:nvSpPr>
          <p:cNvPr id="71" name="=satisfait">
            <a:extLst>
              <a:ext uri="{FF2B5EF4-FFF2-40B4-BE49-F238E27FC236}">
                <a16:creationId xmlns:a16="http://schemas.microsoft.com/office/drawing/2014/main" id="{D83DFC0B-94E9-436F-88A2-730394913FB5}"/>
              </a:ext>
            </a:extLst>
          </p:cNvPr>
          <p:cNvSpPr/>
          <p:nvPr/>
        </p:nvSpPr>
        <p:spPr>
          <a:xfrm>
            <a:off x="8321282" y="2839790"/>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rPr>
              <a:t>50%</a:t>
            </a:r>
            <a:endParaRPr kumimoji="0" lang="fr-FR" sz="1400" b="0" i="0" u="none" strike="noStrike" kern="1200" cap="none" spc="0" normalizeH="0" baseline="0" noProof="0" dirty="0">
              <a:ln>
                <a:noFill/>
              </a:ln>
              <a:solidFill>
                <a:srgbClr val="FFFFFF"/>
              </a:solidFill>
              <a:effectLst/>
              <a:uLnTx/>
              <a:uFillTx/>
              <a:latin typeface="Calibri" pitchFamily="34" charset="0"/>
              <a:ea typeface="Tahoma" pitchFamily="34" charset="0"/>
              <a:cs typeface="Calibri" pitchFamily="34" charset="0"/>
            </a:endParaRPr>
          </a:p>
        </p:txBody>
      </p:sp>
      <p:cxnSp>
        <p:nvCxnSpPr>
          <p:cNvPr id="74" name="Connecteur droit 25">
            <a:extLst>
              <a:ext uri="{FF2B5EF4-FFF2-40B4-BE49-F238E27FC236}">
                <a16:creationId xmlns:a16="http://schemas.microsoft.com/office/drawing/2014/main" id="{8AC1E128-4035-44F4-93EB-95F36841F5D1}"/>
              </a:ext>
            </a:extLst>
          </p:cNvPr>
          <p:cNvCxnSpPr/>
          <p:nvPr/>
        </p:nvCxnSpPr>
        <p:spPr bwMode="auto">
          <a:xfrm>
            <a:off x="8264257" y="2283845"/>
            <a:ext cx="0" cy="1512000"/>
          </a:xfrm>
          <a:prstGeom prst="line">
            <a:avLst/>
          </a:prstGeom>
          <a:solidFill>
            <a:schemeClr val="accent1"/>
          </a:solidFill>
          <a:ln w="9525" cap="flat" cmpd="sng" algn="ctr">
            <a:solidFill>
              <a:srgbClr val="376092"/>
            </a:solidFill>
            <a:prstDash val="solid"/>
            <a:round/>
            <a:headEnd type="none" w="med" len="med"/>
            <a:tailEnd type="none" w="med" len="med"/>
          </a:ln>
          <a:effectLst/>
        </p:spPr>
      </p:cxnSp>
      <p:grpSp>
        <p:nvGrpSpPr>
          <p:cNvPr id="21" name="Groupe 64">
            <a:extLst>
              <a:ext uri="{FF2B5EF4-FFF2-40B4-BE49-F238E27FC236}">
                <a16:creationId xmlns:a16="http://schemas.microsoft.com/office/drawing/2014/main" id="{4B2BB87C-655B-4D96-8FC1-D798B9394F1A}"/>
              </a:ext>
            </a:extLst>
          </p:cNvPr>
          <p:cNvGrpSpPr/>
          <p:nvPr/>
        </p:nvGrpSpPr>
        <p:grpSpPr>
          <a:xfrm>
            <a:off x="8895579" y="3182622"/>
            <a:ext cx="309894" cy="215444"/>
            <a:chOff x="6413168" y="2748837"/>
            <a:chExt cx="309894" cy="215444"/>
          </a:xfrm>
        </p:grpSpPr>
        <p:cxnSp>
          <p:nvCxnSpPr>
            <p:cNvPr id="22" name="Connecteur droit avec flèche 65">
              <a:extLst>
                <a:ext uri="{FF2B5EF4-FFF2-40B4-BE49-F238E27FC236}">
                  <a16:creationId xmlns:a16="http://schemas.microsoft.com/office/drawing/2014/main" id="{B99F5972-9BD0-420C-9794-D5E1CFA5A6D2}"/>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23" name="Rectangle 22">
              <a:extLst>
                <a:ext uri="{FF2B5EF4-FFF2-40B4-BE49-F238E27FC236}">
                  <a16:creationId xmlns:a16="http://schemas.microsoft.com/office/drawing/2014/main" id="{C0E08D73-C651-4C7D-BDEF-DE03114154F8}"/>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24" name="Groupe 45">
            <a:extLst>
              <a:ext uri="{FF2B5EF4-FFF2-40B4-BE49-F238E27FC236}">
                <a16:creationId xmlns:a16="http://schemas.microsoft.com/office/drawing/2014/main" id="{A0C16246-53E2-4283-804D-66D328E449C0}"/>
              </a:ext>
            </a:extLst>
          </p:cNvPr>
          <p:cNvGrpSpPr/>
          <p:nvPr/>
        </p:nvGrpSpPr>
        <p:grpSpPr>
          <a:xfrm>
            <a:off x="4547145" y="3193249"/>
            <a:ext cx="318011" cy="215444"/>
            <a:chOff x="6438181" y="3346935"/>
            <a:chExt cx="318011" cy="215444"/>
          </a:xfrm>
        </p:grpSpPr>
        <p:cxnSp>
          <p:nvCxnSpPr>
            <p:cNvPr id="25" name="Connecteur droit avec flèche 46">
              <a:extLst>
                <a:ext uri="{FF2B5EF4-FFF2-40B4-BE49-F238E27FC236}">
                  <a16:creationId xmlns:a16="http://schemas.microsoft.com/office/drawing/2014/main" id="{36929457-6656-4A96-BF5A-0A8F2C9BA214}"/>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sp>
          <p:nvSpPr>
            <p:cNvPr id="26" name="Rectangle 50">
              <a:extLst>
                <a:ext uri="{FF2B5EF4-FFF2-40B4-BE49-F238E27FC236}">
                  <a16:creationId xmlns:a16="http://schemas.microsoft.com/office/drawing/2014/main" id="{E0A81CF9-A0A1-450C-B902-6972A34CF391}"/>
                </a:ext>
              </a:extLst>
            </p:cNvPr>
            <p:cNvSpPr/>
            <p:nvPr/>
          </p:nvSpPr>
          <p:spPr>
            <a:xfrm>
              <a:off x="6488170" y="3346935"/>
              <a:ext cx="26802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BBE0E3">
                      <a:lumMod val="10000"/>
                    </a:srgbClr>
                  </a:solidFill>
                  <a:effectLst/>
                  <a:uLnTx/>
                  <a:uFillTx/>
                  <a:latin typeface="Tahoma" pitchFamily="34" charset="0"/>
                  <a:ea typeface="+mn-ea"/>
                  <a:cs typeface="Tahoma" pitchFamily="34" charset="0"/>
                </a:rPr>
                <a:t>=</a:t>
              </a:r>
              <a:endParaRPr kumimoji="0" lang="fr-FR" sz="800" b="1" i="0" u="none" strike="noStrike" kern="1200" cap="none" spc="0" normalizeH="0" baseline="0" noProof="0" dirty="0">
                <a:ln>
                  <a:noFill/>
                </a:ln>
                <a:solidFill>
                  <a:srgbClr val="BBE0E3">
                    <a:lumMod val="10000"/>
                  </a:srgbClr>
                </a:solidFill>
                <a:effectLst/>
                <a:uLnTx/>
                <a:uFillTx/>
                <a:latin typeface="Tahoma" pitchFamily="34" charset="0"/>
                <a:ea typeface="+mn-ea"/>
                <a:cs typeface="Arial" charset="0"/>
              </a:endParaRPr>
            </a:p>
          </p:txBody>
        </p:sp>
      </p:grpSp>
      <p:pic>
        <p:nvPicPr>
          <p:cNvPr id="27" name="Image 26" descr="Une image contenant texte, clipart&#10;&#10;Description générée automatiquement">
            <a:extLst>
              <a:ext uri="{FF2B5EF4-FFF2-40B4-BE49-F238E27FC236}">
                <a16:creationId xmlns:a16="http://schemas.microsoft.com/office/drawing/2014/main" id="{84EC9B05-7608-664B-A213-6D22FAF7AB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49530260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perception de l’islam et de l’immigration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1"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N43 : Voici maintenant une liste de phrases. Pour chacune d’elles, êtes-vous tout à fait, plutôt, plutôt pas ou pas d’accord du tout ? Réponse ‘Tout à fait d’accord’ + ‘Plutôt d’accord’</a:t>
            </a:r>
          </a:p>
        </p:txBody>
      </p:sp>
      <p:graphicFrame>
        <p:nvGraphicFramePr>
          <p:cNvPr id="21" name="Graphique 20">
            <a:extLst>
              <a:ext uri="{FF2B5EF4-FFF2-40B4-BE49-F238E27FC236}">
                <a16:creationId xmlns:a16="http://schemas.microsoft.com/office/drawing/2014/main" id="{F91C792B-3A50-4BDF-A672-77C2B274CAF0}"/>
              </a:ext>
            </a:extLst>
          </p:cNvPr>
          <p:cNvGraphicFramePr/>
          <p:nvPr>
            <p:extLst>
              <p:ext uri="{D42A27DB-BD31-4B8C-83A1-F6EECF244321}">
                <p14:modId xmlns:p14="http://schemas.microsoft.com/office/powerpoint/2010/main" val="2400878736"/>
              </p:ext>
            </p:extLst>
          </p:nvPr>
        </p:nvGraphicFramePr>
        <p:xfrm>
          <a:off x="483080" y="1538078"/>
          <a:ext cx="7013276" cy="4480174"/>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à coins arrondis 42">
            <a:extLst>
              <a:ext uri="{FF2B5EF4-FFF2-40B4-BE49-F238E27FC236}">
                <a16:creationId xmlns:a16="http://schemas.microsoft.com/office/drawing/2014/main" id="{F46CC8D9-3C85-4586-97F7-FA858F8FC488}"/>
              </a:ext>
            </a:extLst>
          </p:cNvPr>
          <p:cNvSpPr/>
          <p:nvPr/>
        </p:nvSpPr>
        <p:spPr bwMode="auto">
          <a:xfrm>
            <a:off x="7514214" y="2128612"/>
            <a:ext cx="2124000" cy="540000"/>
          </a:xfrm>
          <a:prstGeom prst="roundRect">
            <a:avLst>
              <a:gd name="adj" fmla="val 24737"/>
            </a:avLst>
          </a:prstGeom>
          <a:solidFill>
            <a:srgbClr val="EB4347"/>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L'islam représente une menace pour la République</a:t>
            </a:r>
          </a:p>
        </p:txBody>
      </p:sp>
      <p:sp>
        <p:nvSpPr>
          <p:cNvPr id="24" name="Rectangle à coins arrondis 36">
            <a:extLst>
              <a:ext uri="{FF2B5EF4-FFF2-40B4-BE49-F238E27FC236}">
                <a16:creationId xmlns:a16="http://schemas.microsoft.com/office/drawing/2014/main" id="{CDB5ADAF-AE29-4DBD-B44A-82ACAE58ADC9}"/>
              </a:ext>
            </a:extLst>
          </p:cNvPr>
          <p:cNvSpPr/>
          <p:nvPr/>
        </p:nvSpPr>
        <p:spPr bwMode="auto">
          <a:xfrm>
            <a:off x="7496961" y="3598152"/>
            <a:ext cx="2124000" cy="540000"/>
          </a:xfrm>
          <a:prstGeom prst="roundRect">
            <a:avLst>
              <a:gd name="adj" fmla="val 24737"/>
            </a:avLst>
          </a:prstGeom>
          <a:solidFill>
            <a:srgbClr val="92D05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L'immigration est une source d'enrichissement culturel</a:t>
            </a:r>
          </a:p>
        </p:txBody>
      </p:sp>
      <p:grpSp>
        <p:nvGrpSpPr>
          <p:cNvPr id="52" name="Groupe 51"/>
          <p:cNvGrpSpPr>
            <a:grpSpLocks noChangeAspect="1"/>
          </p:cNvGrpSpPr>
          <p:nvPr/>
        </p:nvGrpSpPr>
        <p:grpSpPr>
          <a:xfrm>
            <a:off x="1348171" y="5722928"/>
            <a:ext cx="116933" cy="144000"/>
            <a:chOff x="8321205" y="1842135"/>
            <a:chExt cx="180000" cy="221666"/>
          </a:xfrm>
        </p:grpSpPr>
        <p:sp>
          <p:nvSpPr>
            <p:cNvPr id="53" name="Ellipse 52"/>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54" name="Triangle isocèle 53"/>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55" name="Rectangle 54"/>
            <p:cNvSpPr>
              <a:spLocks noChangeAspect="1"/>
            </p:cNvSpPr>
            <p:nvPr/>
          </p:nvSpPr>
          <p:spPr>
            <a:xfrm>
              <a:off x="8339448" y="1847101"/>
              <a:ext cx="143514" cy="144000"/>
            </a:xfrm>
            <a:prstGeom prst="rect">
              <a:avLst/>
            </a:prstGeom>
            <a:noFill/>
          </p:spPr>
          <p:txBody>
            <a:bodyPr wrap="square" tIns="11880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FFC000"/>
                  </a:solidFill>
                  <a:effectLst/>
                  <a:uLnTx/>
                  <a:uFillTx/>
                  <a:latin typeface="Tahoma" pitchFamily="34" charset="0"/>
                  <a:ea typeface="+mn-ea"/>
                  <a:cs typeface="Arial" charset="0"/>
                </a:rPr>
                <a:t>*</a:t>
              </a:r>
              <a:endParaRPr kumimoji="0" lang="fr-FR" sz="10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grpSp>
      <p:graphicFrame>
        <p:nvGraphicFramePr>
          <p:cNvPr id="42" name="Group 27"/>
          <p:cNvGraphicFramePr>
            <a:graphicFrameLocks noGrp="1"/>
          </p:cNvGraphicFramePr>
          <p:nvPr>
            <p:extLst>
              <p:ext uri="{D42A27DB-BD31-4B8C-83A1-F6EECF244321}">
                <p14:modId xmlns:p14="http://schemas.microsoft.com/office/powerpoint/2010/main" val="3261839789"/>
              </p:ext>
            </p:extLst>
          </p:nvPr>
        </p:nvGraphicFramePr>
        <p:xfrm>
          <a:off x="977900" y="5835156"/>
          <a:ext cx="6261104" cy="393192"/>
        </p:xfrm>
        <a:graphic>
          <a:graphicData uri="http://schemas.openxmlformats.org/drawingml/2006/table">
            <a:tbl>
              <a:tblPr/>
              <a:tblGrid>
                <a:gridCol w="782638">
                  <a:extLst>
                    <a:ext uri="{9D8B030D-6E8A-4147-A177-3AD203B41FA5}">
                      <a16:colId xmlns:a16="http://schemas.microsoft.com/office/drawing/2014/main" val="20000"/>
                    </a:ext>
                  </a:extLst>
                </a:gridCol>
                <a:gridCol w="782638">
                  <a:extLst>
                    <a:ext uri="{9D8B030D-6E8A-4147-A177-3AD203B41FA5}">
                      <a16:colId xmlns:a16="http://schemas.microsoft.com/office/drawing/2014/main" val="20001"/>
                    </a:ext>
                  </a:extLst>
                </a:gridCol>
                <a:gridCol w="782638">
                  <a:extLst>
                    <a:ext uri="{9D8B030D-6E8A-4147-A177-3AD203B41FA5}">
                      <a16:colId xmlns:a16="http://schemas.microsoft.com/office/drawing/2014/main" val="20002"/>
                    </a:ext>
                  </a:extLst>
                </a:gridCol>
                <a:gridCol w="782638">
                  <a:extLst>
                    <a:ext uri="{9D8B030D-6E8A-4147-A177-3AD203B41FA5}">
                      <a16:colId xmlns:a16="http://schemas.microsoft.com/office/drawing/2014/main" val="20003"/>
                    </a:ext>
                  </a:extLst>
                </a:gridCol>
                <a:gridCol w="782638">
                  <a:extLst>
                    <a:ext uri="{9D8B030D-6E8A-4147-A177-3AD203B41FA5}">
                      <a16:colId xmlns:a16="http://schemas.microsoft.com/office/drawing/2014/main" val="3276419851"/>
                    </a:ext>
                  </a:extLst>
                </a:gridCol>
                <a:gridCol w="782638">
                  <a:extLst>
                    <a:ext uri="{9D8B030D-6E8A-4147-A177-3AD203B41FA5}">
                      <a16:colId xmlns:a16="http://schemas.microsoft.com/office/drawing/2014/main" val="2809845354"/>
                    </a:ext>
                  </a:extLst>
                </a:gridCol>
                <a:gridCol w="782638">
                  <a:extLst>
                    <a:ext uri="{9D8B030D-6E8A-4147-A177-3AD203B41FA5}">
                      <a16:colId xmlns:a16="http://schemas.microsoft.com/office/drawing/2014/main" val="1990582661"/>
                    </a:ext>
                  </a:extLst>
                </a:gridCol>
                <a:gridCol w="782638">
                  <a:extLst>
                    <a:ext uri="{9D8B030D-6E8A-4147-A177-3AD203B41FA5}">
                      <a16:colId xmlns:a16="http://schemas.microsoft.com/office/drawing/2014/main" val="2734644569"/>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err="1">
                          <a:ln>
                            <a:noFill/>
                          </a:ln>
                          <a:solidFill>
                            <a:schemeClr val="bg2">
                              <a:lumMod val="50000"/>
                            </a:schemeClr>
                          </a:solidFill>
                          <a:effectLst/>
                          <a:latin typeface="Tahoma" pitchFamily="34" charset="0"/>
                          <a:ea typeface="+mn-ea"/>
                          <a:cs typeface="+mn-cs"/>
                        </a:rPr>
                        <a:t>Février</a:t>
                      </a: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9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 name="ZoneTexte 17">
            <a:extLst>
              <a:ext uri="{FF2B5EF4-FFF2-40B4-BE49-F238E27FC236}">
                <a16:creationId xmlns:a16="http://schemas.microsoft.com/office/drawing/2014/main" id="{91FBA8E5-445D-4D76-91A1-F934B392601F}"/>
              </a:ext>
            </a:extLst>
          </p:cNvPr>
          <p:cNvSpPr txBox="1"/>
          <p:nvPr/>
        </p:nvSpPr>
        <p:spPr>
          <a:xfrm>
            <a:off x="7972119" y="5670998"/>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20" name="Groupe 19">
            <a:extLst>
              <a:ext uri="{FF2B5EF4-FFF2-40B4-BE49-F238E27FC236}">
                <a16:creationId xmlns:a16="http://schemas.microsoft.com/office/drawing/2014/main" id="{3560F008-E678-4FD4-815B-6E05601D2A0E}"/>
              </a:ext>
            </a:extLst>
          </p:cNvPr>
          <p:cNvGrpSpPr/>
          <p:nvPr/>
        </p:nvGrpSpPr>
        <p:grpSpPr>
          <a:xfrm>
            <a:off x="7860525" y="5707644"/>
            <a:ext cx="180000" cy="221666"/>
            <a:chOff x="8321205" y="1842135"/>
            <a:chExt cx="180000" cy="221666"/>
          </a:xfrm>
        </p:grpSpPr>
        <p:sp>
          <p:nvSpPr>
            <p:cNvPr id="23" name="Ellipse 22">
              <a:extLst>
                <a:ext uri="{FF2B5EF4-FFF2-40B4-BE49-F238E27FC236}">
                  <a16:creationId xmlns:a16="http://schemas.microsoft.com/office/drawing/2014/main" id="{4293E9C0-AA99-4AF0-A58D-E218713C240B}"/>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5" name="Triangle isocèle 24">
              <a:extLst>
                <a:ext uri="{FF2B5EF4-FFF2-40B4-BE49-F238E27FC236}">
                  <a16:creationId xmlns:a16="http://schemas.microsoft.com/office/drawing/2014/main" id="{34960B96-5B92-43F3-A480-FF3D3242FB83}"/>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6" name="Rectangle 25">
              <a:extLst>
                <a:ext uri="{FF2B5EF4-FFF2-40B4-BE49-F238E27FC236}">
                  <a16:creationId xmlns:a16="http://schemas.microsoft.com/office/drawing/2014/main" id="{B63884CF-D3C6-4D5B-9774-80E71BADF566}"/>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27" name="ZoneTexte 26">
            <a:extLst>
              <a:ext uri="{FF2B5EF4-FFF2-40B4-BE49-F238E27FC236}">
                <a16:creationId xmlns:a16="http://schemas.microsoft.com/office/drawing/2014/main" id="{271974AC-4A2E-4AEE-B916-4223EC60936F}"/>
              </a:ext>
            </a:extLst>
          </p:cNvPr>
          <p:cNvSpPr txBox="1"/>
          <p:nvPr/>
        </p:nvSpPr>
        <p:spPr>
          <a:xfrm>
            <a:off x="7972118" y="6036758"/>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28" name="Groupe 27">
            <a:extLst>
              <a:ext uri="{FF2B5EF4-FFF2-40B4-BE49-F238E27FC236}">
                <a16:creationId xmlns:a16="http://schemas.microsoft.com/office/drawing/2014/main" id="{7B729801-CC01-400E-A76A-5B543AFF02A0}"/>
              </a:ext>
            </a:extLst>
          </p:cNvPr>
          <p:cNvGrpSpPr/>
          <p:nvPr/>
        </p:nvGrpSpPr>
        <p:grpSpPr>
          <a:xfrm>
            <a:off x="7860525" y="6073404"/>
            <a:ext cx="180000" cy="221666"/>
            <a:chOff x="8321205" y="1842135"/>
            <a:chExt cx="180000" cy="221666"/>
          </a:xfrm>
        </p:grpSpPr>
        <p:sp>
          <p:nvSpPr>
            <p:cNvPr id="29" name="Ellipse 28">
              <a:extLst>
                <a:ext uri="{FF2B5EF4-FFF2-40B4-BE49-F238E27FC236}">
                  <a16:creationId xmlns:a16="http://schemas.microsoft.com/office/drawing/2014/main" id="{1C7EA0FC-2FD1-429E-A3D9-F762F5223FEE}"/>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0" name="Triangle isocèle 29">
              <a:extLst>
                <a:ext uri="{FF2B5EF4-FFF2-40B4-BE49-F238E27FC236}">
                  <a16:creationId xmlns:a16="http://schemas.microsoft.com/office/drawing/2014/main" id="{CA3806F0-5726-4675-B362-955642C8E56C}"/>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2" name="Rectangle 31">
              <a:extLst>
                <a:ext uri="{FF2B5EF4-FFF2-40B4-BE49-F238E27FC236}">
                  <a16:creationId xmlns:a16="http://schemas.microsoft.com/office/drawing/2014/main" id="{B8385B1D-BA7B-4B2C-A269-642092293F3E}"/>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33" name="Groupe 32">
            <a:extLst>
              <a:ext uri="{FF2B5EF4-FFF2-40B4-BE49-F238E27FC236}">
                <a16:creationId xmlns:a16="http://schemas.microsoft.com/office/drawing/2014/main" id="{A297BF7B-EF18-47FC-BBCF-15BFAE394790}"/>
              </a:ext>
            </a:extLst>
          </p:cNvPr>
          <p:cNvGrpSpPr>
            <a:grpSpLocks noChangeAspect="1"/>
          </p:cNvGrpSpPr>
          <p:nvPr/>
        </p:nvGrpSpPr>
        <p:grpSpPr>
          <a:xfrm>
            <a:off x="6782413" y="5731310"/>
            <a:ext cx="116933" cy="144000"/>
            <a:chOff x="8321205" y="1842135"/>
            <a:chExt cx="180000" cy="221666"/>
          </a:xfrm>
        </p:grpSpPr>
        <p:sp>
          <p:nvSpPr>
            <p:cNvPr id="34" name="Ellipse 33">
              <a:extLst>
                <a:ext uri="{FF2B5EF4-FFF2-40B4-BE49-F238E27FC236}">
                  <a16:creationId xmlns:a16="http://schemas.microsoft.com/office/drawing/2014/main" id="{74C738C7-AA90-48CC-84C1-5A0A9FA9E8CD}"/>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5" name="Triangle isocèle 34">
              <a:extLst>
                <a:ext uri="{FF2B5EF4-FFF2-40B4-BE49-F238E27FC236}">
                  <a16:creationId xmlns:a16="http://schemas.microsoft.com/office/drawing/2014/main" id="{6F614B55-84D4-4A34-B2A7-C0237924EAB7}"/>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6" name="Rectangle 35">
              <a:extLst>
                <a:ext uri="{FF2B5EF4-FFF2-40B4-BE49-F238E27FC236}">
                  <a16:creationId xmlns:a16="http://schemas.microsoft.com/office/drawing/2014/main" id="{ACCA7101-400E-4F91-A2B5-26F12D800D57}"/>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extLst>
      <p:ext uri="{BB962C8B-B14F-4D97-AF65-F5344CB8AC3E}">
        <p14:creationId xmlns:p14="http://schemas.microsoft.com/office/powerpoint/2010/main" val="6703723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à coins arrondis 26"/>
          <p:cNvSpPr/>
          <p:nvPr/>
        </p:nvSpPr>
        <p:spPr bwMode="auto">
          <a:xfrm>
            <a:off x="8107559" y="5244761"/>
            <a:ext cx="1224000" cy="360000"/>
          </a:xfrm>
          <a:prstGeom prst="roundRect">
            <a:avLst>
              <a:gd name="adj" fmla="val 24737"/>
            </a:avLst>
          </a:prstGeom>
          <a:solidFill>
            <a:srgbClr val="2C8458"/>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r>
              <a:rPr lang="fr-FR" sz="1100" dirty="0">
                <a:solidFill>
                  <a:schemeClr val="bg1"/>
                </a:solidFill>
              </a:rPr>
              <a:t>Enthousiasme</a:t>
            </a:r>
          </a:p>
        </p:txBody>
      </p:sp>
      <p:graphicFrame>
        <p:nvGraphicFramePr>
          <p:cNvPr id="4787333" name="Group 133"/>
          <p:cNvGraphicFramePr>
            <a:graphicFrameLocks noGrp="1"/>
          </p:cNvGraphicFramePr>
          <p:nvPr>
            <p:extLst>
              <p:ext uri="{D42A27DB-BD31-4B8C-83A1-F6EECF244321}">
                <p14:modId xmlns:p14="http://schemas.microsoft.com/office/powerpoint/2010/main" val="907827621"/>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a:spcBef>
                          <a:spcPct val="20000"/>
                        </a:spcBef>
                      </a:pPr>
                      <a:r>
                        <a:rPr lang="fr-FR" sz="2400" b="0" dirty="0">
                          <a:solidFill>
                            <a:srgbClr val="FFFFFF"/>
                          </a:solidFill>
                        </a:rPr>
                        <a:t>L’état d’esprit actuel </a:t>
                      </a:r>
                    </a:p>
                  </a:txBody>
                  <a:tcPr horzOverflow="overflow">
                    <a:lnL>
                      <a:noFill/>
                    </a:lnL>
                    <a:lnR>
                      <a:noFill/>
                    </a:lnR>
                    <a:lnT>
                      <a:noFill/>
                    </a:lnT>
                    <a:lnB>
                      <a:noFill/>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bl>
          </a:graphicData>
        </a:graphic>
      </p:graphicFrame>
      <p:sp>
        <p:nvSpPr>
          <p:cNvPr id="20" name="Rectangle à coins arrondis 19"/>
          <p:cNvSpPr/>
          <p:nvPr/>
        </p:nvSpPr>
        <p:spPr bwMode="auto">
          <a:xfrm>
            <a:off x="8107559" y="2360725"/>
            <a:ext cx="1224000" cy="360000"/>
          </a:xfrm>
          <a:prstGeom prst="roundRect">
            <a:avLst>
              <a:gd name="adj" fmla="val 24737"/>
            </a:avLst>
          </a:prstGeom>
          <a:solidFill>
            <a:srgbClr val="FFC00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r>
              <a:rPr lang="fr-FR" sz="1050" dirty="0"/>
              <a:t>Morosité</a:t>
            </a:r>
            <a:endParaRPr kumimoji="0" lang="fr-FR" sz="1050" b="1" i="0" u="none" strike="noStrike" cap="none" normalizeH="0" baseline="0" dirty="0">
              <a:ln>
                <a:noFill/>
              </a:ln>
              <a:effectLst/>
            </a:endParaRPr>
          </a:p>
        </p:txBody>
      </p:sp>
      <p:sp>
        <p:nvSpPr>
          <p:cNvPr id="21" name="Rectangle à coins arrondis 20"/>
          <p:cNvSpPr/>
          <p:nvPr/>
        </p:nvSpPr>
        <p:spPr bwMode="auto">
          <a:xfrm>
            <a:off x="8107559" y="3643422"/>
            <a:ext cx="1224000" cy="360000"/>
          </a:xfrm>
          <a:prstGeom prst="roundRect">
            <a:avLst>
              <a:gd name="adj" fmla="val 24737"/>
            </a:avLst>
          </a:prstGeom>
          <a:solidFill>
            <a:srgbClr val="176FA5"/>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r>
              <a:rPr lang="fr-FR" sz="1100" dirty="0">
                <a:solidFill>
                  <a:schemeClr val="bg1"/>
                </a:solidFill>
              </a:rPr>
              <a:t>Sérénité</a:t>
            </a:r>
          </a:p>
        </p:txBody>
      </p:sp>
      <p:sp>
        <p:nvSpPr>
          <p:cNvPr id="22" name="Rectangle à coins arrondis 21"/>
          <p:cNvSpPr/>
          <p:nvPr/>
        </p:nvSpPr>
        <p:spPr bwMode="auto">
          <a:xfrm>
            <a:off x="8107557" y="3057362"/>
            <a:ext cx="1224000" cy="360000"/>
          </a:xfrm>
          <a:prstGeom prst="roundRect">
            <a:avLst>
              <a:gd name="adj" fmla="val 24737"/>
            </a:avLst>
          </a:prstGeom>
          <a:solidFill>
            <a:srgbClr val="FF0066"/>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r>
              <a:rPr lang="fr-FR" sz="1100" dirty="0">
                <a:solidFill>
                  <a:schemeClr val="bg1"/>
                </a:solidFill>
              </a:rPr>
              <a:t>Méfiance</a:t>
            </a:r>
          </a:p>
        </p:txBody>
      </p:sp>
      <p:sp>
        <p:nvSpPr>
          <p:cNvPr id="23" name="Rectangle à coins arrondis 22"/>
          <p:cNvSpPr/>
          <p:nvPr/>
        </p:nvSpPr>
        <p:spPr bwMode="auto">
          <a:xfrm>
            <a:off x="8107557" y="1675141"/>
            <a:ext cx="1224000" cy="360000"/>
          </a:xfrm>
          <a:prstGeom prst="roundRect">
            <a:avLst>
              <a:gd name="adj" fmla="val 24737"/>
            </a:avLst>
          </a:prstGeom>
          <a:solidFill>
            <a:srgbClr val="EB4347"/>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r>
              <a:rPr lang="fr-FR" sz="1100" dirty="0">
                <a:solidFill>
                  <a:schemeClr val="bg1"/>
                </a:solidFill>
              </a:rPr>
              <a:t>Lassitude</a:t>
            </a:r>
          </a:p>
        </p:txBody>
      </p:sp>
      <p:sp>
        <p:nvSpPr>
          <p:cNvPr id="24" name="Rectangle à coins arrondis 23"/>
          <p:cNvSpPr/>
          <p:nvPr/>
        </p:nvSpPr>
        <p:spPr bwMode="auto">
          <a:xfrm>
            <a:off x="8107559" y="4380029"/>
            <a:ext cx="1224000" cy="360000"/>
          </a:xfrm>
          <a:prstGeom prst="roundRect">
            <a:avLst>
              <a:gd name="adj" fmla="val 24737"/>
            </a:avLst>
          </a:prstGeom>
          <a:solidFill>
            <a:srgbClr val="E34304"/>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r>
              <a:rPr lang="fr-FR" sz="1100" dirty="0">
                <a:solidFill>
                  <a:schemeClr val="bg1"/>
                </a:solidFill>
              </a:rPr>
              <a:t>Peur</a:t>
            </a:r>
          </a:p>
        </p:txBody>
      </p:sp>
      <p:sp>
        <p:nvSpPr>
          <p:cNvPr id="25" name="Rectangle à coins arrondis 24"/>
          <p:cNvSpPr/>
          <p:nvPr/>
        </p:nvSpPr>
        <p:spPr bwMode="auto">
          <a:xfrm>
            <a:off x="8107557" y="4763775"/>
            <a:ext cx="1224000" cy="360000"/>
          </a:xfrm>
          <a:prstGeom prst="roundRect">
            <a:avLst>
              <a:gd name="adj" fmla="val 24737"/>
            </a:avLst>
          </a:prstGeom>
          <a:solidFill>
            <a:srgbClr val="92D05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r>
              <a:rPr lang="fr-FR" sz="1100" dirty="0"/>
              <a:t>Bien-être</a:t>
            </a:r>
          </a:p>
        </p:txBody>
      </p:sp>
      <p:sp>
        <p:nvSpPr>
          <p:cNvPr id="26" name="Rectangle à coins arrondis 25"/>
          <p:cNvSpPr/>
          <p:nvPr/>
        </p:nvSpPr>
        <p:spPr bwMode="auto">
          <a:xfrm>
            <a:off x="8107559" y="4013948"/>
            <a:ext cx="1224000" cy="360000"/>
          </a:xfrm>
          <a:prstGeom prst="roundRect">
            <a:avLst>
              <a:gd name="adj" fmla="val 24737"/>
            </a:avLst>
          </a:prstGeom>
          <a:solidFill>
            <a:srgbClr val="00B05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r>
              <a:rPr lang="fr-FR" sz="1100" dirty="0">
                <a:solidFill>
                  <a:schemeClr val="bg1"/>
                </a:solidFill>
              </a:rPr>
              <a:t>Confiance</a:t>
            </a:r>
          </a:p>
        </p:txBody>
      </p:sp>
      <p:graphicFrame>
        <p:nvGraphicFramePr>
          <p:cNvPr id="28" name="Graphique 27"/>
          <p:cNvGraphicFramePr/>
          <p:nvPr>
            <p:extLst>
              <p:ext uri="{D42A27DB-BD31-4B8C-83A1-F6EECF244321}">
                <p14:modId xmlns:p14="http://schemas.microsoft.com/office/powerpoint/2010/main" val="963188860"/>
              </p:ext>
            </p:extLst>
          </p:nvPr>
        </p:nvGraphicFramePr>
        <p:xfrm>
          <a:off x="232154" y="1428206"/>
          <a:ext cx="7749795" cy="46586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oup 27"/>
          <p:cNvGraphicFramePr>
            <a:graphicFrameLocks noGrp="1"/>
          </p:cNvGraphicFramePr>
          <p:nvPr>
            <p:extLst>
              <p:ext uri="{D42A27DB-BD31-4B8C-83A1-F6EECF244321}">
                <p14:modId xmlns:p14="http://schemas.microsoft.com/office/powerpoint/2010/main" val="3859446695"/>
              </p:ext>
            </p:extLst>
          </p:nvPr>
        </p:nvGraphicFramePr>
        <p:xfrm>
          <a:off x="704850" y="5857036"/>
          <a:ext cx="7115178" cy="359664"/>
        </p:xfrm>
        <a:graphic>
          <a:graphicData uri="http://schemas.openxmlformats.org/drawingml/2006/table">
            <a:tbl>
              <a:tblPr/>
              <a:tblGrid>
                <a:gridCol w="508227">
                  <a:extLst>
                    <a:ext uri="{9D8B030D-6E8A-4147-A177-3AD203B41FA5}">
                      <a16:colId xmlns:a16="http://schemas.microsoft.com/office/drawing/2014/main" val="20000"/>
                    </a:ext>
                  </a:extLst>
                </a:gridCol>
                <a:gridCol w="508227">
                  <a:extLst>
                    <a:ext uri="{9D8B030D-6E8A-4147-A177-3AD203B41FA5}">
                      <a16:colId xmlns:a16="http://schemas.microsoft.com/office/drawing/2014/main" val="20001"/>
                    </a:ext>
                  </a:extLst>
                </a:gridCol>
                <a:gridCol w="508227">
                  <a:extLst>
                    <a:ext uri="{9D8B030D-6E8A-4147-A177-3AD203B41FA5}">
                      <a16:colId xmlns:a16="http://schemas.microsoft.com/office/drawing/2014/main" val="20002"/>
                    </a:ext>
                  </a:extLst>
                </a:gridCol>
                <a:gridCol w="508227">
                  <a:extLst>
                    <a:ext uri="{9D8B030D-6E8A-4147-A177-3AD203B41FA5}">
                      <a16:colId xmlns:a16="http://schemas.microsoft.com/office/drawing/2014/main" val="20003"/>
                    </a:ext>
                  </a:extLst>
                </a:gridCol>
                <a:gridCol w="508227">
                  <a:extLst>
                    <a:ext uri="{9D8B030D-6E8A-4147-A177-3AD203B41FA5}">
                      <a16:colId xmlns:a16="http://schemas.microsoft.com/office/drawing/2014/main" val="20004"/>
                    </a:ext>
                  </a:extLst>
                </a:gridCol>
                <a:gridCol w="508227">
                  <a:extLst>
                    <a:ext uri="{9D8B030D-6E8A-4147-A177-3AD203B41FA5}">
                      <a16:colId xmlns:a16="http://schemas.microsoft.com/office/drawing/2014/main" val="20005"/>
                    </a:ext>
                  </a:extLst>
                </a:gridCol>
                <a:gridCol w="508227">
                  <a:extLst>
                    <a:ext uri="{9D8B030D-6E8A-4147-A177-3AD203B41FA5}">
                      <a16:colId xmlns:a16="http://schemas.microsoft.com/office/drawing/2014/main" val="20006"/>
                    </a:ext>
                  </a:extLst>
                </a:gridCol>
                <a:gridCol w="508227">
                  <a:extLst>
                    <a:ext uri="{9D8B030D-6E8A-4147-A177-3AD203B41FA5}">
                      <a16:colId xmlns:a16="http://schemas.microsoft.com/office/drawing/2014/main" val="20007"/>
                    </a:ext>
                  </a:extLst>
                </a:gridCol>
                <a:gridCol w="508227">
                  <a:extLst>
                    <a:ext uri="{9D8B030D-6E8A-4147-A177-3AD203B41FA5}">
                      <a16:colId xmlns:a16="http://schemas.microsoft.com/office/drawing/2014/main" val="20008"/>
                    </a:ext>
                  </a:extLst>
                </a:gridCol>
                <a:gridCol w="508227">
                  <a:extLst>
                    <a:ext uri="{9D8B030D-6E8A-4147-A177-3AD203B41FA5}">
                      <a16:colId xmlns:a16="http://schemas.microsoft.com/office/drawing/2014/main" val="20009"/>
                    </a:ext>
                  </a:extLst>
                </a:gridCol>
                <a:gridCol w="508227">
                  <a:extLst>
                    <a:ext uri="{9D8B030D-6E8A-4147-A177-3AD203B41FA5}">
                      <a16:colId xmlns:a16="http://schemas.microsoft.com/office/drawing/2014/main" val="3606716357"/>
                    </a:ext>
                  </a:extLst>
                </a:gridCol>
                <a:gridCol w="508227">
                  <a:extLst>
                    <a:ext uri="{9D8B030D-6E8A-4147-A177-3AD203B41FA5}">
                      <a16:colId xmlns:a16="http://schemas.microsoft.com/office/drawing/2014/main" val="4045284294"/>
                    </a:ext>
                  </a:extLst>
                </a:gridCol>
                <a:gridCol w="508227">
                  <a:extLst>
                    <a:ext uri="{9D8B030D-6E8A-4147-A177-3AD203B41FA5}">
                      <a16:colId xmlns:a16="http://schemas.microsoft.com/office/drawing/2014/main" val="565541723"/>
                    </a:ext>
                  </a:extLst>
                </a:gridCol>
                <a:gridCol w="508227">
                  <a:extLst>
                    <a:ext uri="{9D8B030D-6E8A-4147-A177-3AD203B41FA5}">
                      <a16:colId xmlns:a16="http://schemas.microsoft.com/office/drawing/2014/main" val="2840350482"/>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Octobre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Décembre 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Avril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err="1">
                          <a:ln>
                            <a:noFill/>
                          </a:ln>
                          <a:solidFill>
                            <a:schemeClr val="bg2">
                              <a:lumMod val="50000"/>
                            </a:schemeClr>
                          </a:solidFill>
                          <a:effectLst/>
                          <a:latin typeface="Tahoma" pitchFamily="34" charset="0"/>
                          <a:ea typeface="+mn-ea"/>
                          <a:cs typeface="+mn-cs"/>
                        </a:rPr>
                        <a:t>Février</a:t>
                      </a:r>
                      <a:endParaRPr kumimoji="0" lang="en-US" sz="800" b="0" i="0" u="none" strike="noStrike" kern="1200" cap="none" normalizeH="0" baseline="0" dirty="0">
                        <a:ln>
                          <a:noFill/>
                        </a:ln>
                        <a:solidFill>
                          <a:schemeClr val="bg2">
                            <a:lumMod val="50000"/>
                          </a:schemeClr>
                        </a:solidFill>
                        <a:effectLst/>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8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6"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Q1. Parmi les qualificatifs suivants, quels sont ceux qui caractérisent le mieux votre état d'esprit actuel ?</a:t>
            </a:r>
          </a:p>
          <a:p>
            <a:pPr lvl="0" fontAlgn="auto">
              <a:spcBef>
                <a:spcPts val="0"/>
              </a:spcBef>
              <a:spcAft>
                <a:spcPts val="0"/>
              </a:spcAft>
              <a:defRPr/>
            </a:pPr>
            <a:r>
              <a:rPr lang="fr-FR" sz="900" b="0" i="1" dirty="0">
                <a:solidFill>
                  <a:srgbClr val="CC0000"/>
                </a:solidFill>
                <a:ea typeface="Tahoma" pitchFamily="34" charset="0"/>
                <a:cs typeface="Tahoma" pitchFamily="34" charset="0"/>
              </a:rPr>
              <a:t>Plusieurs réponses possibles –Total supérieur à 100%</a:t>
            </a:r>
          </a:p>
        </p:txBody>
      </p:sp>
      <p:grpSp>
        <p:nvGrpSpPr>
          <p:cNvPr id="30" name="Groupe 29"/>
          <p:cNvGrpSpPr>
            <a:grpSpLocks noChangeAspect="1"/>
          </p:cNvGrpSpPr>
          <p:nvPr/>
        </p:nvGrpSpPr>
        <p:grpSpPr>
          <a:xfrm>
            <a:off x="3952299" y="5766435"/>
            <a:ext cx="116933" cy="144000"/>
            <a:chOff x="8321205" y="1842135"/>
            <a:chExt cx="180000" cy="221666"/>
          </a:xfrm>
        </p:grpSpPr>
        <p:sp>
          <p:nvSpPr>
            <p:cNvPr id="31" name="Ellipse 30"/>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2" name="Triangle isocèle 31"/>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3" name="Rectangle 32"/>
            <p:cNvSpPr>
              <a:spLocks noChangeAspect="1"/>
            </p:cNvSpPr>
            <p:nvPr/>
          </p:nvSpPr>
          <p:spPr>
            <a:xfrm>
              <a:off x="8339442" y="1847101"/>
              <a:ext cx="143514" cy="144000"/>
            </a:xfrm>
            <a:prstGeom prst="rect">
              <a:avLst/>
            </a:prstGeom>
            <a:noFill/>
          </p:spPr>
          <p:txBody>
            <a:bodyPr wrap="square" tIns="118800" anchor="ctr" anchorCtr="0">
              <a:noAutofit/>
            </a:bodyPr>
            <a:lstStyle/>
            <a:p>
              <a:pPr algn="ctr"/>
              <a:r>
                <a:rPr lang="fr-FR" sz="1000" b="0" dirty="0">
                  <a:solidFill>
                    <a:srgbClr val="FFC000"/>
                  </a:solidFill>
                </a:rPr>
                <a:t>*</a:t>
              </a:r>
              <a:endParaRPr lang="fr-FR" sz="1000" dirty="0">
                <a:solidFill>
                  <a:srgbClr val="FFC000"/>
                </a:solidFill>
              </a:endParaRPr>
            </a:p>
          </p:txBody>
        </p:sp>
      </p:grpSp>
      <p:sp>
        <p:nvSpPr>
          <p:cNvPr id="34" name="ZoneTexte 33">
            <a:extLst>
              <a:ext uri="{FF2B5EF4-FFF2-40B4-BE49-F238E27FC236}">
                <a16:creationId xmlns:a16="http://schemas.microsoft.com/office/drawing/2014/main" id="{EBBB890D-0668-43CB-9419-24D6943DE1CC}"/>
              </a:ext>
            </a:extLst>
          </p:cNvPr>
          <p:cNvSpPr txBox="1"/>
          <p:nvPr/>
        </p:nvSpPr>
        <p:spPr>
          <a:xfrm>
            <a:off x="8181844" y="5670998"/>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35" name="Groupe 34">
            <a:extLst>
              <a:ext uri="{FF2B5EF4-FFF2-40B4-BE49-F238E27FC236}">
                <a16:creationId xmlns:a16="http://schemas.microsoft.com/office/drawing/2014/main" id="{BD1046E7-A1AA-47E7-BFFF-702AE60D0CC3}"/>
              </a:ext>
            </a:extLst>
          </p:cNvPr>
          <p:cNvGrpSpPr/>
          <p:nvPr/>
        </p:nvGrpSpPr>
        <p:grpSpPr>
          <a:xfrm>
            <a:off x="8070250" y="5707644"/>
            <a:ext cx="180000" cy="221666"/>
            <a:chOff x="8321205" y="1842135"/>
            <a:chExt cx="180000" cy="221666"/>
          </a:xfrm>
        </p:grpSpPr>
        <p:sp>
          <p:nvSpPr>
            <p:cNvPr id="36" name="Ellipse 35">
              <a:extLst>
                <a:ext uri="{FF2B5EF4-FFF2-40B4-BE49-F238E27FC236}">
                  <a16:creationId xmlns:a16="http://schemas.microsoft.com/office/drawing/2014/main" id="{287F9A5E-DEB9-4389-B8E9-B8972C9D6386}"/>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7" name="Triangle isocèle 36">
              <a:extLst>
                <a:ext uri="{FF2B5EF4-FFF2-40B4-BE49-F238E27FC236}">
                  <a16:creationId xmlns:a16="http://schemas.microsoft.com/office/drawing/2014/main" id="{5CF533C4-33F6-4F83-A442-B6857FF8CD0E}"/>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8" name="Rectangle 37">
              <a:extLst>
                <a:ext uri="{FF2B5EF4-FFF2-40B4-BE49-F238E27FC236}">
                  <a16:creationId xmlns:a16="http://schemas.microsoft.com/office/drawing/2014/main" id="{57754022-7D77-420E-BAC4-02B1E3087367}"/>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39" name="ZoneTexte 38">
            <a:extLst>
              <a:ext uri="{FF2B5EF4-FFF2-40B4-BE49-F238E27FC236}">
                <a16:creationId xmlns:a16="http://schemas.microsoft.com/office/drawing/2014/main" id="{FCE04E7A-AC96-4293-B07B-122AB3AE0AE7}"/>
              </a:ext>
            </a:extLst>
          </p:cNvPr>
          <p:cNvSpPr txBox="1"/>
          <p:nvPr/>
        </p:nvSpPr>
        <p:spPr>
          <a:xfrm>
            <a:off x="8181843" y="6036758"/>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40" name="Groupe 39">
            <a:extLst>
              <a:ext uri="{FF2B5EF4-FFF2-40B4-BE49-F238E27FC236}">
                <a16:creationId xmlns:a16="http://schemas.microsoft.com/office/drawing/2014/main" id="{A4BE67E1-0C9F-4D6C-9648-D9D78BFC384F}"/>
              </a:ext>
            </a:extLst>
          </p:cNvPr>
          <p:cNvGrpSpPr/>
          <p:nvPr/>
        </p:nvGrpSpPr>
        <p:grpSpPr>
          <a:xfrm>
            <a:off x="8070250" y="6073404"/>
            <a:ext cx="180000" cy="221666"/>
            <a:chOff x="8321205" y="1842135"/>
            <a:chExt cx="180000" cy="221666"/>
          </a:xfrm>
        </p:grpSpPr>
        <p:sp>
          <p:nvSpPr>
            <p:cNvPr id="41" name="Ellipse 40">
              <a:extLst>
                <a:ext uri="{FF2B5EF4-FFF2-40B4-BE49-F238E27FC236}">
                  <a16:creationId xmlns:a16="http://schemas.microsoft.com/office/drawing/2014/main" id="{F3F27E95-9F4F-4D34-B262-E8177F646C2D}"/>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2" name="Triangle isocèle 41">
              <a:extLst>
                <a:ext uri="{FF2B5EF4-FFF2-40B4-BE49-F238E27FC236}">
                  <a16:creationId xmlns:a16="http://schemas.microsoft.com/office/drawing/2014/main" id="{6755D9A7-CA66-4594-85E0-B6475482FE4F}"/>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3" name="Rectangle 42">
              <a:extLst>
                <a:ext uri="{FF2B5EF4-FFF2-40B4-BE49-F238E27FC236}">
                  <a16:creationId xmlns:a16="http://schemas.microsoft.com/office/drawing/2014/main" id="{2599594B-4C51-4DAA-80A3-124ED727A689}"/>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44" name="Groupe 43">
            <a:extLst>
              <a:ext uri="{FF2B5EF4-FFF2-40B4-BE49-F238E27FC236}">
                <a16:creationId xmlns:a16="http://schemas.microsoft.com/office/drawing/2014/main" id="{12A753E8-65B9-4B8D-BB50-6AFF8E16C5BC}"/>
              </a:ext>
            </a:extLst>
          </p:cNvPr>
          <p:cNvGrpSpPr>
            <a:grpSpLocks noChangeAspect="1"/>
          </p:cNvGrpSpPr>
          <p:nvPr/>
        </p:nvGrpSpPr>
        <p:grpSpPr>
          <a:xfrm>
            <a:off x="7006502" y="5766435"/>
            <a:ext cx="116933" cy="144000"/>
            <a:chOff x="8321205" y="1842135"/>
            <a:chExt cx="180000" cy="221666"/>
          </a:xfrm>
        </p:grpSpPr>
        <p:sp>
          <p:nvSpPr>
            <p:cNvPr id="45" name="Ellipse 44">
              <a:extLst>
                <a:ext uri="{FF2B5EF4-FFF2-40B4-BE49-F238E27FC236}">
                  <a16:creationId xmlns:a16="http://schemas.microsoft.com/office/drawing/2014/main" id="{47B97B6D-36EC-4277-A74F-98F2A8F7087E}"/>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6" name="Triangle isocèle 45">
              <a:extLst>
                <a:ext uri="{FF2B5EF4-FFF2-40B4-BE49-F238E27FC236}">
                  <a16:creationId xmlns:a16="http://schemas.microsoft.com/office/drawing/2014/main" id="{E0893A41-748E-4A5D-9953-99D223798E32}"/>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7" name="Rectangle 46">
              <a:extLst>
                <a:ext uri="{FF2B5EF4-FFF2-40B4-BE49-F238E27FC236}">
                  <a16:creationId xmlns:a16="http://schemas.microsoft.com/office/drawing/2014/main" id="{103FD47D-AD1A-4453-A160-961E288EAE7D}"/>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perception de l’islam et de l’immigration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1"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N43 : Voici maintenant une liste de phrases. Pour chacune d’elles, êtes-vous tout à fait, plutôt, plutôt pas ou pas d’accord du tout ?</a:t>
            </a:r>
          </a:p>
        </p:txBody>
      </p:sp>
      <p:graphicFrame>
        <p:nvGraphicFramePr>
          <p:cNvPr id="34" name="Tableau 33">
            <a:extLst>
              <a:ext uri="{FF2B5EF4-FFF2-40B4-BE49-F238E27FC236}">
                <a16:creationId xmlns:a16="http://schemas.microsoft.com/office/drawing/2014/main" id="{3027D84F-FD2F-4227-BB52-EEF41C1D12F0}"/>
              </a:ext>
            </a:extLst>
          </p:cNvPr>
          <p:cNvGraphicFramePr>
            <a:graphicFrameLocks noGrp="1"/>
          </p:cNvGraphicFramePr>
          <p:nvPr/>
        </p:nvGraphicFramePr>
        <p:xfrm>
          <a:off x="679270" y="2497336"/>
          <a:ext cx="9062915" cy="2531866"/>
        </p:xfrm>
        <a:graphic>
          <a:graphicData uri="http://schemas.openxmlformats.org/drawingml/2006/table">
            <a:tbl>
              <a:tblPr>
                <a:tableStyleId>{5C22544A-7EE6-4342-B048-85BDC9FD1C3A}</a:tableStyleId>
              </a:tblPr>
              <a:tblGrid>
                <a:gridCol w="2583784">
                  <a:extLst>
                    <a:ext uri="{9D8B030D-6E8A-4147-A177-3AD203B41FA5}">
                      <a16:colId xmlns:a16="http://schemas.microsoft.com/office/drawing/2014/main" val="4061785253"/>
                    </a:ext>
                  </a:extLst>
                </a:gridCol>
                <a:gridCol w="1332081">
                  <a:extLst>
                    <a:ext uri="{9D8B030D-6E8A-4147-A177-3AD203B41FA5}">
                      <a16:colId xmlns:a16="http://schemas.microsoft.com/office/drawing/2014/main" val="2281626971"/>
                    </a:ext>
                  </a:extLst>
                </a:gridCol>
                <a:gridCol w="1029410">
                  <a:extLst>
                    <a:ext uri="{9D8B030D-6E8A-4147-A177-3AD203B41FA5}">
                      <a16:colId xmlns:a16="http://schemas.microsoft.com/office/drawing/2014/main" val="1909008087"/>
                    </a:ext>
                  </a:extLst>
                </a:gridCol>
                <a:gridCol w="1029410">
                  <a:extLst>
                    <a:ext uri="{9D8B030D-6E8A-4147-A177-3AD203B41FA5}">
                      <a16:colId xmlns:a16="http://schemas.microsoft.com/office/drawing/2014/main" val="4251480744"/>
                    </a:ext>
                  </a:extLst>
                </a:gridCol>
                <a:gridCol w="1029410">
                  <a:extLst>
                    <a:ext uri="{9D8B030D-6E8A-4147-A177-3AD203B41FA5}">
                      <a16:colId xmlns:a16="http://schemas.microsoft.com/office/drawing/2014/main" val="789682629"/>
                    </a:ext>
                  </a:extLst>
                </a:gridCol>
                <a:gridCol w="1029410">
                  <a:extLst>
                    <a:ext uri="{9D8B030D-6E8A-4147-A177-3AD203B41FA5}">
                      <a16:colId xmlns:a16="http://schemas.microsoft.com/office/drawing/2014/main" val="1358923703"/>
                    </a:ext>
                  </a:extLst>
                </a:gridCol>
                <a:gridCol w="1029410">
                  <a:extLst>
                    <a:ext uri="{9D8B030D-6E8A-4147-A177-3AD203B41FA5}">
                      <a16:colId xmlns:a16="http://schemas.microsoft.com/office/drawing/2014/main" val="4103376625"/>
                    </a:ext>
                  </a:extLst>
                </a:gridCol>
              </a:tblGrid>
              <a:tr h="373394">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539618">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04040"/>
                          </a:solidFill>
                          <a:effectLst/>
                          <a:uLnTx/>
                          <a:uFillTx/>
                          <a:latin typeface="Tahoma" panose="020B0604030504040204" pitchFamily="34" charset="0"/>
                          <a:ea typeface="+mn-ea"/>
                          <a:cs typeface="+mn-cs"/>
                        </a:rPr>
                        <a:t>L'islam représente une menace pour la République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1" i="0" u="none" strike="noStrike" kern="1200" dirty="0">
                          <a:solidFill>
                            <a:srgbClr val="000000"/>
                          </a:solidFill>
                          <a:effectLst/>
                          <a:latin typeface="Tahoma" panose="020B0604030504040204" pitchFamily="34" charset="0"/>
                          <a:ea typeface="+mn-ea"/>
                          <a:cs typeface="+mn-cs"/>
                        </a:rPr>
                        <a: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1" i="0" u="none" strike="noStrike" kern="1200" dirty="0">
                          <a:solidFill>
                            <a:srgbClr val="000000"/>
                          </a:solidFill>
                          <a:effectLst/>
                          <a:latin typeface="Tahoma" panose="020B0604030504040204" pitchFamily="34" charset="0"/>
                          <a:ea typeface="+mn-ea"/>
                          <a:cs typeface="+mn-cs"/>
                        </a:rPr>
                        <a: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1" i="0" u="none" strike="noStrike" kern="1200" dirty="0">
                          <a:solidFill>
                            <a:srgbClr val="000000"/>
                          </a:solidFill>
                          <a:effectLst/>
                          <a:latin typeface="Tahoma" panose="020B0604030504040204" pitchFamily="34" charset="0"/>
                          <a:ea typeface="+mn-ea"/>
                          <a:cs typeface="+mn-cs"/>
                        </a:rPr>
                        <a: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806054"/>
                  </a:ext>
                </a:extLst>
              </a:tr>
              <a:tr h="539618">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kern="1200" dirty="0">
                          <a:solidFill>
                            <a:srgbClr val="000000"/>
                          </a:solidFill>
                          <a:effectLst/>
                          <a:latin typeface="Tahoma" panose="020B0604030504040204" pitchFamily="34" charset="0"/>
                          <a:ea typeface="+mn-ea"/>
                          <a:cs typeface="+mn-cs"/>
                        </a:rPr>
                        <a: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kern="1200" dirty="0">
                          <a:solidFill>
                            <a:srgbClr val="000000"/>
                          </a:solidFill>
                          <a:effectLst/>
                          <a:latin typeface="Tahoma" panose="020B0604030504040204" pitchFamily="34" charset="0"/>
                          <a:ea typeface="+mn-ea"/>
                          <a:cs typeface="+mn-cs"/>
                        </a:rPr>
                        <a: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kern="1200" dirty="0">
                          <a:solidFill>
                            <a:srgbClr val="000000"/>
                          </a:solidFill>
                          <a:effectLst/>
                          <a:latin typeface="Tahoma" panose="020B0604030504040204" pitchFamily="34" charset="0"/>
                          <a:ea typeface="+mn-ea"/>
                          <a:cs typeface="+mn-cs"/>
                        </a:rPr>
                        <a: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0567802"/>
                  </a:ext>
                </a:extLst>
              </a:tr>
              <a:tr h="539618">
                <a:tc rowSpan="2">
                  <a:txBody>
                    <a:bodyPr/>
                    <a:lstStyle/>
                    <a:p>
                      <a:pPr algn="r" rtl="0" fontAlgn="ctr"/>
                      <a:r>
                        <a:rPr lang="fr-FR" sz="1200" b="0" i="0" u="none" strike="noStrike" dirty="0">
                          <a:solidFill>
                            <a:srgbClr val="404040"/>
                          </a:solidFill>
                          <a:effectLst/>
                          <a:latin typeface="Tahoma" panose="020B0604030504040204" pitchFamily="34" charset="0"/>
                        </a:rPr>
                        <a:t>L'immigration est une source d'enrichissement culturel</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Sous-total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r h="539618">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Sous-total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310786"/>
                  </a:ext>
                </a:extLst>
              </a:tr>
            </a:tbl>
          </a:graphicData>
        </a:graphic>
      </p:graphicFrame>
      <p:pic>
        <p:nvPicPr>
          <p:cNvPr id="13" name="Image 4" descr="Une image contenant texte, clipart&#10;&#10;Description générée automatiquement">
            <a:extLst>
              <a:ext uri="{FF2B5EF4-FFF2-40B4-BE49-F238E27FC236}">
                <a16:creationId xmlns:a16="http://schemas.microsoft.com/office/drawing/2014/main" id="{BFBAECC1-27C4-456F-936F-28BCA39754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5309" y="1934633"/>
            <a:ext cx="612000" cy="612000"/>
          </a:xfrm>
          <a:prstGeom prst="rect">
            <a:avLst/>
          </a:prstGeom>
        </p:spPr>
      </p:pic>
      <p:pic>
        <p:nvPicPr>
          <p:cNvPr id="14" name="Image 8">
            <a:extLst>
              <a:ext uri="{FF2B5EF4-FFF2-40B4-BE49-F238E27FC236}">
                <a16:creationId xmlns:a16="http://schemas.microsoft.com/office/drawing/2014/main" id="{DAAB9110-7129-48D5-8255-8ED39B52D5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7903" y="1934633"/>
            <a:ext cx="612000" cy="612000"/>
          </a:xfrm>
          <a:prstGeom prst="rect">
            <a:avLst/>
          </a:prstGeom>
        </p:spPr>
      </p:pic>
      <p:pic>
        <p:nvPicPr>
          <p:cNvPr id="15" name="Image 10">
            <a:extLst>
              <a:ext uri="{FF2B5EF4-FFF2-40B4-BE49-F238E27FC236}">
                <a16:creationId xmlns:a16="http://schemas.microsoft.com/office/drawing/2014/main" id="{A83CAA60-B0CD-4F2D-92C2-99752BFB04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1606" y="1934633"/>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E890F554-D790-463C-8FB8-281DEFA436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14200" y="1934633"/>
            <a:ext cx="612000" cy="612000"/>
          </a:xfrm>
          <a:prstGeom prst="rect">
            <a:avLst/>
          </a:prstGeom>
        </p:spPr>
      </p:pic>
      <p:pic>
        <p:nvPicPr>
          <p:cNvPr id="17" name="Image 14">
            <a:extLst>
              <a:ext uri="{FF2B5EF4-FFF2-40B4-BE49-F238E27FC236}">
                <a16:creationId xmlns:a16="http://schemas.microsoft.com/office/drawing/2014/main" id="{C01B0AFD-3C2E-4268-B5C6-59FB7CEEAD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9012" y="1939926"/>
            <a:ext cx="612000" cy="612000"/>
          </a:xfrm>
          <a:prstGeom prst="rect">
            <a:avLst/>
          </a:prstGeom>
        </p:spPr>
      </p:pic>
      <p:graphicFrame>
        <p:nvGraphicFramePr>
          <p:cNvPr id="2" name="Tabela 1">
            <a:extLst>
              <a:ext uri="{FF2B5EF4-FFF2-40B4-BE49-F238E27FC236}">
                <a16:creationId xmlns:a16="http://schemas.microsoft.com/office/drawing/2014/main" id="{D3561DA9-AF2D-4D4B-8D08-CA1305ACF021}"/>
              </a:ext>
            </a:extLst>
          </p:cNvPr>
          <p:cNvGraphicFramePr>
            <a:graphicFrameLocks noGrp="1"/>
          </p:cNvGraphicFramePr>
          <p:nvPr/>
        </p:nvGraphicFramePr>
        <p:xfrm>
          <a:off x="6646336" y="2899778"/>
          <a:ext cx="253999" cy="1062622"/>
        </p:xfrm>
        <a:graphic>
          <a:graphicData uri="http://schemas.openxmlformats.org/drawingml/2006/table">
            <a:tbl>
              <a:tblPr/>
              <a:tblGrid>
                <a:gridCol w="253999">
                  <a:extLst>
                    <a:ext uri="{9D8B030D-6E8A-4147-A177-3AD203B41FA5}">
                      <a16:colId xmlns:a16="http://schemas.microsoft.com/office/drawing/2014/main" val="398049623"/>
                    </a:ext>
                  </a:extLst>
                </a:gridCol>
              </a:tblGrid>
              <a:tr h="531311">
                <a:tc>
                  <a:txBody>
                    <a:bodyPr/>
                    <a:lstStyle/>
                    <a:p>
                      <a:pPr algn="l" fontAlgn="ctr"/>
                      <a:r>
                        <a:rPr lang="fr-FR" sz="800" b="1" i="0" u="none" strike="noStrike">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627297375"/>
                  </a:ext>
                </a:extLst>
              </a:tr>
              <a:tr h="531311">
                <a:tc>
                  <a:txBody>
                    <a:bodyPr/>
                    <a:lstStyle/>
                    <a:p>
                      <a:pPr algn="l" fontAlgn="ctr"/>
                      <a:r>
                        <a:rPr lang="fr-FR" sz="800" b="1" i="0" u="none" strike="noStrike" dirty="0">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2494715322"/>
                  </a:ext>
                </a:extLst>
              </a:tr>
            </a:tbl>
          </a:graphicData>
        </a:graphic>
      </p:graphicFrame>
      <p:cxnSp>
        <p:nvCxnSpPr>
          <p:cNvPr id="20" name="Connecteur droit avec flèche 48">
            <a:extLst>
              <a:ext uri="{FF2B5EF4-FFF2-40B4-BE49-F238E27FC236}">
                <a16:creationId xmlns:a16="http://schemas.microsoft.com/office/drawing/2014/main" id="{B0623253-42C1-40F3-855C-C264CE2144D4}"/>
              </a:ext>
            </a:extLst>
          </p:cNvPr>
          <p:cNvCxnSpPr/>
          <p:nvPr/>
        </p:nvCxnSpPr>
        <p:spPr bwMode="auto">
          <a:xfrm rot="2700000" flipV="1">
            <a:off x="6480279" y="311485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21" name="Connecteur droit avec flèche 48">
            <a:extLst>
              <a:ext uri="{FF2B5EF4-FFF2-40B4-BE49-F238E27FC236}">
                <a16:creationId xmlns:a16="http://schemas.microsoft.com/office/drawing/2014/main" id="{569CC8FB-E26D-448B-BBAD-1292E498D584}"/>
              </a:ext>
            </a:extLst>
          </p:cNvPr>
          <p:cNvCxnSpPr/>
          <p:nvPr/>
        </p:nvCxnSpPr>
        <p:spPr bwMode="auto">
          <a:xfrm rot="2700000" flipV="1">
            <a:off x="6480279" y="365672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aphicFrame>
        <p:nvGraphicFramePr>
          <p:cNvPr id="22" name="Tabela 21">
            <a:extLst>
              <a:ext uri="{FF2B5EF4-FFF2-40B4-BE49-F238E27FC236}">
                <a16:creationId xmlns:a16="http://schemas.microsoft.com/office/drawing/2014/main" id="{A3C3509F-5A0C-4C18-AD5E-72E9CDAE8554}"/>
              </a:ext>
            </a:extLst>
          </p:cNvPr>
          <p:cNvGraphicFramePr>
            <a:graphicFrameLocks noGrp="1"/>
          </p:cNvGraphicFramePr>
          <p:nvPr/>
        </p:nvGraphicFramePr>
        <p:xfrm>
          <a:off x="6587070" y="3975045"/>
          <a:ext cx="253999" cy="1062622"/>
        </p:xfrm>
        <a:graphic>
          <a:graphicData uri="http://schemas.openxmlformats.org/drawingml/2006/table">
            <a:tbl>
              <a:tblPr/>
              <a:tblGrid>
                <a:gridCol w="253999">
                  <a:extLst>
                    <a:ext uri="{9D8B030D-6E8A-4147-A177-3AD203B41FA5}">
                      <a16:colId xmlns:a16="http://schemas.microsoft.com/office/drawing/2014/main" val="398049623"/>
                    </a:ext>
                  </a:extLst>
                </a:gridCol>
              </a:tblGrid>
              <a:tr h="531311">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627297375"/>
                  </a:ext>
                </a:extLst>
              </a:tr>
              <a:tr h="531311">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494715322"/>
                  </a:ext>
                </a:extLst>
              </a:tr>
            </a:tbl>
          </a:graphicData>
        </a:graphic>
      </p:graphicFrame>
      <p:cxnSp>
        <p:nvCxnSpPr>
          <p:cNvPr id="23" name="Connecteur droit avec flèche 65">
            <a:extLst>
              <a:ext uri="{FF2B5EF4-FFF2-40B4-BE49-F238E27FC236}">
                <a16:creationId xmlns:a16="http://schemas.microsoft.com/office/drawing/2014/main" id="{A5DEBA77-DF97-45BA-8AC9-8B4871D3F9AF}"/>
              </a:ext>
            </a:extLst>
          </p:cNvPr>
          <p:cNvCxnSpPr/>
          <p:nvPr/>
        </p:nvCxnSpPr>
        <p:spPr bwMode="auto">
          <a:xfrm>
            <a:off x="6441749" y="41875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4" name="Connecteur droit avec flèche 73">
            <a:extLst>
              <a:ext uri="{FF2B5EF4-FFF2-40B4-BE49-F238E27FC236}">
                <a16:creationId xmlns:a16="http://schemas.microsoft.com/office/drawing/2014/main" id="{BA398D93-EEDD-4EFB-8F50-FE9D5E56AEDD}"/>
              </a:ext>
            </a:extLst>
          </p:cNvPr>
          <p:cNvCxnSpPr/>
          <p:nvPr/>
        </p:nvCxnSpPr>
        <p:spPr bwMode="auto">
          <a:xfrm flipV="1">
            <a:off x="6436504" y="47020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aphicFrame>
        <p:nvGraphicFramePr>
          <p:cNvPr id="25" name="Tabela 24">
            <a:extLst>
              <a:ext uri="{FF2B5EF4-FFF2-40B4-BE49-F238E27FC236}">
                <a16:creationId xmlns:a16="http://schemas.microsoft.com/office/drawing/2014/main" id="{6226E725-8FCB-439B-88DB-BCF465377A96}"/>
              </a:ext>
            </a:extLst>
          </p:cNvPr>
          <p:cNvGraphicFramePr>
            <a:graphicFrameLocks noGrp="1"/>
          </p:cNvGraphicFramePr>
          <p:nvPr/>
        </p:nvGraphicFramePr>
        <p:xfrm>
          <a:off x="7611537" y="3975045"/>
          <a:ext cx="253999" cy="1062622"/>
        </p:xfrm>
        <a:graphic>
          <a:graphicData uri="http://schemas.openxmlformats.org/drawingml/2006/table">
            <a:tbl>
              <a:tblPr/>
              <a:tblGrid>
                <a:gridCol w="253999">
                  <a:extLst>
                    <a:ext uri="{9D8B030D-6E8A-4147-A177-3AD203B41FA5}">
                      <a16:colId xmlns:a16="http://schemas.microsoft.com/office/drawing/2014/main" val="398049623"/>
                    </a:ext>
                  </a:extLst>
                </a:gridCol>
              </a:tblGrid>
              <a:tr h="531311">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627297375"/>
                  </a:ext>
                </a:extLst>
              </a:tr>
              <a:tr h="531311">
                <a:tc>
                  <a:txBody>
                    <a:bodyPr/>
                    <a:lstStyle/>
                    <a:p>
                      <a:pPr algn="l" fontAlgn="ctr"/>
                      <a:r>
                        <a:rPr lang="fr-FR" sz="800" b="1" i="0" u="none" strike="noStrike" dirty="0">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494715322"/>
                  </a:ext>
                </a:extLst>
              </a:tr>
            </a:tbl>
          </a:graphicData>
        </a:graphic>
      </p:graphicFrame>
      <p:cxnSp>
        <p:nvCxnSpPr>
          <p:cNvPr id="26" name="Connecteur droit avec flèche 65">
            <a:extLst>
              <a:ext uri="{FF2B5EF4-FFF2-40B4-BE49-F238E27FC236}">
                <a16:creationId xmlns:a16="http://schemas.microsoft.com/office/drawing/2014/main" id="{CCEA41CA-31E5-489C-904D-2474A4EA6C42}"/>
              </a:ext>
            </a:extLst>
          </p:cNvPr>
          <p:cNvCxnSpPr/>
          <p:nvPr/>
        </p:nvCxnSpPr>
        <p:spPr bwMode="auto">
          <a:xfrm>
            <a:off x="7466216" y="41875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7" name="Connecteur droit avec flèche 73">
            <a:extLst>
              <a:ext uri="{FF2B5EF4-FFF2-40B4-BE49-F238E27FC236}">
                <a16:creationId xmlns:a16="http://schemas.microsoft.com/office/drawing/2014/main" id="{52145BC2-2578-4BA0-A21E-CE8AD0CEC4B4}"/>
              </a:ext>
            </a:extLst>
          </p:cNvPr>
          <p:cNvCxnSpPr/>
          <p:nvPr/>
        </p:nvCxnSpPr>
        <p:spPr bwMode="auto">
          <a:xfrm flipV="1">
            <a:off x="7460971" y="47020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aphicFrame>
        <p:nvGraphicFramePr>
          <p:cNvPr id="28" name="Tabela 27">
            <a:extLst>
              <a:ext uri="{FF2B5EF4-FFF2-40B4-BE49-F238E27FC236}">
                <a16:creationId xmlns:a16="http://schemas.microsoft.com/office/drawing/2014/main" id="{DB2641A8-9B28-4D4C-A94B-695232134D3E}"/>
              </a:ext>
            </a:extLst>
          </p:cNvPr>
          <p:cNvGraphicFramePr>
            <a:graphicFrameLocks noGrp="1"/>
          </p:cNvGraphicFramePr>
          <p:nvPr/>
        </p:nvGraphicFramePr>
        <p:xfrm>
          <a:off x="8661404" y="3975045"/>
          <a:ext cx="253999" cy="1062622"/>
        </p:xfrm>
        <a:graphic>
          <a:graphicData uri="http://schemas.openxmlformats.org/drawingml/2006/table">
            <a:tbl>
              <a:tblPr/>
              <a:tblGrid>
                <a:gridCol w="253999">
                  <a:extLst>
                    <a:ext uri="{9D8B030D-6E8A-4147-A177-3AD203B41FA5}">
                      <a16:colId xmlns:a16="http://schemas.microsoft.com/office/drawing/2014/main" val="398049623"/>
                    </a:ext>
                  </a:extLst>
                </a:gridCol>
              </a:tblGrid>
              <a:tr h="531311">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627297375"/>
                  </a:ext>
                </a:extLst>
              </a:tr>
              <a:tr h="531311">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494715322"/>
                  </a:ext>
                </a:extLst>
              </a:tr>
            </a:tbl>
          </a:graphicData>
        </a:graphic>
      </p:graphicFrame>
      <p:cxnSp>
        <p:nvCxnSpPr>
          <p:cNvPr id="29" name="Connecteur droit avec flèche 65">
            <a:extLst>
              <a:ext uri="{FF2B5EF4-FFF2-40B4-BE49-F238E27FC236}">
                <a16:creationId xmlns:a16="http://schemas.microsoft.com/office/drawing/2014/main" id="{76237F36-0D93-4358-AB33-C4B0308FCC77}"/>
              </a:ext>
            </a:extLst>
          </p:cNvPr>
          <p:cNvCxnSpPr/>
          <p:nvPr/>
        </p:nvCxnSpPr>
        <p:spPr bwMode="auto">
          <a:xfrm>
            <a:off x="8516083" y="41875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0" name="Connecteur droit avec flèche 73">
            <a:extLst>
              <a:ext uri="{FF2B5EF4-FFF2-40B4-BE49-F238E27FC236}">
                <a16:creationId xmlns:a16="http://schemas.microsoft.com/office/drawing/2014/main" id="{FE34061E-FA91-41D5-A007-174C515C8747}"/>
              </a:ext>
            </a:extLst>
          </p:cNvPr>
          <p:cNvCxnSpPr/>
          <p:nvPr/>
        </p:nvCxnSpPr>
        <p:spPr bwMode="auto">
          <a:xfrm flipV="1">
            <a:off x="8510838" y="47020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nvGrpSpPr>
          <p:cNvPr id="32" name="Groupe 178">
            <a:extLst>
              <a:ext uri="{FF2B5EF4-FFF2-40B4-BE49-F238E27FC236}">
                <a16:creationId xmlns:a16="http://schemas.microsoft.com/office/drawing/2014/main" id="{1EF964EB-3E34-4BFD-9040-A457538E8EC1}"/>
              </a:ext>
            </a:extLst>
          </p:cNvPr>
          <p:cNvGrpSpPr/>
          <p:nvPr/>
        </p:nvGrpSpPr>
        <p:grpSpPr>
          <a:xfrm>
            <a:off x="6213466" y="6134084"/>
            <a:ext cx="2786465" cy="215444"/>
            <a:chOff x="6180269" y="5701497"/>
            <a:chExt cx="2786465" cy="215444"/>
          </a:xfrm>
        </p:grpSpPr>
        <p:sp>
          <p:nvSpPr>
            <p:cNvPr id="33" name="ZoneTexte 144">
              <a:extLst>
                <a:ext uri="{FF2B5EF4-FFF2-40B4-BE49-F238E27FC236}">
                  <a16:creationId xmlns:a16="http://schemas.microsoft.com/office/drawing/2014/main" id="{BAEA8AB5-D4BC-4510-8739-40D11D793C06}"/>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35" name="Connecteur droit avec flèche 161">
              <a:extLst>
                <a:ext uri="{FF2B5EF4-FFF2-40B4-BE49-F238E27FC236}">
                  <a16:creationId xmlns:a16="http://schemas.microsoft.com/office/drawing/2014/main" id="{6D27B4FD-08E7-4E9D-A1E9-498C1AB5619A}"/>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6" name="Connecteur droit avec flèche 176">
              <a:extLst>
                <a:ext uri="{FF2B5EF4-FFF2-40B4-BE49-F238E27FC236}">
                  <a16:creationId xmlns:a16="http://schemas.microsoft.com/office/drawing/2014/main" id="{4AA3D456-E945-4548-8BFD-CC48D1735C27}"/>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7" name="Groupe 36">
            <a:extLst>
              <a:ext uri="{FF2B5EF4-FFF2-40B4-BE49-F238E27FC236}">
                <a16:creationId xmlns:a16="http://schemas.microsoft.com/office/drawing/2014/main" id="{CD69ECD8-3BE2-4019-84E0-8B5A3D57CC56}"/>
              </a:ext>
            </a:extLst>
          </p:cNvPr>
          <p:cNvGrpSpPr/>
          <p:nvPr/>
        </p:nvGrpSpPr>
        <p:grpSpPr>
          <a:xfrm>
            <a:off x="727555" y="820927"/>
            <a:ext cx="982374" cy="360000"/>
            <a:chOff x="727555" y="820927"/>
            <a:chExt cx="982374" cy="360000"/>
          </a:xfrm>
        </p:grpSpPr>
        <p:sp>
          <p:nvSpPr>
            <p:cNvPr id="38" name="Espace réservé du texte 4">
              <a:extLst>
                <a:ext uri="{FF2B5EF4-FFF2-40B4-BE49-F238E27FC236}">
                  <a16:creationId xmlns:a16="http://schemas.microsoft.com/office/drawing/2014/main" id="{63790B80-597A-4737-875E-E892BB9239F1}"/>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39" name="Picture 2" descr="C:\Users\NicoC\Desktop\CEVIPOF\sample-01.png">
              <a:extLst>
                <a:ext uri="{FF2B5EF4-FFF2-40B4-BE49-F238E27FC236}">
                  <a16:creationId xmlns:a16="http://schemas.microsoft.com/office/drawing/2014/main" id="{0A2F98ED-328E-48E8-8738-09B028FC3B28}"/>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16266465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680097060"/>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Perception de l’unité nationale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Com1. La France représente pour vous </a:t>
            </a:r>
          </a:p>
        </p:txBody>
      </p:sp>
      <p:sp>
        <p:nvSpPr>
          <p:cNvPr id="9" name="AutoShape 4">
            <a:extLst>
              <a:ext uri="{FF2B5EF4-FFF2-40B4-BE49-F238E27FC236}">
                <a16:creationId xmlns:a16="http://schemas.microsoft.com/office/drawing/2014/main" id="{784AF55D-3DA7-4027-A92F-AD8216351E32}"/>
              </a:ext>
            </a:extLst>
          </p:cNvPr>
          <p:cNvSpPr>
            <a:spLocks noChangeArrowheads="1"/>
          </p:cNvSpPr>
          <p:nvPr/>
        </p:nvSpPr>
        <p:spPr bwMode="auto">
          <a:xfrm>
            <a:off x="5833692" y="2600290"/>
            <a:ext cx="3126118" cy="1380218"/>
          </a:xfrm>
          <a:prstGeom prst="roundRect">
            <a:avLst>
              <a:gd name="adj" fmla="val 5266"/>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a typeface="+mn-ea"/>
              <a:cs typeface="+mn-cs"/>
            </a:endParaRPr>
          </a:p>
        </p:txBody>
      </p:sp>
      <p:sp>
        <p:nvSpPr>
          <p:cNvPr id="10" name="=affich1">
            <a:extLst>
              <a:ext uri="{FF2B5EF4-FFF2-40B4-BE49-F238E27FC236}">
                <a16:creationId xmlns:a16="http://schemas.microsoft.com/office/drawing/2014/main" id="{0AD4A17E-8C3E-4EB2-B86D-FEF2C061844C}"/>
              </a:ext>
            </a:extLst>
          </p:cNvPr>
          <p:cNvSpPr>
            <a:spLocks noChangeAspect="1"/>
          </p:cNvSpPr>
          <p:nvPr/>
        </p:nvSpPr>
        <p:spPr bwMode="auto">
          <a:xfrm rot="3470042">
            <a:off x="6064869" y="2784652"/>
            <a:ext cx="333370" cy="359979"/>
          </a:xfrm>
          <a:prstGeom prst="blockArc">
            <a:avLst>
              <a:gd name="adj1" fmla="val 10800000"/>
              <a:gd name="adj2" fmla="val 2543219"/>
              <a:gd name="adj3" fmla="val 31826"/>
            </a:avLst>
          </a:prstGeom>
          <a:solidFill>
            <a:srgbClr val="376092"/>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affich2">
            <a:extLst>
              <a:ext uri="{FF2B5EF4-FFF2-40B4-BE49-F238E27FC236}">
                <a16:creationId xmlns:a16="http://schemas.microsoft.com/office/drawing/2014/main" id="{A238A50D-02EC-4533-85DD-6842F1F19CC7}"/>
              </a:ext>
            </a:extLst>
          </p:cNvPr>
          <p:cNvSpPr>
            <a:spLocks noChangeAspect="1"/>
          </p:cNvSpPr>
          <p:nvPr/>
        </p:nvSpPr>
        <p:spPr bwMode="auto">
          <a:xfrm rot="3470042">
            <a:off x="6064869" y="3467045"/>
            <a:ext cx="333369" cy="359979"/>
          </a:xfrm>
          <a:prstGeom prst="blockArc">
            <a:avLst>
              <a:gd name="adj1" fmla="val 10800000"/>
              <a:gd name="adj2" fmla="val 2543219"/>
              <a:gd name="adj3" fmla="val 31826"/>
            </a:avLst>
          </a:prstGeom>
          <a:solidFill>
            <a:srgbClr val="EB4347"/>
          </a:solidFill>
          <a:ln w="9525" cap="flat" cmpd="sng" algn="ctr">
            <a:noFill/>
            <a:prstDash val="solid"/>
            <a:miter lim="800000"/>
            <a:headEnd type="none" w="med" len="med"/>
            <a:tailEnd type="none" w="med" len="med"/>
          </a:ln>
          <a:effectLst>
            <a:outerShdw blurRad="76200" dir="18900000" sy="23000" kx="-1200000" algn="bl" rotWithShape="0">
              <a:prstClr val="black">
                <a:alpha val="20000"/>
              </a:prstClr>
            </a:outerShdw>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12" name="Graphique 20">
            <a:extLst>
              <a:ext uri="{FF2B5EF4-FFF2-40B4-BE49-F238E27FC236}">
                <a16:creationId xmlns:a16="http://schemas.microsoft.com/office/drawing/2014/main" id="{D644A10D-322B-4847-9E07-559485B36E7C}"/>
              </a:ext>
            </a:extLst>
          </p:cNvPr>
          <p:cNvGraphicFramePr/>
          <p:nvPr/>
        </p:nvGraphicFramePr>
        <p:xfrm>
          <a:off x="1131726" y="1672178"/>
          <a:ext cx="4361643" cy="42148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au 21">
            <a:extLst>
              <a:ext uri="{FF2B5EF4-FFF2-40B4-BE49-F238E27FC236}">
                <a16:creationId xmlns:a16="http://schemas.microsoft.com/office/drawing/2014/main" id="{DF4D2B6B-9557-4531-A03F-3574D71D2A57}"/>
              </a:ext>
            </a:extLst>
          </p:cNvPr>
          <p:cNvGraphicFramePr>
            <a:graphicFrameLocks noGrp="1"/>
          </p:cNvGraphicFramePr>
          <p:nvPr/>
        </p:nvGraphicFramePr>
        <p:xfrm>
          <a:off x="6534229" y="2600283"/>
          <a:ext cx="2398802" cy="1408980"/>
        </p:xfrm>
        <a:graphic>
          <a:graphicData uri="http://schemas.openxmlformats.org/drawingml/2006/table">
            <a:tbl>
              <a:tblPr/>
              <a:tblGrid>
                <a:gridCol w="2398802">
                  <a:extLst>
                    <a:ext uri="{9D8B030D-6E8A-4147-A177-3AD203B41FA5}">
                      <a16:colId xmlns:a16="http://schemas.microsoft.com/office/drawing/2014/main" val="20000"/>
                    </a:ext>
                  </a:extLst>
                </a:gridCol>
              </a:tblGrid>
              <a:tr h="704490">
                <a:tc>
                  <a:txBody>
                    <a:bodyPr/>
                    <a:lstStyle/>
                    <a:p>
                      <a:pPr algn="l" fontAlgn="ctr"/>
                      <a:r>
                        <a:rPr lang="fr-FR" sz="1200" b="0" i="0" u="none" strike="noStrike" kern="1200" dirty="0">
                          <a:solidFill>
                            <a:srgbClr val="404040"/>
                          </a:solidFill>
                          <a:effectLst/>
                          <a:latin typeface="Tahoma" panose="020B0604030504040204" pitchFamily="34" charset="0"/>
                          <a:ea typeface="+mn-ea"/>
                          <a:cs typeface="+mn-cs"/>
                        </a:rPr>
                        <a:t>Plutôt une nation assez unie malgré ses différences</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704490">
                <a:tc>
                  <a:txBody>
                    <a:bodyPr/>
                    <a:lstStyle/>
                    <a:p>
                      <a:pPr algn="l" fontAlgn="ctr"/>
                      <a:r>
                        <a:rPr lang="fr-FR" sz="1200" b="0" i="0" u="none" strike="noStrike" kern="1200" dirty="0">
                          <a:solidFill>
                            <a:srgbClr val="404040"/>
                          </a:solidFill>
                          <a:effectLst/>
                          <a:latin typeface="Tahoma" panose="020B0604030504040204" pitchFamily="34" charset="0"/>
                          <a:ea typeface="+mn-ea"/>
                          <a:cs typeface="+mn-cs"/>
                        </a:rPr>
                        <a:t>Plutôt un ensemble de communautés qui cohabitent les unes avec les autres</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2AE70408-8E62-448D-B391-F384FB20D197}"/>
              </a:ext>
            </a:extLst>
          </p:cNvPr>
          <p:cNvSpPr/>
          <p:nvPr/>
        </p:nvSpPr>
        <p:spPr>
          <a:xfrm>
            <a:off x="1457062" y="4909700"/>
            <a:ext cx="457176"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Tahoma" pitchFamily="34" charset="0"/>
                <a:ea typeface="+mn-ea"/>
                <a:cs typeface="Arial" charset="0"/>
              </a:rPr>
              <a:t>NSP</a:t>
            </a:r>
            <a:endParaRPr kumimoji="0" lang="fr-FR" sz="1200" b="1" i="1"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pic>
        <p:nvPicPr>
          <p:cNvPr id="15" name="Image 14" descr="Une image contenant texte, clipart&#10;&#10;Description générée automatiquement">
            <a:extLst>
              <a:ext uri="{FF2B5EF4-FFF2-40B4-BE49-F238E27FC236}">
                <a16:creationId xmlns:a16="http://schemas.microsoft.com/office/drawing/2014/main" id="{B69768AC-20CD-CC46-A2E9-0CA03ADE25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79" y="1246248"/>
            <a:ext cx="612000" cy="612000"/>
          </a:xfrm>
          <a:prstGeom prst="rect">
            <a:avLst/>
          </a:prstGeom>
        </p:spPr>
      </p:pic>
    </p:spTree>
    <p:extLst>
      <p:ext uri="{BB962C8B-B14F-4D97-AF65-F5344CB8AC3E}">
        <p14:creationId xmlns:p14="http://schemas.microsoft.com/office/powerpoint/2010/main" val="362448262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3724984159"/>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Perception de l’unité nationale</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Com1. La France/Allemagne/Grande-Bretagne/Italie représente pour vous </a:t>
            </a:r>
          </a:p>
        </p:txBody>
      </p:sp>
      <p:graphicFrame>
        <p:nvGraphicFramePr>
          <p:cNvPr id="15" name="Tableau 22">
            <a:extLst>
              <a:ext uri="{FF2B5EF4-FFF2-40B4-BE49-F238E27FC236}">
                <a16:creationId xmlns:a16="http://schemas.microsoft.com/office/drawing/2014/main" id="{18B9F9D3-4C80-4435-B091-E30ECC7C0ABE}"/>
              </a:ext>
            </a:extLst>
          </p:cNvPr>
          <p:cNvGraphicFramePr>
            <a:graphicFrameLocks noGrp="1"/>
          </p:cNvGraphicFramePr>
          <p:nvPr>
            <p:extLst>
              <p:ext uri="{D42A27DB-BD31-4B8C-83A1-F6EECF244321}">
                <p14:modId xmlns:p14="http://schemas.microsoft.com/office/powerpoint/2010/main" val="354853726"/>
              </p:ext>
            </p:extLst>
          </p:nvPr>
        </p:nvGraphicFramePr>
        <p:xfrm>
          <a:off x="2350381" y="2295112"/>
          <a:ext cx="5577096" cy="3583289"/>
        </p:xfrm>
        <a:graphic>
          <a:graphicData uri="http://schemas.openxmlformats.org/drawingml/2006/table">
            <a:tbl>
              <a:tblPr>
                <a:tableStyleId>{5C22544A-7EE6-4342-B048-85BDC9FD1C3A}</a:tableStyleId>
              </a:tblPr>
              <a:tblGrid>
                <a:gridCol w="1416761">
                  <a:extLst>
                    <a:ext uri="{9D8B030D-6E8A-4147-A177-3AD203B41FA5}">
                      <a16:colId xmlns:a16="http://schemas.microsoft.com/office/drawing/2014/main" val="2281626971"/>
                    </a:ext>
                  </a:extLst>
                </a:gridCol>
                <a:gridCol w="832067">
                  <a:extLst>
                    <a:ext uri="{9D8B030D-6E8A-4147-A177-3AD203B41FA5}">
                      <a16:colId xmlns:a16="http://schemas.microsoft.com/office/drawing/2014/main" val="3454857004"/>
                    </a:ext>
                  </a:extLst>
                </a:gridCol>
                <a:gridCol w="832067">
                  <a:extLst>
                    <a:ext uri="{9D8B030D-6E8A-4147-A177-3AD203B41FA5}">
                      <a16:colId xmlns:a16="http://schemas.microsoft.com/office/drawing/2014/main" val="4251480744"/>
                    </a:ext>
                  </a:extLst>
                </a:gridCol>
                <a:gridCol w="832067">
                  <a:extLst>
                    <a:ext uri="{9D8B030D-6E8A-4147-A177-3AD203B41FA5}">
                      <a16:colId xmlns:a16="http://schemas.microsoft.com/office/drawing/2014/main" val="789682629"/>
                    </a:ext>
                  </a:extLst>
                </a:gridCol>
                <a:gridCol w="832067">
                  <a:extLst>
                    <a:ext uri="{9D8B030D-6E8A-4147-A177-3AD203B41FA5}">
                      <a16:colId xmlns:a16="http://schemas.microsoft.com/office/drawing/2014/main" val="1358923703"/>
                    </a:ext>
                  </a:extLst>
                </a:gridCol>
                <a:gridCol w="832067">
                  <a:extLst>
                    <a:ext uri="{9D8B030D-6E8A-4147-A177-3AD203B41FA5}">
                      <a16:colId xmlns:a16="http://schemas.microsoft.com/office/drawing/2014/main" val="1069241170"/>
                    </a:ext>
                  </a:extLst>
                </a:gridCol>
              </a:tblGrid>
              <a:tr h="746107">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1023232">
                <a:tc>
                  <a:txBody>
                    <a:bodyPr/>
                    <a:lstStyle/>
                    <a:p>
                      <a:pPr algn="r" fontAlgn="ctr"/>
                      <a:r>
                        <a:rPr lang="fr-FR" sz="1100" b="0" i="0" u="none" strike="noStrike" kern="1200" dirty="0">
                          <a:solidFill>
                            <a:srgbClr val="404040"/>
                          </a:solidFill>
                          <a:effectLst/>
                          <a:latin typeface="Tahoma" panose="020B0604030504040204" pitchFamily="34" charset="0"/>
                          <a:ea typeface="+mn-ea"/>
                          <a:cs typeface="+mn-cs"/>
                        </a:rPr>
                        <a:t>Plutôt un ensemble de communautés qui cohabitent les unes avec les autres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49%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51%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45%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241400"/>
                  </a:ext>
                </a:extLst>
              </a:tr>
              <a:tr h="1023232">
                <a:tc>
                  <a:txBody>
                    <a:bodyPr/>
                    <a:lstStyle/>
                    <a:p>
                      <a:pPr algn="r" fontAlgn="ctr"/>
                      <a:r>
                        <a:rPr lang="fr-FR" sz="1100" b="0" i="0" u="none" strike="noStrike" kern="1200" dirty="0">
                          <a:solidFill>
                            <a:srgbClr val="404040"/>
                          </a:solidFill>
                          <a:effectLst/>
                          <a:latin typeface="Tahoma" panose="020B0604030504040204" pitchFamily="34" charset="0"/>
                          <a:ea typeface="+mn-ea"/>
                          <a:cs typeface="+mn-cs"/>
                        </a:rPr>
                        <a:t>Plutôt une nation assez unie malgré ses différences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48%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47%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53%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790718">
                <a:tc>
                  <a:txBody>
                    <a:bodyPr/>
                    <a:lstStyle/>
                    <a:p>
                      <a:pPr algn="r" fontAlgn="ctr"/>
                      <a:r>
                        <a:rPr lang="fr-FR" sz="1100" b="0" i="0" u="none" strike="noStrike" dirty="0">
                          <a:solidFill>
                            <a:srgbClr val="404040"/>
                          </a:solidFill>
                          <a:effectLst/>
                          <a:latin typeface="Tahoma" panose="020B0604030504040204"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56746"/>
                  </a:ext>
                </a:extLst>
              </a:tr>
            </a:tbl>
          </a:graphicData>
        </a:graphic>
      </p:graphicFrame>
      <p:pic>
        <p:nvPicPr>
          <p:cNvPr id="11" name="Image 23" descr="Une image contenant reine, signe, camion, pièce&#10;&#10;Description générée automatiquement">
            <a:extLst>
              <a:ext uri="{FF2B5EF4-FFF2-40B4-BE49-F238E27FC236}">
                <a16:creationId xmlns:a16="http://schemas.microsoft.com/office/drawing/2014/main" id="{46184AE1-B37B-4130-9C1E-956847E0E5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5898" y="1767837"/>
            <a:ext cx="612648" cy="612648"/>
          </a:xfrm>
          <a:prstGeom prst="rect">
            <a:avLst/>
          </a:prstGeom>
        </p:spPr>
      </p:pic>
      <p:pic>
        <p:nvPicPr>
          <p:cNvPr id="12" name="Image 24" descr="Une image contenant dessin&#10;&#10;Description générée automatiquement">
            <a:extLst>
              <a:ext uri="{FF2B5EF4-FFF2-40B4-BE49-F238E27FC236}">
                <a16:creationId xmlns:a16="http://schemas.microsoft.com/office/drawing/2014/main" id="{7205521F-7B3F-4106-916F-34375D7775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3313" y="1767837"/>
            <a:ext cx="612648" cy="612648"/>
          </a:xfrm>
          <a:prstGeom prst="rect">
            <a:avLst/>
          </a:prstGeom>
        </p:spPr>
      </p:pic>
      <p:pic>
        <p:nvPicPr>
          <p:cNvPr id="13" name="Image 25" descr="Une image contenant horloge&#10;&#10;Description générée automatiquement">
            <a:extLst>
              <a:ext uri="{FF2B5EF4-FFF2-40B4-BE49-F238E27FC236}">
                <a16:creationId xmlns:a16="http://schemas.microsoft.com/office/drawing/2014/main" id="{C8B5854D-B21E-401E-A443-F1D7D5BCF1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8967" y="1767837"/>
            <a:ext cx="612648" cy="612648"/>
          </a:xfrm>
          <a:prstGeom prst="rect">
            <a:avLst/>
          </a:prstGeom>
        </p:spPr>
      </p:pic>
      <p:pic>
        <p:nvPicPr>
          <p:cNvPr id="14" name="Picture 6" descr="Autocollant drapeau italien">
            <a:extLst>
              <a:ext uri="{FF2B5EF4-FFF2-40B4-BE49-F238E27FC236}">
                <a16:creationId xmlns:a16="http://schemas.microsoft.com/office/drawing/2014/main" id="{95D792CB-CFB4-4ACC-B877-F5BE5AAED6F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545" t="35050" r="33819" b="34911"/>
          <a:stretch/>
        </p:blipFill>
        <p:spPr bwMode="auto">
          <a:xfrm>
            <a:off x="7194773" y="1773726"/>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14">
            <a:extLst>
              <a:ext uri="{FF2B5EF4-FFF2-40B4-BE49-F238E27FC236}">
                <a16:creationId xmlns:a16="http://schemas.microsoft.com/office/drawing/2014/main" id="{429A6FDD-11C5-42F1-99E8-A2B0013D47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3777" y="1767837"/>
            <a:ext cx="612648" cy="612648"/>
          </a:xfrm>
          <a:prstGeom prst="rect">
            <a:avLst/>
          </a:prstGeom>
        </p:spPr>
      </p:pic>
      <p:grpSp>
        <p:nvGrpSpPr>
          <p:cNvPr id="16" name="Groupe 15">
            <a:extLst>
              <a:ext uri="{FF2B5EF4-FFF2-40B4-BE49-F238E27FC236}">
                <a16:creationId xmlns:a16="http://schemas.microsoft.com/office/drawing/2014/main" id="{33C64DFA-F4DF-4CAE-AFE6-78860726CA53}"/>
              </a:ext>
            </a:extLst>
          </p:cNvPr>
          <p:cNvGrpSpPr/>
          <p:nvPr/>
        </p:nvGrpSpPr>
        <p:grpSpPr>
          <a:xfrm>
            <a:off x="727555" y="820927"/>
            <a:ext cx="982374" cy="360000"/>
            <a:chOff x="727555" y="820927"/>
            <a:chExt cx="982374" cy="360000"/>
          </a:xfrm>
        </p:grpSpPr>
        <p:sp>
          <p:nvSpPr>
            <p:cNvPr id="17" name="Espace réservé du texte 4">
              <a:extLst>
                <a:ext uri="{FF2B5EF4-FFF2-40B4-BE49-F238E27FC236}">
                  <a16:creationId xmlns:a16="http://schemas.microsoft.com/office/drawing/2014/main" id="{43A52423-ADEC-4D09-8561-C2A234A1B142}"/>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8" name="Picture 2" descr="C:\Users\NicoC\Desktop\CEVIPOF\sample-01.png">
              <a:extLst>
                <a:ext uri="{FF2B5EF4-FFF2-40B4-BE49-F238E27FC236}">
                  <a16:creationId xmlns:a16="http://schemas.microsoft.com/office/drawing/2014/main" id="{640DC2B4-55D7-4212-A36F-4AAB08BF64A2}"/>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51984940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3671049000"/>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 sentiment d’appartenance à une communauté</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Com2. Avez-vous le sentiment d’appartenir avant tout ?</a:t>
            </a:r>
          </a:p>
        </p:txBody>
      </p:sp>
      <p:graphicFrame>
        <p:nvGraphicFramePr>
          <p:cNvPr id="9" name="Graphique 16">
            <a:extLst>
              <a:ext uri="{FF2B5EF4-FFF2-40B4-BE49-F238E27FC236}">
                <a16:creationId xmlns:a16="http://schemas.microsoft.com/office/drawing/2014/main" id="{BE53DF2B-1389-421C-8E0D-A4EA60E0A77F}"/>
              </a:ext>
            </a:extLst>
          </p:cNvPr>
          <p:cNvGraphicFramePr/>
          <p:nvPr>
            <p:custDataLst>
              <p:tags r:id="rId2"/>
            </p:custDataLst>
          </p:nvPr>
        </p:nvGraphicFramePr>
        <p:xfrm>
          <a:off x="4782448" y="1534886"/>
          <a:ext cx="3590027" cy="46699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bleau 27">
            <a:extLst>
              <a:ext uri="{FF2B5EF4-FFF2-40B4-BE49-F238E27FC236}">
                <a16:creationId xmlns:a16="http://schemas.microsoft.com/office/drawing/2014/main" id="{A33FA73D-05FA-481D-BBA3-CBF91A0769FA}"/>
              </a:ext>
            </a:extLst>
          </p:cNvPr>
          <p:cNvGraphicFramePr>
            <a:graphicFrameLocks noGrp="1"/>
          </p:cNvGraphicFramePr>
          <p:nvPr/>
        </p:nvGraphicFramePr>
        <p:xfrm>
          <a:off x="1475922" y="1692866"/>
          <a:ext cx="3261726" cy="4526958"/>
        </p:xfrm>
        <a:graphic>
          <a:graphicData uri="http://schemas.openxmlformats.org/drawingml/2006/table">
            <a:tbl>
              <a:tblPr/>
              <a:tblGrid>
                <a:gridCol w="3261726">
                  <a:extLst>
                    <a:ext uri="{9D8B030D-6E8A-4147-A177-3AD203B41FA5}">
                      <a16:colId xmlns:a16="http://schemas.microsoft.com/office/drawing/2014/main" val="20000"/>
                    </a:ext>
                  </a:extLst>
                </a:gridCol>
              </a:tblGrid>
              <a:tr h="754493">
                <a:tc>
                  <a:txBody>
                    <a:bodyPr/>
                    <a:lstStyle/>
                    <a:p>
                      <a:pPr algn="r" fontAlgn="b"/>
                      <a:r>
                        <a:rPr lang="fr-FR" sz="1200" b="0" i="0" u="none" strike="noStrike" dirty="0">
                          <a:solidFill>
                            <a:srgbClr val="404040"/>
                          </a:solidFill>
                          <a:effectLst/>
                          <a:latin typeface="Tahoma" panose="020B0604030504040204" pitchFamily="34" charset="0"/>
                        </a:rPr>
                        <a:t>À la communauté nationale</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754493">
                <a:tc>
                  <a:txBody>
                    <a:bodyPr/>
                    <a:lstStyle/>
                    <a:p>
                      <a:pPr algn="r" fontAlgn="b"/>
                      <a:r>
                        <a:rPr lang="fr-FR" sz="1200" b="0" i="0" u="none" strike="noStrike">
                          <a:solidFill>
                            <a:srgbClr val="404040"/>
                          </a:solidFill>
                          <a:effectLst/>
                          <a:latin typeface="Tahoma" panose="020B0604030504040204" pitchFamily="34" charset="0"/>
                        </a:rPr>
                        <a:t>À une communauté de personnes qui parlent la même langue que vous ou qui ont les mêmes origines géographiques que vous</a:t>
                      </a:r>
                    </a:p>
                  </a:txBody>
                  <a:tcPr marL="6350" marR="6350" marT="6350" marB="0" anchor="ctr">
                    <a:lnL>
                      <a:noFill/>
                    </a:lnL>
                    <a:lnR>
                      <a:noFill/>
                    </a:lnR>
                    <a:lnT>
                      <a:noFill/>
                    </a:lnT>
                    <a:lnB>
                      <a:noFill/>
                    </a:lnB>
                  </a:tcPr>
                </a:tc>
                <a:extLst>
                  <a:ext uri="{0D108BD9-81ED-4DB2-BD59-A6C34878D82A}">
                    <a16:rowId xmlns:a16="http://schemas.microsoft.com/office/drawing/2014/main" val="2749055149"/>
                  </a:ext>
                </a:extLst>
              </a:tr>
              <a:tr h="754493">
                <a:tc>
                  <a:txBody>
                    <a:bodyPr/>
                    <a:lstStyle/>
                    <a:p>
                      <a:pPr algn="r" fontAlgn="b"/>
                      <a:r>
                        <a:rPr lang="fr-FR" sz="1200" b="0" i="0" u="none" strike="noStrike">
                          <a:solidFill>
                            <a:srgbClr val="404040"/>
                          </a:solidFill>
                          <a:effectLst/>
                          <a:latin typeface="Tahoma" panose="020B0604030504040204" pitchFamily="34" charset="0"/>
                        </a:rPr>
                        <a:t>À une communauté de personnes qui partagent les mêmes goûts, le même mode de vie</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754493">
                <a:tc>
                  <a:txBody>
                    <a:bodyPr/>
                    <a:lstStyle/>
                    <a:p>
                      <a:pPr algn="r" fontAlgn="b"/>
                      <a:r>
                        <a:rPr lang="fr-FR" sz="1200" b="0" i="0" u="none" strike="noStrike">
                          <a:solidFill>
                            <a:srgbClr val="404040"/>
                          </a:solidFill>
                          <a:effectLst/>
                          <a:latin typeface="Tahoma" panose="020B0604030504040204" pitchFamily="34" charset="0"/>
                        </a:rPr>
                        <a:t>À une communauté de personnes qui partagent vos valeurs (religieuses ou autres)</a:t>
                      </a:r>
                    </a:p>
                  </a:txBody>
                  <a:tcPr marL="6350" marR="6350" marT="6350" marB="0" anchor="ctr">
                    <a:lnL>
                      <a:noFill/>
                    </a:lnL>
                    <a:lnR>
                      <a:noFill/>
                    </a:lnR>
                    <a:lnT>
                      <a:noFill/>
                    </a:lnT>
                    <a:lnB>
                      <a:noFill/>
                    </a:lnB>
                  </a:tcPr>
                </a:tc>
                <a:extLst>
                  <a:ext uri="{0D108BD9-81ED-4DB2-BD59-A6C34878D82A}">
                    <a16:rowId xmlns:a16="http://schemas.microsoft.com/office/drawing/2014/main" val="407728665"/>
                  </a:ext>
                </a:extLst>
              </a:tr>
              <a:tr h="754493">
                <a:tc>
                  <a:txBody>
                    <a:bodyPr/>
                    <a:lstStyle/>
                    <a:p>
                      <a:pPr algn="r" fontAlgn="b"/>
                      <a:r>
                        <a:rPr lang="fr-FR" sz="1200" b="0" i="0" u="none" strike="noStrike" dirty="0">
                          <a:solidFill>
                            <a:srgbClr val="404040"/>
                          </a:solidFill>
                          <a:effectLst/>
                          <a:latin typeface="Tahoma" panose="020B0604030504040204" pitchFamily="34" charset="0"/>
                        </a:rPr>
                        <a:t>Je n'ai pas le sentiment d'appartenir à une communauté</a:t>
                      </a:r>
                    </a:p>
                  </a:txBody>
                  <a:tcPr marL="6350" marR="6350" marT="6350" marB="0" anchor="ctr">
                    <a:lnL>
                      <a:noFill/>
                    </a:lnL>
                    <a:lnR>
                      <a:noFill/>
                    </a:lnR>
                    <a:lnT>
                      <a:noFill/>
                    </a:lnT>
                    <a:lnB>
                      <a:noFill/>
                    </a:lnB>
                  </a:tcPr>
                </a:tc>
                <a:extLst>
                  <a:ext uri="{0D108BD9-81ED-4DB2-BD59-A6C34878D82A}">
                    <a16:rowId xmlns:a16="http://schemas.microsoft.com/office/drawing/2014/main" val="4139075003"/>
                  </a:ext>
                </a:extLst>
              </a:tr>
              <a:tr h="754493">
                <a:tc>
                  <a:txBody>
                    <a:bodyPr/>
                    <a:lstStyle/>
                    <a:p>
                      <a:pPr algn="r" fontAlgn="ctr"/>
                      <a:r>
                        <a:rPr lang="en-US" sz="1200" b="0" i="0" u="none" strike="noStrike" kern="1200" dirty="0">
                          <a:solidFill>
                            <a:srgbClr val="404040"/>
                          </a:solidFill>
                          <a:effectLst/>
                          <a:latin typeface="Tahoma" panose="020B0604030504040204" pitchFamily="34" charset="0"/>
                          <a:ea typeface="+mn-ea"/>
                          <a:cs typeface="+mn-cs"/>
                        </a:rPr>
                        <a:t>NSP</a:t>
                      </a:r>
                      <a:endParaRPr lang="fr-FR" sz="1200" b="0" i="0" u="none" strike="noStrike" kern="1200" dirty="0">
                        <a:solidFill>
                          <a:srgbClr val="404040"/>
                        </a:solidFill>
                        <a:effectLst/>
                        <a:latin typeface="Tahoma" panose="020B0604030504040204" pitchFamily="34" charset="0"/>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3905371613"/>
                  </a:ext>
                </a:extLst>
              </a:tr>
            </a:tbl>
          </a:graphicData>
        </a:graphic>
      </p:graphicFrame>
      <p:pic>
        <p:nvPicPr>
          <p:cNvPr id="7" name="Image 6" descr="Une image contenant texte, clipart&#10;&#10;Description générée automatiquement">
            <a:extLst>
              <a:ext uri="{FF2B5EF4-FFF2-40B4-BE49-F238E27FC236}">
                <a16:creationId xmlns:a16="http://schemas.microsoft.com/office/drawing/2014/main" id="{212F4E4D-613D-0140-9D26-CAAA0BB666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50704463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extLst>
              <p:ext uri="{D42A27DB-BD31-4B8C-83A1-F6EECF244321}">
                <p14:modId xmlns:p14="http://schemas.microsoft.com/office/powerpoint/2010/main" val="4240115703"/>
              </p:ext>
            </p:extLst>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 sentiment d’appartenance à une communauté</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69"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Com2. Avez-vous le sentiment d’appartenir avant tout ?</a:t>
            </a:r>
          </a:p>
        </p:txBody>
      </p:sp>
      <p:graphicFrame>
        <p:nvGraphicFramePr>
          <p:cNvPr id="7" name="Tableau 22">
            <a:extLst>
              <a:ext uri="{FF2B5EF4-FFF2-40B4-BE49-F238E27FC236}">
                <a16:creationId xmlns:a16="http://schemas.microsoft.com/office/drawing/2014/main" id="{84F4B2F5-131F-4C15-A2E3-C220785CD8B1}"/>
              </a:ext>
            </a:extLst>
          </p:cNvPr>
          <p:cNvGraphicFramePr>
            <a:graphicFrameLocks noGrp="1"/>
          </p:cNvGraphicFramePr>
          <p:nvPr>
            <p:extLst>
              <p:ext uri="{D42A27DB-BD31-4B8C-83A1-F6EECF244321}">
                <p14:modId xmlns:p14="http://schemas.microsoft.com/office/powerpoint/2010/main" val="2454769282"/>
              </p:ext>
            </p:extLst>
          </p:nvPr>
        </p:nvGraphicFramePr>
        <p:xfrm>
          <a:off x="947057" y="1837912"/>
          <a:ext cx="7317890" cy="4684377"/>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2281626971"/>
                    </a:ext>
                  </a:extLst>
                </a:gridCol>
                <a:gridCol w="1006378">
                  <a:extLst>
                    <a:ext uri="{9D8B030D-6E8A-4147-A177-3AD203B41FA5}">
                      <a16:colId xmlns:a16="http://schemas.microsoft.com/office/drawing/2014/main" val="485077375"/>
                    </a:ext>
                  </a:extLst>
                </a:gridCol>
                <a:gridCol w="1006378">
                  <a:extLst>
                    <a:ext uri="{9D8B030D-6E8A-4147-A177-3AD203B41FA5}">
                      <a16:colId xmlns:a16="http://schemas.microsoft.com/office/drawing/2014/main" val="4251480744"/>
                    </a:ext>
                  </a:extLst>
                </a:gridCol>
                <a:gridCol w="1006378">
                  <a:extLst>
                    <a:ext uri="{9D8B030D-6E8A-4147-A177-3AD203B41FA5}">
                      <a16:colId xmlns:a16="http://schemas.microsoft.com/office/drawing/2014/main" val="789682629"/>
                    </a:ext>
                  </a:extLst>
                </a:gridCol>
                <a:gridCol w="1006378">
                  <a:extLst>
                    <a:ext uri="{9D8B030D-6E8A-4147-A177-3AD203B41FA5}">
                      <a16:colId xmlns:a16="http://schemas.microsoft.com/office/drawing/2014/main" val="1358923703"/>
                    </a:ext>
                  </a:extLst>
                </a:gridCol>
                <a:gridCol w="1006378">
                  <a:extLst>
                    <a:ext uri="{9D8B030D-6E8A-4147-A177-3AD203B41FA5}">
                      <a16:colId xmlns:a16="http://schemas.microsoft.com/office/drawing/2014/main" val="1069241170"/>
                    </a:ext>
                  </a:extLst>
                </a:gridCol>
              </a:tblGrid>
              <a:tr h="746107">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64008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Je n'ai pas le sentiment d'appartenir à une communauté</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30%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45%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26%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39%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15%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64008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À la communauté nationale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18%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19%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36%</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5600635"/>
                  </a:ext>
                </a:extLst>
              </a:tr>
              <a:tr h="64008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À une communauté de personnes qui parlent la même langue que vous ou qui ont les mêmes origines géographiques que vous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21%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11%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27%</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18%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24%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1885305"/>
                  </a:ext>
                </a:extLst>
              </a:tr>
              <a:tr h="64008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À une communauté de personnes qui partagent vos valeurs (religieuses ou autres)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12%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8%</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15%</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10%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14%</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7248232"/>
                  </a:ext>
                </a:extLst>
              </a:tr>
              <a:tr h="640080">
                <a:tc>
                  <a:txBody>
                    <a:bodyPr/>
                    <a:lstStyle/>
                    <a:p>
                      <a:pPr algn="r" fontAlgn="b"/>
                      <a:r>
                        <a:rPr lang="fr-FR" sz="1200" b="0" i="0" u="none" strike="noStrike" kern="1200" dirty="0">
                          <a:solidFill>
                            <a:srgbClr val="404040"/>
                          </a:solidFill>
                          <a:effectLst/>
                          <a:latin typeface="Tahoma" panose="020B0604030504040204" pitchFamily="34" charset="0"/>
                          <a:ea typeface="+mn-ea"/>
                          <a:cs typeface="+mn-cs"/>
                        </a:rPr>
                        <a:t>À une communauté de personnes qui partagent les mêmes goûts, le même mode de vie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11%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9%</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12%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12%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10%</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640080">
                <a:tc>
                  <a:txBody>
                    <a:bodyPr/>
                    <a:lstStyle/>
                    <a:p>
                      <a:pPr algn="r" fontAlgn="ctr"/>
                      <a:r>
                        <a:rPr lang="en-US" sz="1200" b="0" i="0" u="none" strike="noStrike" kern="1200" dirty="0">
                          <a:solidFill>
                            <a:srgbClr val="404040"/>
                          </a:solidFill>
                          <a:effectLst/>
                          <a:latin typeface="Tahoma" panose="020B0604030504040204" pitchFamily="34" charset="0"/>
                          <a:ea typeface="+mn-ea"/>
                          <a:cs typeface="+mn-cs"/>
                        </a:rPr>
                        <a:t>NSP</a:t>
                      </a:r>
                      <a:endParaRPr lang="fr-FR" sz="1200" b="0" i="0" u="none" strike="noStrike" kern="1200" dirty="0">
                        <a:solidFill>
                          <a:srgbClr val="404040"/>
                        </a:solidFill>
                        <a:effectLst/>
                        <a:latin typeface="Tahoma" panose="020B0604030504040204" pitchFamily="34" charset="0"/>
                        <a:ea typeface="+mn-ea"/>
                        <a:cs typeface="+mn-cs"/>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a:solidFill>
                            <a:srgbClr val="000000"/>
                          </a:solidFill>
                          <a:effectLst/>
                          <a:latin typeface="Tahoma" panose="020B0604030504040204" pitchFamily="34" charset="0"/>
                          <a:ea typeface="+mn-ea"/>
                          <a:cs typeface="+mn-cs"/>
                        </a:rPr>
                        <a:t>2%</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kern="1200" dirty="0">
                          <a:solidFill>
                            <a:srgbClr val="000000"/>
                          </a:solidFill>
                          <a:effectLst/>
                          <a:latin typeface="Tahoma" panose="020B0604030504040204" pitchFamily="34" charset="0"/>
                          <a:ea typeface="+mn-ea"/>
                          <a:cs typeface="+mn-cs"/>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56746"/>
                  </a:ext>
                </a:extLst>
              </a:tr>
            </a:tbl>
          </a:graphicData>
        </a:graphic>
      </p:graphicFrame>
      <p:pic>
        <p:nvPicPr>
          <p:cNvPr id="8" name="Image 23" descr="Une image contenant reine, signe, camion, pièce&#10;&#10;Description générée automatiquement">
            <a:extLst>
              <a:ext uri="{FF2B5EF4-FFF2-40B4-BE49-F238E27FC236}">
                <a16:creationId xmlns:a16="http://schemas.microsoft.com/office/drawing/2014/main" id="{F6FCA045-273B-40B6-ADBF-D2BE2C6C7C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9150" y="1420995"/>
            <a:ext cx="612648" cy="612648"/>
          </a:xfrm>
          <a:prstGeom prst="rect">
            <a:avLst/>
          </a:prstGeom>
        </p:spPr>
      </p:pic>
      <p:pic>
        <p:nvPicPr>
          <p:cNvPr id="11" name="Image 24" descr="Une image contenant dessin&#10;&#10;Description générée automatiquement">
            <a:extLst>
              <a:ext uri="{FF2B5EF4-FFF2-40B4-BE49-F238E27FC236}">
                <a16:creationId xmlns:a16="http://schemas.microsoft.com/office/drawing/2014/main" id="{A3E310CD-EFC2-4A16-BAF5-A24E5DD6EC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3190" y="1420995"/>
            <a:ext cx="612648" cy="612648"/>
          </a:xfrm>
          <a:prstGeom prst="rect">
            <a:avLst/>
          </a:prstGeom>
        </p:spPr>
      </p:pic>
      <p:pic>
        <p:nvPicPr>
          <p:cNvPr id="12" name="Image 25" descr="Une image contenant horloge&#10;&#10;Description générée automatiquement">
            <a:extLst>
              <a:ext uri="{FF2B5EF4-FFF2-40B4-BE49-F238E27FC236}">
                <a16:creationId xmlns:a16="http://schemas.microsoft.com/office/drawing/2014/main" id="{811D9562-8FE6-41C4-B7F6-161186018E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1170" y="1420995"/>
            <a:ext cx="612648" cy="612648"/>
          </a:xfrm>
          <a:prstGeom prst="rect">
            <a:avLst/>
          </a:prstGeom>
        </p:spPr>
      </p:pic>
      <p:pic>
        <p:nvPicPr>
          <p:cNvPr id="9" name="Picture 6" descr="Autocollant drapeau italien">
            <a:extLst>
              <a:ext uri="{FF2B5EF4-FFF2-40B4-BE49-F238E27FC236}">
                <a16:creationId xmlns:a16="http://schemas.microsoft.com/office/drawing/2014/main" id="{5D9B9373-152A-4C99-B85D-B7FD01CD09F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545" t="35050" r="33819" b="34911"/>
          <a:stretch/>
        </p:blipFill>
        <p:spPr bwMode="auto">
          <a:xfrm>
            <a:off x="7457129" y="1426884"/>
            <a:ext cx="612648" cy="60087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14">
            <a:extLst>
              <a:ext uri="{FF2B5EF4-FFF2-40B4-BE49-F238E27FC236}">
                <a16:creationId xmlns:a16="http://schemas.microsoft.com/office/drawing/2014/main" id="{0AC7076F-A76C-4481-A387-5611140176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5210" y="1420995"/>
            <a:ext cx="612648" cy="612648"/>
          </a:xfrm>
          <a:prstGeom prst="rect">
            <a:avLst/>
          </a:prstGeom>
        </p:spPr>
      </p:pic>
      <p:grpSp>
        <p:nvGrpSpPr>
          <p:cNvPr id="13" name="Groupe 12">
            <a:extLst>
              <a:ext uri="{FF2B5EF4-FFF2-40B4-BE49-F238E27FC236}">
                <a16:creationId xmlns:a16="http://schemas.microsoft.com/office/drawing/2014/main" id="{75DC6E87-1C95-48FD-AF3A-AADDB93AA34A}"/>
              </a:ext>
            </a:extLst>
          </p:cNvPr>
          <p:cNvGrpSpPr/>
          <p:nvPr/>
        </p:nvGrpSpPr>
        <p:grpSpPr>
          <a:xfrm>
            <a:off x="727555" y="820927"/>
            <a:ext cx="982374" cy="360000"/>
            <a:chOff x="727555" y="820927"/>
            <a:chExt cx="982374" cy="360000"/>
          </a:xfrm>
        </p:grpSpPr>
        <p:sp>
          <p:nvSpPr>
            <p:cNvPr id="14" name="Espace réservé du texte 4">
              <a:extLst>
                <a:ext uri="{FF2B5EF4-FFF2-40B4-BE49-F238E27FC236}">
                  <a16:creationId xmlns:a16="http://schemas.microsoft.com/office/drawing/2014/main" id="{D168B749-BB9C-418F-9215-35D213C26F8F}"/>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15" name="Picture 2" descr="C:\Users\NicoC\Desktop\CEVIPOF\sample-01.png">
              <a:extLst>
                <a:ext uri="{FF2B5EF4-FFF2-40B4-BE49-F238E27FC236}">
                  <a16:creationId xmlns:a16="http://schemas.microsoft.com/office/drawing/2014/main" id="{6CD64C2E-06CE-4474-96DD-EB9809FF4627}"/>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274752906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725" y="1589088"/>
            <a:ext cx="1818126" cy="3170099"/>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0" b="1" i="0" u="none" strike="noStrike" kern="1200" cap="none" spc="0" normalizeH="0" baseline="0" noProof="0" dirty="0">
                <a:ln>
                  <a:noFill/>
                </a:ln>
                <a:solidFill>
                  <a:srgbClr val="FFFFFF"/>
                </a:solidFill>
                <a:effectLst/>
                <a:uLnTx/>
                <a:uFillTx/>
                <a:latin typeface="Tahoma" pitchFamily="34" charset="0"/>
                <a:ea typeface="+mn-ea"/>
                <a:cs typeface="Arial" charset="0"/>
              </a:rPr>
              <a:t>5</a:t>
            </a:r>
          </a:p>
        </p:txBody>
      </p:sp>
      <p:sp>
        <p:nvSpPr>
          <p:cNvPr id="31747" name="Rectangle 3"/>
          <p:cNvSpPr>
            <a:spLocks noChangeArrowheads="1"/>
          </p:cNvSpPr>
          <p:nvPr/>
        </p:nvSpPr>
        <p:spPr bwMode="auto">
          <a:xfrm>
            <a:off x="1341438" y="3602038"/>
            <a:ext cx="8564562" cy="517525"/>
          </a:xfrm>
          <a:prstGeom prst="rect">
            <a:avLst/>
          </a:prstGeom>
          <a:solidFill>
            <a:schemeClr val="tx1">
              <a:lumMod val="75000"/>
              <a:lumOff val="25000"/>
            </a:schemeClr>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kern="1200" cap="none" spc="0" normalizeH="0" baseline="0" noProof="0" dirty="0">
                <a:ln>
                  <a:noFill/>
                </a:ln>
                <a:solidFill>
                  <a:srgbClr val="FFFFFF"/>
                </a:solidFill>
                <a:effectLst/>
                <a:uLnTx/>
                <a:uFillTx/>
                <a:latin typeface="Arial" charset="0"/>
                <a:ea typeface="+mn-ea"/>
                <a:cs typeface="Arial" charset="0"/>
              </a:rPr>
              <a:t>Le rapport à l’Union Européenne</a:t>
            </a:r>
          </a:p>
        </p:txBody>
      </p:sp>
      <p:sp>
        <p:nvSpPr>
          <p:cNvPr id="12" name="Rectangle 2"/>
          <p:cNvSpPr>
            <a:spLocks noChangeArrowheads="1"/>
          </p:cNvSpPr>
          <p:nvPr/>
        </p:nvSpPr>
        <p:spPr bwMode="auto">
          <a:xfrm>
            <a:off x="1341438" y="4116388"/>
            <a:ext cx="8564562" cy="360000"/>
          </a:xfrm>
          <a:prstGeom prst="rect">
            <a:avLst/>
          </a:prstGeom>
          <a:solidFill>
            <a:srgbClr val="FCB711"/>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822616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perception des effets de l’appartenance de la France à l’UE </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27" name="Graphique 26"/>
          <p:cNvGraphicFramePr/>
          <p:nvPr>
            <p:custDataLst>
              <p:tags r:id="rId1"/>
            </p:custDataLst>
          </p:nvPr>
        </p:nvGraphicFramePr>
        <p:xfrm>
          <a:off x="3524367" y="1625241"/>
          <a:ext cx="4886364" cy="24723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Graphique 27"/>
          <p:cNvGraphicFramePr/>
          <p:nvPr>
            <p:extLst>
              <p:ext uri="{D42A27DB-BD31-4B8C-83A1-F6EECF244321}">
                <p14:modId xmlns:p14="http://schemas.microsoft.com/office/powerpoint/2010/main" val="3283647690"/>
              </p:ext>
            </p:extLst>
          </p:nvPr>
        </p:nvGraphicFramePr>
        <p:xfrm>
          <a:off x="808157" y="3846721"/>
          <a:ext cx="8775790" cy="24326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Tableau 34"/>
          <p:cNvGraphicFramePr>
            <a:graphicFrameLocks noGrp="1"/>
          </p:cNvGraphicFramePr>
          <p:nvPr/>
        </p:nvGraphicFramePr>
        <p:xfrm>
          <a:off x="997071" y="1699423"/>
          <a:ext cx="2553431" cy="1932306"/>
        </p:xfrm>
        <a:graphic>
          <a:graphicData uri="http://schemas.openxmlformats.org/drawingml/2006/table">
            <a:tbl>
              <a:tblPr/>
              <a:tblGrid>
                <a:gridCol w="2553431">
                  <a:extLst>
                    <a:ext uri="{9D8B030D-6E8A-4147-A177-3AD203B41FA5}">
                      <a16:colId xmlns:a16="http://schemas.microsoft.com/office/drawing/2014/main" val="20000"/>
                    </a:ext>
                  </a:extLst>
                </a:gridCol>
              </a:tblGrid>
              <a:tr h="470501">
                <a:tc>
                  <a:txBody>
                    <a:bodyPr/>
                    <a:lstStyle/>
                    <a:p>
                      <a:pPr algn="r" fontAlgn="ctr"/>
                      <a:r>
                        <a:rPr lang="fr-FR" sz="1200" b="0" i="0" u="none" strike="noStrike" dirty="0">
                          <a:solidFill>
                            <a:srgbClr val="404040"/>
                          </a:solidFill>
                          <a:latin typeface="Tahoma"/>
                        </a:rPr>
                        <a:t>Une bonne chose</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70501">
                <a:tc>
                  <a:txBody>
                    <a:bodyPr/>
                    <a:lstStyle/>
                    <a:p>
                      <a:pPr algn="r" fontAlgn="ctr"/>
                      <a:r>
                        <a:rPr lang="fr-FR" sz="1200" b="0" i="0" u="none" strike="noStrike" dirty="0">
                          <a:solidFill>
                            <a:srgbClr val="404040"/>
                          </a:solidFill>
                          <a:latin typeface="Tahoma"/>
                        </a:rPr>
                        <a:t>Une mauvaise chose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70501">
                <a:tc>
                  <a:txBody>
                    <a:bodyPr/>
                    <a:lstStyle/>
                    <a:p>
                      <a:pPr algn="r" fontAlgn="ctr"/>
                      <a:r>
                        <a:rPr lang="fr-FR" sz="1200" b="0" i="0" u="none" strike="noStrike" dirty="0">
                          <a:solidFill>
                            <a:srgbClr val="404040"/>
                          </a:solidFill>
                          <a:latin typeface="Tahoma"/>
                        </a:rPr>
                        <a:t>Une chose ni bonne ni mauvaise</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520803">
                <a:tc>
                  <a:txBody>
                    <a:bodyPr/>
                    <a:lstStyle/>
                    <a:p>
                      <a:pPr algn="r" fontAlgn="ctr"/>
                      <a:r>
                        <a:rPr lang="fr-FR" sz="1200" b="0" i="0" u="none" strike="noStrike" dirty="0">
                          <a:solidFill>
                            <a:srgbClr val="404040"/>
                          </a:solidFill>
                          <a:latin typeface="Tahoma"/>
                        </a:rPr>
                        <a:t>NSP</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36"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Q50. D'une manière générale, pensez-vous que le fait pour la France de faire partie de l'Union Européenne est ...</a:t>
            </a:r>
          </a:p>
        </p:txBody>
      </p:sp>
      <p:grpSp>
        <p:nvGrpSpPr>
          <p:cNvPr id="25" name="Groupe 178"/>
          <p:cNvGrpSpPr/>
          <p:nvPr/>
        </p:nvGrpSpPr>
        <p:grpSpPr>
          <a:xfrm>
            <a:off x="4085219" y="3628007"/>
            <a:ext cx="2786464" cy="215444"/>
            <a:chOff x="6180269" y="5701497"/>
            <a:chExt cx="2786464" cy="215444"/>
          </a:xfrm>
        </p:grpSpPr>
        <p:sp>
          <p:nvSpPr>
            <p:cNvPr id="26" name="ZoneTexte 144"/>
            <p:cNvSpPr txBox="1"/>
            <p:nvPr/>
          </p:nvSpPr>
          <p:spPr>
            <a:xfrm>
              <a:off x="6438477" y="5701497"/>
              <a:ext cx="2528256"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 (février 2020)</a:t>
              </a:r>
            </a:p>
          </p:txBody>
        </p:sp>
        <p:cxnSp>
          <p:nvCxnSpPr>
            <p:cNvPr id="31"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3"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aphicFrame>
        <p:nvGraphicFramePr>
          <p:cNvPr id="44" name="Group 27"/>
          <p:cNvGraphicFramePr>
            <a:graphicFrameLocks noGrp="1"/>
          </p:cNvGraphicFramePr>
          <p:nvPr>
            <p:extLst>
              <p:ext uri="{D42A27DB-BD31-4B8C-83A1-F6EECF244321}">
                <p14:modId xmlns:p14="http://schemas.microsoft.com/office/powerpoint/2010/main" val="2289923534"/>
              </p:ext>
            </p:extLst>
          </p:nvPr>
        </p:nvGraphicFramePr>
        <p:xfrm>
          <a:off x="1345722" y="6140701"/>
          <a:ext cx="7969104" cy="393192"/>
        </p:xfrm>
        <a:graphic>
          <a:graphicData uri="http://schemas.openxmlformats.org/drawingml/2006/table">
            <a:tbl>
              <a:tblPr/>
              <a:tblGrid>
                <a:gridCol w="724464">
                  <a:extLst>
                    <a:ext uri="{9D8B030D-6E8A-4147-A177-3AD203B41FA5}">
                      <a16:colId xmlns:a16="http://schemas.microsoft.com/office/drawing/2014/main" val="20002"/>
                    </a:ext>
                  </a:extLst>
                </a:gridCol>
                <a:gridCol w="724464">
                  <a:extLst>
                    <a:ext uri="{9D8B030D-6E8A-4147-A177-3AD203B41FA5}">
                      <a16:colId xmlns:a16="http://schemas.microsoft.com/office/drawing/2014/main" val="20003"/>
                    </a:ext>
                  </a:extLst>
                </a:gridCol>
                <a:gridCol w="724464">
                  <a:extLst>
                    <a:ext uri="{9D8B030D-6E8A-4147-A177-3AD203B41FA5}">
                      <a16:colId xmlns:a16="http://schemas.microsoft.com/office/drawing/2014/main" val="20004"/>
                    </a:ext>
                  </a:extLst>
                </a:gridCol>
                <a:gridCol w="724464">
                  <a:extLst>
                    <a:ext uri="{9D8B030D-6E8A-4147-A177-3AD203B41FA5}">
                      <a16:colId xmlns:a16="http://schemas.microsoft.com/office/drawing/2014/main" val="20005"/>
                    </a:ext>
                  </a:extLst>
                </a:gridCol>
                <a:gridCol w="724464">
                  <a:extLst>
                    <a:ext uri="{9D8B030D-6E8A-4147-A177-3AD203B41FA5}">
                      <a16:colId xmlns:a16="http://schemas.microsoft.com/office/drawing/2014/main" val="20006"/>
                    </a:ext>
                  </a:extLst>
                </a:gridCol>
                <a:gridCol w="724464">
                  <a:extLst>
                    <a:ext uri="{9D8B030D-6E8A-4147-A177-3AD203B41FA5}">
                      <a16:colId xmlns:a16="http://schemas.microsoft.com/office/drawing/2014/main" val="20007"/>
                    </a:ext>
                  </a:extLst>
                </a:gridCol>
                <a:gridCol w="724464">
                  <a:extLst>
                    <a:ext uri="{9D8B030D-6E8A-4147-A177-3AD203B41FA5}">
                      <a16:colId xmlns:a16="http://schemas.microsoft.com/office/drawing/2014/main" val="20008"/>
                    </a:ext>
                  </a:extLst>
                </a:gridCol>
                <a:gridCol w="724464">
                  <a:extLst>
                    <a:ext uri="{9D8B030D-6E8A-4147-A177-3AD203B41FA5}">
                      <a16:colId xmlns:a16="http://schemas.microsoft.com/office/drawing/2014/main" val="2254843063"/>
                    </a:ext>
                  </a:extLst>
                </a:gridCol>
                <a:gridCol w="724464">
                  <a:extLst>
                    <a:ext uri="{9D8B030D-6E8A-4147-A177-3AD203B41FA5}">
                      <a16:colId xmlns:a16="http://schemas.microsoft.com/office/drawing/2014/main" val="584533735"/>
                    </a:ext>
                  </a:extLst>
                </a:gridCol>
                <a:gridCol w="724464">
                  <a:extLst>
                    <a:ext uri="{9D8B030D-6E8A-4147-A177-3AD203B41FA5}">
                      <a16:colId xmlns:a16="http://schemas.microsoft.com/office/drawing/2014/main" val="1494490693"/>
                    </a:ext>
                  </a:extLst>
                </a:gridCol>
                <a:gridCol w="724464">
                  <a:extLst>
                    <a:ext uri="{9D8B030D-6E8A-4147-A177-3AD203B41FA5}">
                      <a16:colId xmlns:a16="http://schemas.microsoft.com/office/drawing/2014/main" val="3548466397"/>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Octobre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2011</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err="1">
                          <a:ln>
                            <a:noFill/>
                          </a:ln>
                          <a:solidFill>
                            <a:schemeClr val="bg2">
                              <a:lumMod val="50000"/>
                            </a:schemeClr>
                          </a:solidFill>
                          <a:effectLst/>
                          <a:latin typeface="Tahoma" pitchFamily="34" charset="0"/>
                          <a:ea typeface="+mn-ea"/>
                          <a:cs typeface="+mn-cs"/>
                        </a:rPr>
                        <a:t>Février</a:t>
                      </a: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9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9" name="Groupe 64">
            <a:extLst>
              <a:ext uri="{FF2B5EF4-FFF2-40B4-BE49-F238E27FC236}">
                <a16:creationId xmlns:a16="http://schemas.microsoft.com/office/drawing/2014/main" id="{7EA1E905-4166-46E5-898B-A68A2ACF6C16}"/>
              </a:ext>
            </a:extLst>
          </p:cNvPr>
          <p:cNvGrpSpPr/>
          <p:nvPr/>
        </p:nvGrpSpPr>
        <p:grpSpPr>
          <a:xfrm>
            <a:off x="6197735" y="2772902"/>
            <a:ext cx="309894" cy="215444"/>
            <a:chOff x="6413168" y="2748837"/>
            <a:chExt cx="309894" cy="215444"/>
          </a:xfrm>
        </p:grpSpPr>
        <p:cxnSp>
          <p:nvCxnSpPr>
            <p:cNvPr id="30" name="Connecteur droit avec flèche 65">
              <a:extLst>
                <a:ext uri="{FF2B5EF4-FFF2-40B4-BE49-F238E27FC236}">
                  <a16:creationId xmlns:a16="http://schemas.microsoft.com/office/drawing/2014/main" id="{9821E714-A715-45AA-BE80-266FC90ED5A2}"/>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32" name="Rectangle 23">
              <a:extLst>
                <a:ext uri="{FF2B5EF4-FFF2-40B4-BE49-F238E27FC236}">
                  <a16:creationId xmlns:a16="http://schemas.microsoft.com/office/drawing/2014/main" id="{C9880C77-FA85-4C2E-A6C2-ADB1A1097E38}"/>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33" name="Groupe 45">
            <a:extLst>
              <a:ext uri="{FF2B5EF4-FFF2-40B4-BE49-F238E27FC236}">
                <a16:creationId xmlns:a16="http://schemas.microsoft.com/office/drawing/2014/main" id="{9EC6CD98-4029-4622-9CD8-3F4AD07D9A6E}"/>
              </a:ext>
            </a:extLst>
          </p:cNvPr>
          <p:cNvGrpSpPr/>
          <p:nvPr/>
        </p:nvGrpSpPr>
        <p:grpSpPr>
          <a:xfrm>
            <a:off x="7283423" y="1847555"/>
            <a:ext cx="318011" cy="215444"/>
            <a:chOff x="6438181" y="3346935"/>
            <a:chExt cx="318011" cy="215444"/>
          </a:xfrm>
        </p:grpSpPr>
        <p:cxnSp>
          <p:nvCxnSpPr>
            <p:cNvPr id="34" name="Connecteur droit avec flèche 46">
              <a:extLst>
                <a:ext uri="{FF2B5EF4-FFF2-40B4-BE49-F238E27FC236}">
                  <a16:creationId xmlns:a16="http://schemas.microsoft.com/office/drawing/2014/main" id="{D0CC9F32-544C-434E-ABBE-683264ECF678}"/>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sp>
          <p:nvSpPr>
            <p:cNvPr id="37" name="Rectangle 50">
              <a:extLst>
                <a:ext uri="{FF2B5EF4-FFF2-40B4-BE49-F238E27FC236}">
                  <a16:creationId xmlns:a16="http://schemas.microsoft.com/office/drawing/2014/main" id="{40346CE4-F364-40B5-A237-5EDD92E26B8C}"/>
                </a:ext>
              </a:extLst>
            </p:cNvPr>
            <p:cNvSpPr/>
            <p:nvPr/>
          </p:nvSpPr>
          <p:spPr>
            <a:xfrm>
              <a:off x="6488170" y="3346935"/>
              <a:ext cx="26802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BBE0E3">
                      <a:lumMod val="10000"/>
                    </a:srgbClr>
                  </a:solidFill>
                  <a:effectLst/>
                  <a:uLnTx/>
                  <a:uFillTx/>
                  <a:latin typeface="Tahoma" pitchFamily="34" charset="0"/>
                  <a:ea typeface="+mn-ea"/>
                  <a:cs typeface="Tahoma" pitchFamily="34" charset="0"/>
                </a:rPr>
                <a:t>=</a:t>
              </a:r>
              <a:endParaRPr kumimoji="0" lang="fr-FR" sz="800" b="1" i="0" u="none" strike="noStrike" kern="1200" cap="none" spc="0" normalizeH="0" baseline="0" noProof="0" dirty="0">
                <a:ln>
                  <a:noFill/>
                </a:ln>
                <a:solidFill>
                  <a:srgbClr val="BBE0E3">
                    <a:lumMod val="10000"/>
                  </a:srgbClr>
                </a:solidFill>
                <a:effectLst/>
                <a:uLnTx/>
                <a:uFillTx/>
                <a:latin typeface="Tahoma" pitchFamily="34" charset="0"/>
                <a:ea typeface="+mn-ea"/>
                <a:cs typeface="Arial" charset="0"/>
              </a:endParaRPr>
            </a:p>
          </p:txBody>
        </p:sp>
      </p:grpSp>
      <p:grpSp>
        <p:nvGrpSpPr>
          <p:cNvPr id="38" name="Groupe 45">
            <a:extLst>
              <a:ext uri="{FF2B5EF4-FFF2-40B4-BE49-F238E27FC236}">
                <a16:creationId xmlns:a16="http://schemas.microsoft.com/office/drawing/2014/main" id="{96F1CAAF-B85B-495B-971A-037214AB14FB}"/>
              </a:ext>
            </a:extLst>
          </p:cNvPr>
          <p:cNvGrpSpPr/>
          <p:nvPr/>
        </p:nvGrpSpPr>
        <p:grpSpPr>
          <a:xfrm>
            <a:off x="5660406" y="2310572"/>
            <a:ext cx="318011" cy="215444"/>
            <a:chOff x="6438181" y="3346935"/>
            <a:chExt cx="318011" cy="215444"/>
          </a:xfrm>
        </p:grpSpPr>
        <p:cxnSp>
          <p:nvCxnSpPr>
            <p:cNvPr id="39" name="Connecteur droit avec flèche 46">
              <a:extLst>
                <a:ext uri="{FF2B5EF4-FFF2-40B4-BE49-F238E27FC236}">
                  <a16:creationId xmlns:a16="http://schemas.microsoft.com/office/drawing/2014/main" id="{0F00A6DB-4C83-4FA9-A7AE-F3F1B075EF2C}"/>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sp>
          <p:nvSpPr>
            <p:cNvPr id="40" name="Rectangle 50">
              <a:extLst>
                <a:ext uri="{FF2B5EF4-FFF2-40B4-BE49-F238E27FC236}">
                  <a16:creationId xmlns:a16="http://schemas.microsoft.com/office/drawing/2014/main" id="{B46A282B-9F0E-4E4C-90BC-1F0D7D6388E6}"/>
                </a:ext>
              </a:extLst>
            </p:cNvPr>
            <p:cNvSpPr/>
            <p:nvPr/>
          </p:nvSpPr>
          <p:spPr>
            <a:xfrm>
              <a:off x="6488170" y="3346935"/>
              <a:ext cx="26802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BBE0E3">
                      <a:lumMod val="10000"/>
                    </a:srgbClr>
                  </a:solidFill>
                  <a:effectLst/>
                  <a:uLnTx/>
                  <a:uFillTx/>
                  <a:latin typeface="Tahoma" pitchFamily="34" charset="0"/>
                  <a:ea typeface="+mn-ea"/>
                  <a:cs typeface="Tahoma" pitchFamily="34" charset="0"/>
                </a:rPr>
                <a:t>=</a:t>
              </a:r>
              <a:endParaRPr kumimoji="0" lang="fr-FR" sz="800" b="1" i="0" u="none" strike="noStrike" kern="1200" cap="none" spc="0" normalizeH="0" baseline="0" noProof="0" dirty="0">
                <a:ln>
                  <a:noFill/>
                </a:ln>
                <a:solidFill>
                  <a:srgbClr val="BBE0E3">
                    <a:lumMod val="10000"/>
                  </a:srgbClr>
                </a:solidFill>
                <a:effectLst/>
                <a:uLnTx/>
                <a:uFillTx/>
                <a:latin typeface="Tahoma" pitchFamily="34" charset="0"/>
                <a:ea typeface="+mn-ea"/>
                <a:cs typeface="Arial" charset="0"/>
              </a:endParaRPr>
            </a:p>
          </p:txBody>
        </p:sp>
      </p:grpSp>
      <p:grpSp>
        <p:nvGrpSpPr>
          <p:cNvPr id="41" name="Groupe 63">
            <a:extLst>
              <a:ext uri="{FF2B5EF4-FFF2-40B4-BE49-F238E27FC236}">
                <a16:creationId xmlns:a16="http://schemas.microsoft.com/office/drawing/2014/main" id="{35715436-3946-4D97-BA0F-0991D6BD88EC}"/>
              </a:ext>
            </a:extLst>
          </p:cNvPr>
          <p:cNvGrpSpPr/>
          <p:nvPr/>
        </p:nvGrpSpPr>
        <p:grpSpPr>
          <a:xfrm>
            <a:off x="4225226" y="3268086"/>
            <a:ext cx="348366" cy="215444"/>
            <a:chOff x="6413168" y="3047886"/>
            <a:chExt cx="348366" cy="215444"/>
          </a:xfrm>
        </p:grpSpPr>
        <p:cxnSp>
          <p:nvCxnSpPr>
            <p:cNvPr id="42" name="Connecteur droit avec flèche 73">
              <a:extLst>
                <a:ext uri="{FF2B5EF4-FFF2-40B4-BE49-F238E27FC236}">
                  <a16:creationId xmlns:a16="http://schemas.microsoft.com/office/drawing/2014/main" id="{BEDFF7F8-44F3-4EC9-BF49-89D256DFCB39}"/>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45" name="Rectangle 44">
              <a:extLst>
                <a:ext uri="{FF2B5EF4-FFF2-40B4-BE49-F238E27FC236}">
                  <a16:creationId xmlns:a16="http://schemas.microsoft.com/office/drawing/2014/main" id="{4C583807-3BEA-46CC-AB2A-6F7CCFC72337}"/>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sp>
        <p:nvSpPr>
          <p:cNvPr id="46" name="ZoneTexte 33">
            <a:extLst>
              <a:ext uri="{FF2B5EF4-FFF2-40B4-BE49-F238E27FC236}">
                <a16:creationId xmlns:a16="http://schemas.microsoft.com/office/drawing/2014/main" id="{28A60AF6-3781-41DB-B70E-6C2D88626CAB}"/>
              </a:ext>
            </a:extLst>
          </p:cNvPr>
          <p:cNvSpPr txBox="1"/>
          <p:nvPr/>
        </p:nvSpPr>
        <p:spPr>
          <a:xfrm>
            <a:off x="8099520" y="3508393"/>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47" name="Groupe 34">
            <a:extLst>
              <a:ext uri="{FF2B5EF4-FFF2-40B4-BE49-F238E27FC236}">
                <a16:creationId xmlns:a16="http://schemas.microsoft.com/office/drawing/2014/main" id="{9E45F74F-125C-4A50-9B7F-7DB76AC8EF2C}"/>
              </a:ext>
            </a:extLst>
          </p:cNvPr>
          <p:cNvGrpSpPr/>
          <p:nvPr/>
        </p:nvGrpSpPr>
        <p:grpSpPr>
          <a:xfrm>
            <a:off x="7987927" y="3545039"/>
            <a:ext cx="180000" cy="221666"/>
            <a:chOff x="8321205" y="1842135"/>
            <a:chExt cx="180000" cy="221666"/>
          </a:xfrm>
        </p:grpSpPr>
        <p:sp>
          <p:nvSpPr>
            <p:cNvPr id="48" name="Ellipse 35">
              <a:extLst>
                <a:ext uri="{FF2B5EF4-FFF2-40B4-BE49-F238E27FC236}">
                  <a16:creationId xmlns:a16="http://schemas.microsoft.com/office/drawing/2014/main" id="{9FA86C02-B36B-4434-9AF3-74C2E5F13CF5}"/>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9" name="Triangle isocèle 36">
              <a:extLst>
                <a:ext uri="{FF2B5EF4-FFF2-40B4-BE49-F238E27FC236}">
                  <a16:creationId xmlns:a16="http://schemas.microsoft.com/office/drawing/2014/main" id="{76F00EE6-3887-4DD0-9B31-377D5CE701D4}"/>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0" name="Rectangle 37">
              <a:extLst>
                <a:ext uri="{FF2B5EF4-FFF2-40B4-BE49-F238E27FC236}">
                  <a16:creationId xmlns:a16="http://schemas.microsoft.com/office/drawing/2014/main" id="{DC5AD327-DDAC-413F-94E9-70D2830917EF}"/>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51" name="Groupe 38">
            <a:extLst>
              <a:ext uri="{FF2B5EF4-FFF2-40B4-BE49-F238E27FC236}">
                <a16:creationId xmlns:a16="http://schemas.microsoft.com/office/drawing/2014/main" id="{2364A9F1-A15E-4AA7-BBF3-EC6383413675}"/>
              </a:ext>
            </a:extLst>
          </p:cNvPr>
          <p:cNvGrpSpPr>
            <a:grpSpLocks noChangeAspect="1"/>
          </p:cNvGrpSpPr>
          <p:nvPr/>
        </p:nvGrpSpPr>
        <p:grpSpPr>
          <a:xfrm>
            <a:off x="8153641" y="6026873"/>
            <a:ext cx="116933" cy="144000"/>
            <a:chOff x="8321205" y="1842135"/>
            <a:chExt cx="180000" cy="221666"/>
          </a:xfrm>
        </p:grpSpPr>
        <p:sp>
          <p:nvSpPr>
            <p:cNvPr id="52" name="Ellipse 39">
              <a:extLst>
                <a:ext uri="{FF2B5EF4-FFF2-40B4-BE49-F238E27FC236}">
                  <a16:creationId xmlns:a16="http://schemas.microsoft.com/office/drawing/2014/main" id="{D4DEE565-3DCD-4C9E-8FE0-420F9155A6D9}"/>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3" name="Triangle isocèle 40">
              <a:extLst>
                <a:ext uri="{FF2B5EF4-FFF2-40B4-BE49-F238E27FC236}">
                  <a16:creationId xmlns:a16="http://schemas.microsoft.com/office/drawing/2014/main" id="{9D57A035-36E6-4FB8-8C92-43454C787498}"/>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54" name="Rectangle 41">
              <a:extLst>
                <a:ext uri="{FF2B5EF4-FFF2-40B4-BE49-F238E27FC236}">
                  <a16:creationId xmlns:a16="http://schemas.microsoft.com/office/drawing/2014/main" id="{4A689383-A1B7-454F-9175-08B2CA694EB4}"/>
                </a:ext>
              </a:extLst>
            </p:cNvPr>
            <p:cNvSpPr>
              <a:spLocks noChangeAspect="1"/>
            </p:cNvSpPr>
            <p:nvPr/>
          </p:nvSpPr>
          <p:spPr>
            <a:xfrm>
              <a:off x="8339446"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pic>
        <p:nvPicPr>
          <p:cNvPr id="56" name="Image 55" descr="Une image contenant texte, clipart&#10;&#10;Description générée automatiquement">
            <a:extLst>
              <a:ext uri="{FF2B5EF4-FFF2-40B4-BE49-F238E27FC236}">
                <a16:creationId xmlns:a16="http://schemas.microsoft.com/office/drawing/2014/main" id="{4EF7F44E-30D9-454B-AEB1-38B7231A06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52995047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 perception des effets de l’appartenance à l’UE </a:t>
                      </a:r>
                      <a:endParaRPr lang="fr-FR" sz="24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6" name="Espace réservé du texte 2"/>
          <p:cNvSpPr txBox="1">
            <a:spLocks/>
          </p:cNvSpPr>
          <p:nvPr>
            <p:custDataLst>
              <p:tags r:id="rId1"/>
            </p:custDataLst>
          </p:nvPr>
        </p:nvSpPr>
        <p:spPr>
          <a:xfrm>
            <a:off x="1777041" y="780386"/>
            <a:ext cx="8128959"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Q50. D'une manière générale, pensez-vous que le fait pour la France / Allemagne / Italie de faire partie de l'Union Européenne est (« était » pour le Royaume-Uni) ...</a:t>
            </a:r>
          </a:p>
        </p:txBody>
      </p:sp>
      <p:graphicFrame>
        <p:nvGraphicFramePr>
          <p:cNvPr id="23" name="Tableau 22">
            <a:extLst>
              <a:ext uri="{FF2B5EF4-FFF2-40B4-BE49-F238E27FC236}">
                <a16:creationId xmlns:a16="http://schemas.microsoft.com/office/drawing/2014/main" id="{0D7BCF47-4224-469A-8172-319EF797131C}"/>
              </a:ext>
            </a:extLst>
          </p:cNvPr>
          <p:cNvGraphicFramePr>
            <a:graphicFrameLocks noGrp="1"/>
          </p:cNvGraphicFramePr>
          <p:nvPr>
            <p:extLst>
              <p:ext uri="{D42A27DB-BD31-4B8C-83A1-F6EECF244321}">
                <p14:modId xmlns:p14="http://schemas.microsoft.com/office/powerpoint/2010/main" val="2990063752"/>
              </p:ext>
            </p:extLst>
          </p:nvPr>
        </p:nvGraphicFramePr>
        <p:xfrm>
          <a:off x="1958884" y="2462347"/>
          <a:ext cx="6505607" cy="2821658"/>
        </p:xfrm>
        <a:graphic>
          <a:graphicData uri="http://schemas.openxmlformats.org/drawingml/2006/table">
            <a:tbl>
              <a:tblPr>
                <a:tableStyleId>{5C22544A-7EE6-4342-B048-85BDC9FD1C3A}</a:tableStyleId>
              </a:tblPr>
              <a:tblGrid>
                <a:gridCol w="1968677">
                  <a:extLst>
                    <a:ext uri="{9D8B030D-6E8A-4147-A177-3AD203B41FA5}">
                      <a16:colId xmlns:a16="http://schemas.microsoft.com/office/drawing/2014/main" val="2281626971"/>
                    </a:ext>
                  </a:extLst>
                </a:gridCol>
                <a:gridCol w="907386">
                  <a:extLst>
                    <a:ext uri="{9D8B030D-6E8A-4147-A177-3AD203B41FA5}">
                      <a16:colId xmlns:a16="http://schemas.microsoft.com/office/drawing/2014/main" val="1154160045"/>
                    </a:ext>
                  </a:extLst>
                </a:gridCol>
                <a:gridCol w="907386">
                  <a:extLst>
                    <a:ext uri="{9D8B030D-6E8A-4147-A177-3AD203B41FA5}">
                      <a16:colId xmlns:a16="http://schemas.microsoft.com/office/drawing/2014/main" val="4251480744"/>
                    </a:ext>
                  </a:extLst>
                </a:gridCol>
                <a:gridCol w="907386">
                  <a:extLst>
                    <a:ext uri="{9D8B030D-6E8A-4147-A177-3AD203B41FA5}">
                      <a16:colId xmlns:a16="http://schemas.microsoft.com/office/drawing/2014/main" val="789682629"/>
                    </a:ext>
                  </a:extLst>
                </a:gridCol>
                <a:gridCol w="907386">
                  <a:extLst>
                    <a:ext uri="{9D8B030D-6E8A-4147-A177-3AD203B41FA5}">
                      <a16:colId xmlns:a16="http://schemas.microsoft.com/office/drawing/2014/main" val="1358923703"/>
                    </a:ext>
                  </a:extLst>
                </a:gridCol>
                <a:gridCol w="907386">
                  <a:extLst>
                    <a:ext uri="{9D8B030D-6E8A-4147-A177-3AD203B41FA5}">
                      <a16:colId xmlns:a16="http://schemas.microsoft.com/office/drawing/2014/main" val="3255588812"/>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612000">
                <a:tc>
                  <a:txBody>
                    <a:bodyPr/>
                    <a:lstStyle/>
                    <a:p>
                      <a:pPr algn="r" fontAlgn="ctr"/>
                      <a:r>
                        <a:rPr lang="fr-FR" sz="1200" b="0" i="0" u="none" strike="noStrike" dirty="0">
                          <a:solidFill>
                            <a:srgbClr val="404040"/>
                          </a:solidFill>
                          <a:latin typeface="Tahoma"/>
                        </a:rPr>
                        <a:t>Une bonne chose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50%</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52%</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43%</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57%</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612000">
                <a:tc>
                  <a:txBody>
                    <a:bodyPr/>
                    <a:lstStyle/>
                    <a:p>
                      <a:pPr algn="r" fontAlgn="ctr"/>
                      <a:r>
                        <a:rPr lang="fr-FR" sz="1200" b="0" i="0" u="none" strike="noStrike" dirty="0">
                          <a:solidFill>
                            <a:srgbClr val="404040"/>
                          </a:solidFill>
                          <a:latin typeface="Tahoma"/>
                        </a:rPr>
                        <a:t>Une mauvaise chose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612000">
                <a:tc>
                  <a:txBody>
                    <a:bodyPr/>
                    <a:lstStyle/>
                    <a:p>
                      <a:pPr algn="r" fontAlgn="ctr"/>
                      <a:r>
                        <a:rPr lang="fr-FR" sz="1200" b="0" i="0" u="none" strike="noStrike" dirty="0">
                          <a:solidFill>
                            <a:srgbClr val="404040"/>
                          </a:solidFill>
                          <a:latin typeface="Tahoma"/>
                        </a:rPr>
                        <a:t>Une chose ni bonne ni mauvaise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612000">
                <a:tc>
                  <a:txBody>
                    <a:bodyPr/>
                    <a:lstStyle/>
                    <a:p>
                      <a:pPr algn="r" fontAlgn="ctr"/>
                      <a:r>
                        <a:rPr lang="fr-FR" sz="1200" b="0" i="0" u="none" strike="noStrike" dirty="0">
                          <a:solidFill>
                            <a:srgbClr val="404040"/>
                          </a:solidFill>
                          <a:latin typeface="Tahoma"/>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bl>
          </a:graphicData>
        </a:graphic>
      </p:graphicFrame>
      <p:pic>
        <p:nvPicPr>
          <p:cNvPr id="13" name="Image 4" descr="Une image contenant texte, clipart&#10;&#10;Description générée automatiquement">
            <a:extLst>
              <a:ext uri="{FF2B5EF4-FFF2-40B4-BE49-F238E27FC236}">
                <a16:creationId xmlns:a16="http://schemas.microsoft.com/office/drawing/2014/main" id="{B84368A5-B6F3-4C4D-9DEF-208C7B3337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5192" y="1900765"/>
            <a:ext cx="612000" cy="612000"/>
          </a:xfrm>
          <a:prstGeom prst="rect">
            <a:avLst/>
          </a:prstGeom>
        </p:spPr>
      </p:pic>
      <p:pic>
        <p:nvPicPr>
          <p:cNvPr id="14" name="Image 8">
            <a:extLst>
              <a:ext uri="{FF2B5EF4-FFF2-40B4-BE49-F238E27FC236}">
                <a16:creationId xmlns:a16="http://schemas.microsoft.com/office/drawing/2014/main" id="{FFEB6F70-EBE3-4451-8D2E-1F91EF3F5E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5796" y="1900765"/>
            <a:ext cx="612000" cy="612000"/>
          </a:xfrm>
          <a:prstGeom prst="rect">
            <a:avLst/>
          </a:prstGeom>
        </p:spPr>
      </p:pic>
      <p:pic>
        <p:nvPicPr>
          <p:cNvPr id="15" name="Image 10">
            <a:extLst>
              <a:ext uri="{FF2B5EF4-FFF2-40B4-BE49-F238E27FC236}">
                <a16:creationId xmlns:a16="http://schemas.microsoft.com/office/drawing/2014/main" id="{EB84FDDB-063D-40C8-AAD0-34B0964BF1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3382" y="1900765"/>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341AA0F0-F057-4BE0-B313-E78D8EEF06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7541" y="1900765"/>
            <a:ext cx="612000" cy="612000"/>
          </a:xfrm>
          <a:prstGeom prst="rect">
            <a:avLst/>
          </a:prstGeom>
        </p:spPr>
      </p:pic>
      <p:graphicFrame>
        <p:nvGraphicFramePr>
          <p:cNvPr id="2" name="Tabela 1">
            <a:extLst>
              <a:ext uri="{FF2B5EF4-FFF2-40B4-BE49-F238E27FC236}">
                <a16:creationId xmlns:a16="http://schemas.microsoft.com/office/drawing/2014/main" id="{53850311-0E3B-4447-92B1-2305941FC9CA}"/>
              </a:ext>
            </a:extLst>
          </p:cNvPr>
          <p:cNvGraphicFramePr>
            <a:graphicFrameLocks noGrp="1"/>
          </p:cNvGraphicFramePr>
          <p:nvPr>
            <p:extLst>
              <p:ext uri="{D42A27DB-BD31-4B8C-83A1-F6EECF244321}">
                <p14:modId xmlns:p14="http://schemas.microsoft.com/office/powerpoint/2010/main" val="2019508170"/>
              </p:ext>
            </p:extLst>
          </p:nvPr>
        </p:nvGraphicFramePr>
        <p:xfrm>
          <a:off x="5750343" y="2848557"/>
          <a:ext cx="364067" cy="1825044"/>
        </p:xfrm>
        <a:graphic>
          <a:graphicData uri="http://schemas.openxmlformats.org/drawingml/2006/table">
            <a:tbl>
              <a:tblPr/>
              <a:tblGrid>
                <a:gridCol w="364067">
                  <a:extLst>
                    <a:ext uri="{9D8B030D-6E8A-4147-A177-3AD203B41FA5}">
                      <a16:colId xmlns:a16="http://schemas.microsoft.com/office/drawing/2014/main" val="591361945"/>
                    </a:ext>
                  </a:extLst>
                </a:gridCol>
              </a:tblGrid>
              <a:tr h="608348">
                <a:tc>
                  <a:txBody>
                    <a:bodyPr/>
                    <a:lstStyle/>
                    <a:p>
                      <a:pPr algn="l" fontAlgn="ctr"/>
                      <a:r>
                        <a:rPr lang="fr-FR" sz="800" b="1" i="0" u="none" strike="noStrike">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408465053"/>
                  </a:ext>
                </a:extLst>
              </a:tr>
              <a:tr h="608348">
                <a:tc>
                  <a:txBody>
                    <a:bodyPr/>
                    <a:lstStyle/>
                    <a:p>
                      <a:pPr algn="l" fontAlgn="ctr"/>
                      <a:r>
                        <a:rPr lang="fr-FR" sz="800" b="1" i="0" u="none" strike="noStrike">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680411680"/>
                  </a:ext>
                </a:extLst>
              </a:tr>
              <a:tr h="608348">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527610936"/>
                  </a:ext>
                </a:extLst>
              </a:tr>
            </a:tbl>
          </a:graphicData>
        </a:graphic>
      </p:graphicFrame>
      <p:cxnSp>
        <p:nvCxnSpPr>
          <p:cNvPr id="25" name="Connecteur droit avec flèche 48">
            <a:extLst>
              <a:ext uri="{FF2B5EF4-FFF2-40B4-BE49-F238E27FC236}">
                <a16:creationId xmlns:a16="http://schemas.microsoft.com/office/drawing/2014/main" id="{83C9071B-D429-447F-B44C-E771F747D02D}"/>
              </a:ext>
            </a:extLst>
          </p:cNvPr>
          <p:cNvCxnSpPr/>
          <p:nvPr/>
        </p:nvCxnSpPr>
        <p:spPr bwMode="auto">
          <a:xfrm rot="2700000" flipV="1">
            <a:off x="5558965" y="309792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26" name="Connecteur droit avec flèche 48">
            <a:extLst>
              <a:ext uri="{FF2B5EF4-FFF2-40B4-BE49-F238E27FC236}">
                <a16:creationId xmlns:a16="http://schemas.microsoft.com/office/drawing/2014/main" id="{08A6B110-D44C-49B5-8BC3-A5C69F6657C3}"/>
              </a:ext>
            </a:extLst>
          </p:cNvPr>
          <p:cNvCxnSpPr/>
          <p:nvPr/>
        </p:nvCxnSpPr>
        <p:spPr bwMode="auto">
          <a:xfrm rot="2700000" flipV="1">
            <a:off x="5558965" y="370752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27" name="Connecteur droit avec flèche 65">
            <a:extLst>
              <a:ext uri="{FF2B5EF4-FFF2-40B4-BE49-F238E27FC236}">
                <a16:creationId xmlns:a16="http://schemas.microsoft.com/office/drawing/2014/main" id="{747999DD-C556-4F98-B87E-E6CE62F293F4}"/>
              </a:ext>
            </a:extLst>
          </p:cNvPr>
          <p:cNvCxnSpPr/>
          <p:nvPr/>
        </p:nvCxnSpPr>
        <p:spPr bwMode="auto">
          <a:xfrm>
            <a:off x="5579703" y="43145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28" name="Tabela 27">
            <a:extLst>
              <a:ext uri="{FF2B5EF4-FFF2-40B4-BE49-F238E27FC236}">
                <a16:creationId xmlns:a16="http://schemas.microsoft.com/office/drawing/2014/main" id="{A3727D06-C313-4DDA-93CC-0E4D88C8A274}"/>
              </a:ext>
            </a:extLst>
          </p:cNvPr>
          <p:cNvGraphicFramePr>
            <a:graphicFrameLocks noGrp="1"/>
          </p:cNvGraphicFramePr>
          <p:nvPr>
            <p:extLst>
              <p:ext uri="{D42A27DB-BD31-4B8C-83A1-F6EECF244321}">
                <p14:modId xmlns:p14="http://schemas.microsoft.com/office/powerpoint/2010/main" val="1931309599"/>
              </p:ext>
            </p:extLst>
          </p:nvPr>
        </p:nvGraphicFramePr>
        <p:xfrm>
          <a:off x="6639499" y="2848557"/>
          <a:ext cx="364067" cy="1825044"/>
        </p:xfrm>
        <a:graphic>
          <a:graphicData uri="http://schemas.openxmlformats.org/drawingml/2006/table">
            <a:tbl>
              <a:tblPr/>
              <a:tblGrid>
                <a:gridCol w="364067">
                  <a:extLst>
                    <a:ext uri="{9D8B030D-6E8A-4147-A177-3AD203B41FA5}">
                      <a16:colId xmlns:a16="http://schemas.microsoft.com/office/drawing/2014/main" val="591361945"/>
                    </a:ext>
                  </a:extLst>
                </a:gridCol>
              </a:tblGrid>
              <a:tr h="608348">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408465053"/>
                  </a:ext>
                </a:extLst>
              </a:tr>
              <a:tr h="608348">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680411680"/>
                  </a:ext>
                </a:extLst>
              </a:tr>
              <a:tr h="608348">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527610936"/>
                  </a:ext>
                </a:extLst>
              </a:tr>
            </a:tbl>
          </a:graphicData>
        </a:graphic>
      </p:graphicFrame>
      <p:cxnSp>
        <p:nvCxnSpPr>
          <p:cNvPr id="31" name="Connecteur droit avec flèche 65">
            <a:extLst>
              <a:ext uri="{FF2B5EF4-FFF2-40B4-BE49-F238E27FC236}">
                <a16:creationId xmlns:a16="http://schemas.microsoft.com/office/drawing/2014/main" id="{2DF347BE-FE37-4226-9D68-526E983163C3}"/>
              </a:ext>
            </a:extLst>
          </p:cNvPr>
          <p:cNvCxnSpPr/>
          <p:nvPr/>
        </p:nvCxnSpPr>
        <p:spPr bwMode="auto">
          <a:xfrm>
            <a:off x="6477248" y="43145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2" name="Connecteur droit avec flèche 65">
            <a:extLst>
              <a:ext uri="{FF2B5EF4-FFF2-40B4-BE49-F238E27FC236}">
                <a16:creationId xmlns:a16="http://schemas.microsoft.com/office/drawing/2014/main" id="{45FFE41D-CEAC-4DEC-BA78-AB3760C50878}"/>
              </a:ext>
            </a:extLst>
          </p:cNvPr>
          <p:cNvCxnSpPr/>
          <p:nvPr/>
        </p:nvCxnSpPr>
        <p:spPr bwMode="auto">
          <a:xfrm>
            <a:off x="6477248" y="31037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5" name="Connecteur droit avec flèche 73">
            <a:extLst>
              <a:ext uri="{FF2B5EF4-FFF2-40B4-BE49-F238E27FC236}">
                <a16:creationId xmlns:a16="http://schemas.microsoft.com/office/drawing/2014/main" id="{D2889751-C815-4C97-AAA0-040035EEB364}"/>
              </a:ext>
            </a:extLst>
          </p:cNvPr>
          <p:cNvCxnSpPr/>
          <p:nvPr/>
        </p:nvCxnSpPr>
        <p:spPr bwMode="auto">
          <a:xfrm flipV="1">
            <a:off x="6514337" y="36945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aphicFrame>
        <p:nvGraphicFramePr>
          <p:cNvPr id="3" name="Tabela 2">
            <a:extLst>
              <a:ext uri="{FF2B5EF4-FFF2-40B4-BE49-F238E27FC236}">
                <a16:creationId xmlns:a16="http://schemas.microsoft.com/office/drawing/2014/main" id="{FC7AD6A3-A66E-495D-A5CD-3A20B45EDB02}"/>
              </a:ext>
            </a:extLst>
          </p:cNvPr>
          <p:cNvGraphicFramePr>
            <a:graphicFrameLocks noGrp="1"/>
          </p:cNvGraphicFramePr>
          <p:nvPr>
            <p:extLst>
              <p:ext uri="{D42A27DB-BD31-4B8C-83A1-F6EECF244321}">
                <p14:modId xmlns:p14="http://schemas.microsoft.com/office/powerpoint/2010/main" val="2670900595"/>
              </p:ext>
            </p:extLst>
          </p:nvPr>
        </p:nvGraphicFramePr>
        <p:xfrm>
          <a:off x="7429461" y="2857023"/>
          <a:ext cx="372533" cy="1825044"/>
        </p:xfrm>
        <a:graphic>
          <a:graphicData uri="http://schemas.openxmlformats.org/drawingml/2006/table">
            <a:tbl>
              <a:tblPr/>
              <a:tblGrid>
                <a:gridCol w="372533">
                  <a:extLst>
                    <a:ext uri="{9D8B030D-6E8A-4147-A177-3AD203B41FA5}">
                      <a16:colId xmlns:a16="http://schemas.microsoft.com/office/drawing/2014/main" val="1642175565"/>
                    </a:ext>
                  </a:extLst>
                </a:gridCol>
              </a:tblGrid>
              <a:tr h="608348">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4143756922"/>
                  </a:ext>
                </a:extLst>
              </a:tr>
              <a:tr h="608348">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932946309"/>
                  </a:ext>
                </a:extLst>
              </a:tr>
              <a:tr h="608348">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74201463"/>
                  </a:ext>
                </a:extLst>
              </a:tr>
            </a:tbl>
          </a:graphicData>
        </a:graphic>
      </p:graphicFrame>
      <p:pic>
        <p:nvPicPr>
          <p:cNvPr id="22" name="Image 14">
            <a:extLst>
              <a:ext uri="{FF2B5EF4-FFF2-40B4-BE49-F238E27FC236}">
                <a16:creationId xmlns:a16="http://schemas.microsoft.com/office/drawing/2014/main" id="{77DA6263-A47B-47B7-B857-DC0FD1FED1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42619" y="1900765"/>
            <a:ext cx="612648" cy="612648"/>
          </a:xfrm>
          <a:prstGeom prst="rect">
            <a:avLst/>
          </a:prstGeom>
        </p:spPr>
      </p:pic>
      <p:grpSp>
        <p:nvGrpSpPr>
          <p:cNvPr id="24" name="Groupe 178">
            <a:extLst>
              <a:ext uri="{FF2B5EF4-FFF2-40B4-BE49-F238E27FC236}">
                <a16:creationId xmlns:a16="http://schemas.microsoft.com/office/drawing/2014/main" id="{70BB06B2-8A89-49F1-B168-9C08FB922EDB}"/>
              </a:ext>
            </a:extLst>
          </p:cNvPr>
          <p:cNvGrpSpPr/>
          <p:nvPr/>
        </p:nvGrpSpPr>
        <p:grpSpPr>
          <a:xfrm>
            <a:off x="6213466" y="6134084"/>
            <a:ext cx="2786465" cy="215444"/>
            <a:chOff x="6180269" y="5701497"/>
            <a:chExt cx="2786465" cy="215444"/>
          </a:xfrm>
        </p:grpSpPr>
        <p:sp>
          <p:nvSpPr>
            <p:cNvPr id="29" name="ZoneTexte 144">
              <a:extLst>
                <a:ext uri="{FF2B5EF4-FFF2-40B4-BE49-F238E27FC236}">
                  <a16:creationId xmlns:a16="http://schemas.microsoft.com/office/drawing/2014/main" id="{EA771A0C-6AF2-4ED2-BE0C-171A893B2D41}"/>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30" name="Connecteur droit avec flèche 161">
              <a:extLst>
                <a:ext uri="{FF2B5EF4-FFF2-40B4-BE49-F238E27FC236}">
                  <a16:creationId xmlns:a16="http://schemas.microsoft.com/office/drawing/2014/main" id="{A02AF936-0B22-4C62-8AC8-A0B330128CB5}"/>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3" name="Connecteur droit avec flèche 176">
              <a:extLst>
                <a:ext uri="{FF2B5EF4-FFF2-40B4-BE49-F238E27FC236}">
                  <a16:creationId xmlns:a16="http://schemas.microsoft.com/office/drawing/2014/main" id="{AFC1B240-001B-42F8-9A3C-B8705EE4A00A}"/>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4" name="Groupe 33">
            <a:extLst>
              <a:ext uri="{FF2B5EF4-FFF2-40B4-BE49-F238E27FC236}">
                <a16:creationId xmlns:a16="http://schemas.microsoft.com/office/drawing/2014/main" id="{2BDABC38-D550-47D7-8813-FAF1809162CF}"/>
              </a:ext>
            </a:extLst>
          </p:cNvPr>
          <p:cNvGrpSpPr/>
          <p:nvPr/>
        </p:nvGrpSpPr>
        <p:grpSpPr>
          <a:xfrm>
            <a:off x="727555" y="820927"/>
            <a:ext cx="982374" cy="360000"/>
            <a:chOff x="727555" y="820927"/>
            <a:chExt cx="982374" cy="360000"/>
          </a:xfrm>
        </p:grpSpPr>
        <p:sp>
          <p:nvSpPr>
            <p:cNvPr id="40" name="Espace réservé du texte 4">
              <a:extLst>
                <a:ext uri="{FF2B5EF4-FFF2-40B4-BE49-F238E27FC236}">
                  <a16:creationId xmlns:a16="http://schemas.microsoft.com/office/drawing/2014/main" id="{4F3FB2AA-F351-4647-BF2A-3E954EF519AA}"/>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41" name="Picture 2" descr="C:\Users\NicoC\Desktop\CEVIPOF\sample-01.png">
              <a:extLst>
                <a:ext uri="{FF2B5EF4-FFF2-40B4-BE49-F238E27FC236}">
                  <a16:creationId xmlns:a16="http://schemas.microsoft.com/office/drawing/2014/main" id="{21E38D1D-7C66-4923-AE23-B4BACEED3CEC}"/>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cxnSp>
        <p:nvCxnSpPr>
          <p:cNvPr id="37" name="Connecteur droit avec flèche 65">
            <a:extLst>
              <a:ext uri="{FF2B5EF4-FFF2-40B4-BE49-F238E27FC236}">
                <a16:creationId xmlns:a16="http://schemas.microsoft.com/office/drawing/2014/main" id="{A83C54F3-7FEB-4B45-B643-F822129C7413}"/>
              </a:ext>
            </a:extLst>
          </p:cNvPr>
          <p:cNvCxnSpPr/>
          <p:nvPr/>
        </p:nvCxnSpPr>
        <p:spPr bwMode="auto">
          <a:xfrm>
            <a:off x="7302748" y="37133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8" name="Connecteur droit avec flèche 73">
            <a:extLst>
              <a:ext uri="{FF2B5EF4-FFF2-40B4-BE49-F238E27FC236}">
                <a16:creationId xmlns:a16="http://schemas.microsoft.com/office/drawing/2014/main" id="{A84DE978-A850-1A45-B9D8-08F30DD1834C}"/>
              </a:ext>
            </a:extLst>
          </p:cNvPr>
          <p:cNvCxnSpPr/>
          <p:nvPr/>
        </p:nvCxnSpPr>
        <p:spPr bwMode="auto">
          <a:xfrm flipV="1">
            <a:off x="7327137" y="43041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9" name="Connecteur droit avec flèche 73">
            <a:extLst>
              <a:ext uri="{FF2B5EF4-FFF2-40B4-BE49-F238E27FC236}">
                <a16:creationId xmlns:a16="http://schemas.microsoft.com/office/drawing/2014/main" id="{3029DCAC-4FC2-CB42-924C-00D147DCCD77}"/>
              </a:ext>
            </a:extLst>
          </p:cNvPr>
          <p:cNvCxnSpPr/>
          <p:nvPr/>
        </p:nvCxnSpPr>
        <p:spPr bwMode="auto">
          <a:xfrm flipV="1">
            <a:off x="7327137" y="30849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Tree>
    <p:extLst>
      <p:ext uri="{BB962C8B-B14F-4D97-AF65-F5344CB8AC3E}">
        <p14:creationId xmlns:p14="http://schemas.microsoft.com/office/powerpoint/2010/main" val="180996593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725" y="1589088"/>
            <a:ext cx="1818126" cy="3170099"/>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0" b="1" i="0" u="none" strike="noStrike" kern="1200" cap="none" spc="0" normalizeH="0" baseline="0" noProof="0" dirty="0">
                <a:ln>
                  <a:noFill/>
                </a:ln>
                <a:solidFill>
                  <a:srgbClr val="FFFFFF"/>
                </a:solidFill>
                <a:effectLst/>
                <a:uLnTx/>
                <a:uFillTx/>
                <a:latin typeface="Tahoma" pitchFamily="34" charset="0"/>
                <a:ea typeface="+mn-ea"/>
                <a:cs typeface="Arial" charset="0"/>
              </a:rPr>
              <a:t>6</a:t>
            </a:r>
          </a:p>
        </p:txBody>
      </p:sp>
      <p:sp>
        <p:nvSpPr>
          <p:cNvPr id="31747" name="Rectangle 3"/>
          <p:cNvSpPr>
            <a:spLocks noChangeArrowheads="1"/>
          </p:cNvSpPr>
          <p:nvPr/>
        </p:nvSpPr>
        <p:spPr bwMode="auto">
          <a:xfrm>
            <a:off x="1341438" y="3610664"/>
            <a:ext cx="8564562" cy="517525"/>
          </a:xfrm>
          <a:prstGeom prst="rect">
            <a:avLst/>
          </a:prstGeom>
          <a:solidFill>
            <a:schemeClr val="tx1">
              <a:lumMod val="75000"/>
              <a:lumOff val="25000"/>
            </a:schemeClr>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kern="1200" cap="none" spc="0" normalizeH="0" baseline="0" noProof="0" dirty="0">
                <a:ln>
                  <a:noFill/>
                </a:ln>
                <a:solidFill>
                  <a:srgbClr val="FFFFFF"/>
                </a:solidFill>
                <a:effectLst/>
                <a:uLnTx/>
                <a:uFillTx/>
                <a:latin typeface="Arial" charset="0"/>
                <a:ea typeface="+mn-ea"/>
                <a:cs typeface="Arial" charset="0"/>
              </a:rPr>
              <a:t>Les moyens d’expression publique </a:t>
            </a:r>
          </a:p>
        </p:txBody>
      </p:sp>
      <p:sp>
        <p:nvSpPr>
          <p:cNvPr id="13" name="Rectangle 2"/>
          <p:cNvSpPr>
            <a:spLocks noChangeArrowheads="1"/>
          </p:cNvSpPr>
          <p:nvPr/>
        </p:nvSpPr>
        <p:spPr bwMode="auto">
          <a:xfrm>
            <a:off x="1341438" y="4116388"/>
            <a:ext cx="8564562" cy="360000"/>
          </a:xfrm>
          <a:prstGeom prst="rect">
            <a:avLst/>
          </a:prstGeom>
          <a:solidFill>
            <a:srgbClr val="FCB711"/>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59"/>
          <p:cNvGraphicFramePr>
            <a:graphicFrameLocks/>
          </p:cNvGraphicFramePr>
          <p:nvPr>
            <p:custDataLst>
              <p:tags r:id="rId1"/>
            </p:custDataLst>
            <p:extLst>
              <p:ext uri="{D42A27DB-BD31-4B8C-83A1-F6EECF244321}">
                <p14:modId xmlns:p14="http://schemas.microsoft.com/office/powerpoint/2010/main" val="2176077785"/>
              </p:ext>
            </p:extLst>
          </p:nvPr>
        </p:nvGraphicFramePr>
        <p:xfrm>
          <a:off x="4197531" y="1540854"/>
          <a:ext cx="4906464" cy="45899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lang="fr-FR" sz="2400" dirty="0">
                          <a:solidFill>
                            <a:srgbClr val="FFFFFF"/>
                          </a:solidFill>
                        </a:rPr>
                        <a:t>Les</a:t>
                      </a:r>
                      <a:r>
                        <a:rPr lang="fr-FR" sz="2400" baseline="0" dirty="0">
                          <a:solidFill>
                            <a:srgbClr val="FFFFFF"/>
                          </a:solidFill>
                        </a:rPr>
                        <a:t> m</a:t>
                      </a:r>
                      <a:r>
                        <a:rPr lang="fr-FR" sz="2400" dirty="0">
                          <a:solidFill>
                            <a:srgbClr val="FFFFFF"/>
                          </a:solidFill>
                        </a:rPr>
                        <a:t>oyens d’expression des citoyens les plus efficaces </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21" name="Tableau 20"/>
          <p:cNvGraphicFramePr>
            <a:graphicFrameLocks noGrp="1"/>
          </p:cNvGraphicFramePr>
          <p:nvPr/>
        </p:nvGraphicFramePr>
        <p:xfrm>
          <a:off x="188323" y="2019299"/>
          <a:ext cx="4315097" cy="3991636"/>
        </p:xfrm>
        <a:graphic>
          <a:graphicData uri="http://schemas.openxmlformats.org/drawingml/2006/table">
            <a:tbl>
              <a:tblPr/>
              <a:tblGrid>
                <a:gridCol w="4315097">
                  <a:extLst>
                    <a:ext uri="{9D8B030D-6E8A-4147-A177-3AD203B41FA5}">
                      <a16:colId xmlns:a16="http://schemas.microsoft.com/office/drawing/2014/main" val="20000"/>
                    </a:ext>
                  </a:extLst>
                </a:gridCol>
              </a:tblGrid>
              <a:tr h="362876">
                <a:tc>
                  <a:txBody>
                    <a:bodyPr/>
                    <a:lstStyle/>
                    <a:p>
                      <a:pPr algn="r" fontAlgn="b"/>
                      <a:r>
                        <a:rPr lang="fr-FR" sz="1200" b="0" i="0" u="none" strike="noStrike" dirty="0">
                          <a:solidFill>
                            <a:srgbClr val="404040"/>
                          </a:solidFill>
                          <a:effectLst/>
                          <a:latin typeface="Tahoma" panose="020B0604030504040204" pitchFamily="34" charset="0"/>
                        </a:rPr>
                        <a:t>Voter aux élections</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362876">
                <a:tc>
                  <a:txBody>
                    <a:bodyPr/>
                    <a:lstStyle/>
                    <a:p>
                      <a:pPr algn="r" fontAlgn="b"/>
                      <a:r>
                        <a:rPr lang="fr-FR" sz="1200" b="0" i="0" u="none" strike="noStrike" dirty="0">
                          <a:solidFill>
                            <a:srgbClr val="404040"/>
                          </a:solidFill>
                          <a:effectLst/>
                          <a:latin typeface="Tahoma" panose="020B0604030504040204" pitchFamily="34" charset="0"/>
                        </a:rPr>
                        <a:t>Boycotter des entreprises ou des produits</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362876">
                <a:tc>
                  <a:txBody>
                    <a:bodyPr/>
                    <a:lstStyle/>
                    <a:p>
                      <a:pPr algn="r" fontAlgn="b"/>
                      <a:r>
                        <a:rPr lang="fr-FR" sz="1200" b="0" i="0" u="none" strike="noStrike" dirty="0">
                          <a:solidFill>
                            <a:srgbClr val="404040"/>
                          </a:solidFill>
                          <a:effectLst/>
                          <a:latin typeface="Tahoma" panose="020B0604030504040204" pitchFamily="34" charset="0"/>
                        </a:rPr>
                        <a:t>Manifester dans la rue</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362876">
                <a:tc>
                  <a:txBody>
                    <a:bodyPr/>
                    <a:lstStyle/>
                    <a:p>
                      <a:pPr algn="r" fontAlgn="b"/>
                      <a:r>
                        <a:rPr lang="fr-FR" sz="1200" b="0" i="0" u="none" strike="noStrike">
                          <a:solidFill>
                            <a:srgbClr val="404040"/>
                          </a:solidFill>
                          <a:effectLst/>
                          <a:latin typeface="Tahoma" panose="020B0604030504040204" pitchFamily="34" charset="0"/>
                        </a:rPr>
                        <a:t>Faire grève</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r h="362876">
                <a:tc>
                  <a:txBody>
                    <a:bodyPr/>
                    <a:lstStyle/>
                    <a:p>
                      <a:pPr algn="r" fontAlgn="b"/>
                      <a:r>
                        <a:rPr lang="fr-FR" sz="1200" b="0" i="0" u="none" strike="noStrike">
                          <a:solidFill>
                            <a:srgbClr val="404040"/>
                          </a:solidFill>
                          <a:effectLst/>
                          <a:latin typeface="Tahoma" panose="020B0604030504040204" pitchFamily="34" charset="0"/>
                        </a:rPr>
                        <a:t>Désobéir aux autorités publiques pour défendre une cause</a:t>
                      </a:r>
                    </a:p>
                  </a:txBody>
                  <a:tcPr marL="6350" marR="6350" marT="6350" marB="0" anchor="ctr">
                    <a:lnL>
                      <a:noFill/>
                    </a:lnL>
                    <a:lnR>
                      <a:noFill/>
                    </a:lnR>
                    <a:lnT>
                      <a:noFill/>
                    </a:lnT>
                    <a:lnB>
                      <a:noFill/>
                    </a:lnB>
                  </a:tcPr>
                </a:tc>
                <a:extLst>
                  <a:ext uri="{0D108BD9-81ED-4DB2-BD59-A6C34878D82A}">
                    <a16:rowId xmlns:a16="http://schemas.microsoft.com/office/drawing/2014/main" val="10004"/>
                  </a:ext>
                </a:extLst>
              </a:tr>
              <a:tr h="362876">
                <a:tc>
                  <a:txBody>
                    <a:bodyPr/>
                    <a:lstStyle/>
                    <a:p>
                      <a:pPr algn="r" fontAlgn="b"/>
                      <a:r>
                        <a:rPr lang="fr-FR" sz="1200" b="0" i="0" u="none" strike="noStrike">
                          <a:solidFill>
                            <a:srgbClr val="404040"/>
                          </a:solidFill>
                          <a:effectLst/>
                          <a:latin typeface="Tahoma" panose="020B0604030504040204" pitchFamily="34" charset="0"/>
                        </a:rPr>
                        <a:t>Militer au sein d'une association, d'une ONG</a:t>
                      </a:r>
                    </a:p>
                  </a:txBody>
                  <a:tcPr marL="6350" marR="6350" marT="6350" marB="0" anchor="ctr">
                    <a:lnL>
                      <a:noFill/>
                    </a:lnL>
                    <a:lnR>
                      <a:noFill/>
                    </a:lnR>
                    <a:lnT>
                      <a:noFill/>
                    </a:lnT>
                    <a:lnB>
                      <a:noFill/>
                    </a:lnB>
                  </a:tcPr>
                </a:tc>
                <a:extLst>
                  <a:ext uri="{0D108BD9-81ED-4DB2-BD59-A6C34878D82A}">
                    <a16:rowId xmlns:a16="http://schemas.microsoft.com/office/drawing/2014/main" val="10005"/>
                  </a:ext>
                </a:extLst>
              </a:tr>
              <a:tr h="362876">
                <a:tc>
                  <a:txBody>
                    <a:bodyPr/>
                    <a:lstStyle/>
                    <a:p>
                      <a:pPr algn="r" fontAlgn="b"/>
                      <a:r>
                        <a:rPr lang="fr-FR" sz="1200" b="0" i="0" u="none" strike="noStrike">
                          <a:solidFill>
                            <a:srgbClr val="404040"/>
                          </a:solidFill>
                          <a:effectLst/>
                          <a:latin typeface="Tahoma" panose="020B0604030504040204" pitchFamily="34" charset="0"/>
                        </a:rPr>
                        <a:t>Militer au sein d'un syndicat</a:t>
                      </a:r>
                    </a:p>
                  </a:txBody>
                  <a:tcPr marL="6350" marR="6350" marT="6350" marB="0" anchor="ctr">
                    <a:lnL>
                      <a:noFill/>
                    </a:lnL>
                    <a:lnR>
                      <a:noFill/>
                    </a:lnR>
                    <a:lnT>
                      <a:noFill/>
                    </a:lnT>
                    <a:lnB>
                      <a:noFill/>
                    </a:lnB>
                  </a:tcPr>
                </a:tc>
                <a:extLst>
                  <a:ext uri="{0D108BD9-81ED-4DB2-BD59-A6C34878D82A}">
                    <a16:rowId xmlns:a16="http://schemas.microsoft.com/office/drawing/2014/main" val="10006"/>
                  </a:ext>
                </a:extLst>
              </a:tr>
              <a:tr h="362876">
                <a:tc>
                  <a:txBody>
                    <a:bodyPr/>
                    <a:lstStyle/>
                    <a:p>
                      <a:pPr algn="r" fontAlgn="b"/>
                      <a:r>
                        <a:rPr lang="fr-FR" sz="1200" b="0" i="0" u="none" strike="noStrike">
                          <a:solidFill>
                            <a:srgbClr val="404040"/>
                          </a:solidFill>
                          <a:effectLst/>
                          <a:latin typeface="Tahoma" panose="020B0604030504040204" pitchFamily="34" charset="0"/>
                        </a:rPr>
                        <a:t>Militer dans un parti politique</a:t>
                      </a:r>
                    </a:p>
                  </a:txBody>
                  <a:tcPr marL="6350" marR="6350" marT="6350" marB="0" anchor="ctr">
                    <a:lnL>
                      <a:noFill/>
                    </a:lnL>
                    <a:lnR>
                      <a:noFill/>
                    </a:lnR>
                    <a:lnT>
                      <a:noFill/>
                    </a:lnT>
                    <a:lnB>
                      <a:noFill/>
                    </a:lnB>
                  </a:tcPr>
                </a:tc>
                <a:extLst>
                  <a:ext uri="{0D108BD9-81ED-4DB2-BD59-A6C34878D82A}">
                    <a16:rowId xmlns:a16="http://schemas.microsoft.com/office/drawing/2014/main" val="10007"/>
                  </a:ext>
                </a:extLst>
              </a:tr>
              <a:tr h="362876">
                <a:tc>
                  <a:txBody>
                    <a:bodyPr/>
                    <a:lstStyle/>
                    <a:p>
                      <a:pPr algn="r" fontAlgn="b"/>
                      <a:r>
                        <a:rPr lang="fr-FR" sz="1200" b="0" i="0" u="none" strike="noStrike">
                          <a:solidFill>
                            <a:srgbClr val="404040"/>
                          </a:solidFill>
                          <a:effectLst/>
                          <a:latin typeface="Tahoma" panose="020B0604030504040204" pitchFamily="34" charset="0"/>
                        </a:rPr>
                        <a:t>Discuter sur internet, sur un blog ou un forum</a:t>
                      </a:r>
                    </a:p>
                  </a:txBody>
                  <a:tcPr marL="6350" marR="6350" marT="6350" marB="0" anchor="ctr">
                    <a:lnL>
                      <a:noFill/>
                    </a:lnL>
                    <a:lnR>
                      <a:noFill/>
                    </a:lnR>
                    <a:lnT>
                      <a:noFill/>
                    </a:lnT>
                    <a:lnB>
                      <a:noFill/>
                    </a:lnB>
                  </a:tcPr>
                </a:tc>
                <a:extLst>
                  <a:ext uri="{0D108BD9-81ED-4DB2-BD59-A6C34878D82A}">
                    <a16:rowId xmlns:a16="http://schemas.microsoft.com/office/drawing/2014/main" val="966588394"/>
                  </a:ext>
                </a:extLst>
              </a:tr>
              <a:tr h="362876">
                <a:tc>
                  <a:txBody>
                    <a:bodyPr/>
                    <a:lstStyle/>
                    <a:p>
                      <a:pPr algn="r" fontAlgn="b"/>
                      <a:r>
                        <a:rPr lang="fr-FR" sz="1200" b="0" i="0" u="none" strike="noStrike" dirty="0">
                          <a:solidFill>
                            <a:srgbClr val="404040"/>
                          </a:solidFill>
                          <a:effectLst/>
                          <a:latin typeface="Tahoma" panose="020B0604030504040204" pitchFamily="34" charset="0"/>
                        </a:rPr>
                        <a:t>Rien de tout cela</a:t>
                      </a:r>
                    </a:p>
                  </a:txBody>
                  <a:tcPr marL="6350" marR="6350" marT="6350" marB="0" anchor="ctr">
                    <a:lnL>
                      <a:noFill/>
                    </a:lnL>
                    <a:lnR>
                      <a:noFill/>
                    </a:lnR>
                    <a:lnT>
                      <a:noFill/>
                    </a:lnT>
                    <a:lnB>
                      <a:noFill/>
                    </a:lnB>
                  </a:tcPr>
                </a:tc>
                <a:extLst>
                  <a:ext uri="{0D108BD9-81ED-4DB2-BD59-A6C34878D82A}">
                    <a16:rowId xmlns:a16="http://schemas.microsoft.com/office/drawing/2014/main" val="3983122665"/>
                  </a:ext>
                </a:extLst>
              </a:tr>
              <a:tr h="362876">
                <a:tc>
                  <a:txBody>
                    <a:bodyPr/>
                    <a:lstStyle/>
                    <a:p>
                      <a:pPr algn="r" fontAlgn="ctr"/>
                      <a:r>
                        <a:rPr lang="fr-FR" sz="1200" b="0" i="0" u="none" strike="noStrike" dirty="0">
                          <a:solidFill>
                            <a:srgbClr val="404040"/>
                          </a:solidFill>
                          <a:effectLst/>
                          <a:latin typeface="Tahoma" panose="020B0604030504040204" pitchFamily="34" charset="0"/>
                        </a:rPr>
                        <a:t>NSP</a:t>
                      </a:r>
                    </a:p>
                  </a:txBody>
                  <a:tcPr marL="9525" marR="9525" marT="9525" marB="0" anchor="ctr">
                    <a:lnL>
                      <a:noFill/>
                    </a:lnL>
                    <a:lnR>
                      <a:noFill/>
                    </a:lnR>
                    <a:lnT>
                      <a:noFill/>
                    </a:lnT>
                    <a:lnB>
                      <a:noFill/>
                    </a:lnB>
                  </a:tcPr>
                </a:tc>
                <a:extLst>
                  <a:ext uri="{0D108BD9-81ED-4DB2-BD59-A6C34878D82A}">
                    <a16:rowId xmlns:a16="http://schemas.microsoft.com/office/drawing/2014/main" val="550885884"/>
                  </a:ext>
                </a:extLst>
              </a:tr>
            </a:tbl>
          </a:graphicData>
        </a:graphic>
      </p:graphicFrame>
      <p:sp>
        <p:nvSpPr>
          <p:cNvPr id="26"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Q40 : Selon vous, qu’est-ce qui permet aux citoyens d’exercer le plus d’influence sur les décisions prises en France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rPr>
              <a:t>En premier ? Et en second ? Total supérieur à 100%</a:t>
            </a:r>
          </a:p>
        </p:txBody>
      </p:sp>
      <p:sp>
        <p:nvSpPr>
          <p:cNvPr id="28" name="Rectangle 27"/>
          <p:cNvSpPr/>
          <p:nvPr/>
        </p:nvSpPr>
        <p:spPr>
          <a:xfrm>
            <a:off x="4720006" y="1571659"/>
            <a:ext cx="1003333" cy="246221"/>
          </a:xfrm>
          <a:prstGeom prst="rect">
            <a:avLst/>
          </a:prstGeom>
          <a:solidFill>
            <a:srgbClr val="376092"/>
          </a:solidFill>
        </p:spPr>
        <p:txBody>
          <a:bodyPr wrap="none" anchor="ctr" anchorCtr="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En premier </a:t>
            </a:r>
          </a:p>
        </p:txBody>
      </p:sp>
      <p:sp>
        <p:nvSpPr>
          <p:cNvPr id="29" name="Rectangle 28"/>
          <p:cNvSpPr/>
          <p:nvPr/>
        </p:nvSpPr>
        <p:spPr>
          <a:xfrm>
            <a:off x="5867319" y="1571659"/>
            <a:ext cx="1003333" cy="246221"/>
          </a:xfrm>
          <a:prstGeom prst="rect">
            <a:avLst/>
          </a:prstGeom>
          <a:solidFill>
            <a:srgbClr val="00B0F0"/>
          </a:solidFill>
        </p:spPr>
        <p:txBody>
          <a:bodyPr wrap="none" anchor="ctr" anchorCtr="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rgbClr val="376092"/>
                </a:solidFill>
                <a:effectLst/>
                <a:uLnTx/>
                <a:uFillTx/>
                <a:latin typeface="Tahoma" pitchFamily="34" charset="0"/>
                <a:ea typeface="Tahoma" pitchFamily="34" charset="0"/>
                <a:cs typeface="Tahoma" pitchFamily="34" charset="0"/>
              </a:rPr>
              <a:t>En 1er + en 2nd</a:t>
            </a:r>
          </a:p>
        </p:txBody>
      </p:sp>
      <p:grpSp>
        <p:nvGrpSpPr>
          <p:cNvPr id="37" name="Groupe 178"/>
          <p:cNvGrpSpPr/>
          <p:nvPr/>
        </p:nvGrpSpPr>
        <p:grpSpPr>
          <a:xfrm>
            <a:off x="4141154" y="6098281"/>
            <a:ext cx="3621458" cy="215444"/>
            <a:chOff x="6180269" y="5711022"/>
            <a:chExt cx="3621458" cy="215444"/>
          </a:xfrm>
        </p:grpSpPr>
        <p:sp>
          <p:nvSpPr>
            <p:cNvPr id="38" name="ZoneTexte 144"/>
            <p:cNvSpPr txBox="1"/>
            <p:nvPr/>
          </p:nvSpPr>
          <p:spPr>
            <a:xfrm>
              <a:off x="6374186" y="5711022"/>
              <a:ext cx="3427541"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 En 1er+en 2nd » par rapport à la vague 11 (février 2020)</a:t>
              </a:r>
            </a:p>
          </p:txBody>
        </p:sp>
        <p:cxnSp>
          <p:nvCxnSpPr>
            <p:cNvPr id="39"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0"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47" name="Groupe 64">
            <a:extLst>
              <a:ext uri="{FF2B5EF4-FFF2-40B4-BE49-F238E27FC236}">
                <a16:creationId xmlns:a16="http://schemas.microsoft.com/office/drawing/2014/main" id="{FA9D340D-D006-4CCA-A78D-B3BD17164359}"/>
              </a:ext>
            </a:extLst>
          </p:cNvPr>
          <p:cNvGrpSpPr/>
          <p:nvPr/>
        </p:nvGrpSpPr>
        <p:grpSpPr>
          <a:xfrm>
            <a:off x="6397562" y="2481582"/>
            <a:ext cx="309894" cy="215444"/>
            <a:chOff x="6413168" y="2748837"/>
            <a:chExt cx="309894" cy="215444"/>
          </a:xfrm>
        </p:grpSpPr>
        <p:cxnSp>
          <p:nvCxnSpPr>
            <p:cNvPr id="48" name="Connecteur droit avec flèche 65">
              <a:extLst>
                <a:ext uri="{FF2B5EF4-FFF2-40B4-BE49-F238E27FC236}">
                  <a16:creationId xmlns:a16="http://schemas.microsoft.com/office/drawing/2014/main" id="{99C7CED3-5EA1-4DC2-AF29-C9566B4F279B}"/>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9" name="Rectangle 48">
              <a:extLst>
                <a:ext uri="{FF2B5EF4-FFF2-40B4-BE49-F238E27FC236}">
                  <a16:creationId xmlns:a16="http://schemas.microsoft.com/office/drawing/2014/main" id="{9D4B325D-7081-4DAA-8D11-8E66690B84A7}"/>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-3</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22" name="Groupe 64">
            <a:extLst>
              <a:ext uri="{FF2B5EF4-FFF2-40B4-BE49-F238E27FC236}">
                <a16:creationId xmlns:a16="http://schemas.microsoft.com/office/drawing/2014/main" id="{F07F5A1E-7D08-4052-9C42-F6A720CC0E38}"/>
              </a:ext>
            </a:extLst>
          </p:cNvPr>
          <p:cNvGrpSpPr/>
          <p:nvPr/>
        </p:nvGrpSpPr>
        <p:grpSpPr>
          <a:xfrm>
            <a:off x="6130862" y="3205482"/>
            <a:ext cx="309894" cy="215444"/>
            <a:chOff x="6413168" y="2748837"/>
            <a:chExt cx="309894" cy="215444"/>
          </a:xfrm>
        </p:grpSpPr>
        <p:cxnSp>
          <p:nvCxnSpPr>
            <p:cNvPr id="23" name="Connecteur droit avec flèche 65">
              <a:extLst>
                <a:ext uri="{FF2B5EF4-FFF2-40B4-BE49-F238E27FC236}">
                  <a16:creationId xmlns:a16="http://schemas.microsoft.com/office/drawing/2014/main" id="{93F298F1-943C-465B-9CBF-07F4392E7A31}"/>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24" name="Rectangle 48">
              <a:extLst>
                <a:ext uri="{FF2B5EF4-FFF2-40B4-BE49-F238E27FC236}">
                  <a16:creationId xmlns:a16="http://schemas.microsoft.com/office/drawing/2014/main" id="{C6A10BF3-2381-44FC-A3BA-8978B894A820}"/>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25" name="Groupe 64">
            <a:extLst>
              <a:ext uri="{FF2B5EF4-FFF2-40B4-BE49-F238E27FC236}">
                <a16:creationId xmlns:a16="http://schemas.microsoft.com/office/drawing/2014/main" id="{E9EB3ABD-7853-46A3-ABD1-3EB82D28A88E}"/>
              </a:ext>
            </a:extLst>
          </p:cNvPr>
          <p:cNvGrpSpPr/>
          <p:nvPr/>
        </p:nvGrpSpPr>
        <p:grpSpPr>
          <a:xfrm>
            <a:off x="6159437" y="2834007"/>
            <a:ext cx="309894" cy="215444"/>
            <a:chOff x="6413168" y="2748837"/>
            <a:chExt cx="309894" cy="215444"/>
          </a:xfrm>
        </p:grpSpPr>
        <p:cxnSp>
          <p:nvCxnSpPr>
            <p:cNvPr id="27" name="Connecteur droit avec flèche 65">
              <a:extLst>
                <a:ext uri="{FF2B5EF4-FFF2-40B4-BE49-F238E27FC236}">
                  <a16:creationId xmlns:a16="http://schemas.microsoft.com/office/drawing/2014/main" id="{2C825D4E-EEEB-4505-8B66-DD1B405D9170}"/>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30" name="Rectangle 48">
              <a:extLst>
                <a:ext uri="{FF2B5EF4-FFF2-40B4-BE49-F238E27FC236}">
                  <a16:creationId xmlns:a16="http://schemas.microsoft.com/office/drawing/2014/main" id="{FFC6FA06-D1B3-4A6B-8943-8C8BAC45658E}"/>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31" name="Groupe 64">
            <a:extLst>
              <a:ext uri="{FF2B5EF4-FFF2-40B4-BE49-F238E27FC236}">
                <a16:creationId xmlns:a16="http://schemas.microsoft.com/office/drawing/2014/main" id="{98A54F2D-235D-47F2-8979-1198422D9EF5}"/>
              </a:ext>
            </a:extLst>
          </p:cNvPr>
          <p:cNvGrpSpPr/>
          <p:nvPr/>
        </p:nvGrpSpPr>
        <p:grpSpPr>
          <a:xfrm>
            <a:off x="5587937" y="3567432"/>
            <a:ext cx="309894" cy="215444"/>
            <a:chOff x="6413168" y="2748837"/>
            <a:chExt cx="309894" cy="215444"/>
          </a:xfrm>
        </p:grpSpPr>
        <p:cxnSp>
          <p:nvCxnSpPr>
            <p:cNvPr id="32" name="Connecteur droit avec flèche 65">
              <a:extLst>
                <a:ext uri="{FF2B5EF4-FFF2-40B4-BE49-F238E27FC236}">
                  <a16:creationId xmlns:a16="http://schemas.microsoft.com/office/drawing/2014/main" id="{5D575E81-0283-4025-89D3-192947C15749}"/>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33" name="Rectangle 48">
              <a:extLst>
                <a:ext uri="{FF2B5EF4-FFF2-40B4-BE49-F238E27FC236}">
                  <a16:creationId xmlns:a16="http://schemas.microsoft.com/office/drawing/2014/main" id="{C27F0E0C-BD19-4B2F-8D5F-171319B1627D}"/>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34" name="Groupe 63">
            <a:extLst>
              <a:ext uri="{FF2B5EF4-FFF2-40B4-BE49-F238E27FC236}">
                <a16:creationId xmlns:a16="http://schemas.microsoft.com/office/drawing/2014/main" id="{A2320D49-B69B-4E70-B319-A9599E72F596}"/>
              </a:ext>
            </a:extLst>
          </p:cNvPr>
          <p:cNvGrpSpPr/>
          <p:nvPr/>
        </p:nvGrpSpPr>
        <p:grpSpPr>
          <a:xfrm>
            <a:off x="5601584" y="3924326"/>
            <a:ext cx="348366" cy="215444"/>
            <a:chOff x="6413168" y="3047886"/>
            <a:chExt cx="348366" cy="215444"/>
          </a:xfrm>
        </p:grpSpPr>
        <p:cxnSp>
          <p:nvCxnSpPr>
            <p:cNvPr id="35" name="Connecteur droit avec flèche 73">
              <a:extLst>
                <a:ext uri="{FF2B5EF4-FFF2-40B4-BE49-F238E27FC236}">
                  <a16:creationId xmlns:a16="http://schemas.microsoft.com/office/drawing/2014/main" id="{DCA69056-7D15-4FF3-A181-6B5B94E824D8}"/>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36" name="Rectangle 67">
              <a:extLst>
                <a:ext uri="{FF2B5EF4-FFF2-40B4-BE49-F238E27FC236}">
                  <a16:creationId xmlns:a16="http://schemas.microsoft.com/office/drawing/2014/main" id="{1A9B9D46-FFA6-43B0-972B-3FCEC1D4AD5D}"/>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41" name="Groupe 63">
            <a:extLst>
              <a:ext uri="{FF2B5EF4-FFF2-40B4-BE49-F238E27FC236}">
                <a16:creationId xmlns:a16="http://schemas.microsoft.com/office/drawing/2014/main" id="{06B75AB2-F2D7-4566-BDCB-E7303B763574}"/>
              </a:ext>
            </a:extLst>
          </p:cNvPr>
          <p:cNvGrpSpPr/>
          <p:nvPr/>
        </p:nvGrpSpPr>
        <p:grpSpPr>
          <a:xfrm>
            <a:off x="5382509" y="4286276"/>
            <a:ext cx="348366" cy="215444"/>
            <a:chOff x="6413168" y="3047886"/>
            <a:chExt cx="348366" cy="215444"/>
          </a:xfrm>
        </p:grpSpPr>
        <p:cxnSp>
          <p:nvCxnSpPr>
            <p:cNvPr id="42" name="Connecteur droit avec flèche 73">
              <a:extLst>
                <a:ext uri="{FF2B5EF4-FFF2-40B4-BE49-F238E27FC236}">
                  <a16:creationId xmlns:a16="http://schemas.microsoft.com/office/drawing/2014/main" id="{BB053E73-1002-4BC3-ABDD-0CAC6A780E4A}"/>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43" name="Rectangle 67">
              <a:extLst>
                <a:ext uri="{FF2B5EF4-FFF2-40B4-BE49-F238E27FC236}">
                  <a16:creationId xmlns:a16="http://schemas.microsoft.com/office/drawing/2014/main" id="{339E31DC-94A0-4958-8C28-45FAD13F9A60}"/>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+2</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44" name="Groupe 63">
            <a:extLst>
              <a:ext uri="{FF2B5EF4-FFF2-40B4-BE49-F238E27FC236}">
                <a16:creationId xmlns:a16="http://schemas.microsoft.com/office/drawing/2014/main" id="{37488A3D-CA0B-4613-9207-48BAF0C7D093}"/>
              </a:ext>
            </a:extLst>
          </p:cNvPr>
          <p:cNvGrpSpPr/>
          <p:nvPr/>
        </p:nvGrpSpPr>
        <p:grpSpPr>
          <a:xfrm>
            <a:off x="5363459" y="4629176"/>
            <a:ext cx="348366" cy="215444"/>
            <a:chOff x="6413168" y="3047886"/>
            <a:chExt cx="348366" cy="215444"/>
          </a:xfrm>
        </p:grpSpPr>
        <p:cxnSp>
          <p:nvCxnSpPr>
            <p:cNvPr id="45" name="Connecteur droit avec flèche 73">
              <a:extLst>
                <a:ext uri="{FF2B5EF4-FFF2-40B4-BE49-F238E27FC236}">
                  <a16:creationId xmlns:a16="http://schemas.microsoft.com/office/drawing/2014/main" id="{F8E55C65-31A2-4417-AC0B-F4D81749AB12}"/>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46" name="Rectangle 67">
              <a:extLst>
                <a:ext uri="{FF2B5EF4-FFF2-40B4-BE49-F238E27FC236}">
                  <a16:creationId xmlns:a16="http://schemas.microsoft.com/office/drawing/2014/main" id="{BD9ECAB4-D907-457B-8769-3F4C06CD7C6F}"/>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50" name="Groupe 63">
            <a:extLst>
              <a:ext uri="{FF2B5EF4-FFF2-40B4-BE49-F238E27FC236}">
                <a16:creationId xmlns:a16="http://schemas.microsoft.com/office/drawing/2014/main" id="{CF64C4B4-0921-4B13-8E76-AC895814BD9A}"/>
              </a:ext>
            </a:extLst>
          </p:cNvPr>
          <p:cNvGrpSpPr/>
          <p:nvPr/>
        </p:nvGrpSpPr>
        <p:grpSpPr>
          <a:xfrm>
            <a:off x="5744459" y="5353076"/>
            <a:ext cx="348366" cy="215444"/>
            <a:chOff x="6413168" y="3047886"/>
            <a:chExt cx="348366" cy="215444"/>
          </a:xfrm>
        </p:grpSpPr>
        <p:cxnSp>
          <p:nvCxnSpPr>
            <p:cNvPr id="51" name="Connecteur droit avec flèche 73">
              <a:extLst>
                <a:ext uri="{FF2B5EF4-FFF2-40B4-BE49-F238E27FC236}">
                  <a16:creationId xmlns:a16="http://schemas.microsoft.com/office/drawing/2014/main" id="{C2F3DACB-DA69-4BA1-BE9B-7B241AA3C4FF}"/>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52" name="Rectangle 67">
              <a:extLst>
                <a:ext uri="{FF2B5EF4-FFF2-40B4-BE49-F238E27FC236}">
                  <a16:creationId xmlns:a16="http://schemas.microsoft.com/office/drawing/2014/main" id="{F51DABAF-5F0D-4BE0-9FD2-2E7F0155FA13}"/>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53" name="Groupe 45">
            <a:extLst>
              <a:ext uri="{FF2B5EF4-FFF2-40B4-BE49-F238E27FC236}">
                <a16:creationId xmlns:a16="http://schemas.microsoft.com/office/drawing/2014/main" id="{D80AE6EE-FAA6-470C-ABD6-C61D4389768C}"/>
              </a:ext>
            </a:extLst>
          </p:cNvPr>
          <p:cNvGrpSpPr/>
          <p:nvPr/>
        </p:nvGrpSpPr>
        <p:grpSpPr>
          <a:xfrm>
            <a:off x="7794142" y="2134368"/>
            <a:ext cx="318011" cy="215444"/>
            <a:chOff x="6438181" y="3346935"/>
            <a:chExt cx="318011" cy="215444"/>
          </a:xfrm>
        </p:grpSpPr>
        <p:cxnSp>
          <p:nvCxnSpPr>
            <p:cNvPr id="54" name="Connecteur droit avec flèche 46">
              <a:extLst>
                <a:ext uri="{FF2B5EF4-FFF2-40B4-BE49-F238E27FC236}">
                  <a16:creationId xmlns:a16="http://schemas.microsoft.com/office/drawing/2014/main" id="{EC40CC3F-F800-4B1F-A75E-E52BFF3894F3}"/>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sp>
          <p:nvSpPr>
            <p:cNvPr id="55" name="Rectangle 50">
              <a:extLst>
                <a:ext uri="{FF2B5EF4-FFF2-40B4-BE49-F238E27FC236}">
                  <a16:creationId xmlns:a16="http://schemas.microsoft.com/office/drawing/2014/main" id="{7DAF875A-DBA0-498C-97E1-0F40E24DFEBD}"/>
                </a:ext>
              </a:extLst>
            </p:cNvPr>
            <p:cNvSpPr/>
            <p:nvPr/>
          </p:nvSpPr>
          <p:spPr>
            <a:xfrm>
              <a:off x="6488170" y="3346935"/>
              <a:ext cx="26802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BBE0E3">
                      <a:lumMod val="10000"/>
                    </a:srgbClr>
                  </a:solidFill>
                  <a:effectLst/>
                  <a:uLnTx/>
                  <a:uFillTx/>
                  <a:latin typeface="Tahoma" pitchFamily="34" charset="0"/>
                  <a:ea typeface="+mn-ea"/>
                  <a:cs typeface="Tahoma" pitchFamily="34" charset="0"/>
                </a:rPr>
                <a:t>=</a:t>
              </a:r>
              <a:endParaRPr kumimoji="0" lang="fr-FR" sz="800" b="1" i="0" u="none" strike="noStrike" kern="1200" cap="none" spc="0" normalizeH="0" baseline="0" noProof="0" dirty="0">
                <a:ln>
                  <a:noFill/>
                </a:ln>
                <a:solidFill>
                  <a:srgbClr val="BBE0E3">
                    <a:lumMod val="10000"/>
                  </a:srgbClr>
                </a:solidFill>
                <a:effectLst/>
                <a:uLnTx/>
                <a:uFillTx/>
                <a:latin typeface="Tahoma" pitchFamily="34" charset="0"/>
                <a:ea typeface="+mn-ea"/>
                <a:cs typeface="Arial" charset="0"/>
              </a:endParaRPr>
            </a:p>
          </p:txBody>
        </p:sp>
      </p:grpSp>
      <p:grpSp>
        <p:nvGrpSpPr>
          <p:cNvPr id="60" name="Groupe 63">
            <a:extLst>
              <a:ext uri="{FF2B5EF4-FFF2-40B4-BE49-F238E27FC236}">
                <a16:creationId xmlns:a16="http://schemas.microsoft.com/office/drawing/2014/main" id="{2B67DC3B-00CE-4C09-85DB-8549F92582FD}"/>
              </a:ext>
            </a:extLst>
          </p:cNvPr>
          <p:cNvGrpSpPr/>
          <p:nvPr/>
        </p:nvGrpSpPr>
        <p:grpSpPr>
          <a:xfrm>
            <a:off x="5094528" y="5714713"/>
            <a:ext cx="348366" cy="215444"/>
            <a:chOff x="6413168" y="3047886"/>
            <a:chExt cx="348366" cy="215444"/>
          </a:xfrm>
        </p:grpSpPr>
        <p:cxnSp>
          <p:nvCxnSpPr>
            <p:cNvPr id="61" name="Connecteur droit avec flèche 73">
              <a:extLst>
                <a:ext uri="{FF2B5EF4-FFF2-40B4-BE49-F238E27FC236}">
                  <a16:creationId xmlns:a16="http://schemas.microsoft.com/office/drawing/2014/main" id="{82B1CDE7-45C3-41D7-A262-7B65FA966D41}"/>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62" name="Rectangle 67">
              <a:extLst>
                <a:ext uri="{FF2B5EF4-FFF2-40B4-BE49-F238E27FC236}">
                  <a16:creationId xmlns:a16="http://schemas.microsoft.com/office/drawing/2014/main" id="{742CEA7E-25A4-44B7-9535-01F3BF03D92A}"/>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64" name="Groupe 45">
            <a:extLst>
              <a:ext uri="{FF2B5EF4-FFF2-40B4-BE49-F238E27FC236}">
                <a16:creationId xmlns:a16="http://schemas.microsoft.com/office/drawing/2014/main" id="{B28F7F7D-E9D1-424A-AD75-1B17738BA956}"/>
              </a:ext>
            </a:extLst>
          </p:cNvPr>
          <p:cNvGrpSpPr/>
          <p:nvPr/>
        </p:nvGrpSpPr>
        <p:grpSpPr>
          <a:xfrm>
            <a:off x="5204453" y="5012744"/>
            <a:ext cx="318011" cy="215444"/>
            <a:chOff x="6438181" y="3346935"/>
            <a:chExt cx="318011" cy="215444"/>
          </a:xfrm>
        </p:grpSpPr>
        <p:cxnSp>
          <p:nvCxnSpPr>
            <p:cNvPr id="69" name="Connecteur droit avec flèche 46">
              <a:extLst>
                <a:ext uri="{FF2B5EF4-FFF2-40B4-BE49-F238E27FC236}">
                  <a16:creationId xmlns:a16="http://schemas.microsoft.com/office/drawing/2014/main" id="{13EE3C5B-514B-4D6E-B91B-C6D06E727DC2}"/>
                </a:ext>
              </a:extLst>
            </p:cNvPr>
            <p:cNvCxnSpPr/>
            <p:nvPr/>
          </p:nvCxnSpPr>
          <p:spPr bwMode="auto">
            <a:xfrm rot="2700000" flipV="1">
              <a:off x="6438181" y="34016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sp>
          <p:nvSpPr>
            <p:cNvPr id="70" name="Rectangle 50">
              <a:extLst>
                <a:ext uri="{FF2B5EF4-FFF2-40B4-BE49-F238E27FC236}">
                  <a16:creationId xmlns:a16="http://schemas.microsoft.com/office/drawing/2014/main" id="{DBAEE6A2-0C47-42EF-9213-69C1FE526280}"/>
                </a:ext>
              </a:extLst>
            </p:cNvPr>
            <p:cNvSpPr/>
            <p:nvPr/>
          </p:nvSpPr>
          <p:spPr>
            <a:xfrm>
              <a:off x="6488170" y="3346935"/>
              <a:ext cx="26802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BBE0E3">
                      <a:lumMod val="10000"/>
                    </a:srgbClr>
                  </a:solidFill>
                  <a:effectLst/>
                  <a:uLnTx/>
                  <a:uFillTx/>
                  <a:latin typeface="Tahoma" pitchFamily="34" charset="0"/>
                  <a:ea typeface="+mn-ea"/>
                  <a:cs typeface="Tahoma" pitchFamily="34" charset="0"/>
                </a:rPr>
                <a:t>=</a:t>
              </a:r>
              <a:endParaRPr kumimoji="0" lang="fr-FR" sz="800" b="1" i="0" u="none" strike="noStrike" kern="1200" cap="none" spc="0" normalizeH="0" baseline="0" noProof="0" dirty="0">
                <a:ln>
                  <a:noFill/>
                </a:ln>
                <a:solidFill>
                  <a:srgbClr val="BBE0E3">
                    <a:lumMod val="10000"/>
                  </a:srgbClr>
                </a:solidFill>
                <a:effectLst/>
                <a:uLnTx/>
                <a:uFillTx/>
                <a:latin typeface="Tahoma" pitchFamily="34" charset="0"/>
                <a:ea typeface="+mn-ea"/>
                <a:cs typeface="Arial" charset="0"/>
              </a:endParaRPr>
            </a:p>
          </p:txBody>
        </p:sp>
      </p:grpSp>
      <p:sp>
        <p:nvSpPr>
          <p:cNvPr id="2" name="Rectangle 1"/>
          <p:cNvSpPr/>
          <p:nvPr/>
        </p:nvSpPr>
        <p:spPr>
          <a:xfrm>
            <a:off x="-1220002" y="1748251"/>
            <a:ext cx="1117951" cy="400110"/>
          </a:xfrm>
          <a:prstGeom prst="rect">
            <a:avLst/>
          </a:prstGeom>
        </p:spPr>
        <p:txBody>
          <a:bodyPr wrap="square">
            <a:spAutoFit/>
          </a:bodyPr>
          <a:lstStyle/>
          <a:p>
            <a:r>
              <a:rPr lang="fr-FR" b="0" u="sng" dirty="0">
                <a:solidFill>
                  <a:srgbClr val="FF0000"/>
                </a:solidFill>
                <a:latin typeface="Times New Roman"/>
                <a:cs typeface="Times New Roman"/>
              </a:rPr>
              <a:t> </a:t>
            </a:r>
          </a:p>
        </p:txBody>
      </p:sp>
      <p:pic>
        <p:nvPicPr>
          <p:cNvPr id="56" name="Image 55" descr="Une image contenant texte, clipart&#10;&#10;Description générée automatiquement">
            <a:extLst>
              <a:ext uri="{FF2B5EF4-FFF2-40B4-BE49-F238E27FC236}">
                <a16:creationId xmlns:a16="http://schemas.microsoft.com/office/drawing/2014/main" id="{C65CCC4B-2CC6-AD48-9719-37B117A34D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14385273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a:spcBef>
                          <a:spcPct val="20000"/>
                        </a:spcBef>
                      </a:pPr>
                      <a:r>
                        <a:rPr lang="fr-FR" sz="2400" b="0" dirty="0">
                          <a:solidFill>
                            <a:srgbClr val="FFFFFF"/>
                          </a:solidFill>
                        </a:rPr>
                        <a:t>L’état d’esprit actuel </a:t>
                      </a:r>
                    </a:p>
                  </a:txBody>
                  <a:tcPr horzOverflow="overflow">
                    <a:lnL>
                      <a:noFill/>
                    </a:lnL>
                    <a:lnR>
                      <a:noFill/>
                    </a:lnR>
                    <a:lnT>
                      <a:noFill/>
                    </a:lnT>
                    <a:lnB>
                      <a:noFill/>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bl>
          </a:graphicData>
        </a:graphic>
      </p:graphicFrame>
      <p:sp>
        <p:nvSpPr>
          <p:cNvPr id="21"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lvl="0" fontAlgn="auto">
              <a:spcBef>
                <a:spcPct val="20000"/>
              </a:spcBef>
              <a:spcAft>
                <a:spcPts val="0"/>
              </a:spcAft>
              <a:defRPr/>
            </a:pPr>
            <a:r>
              <a:rPr lang="fr-FR" sz="1000" b="0" dirty="0">
                <a:solidFill>
                  <a:sysClr val="windowText" lastClr="000000"/>
                </a:solidFill>
                <a:ea typeface="Tahoma" pitchFamily="34" charset="0"/>
                <a:cs typeface="Tahoma" pitchFamily="34" charset="0"/>
              </a:rPr>
              <a:t>Q1. Parmi les qualificatifs suivants, quels sont ceux qui caractérisent le mieux votre état d'esprit actuel ?</a:t>
            </a:r>
          </a:p>
          <a:p>
            <a:pPr lvl="0" fontAlgn="auto">
              <a:spcBef>
                <a:spcPts val="0"/>
              </a:spcBef>
              <a:spcAft>
                <a:spcPts val="0"/>
              </a:spcAft>
              <a:defRPr/>
            </a:pPr>
            <a:r>
              <a:rPr lang="fr-FR" sz="900" b="0" i="1" dirty="0">
                <a:solidFill>
                  <a:srgbClr val="CC0000"/>
                </a:solidFill>
                <a:ea typeface="Tahoma" pitchFamily="34" charset="0"/>
                <a:cs typeface="Tahoma" pitchFamily="34" charset="0"/>
              </a:rPr>
              <a:t>Plusieurs réponses possibles –Total supérieur à 100%</a:t>
            </a:r>
          </a:p>
        </p:txBody>
      </p:sp>
      <p:graphicFrame>
        <p:nvGraphicFramePr>
          <p:cNvPr id="2" name="Tableau 1">
            <a:extLst>
              <a:ext uri="{FF2B5EF4-FFF2-40B4-BE49-F238E27FC236}">
                <a16:creationId xmlns:a16="http://schemas.microsoft.com/office/drawing/2014/main" id="{517408B0-3252-423A-A691-FDDB4AFE6FB9}"/>
              </a:ext>
            </a:extLst>
          </p:cNvPr>
          <p:cNvGraphicFramePr>
            <a:graphicFrameLocks noGrp="1"/>
          </p:cNvGraphicFramePr>
          <p:nvPr/>
        </p:nvGraphicFramePr>
        <p:xfrm>
          <a:off x="907869" y="2220686"/>
          <a:ext cx="8090263" cy="3570516"/>
        </p:xfrm>
        <a:graphic>
          <a:graphicData uri="http://schemas.openxmlformats.org/drawingml/2006/table">
            <a:tbl>
              <a:tblPr>
                <a:tableStyleId>{5C22544A-7EE6-4342-B048-85BDC9FD1C3A}</a:tableStyleId>
              </a:tblPr>
              <a:tblGrid>
                <a:gridCol w="1658883">
                  <a:extLst>
                    <a:ext uri="{9D8B030D-6E8A-4147-A177-3AD203B41FA5}">
                      <a16:colId xmlns:a16="http://schemas.microsoft.com/office/drawing/2014/main" val="2281626971"/>
                    </a:ext>
                  </a:extLst>
                </a:gridCol>
                <a:gridCol w="1286276">
                  <a:extLst>
                    <a:ext uri="{9D8B030D-6E8A-4147-A177-3AD203B41FA5}">
                      <a16:colId xmlns:a16="http://schemas.microsoft.com/office/drawing/2014/main" val="4251480744"/>
                    </a:ext>
                  </a:extLst>
                </a:gridCol>
                <a:gridCol w="1286276">
                  <a:extLst>
                    <a:ext uri="{9D8B030D-6E8A-4147-A177-3AD203B41FA5}">
                      <a16:colId xmlns:a16="http://schemas.microsoft.com/office/drawing/2014/main" val="3723042315"/>
                    </a:ext>
                  </a:extLst>
                </a:gridCol>
                <a:gridCol w="1286276">
                  <a:extLst>
                    <a:ext uri="{9D8B030D-6E8A-4147-A177-3AD203B41FA5}">
                      <a16:colId xmlns:a16="http://schemas.microsoft.com/office/drawing/2014/main" val="789682629"/>
                    </a:ext>
                  </a:extLst>
                </a:gridCol>
                <a:gridCol w="1286276">
                  <a:extLst>
                    <a:ext uri="{9D8B030D-6E8A-4147-A177-3AD203B41FA5}">
                      <a16:colId xmlns:a16="http://schemas.microsoft.com/office/drawing/2014/main" val="1358923703"/>
                    </a:ext>
                  </a:extLst>
                </a:gridCol>
                <a:gridCol w="1286276">
                  <a:extLst>
                    <a:ext uri="{9D8B030D-6E8A-4147-A177-3AD203B41FA5}">
                      <a16:colId xmlns:a16="http://schemas.microsoft.com/office/drawing/2014/main" val="361522850"/>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352900">
                <a:tc>
                  <a:txBody>
                    <a:bodyPr/>
                    <a:lstStyle/>
                    <a:p>
                      <a:pPr algn="r" rtl="0" fontAlgn="b"/>
                      <a:r>
                        <a:rPr lang="fr-FR" sz="1200" b="0" i="0" u="none" strike="noStrike" dirty="0">
                          <a:solidFill>
                            <a:srgbClr val="000000"/>
                          </a:solidFill>
                          <a:effectLst/>
                          <a:latin typeface="Tahoma" panose="020B0604030504040204" pitchFamily="34" charset="0"/>
                        </a:rPr>
                        <a:t>Sérénité</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31%</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40%</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42%</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23%</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352900">
                <a:tc>
                  <a:txBody>
                    <a:bodyPr/>
                    <a:lstStyle/>
                    <a:p>
                      <a:pPr algn="r" rtl="0" fontAlgn="b"/>
                      <a:r>
                        <a:rPr lang="fr-FR" sz="1200" b="0" i="0" u="none" strike="noStrike">
                          <a:solidFill>
                            <a:srgbClr val="000000"/>
                          </a:solidFill>
                          <a:effectLst/>
                          <a:latin typeface="Tahoma" panose="020B0604030504040204" pitchFamily="34" charset="0"/>
                        </a:rPr>
                        <a:t>Lassitude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352900">
                <a:tc>
                  <a:txBody>
                    <a:bodyPr/>
                    <a:lstStyle/>
                    <a:p>
                      <a:pPr algn="r" rtl="0" fontAlgn="b"/>
                      <a:r>
                        <a:rPr lang="fr-FR" sz="1200" b="0" i="0" u="none" strike="noStrike">
                          <a:solidFill>
                            <a:srgbClr val="000000"/>
                          </a:solidFill>
                          <a:effectLst/>
                          <a:latin typeface="Tahoma" panose="020B0604030504040204" pitchFamily="34" charset="0"/>
                        </a:rPr>
                        <a:t>Morosité</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656746"/>
                  </a:ext>
                </a:extLst>
              </a:tr>
              <a:tr h="352900">
                <a:tc>
                  <a:txBody>
                    <a:bodyPr/>
                    <a:lstStyle/>
                    <a:p>
                      <a:pPr algn="r" rtl="0" fontAlgn="b"/>
                      <a:r>
                        <a:rPr lang="fr-FR" sz="1200" b="0" i="0" u="none" strike="noStrike">
                          <a:solidFill>
                            <a:srgbClr val="000000"/>
                          </a:solidFill>
                          <a:effectLst/>
                          <a:latin typeface="Tahoma" panose="020B0604030504040204" pitchFamily="34" charset="0"/>
                        </a:rPr>
                        <a:t>Bien-être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411756"/>
                  </a:ext>
                </a:extLst>
              </a:tr>
              <a:tr h="352900">
                <a:tc>
                  <a:txBody>
                    <a:bodyPr/>
                    <a:lstStyle/>
                    <a:p>
                      <a:pPr algn="r" rtl="0" fontAlgn="b"/>
                      <a:r>
                        <a:rPr lang="fr-FR" sz="1200" b="0" i="0" u="none" strike="noStrike">
                          <a:solidFill>
                            <a:srgbClr val="000000"/>
                          </a:solidFill>
                          <a:effectLst/>
                          <a:latin typeface="Tahoma" panose="020B0604030504040204" pitchFamily="34" charset="0"/>
                        </a:rPr>
                        <a:t>Confiance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4713247"/>
                  </a:ext>
                </a:extLst>
              </a:tr>
              <a:tr h="352900">
                <a:tc>
                  <a:txBody>
                    <a:bodyPr/>
                    <a:lstStyle/>
                    <a:p>
                      <a:pPr algn="r" rtl="0" fontAlgn="b"/>
                      <a:r>
                        <a:rPr lang="fr-FR" sz="1200" b="0" i="0" u="none" strike="noStrike">
                          <a:solidFill>
                            <a:srgbClr val="000000"/>
                          </a:solidFill>
                          <a:effectLst/>
                          <a:latin typeface="Tahoma" panose="020B0604030504040204" pitchFamily="34" charset="0"/>
                        </a:rPr>
                        <a:t>Méfiance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1918926"/>
                  </a:ext>
                </a:extLst>
              </a:tr>
              <a:tr h="352900">
                <a:tc>
                  <a:txBody>
                    <a:bodyPr/>
                    <a:lstStyle/>
                    <a:p>
                      <a:pPr algn="r" rtl="0" fontAlgn="b"/>
                      <a:r>
                        <a:rPr lang="fr-FR" sz="1200" b="0" i="0" u="none" strike="noStrike">
                          <a:solidFill>
                            <a:srgbClr val="000000"/>
                          </a:solidFill>
                          <a:effectLst/>
                          <a:latin typeface="Tahoma" panose="020B0604030504040204" pitchFamily="34" charset="0"/>
                        </a:rPr>
                        <a:t>Peur</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r h="352900">
                <a:tc>
                  <a:txBody>
                    <a:bodyPr/>
                    <a:lstStyle/>
                    <a:p>
                      <a:pPr algn="r" rtl="0" fontAlgn="b"/>
                      <a:r>
                        <a:rPr lang="fr-FR" sz="1200" b="0" i="0" u="none" strike="noStrike">
                          <a:solidFill>
                            <a:srgbClr val="000000"/>
                          </a:solidFill>
                          <a:effectLst/>
                          <a:latin typeface="Tahoma" panose="020B0604030504040204" pitchFamily="34" charset="0"/>
                        </a:rPr>
                        <a:t>Enthousiasme</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310786"/>
                  </a:ext>
                </a:extLst>
              </a:tr>
              <a:tr h="373658">
                <a:tc>
                  <a:txBody>
                    <a:bodyPr/>
                    <a:lstStyle/>
                    <a:p>
                      <a:pPr algn="r" rtl="0" fontAlgn="b"/>
                      <a:r>
                        <a:rPr lang="fr-FR" sz="1200" b="0" i="0" u="none" strike="noStrike" dirty="0">
                          <a:solidFill>
                            <a:srgbClr val="000000"/>
                          </a:solidFill>
                          <a:effectLst/>
                          <a:latin typeface="Tahoma" panose="020B0604030504040204" pitchFamily="34" charset="0"/>
                        </a:rPr>
                        <a:t>NSP</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335005"/>
                  </a:ext>
                </a:extLst>
              </a:tr>
            </a:tbl>
          </a:graphicData>
        </a:graphic>
      </p:graphicFrame>
      <p:pic>
        <p:nvPicPr>
          <p:cNvPr id="5" name="Image 4" descr="Une image contenant texte, clipart&#10;&#10;Description générée automatiquement">
            <a:extLst>
              <a:ext uri="{FF2B5EF4-FFF2-40B4-BE49-F238E27FC236}">
                <a16:creationId xmlns:a16="http://schemas.microsoft.com/office/drawing/2014/main" id="{66708212-2152-4762-8BA5-33D06B9D02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4687" y="1670087"/>
            <a:ext cx="612000" cy="612000"/>
          </a:xfrm>
          <a:prstGeom prst="rect">
            <a:avLst/>
          </a:prstGeom>
        </p:spPr>
      </p:pic>
      <p:pic>
        <p:nvPicPr>
          <p:cNvPr id="9" name="Image 8">
            <a:extLst>
              <a:ext uri="{FF2B5EF4-FFF2-40B4-BE49-F238E27FC236}">
                <a16:creationId xmlns:a16="http://schemas.microsoft.com/office/drawing/2014/main" id="{C23D4C10-828E-426E-8B8E-15DB62D237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8073" y="1670087"/>
            <a:ext cx="612000" cy="612000"/>
          </a:xfrm>
          <a:prstGeom prst="rect">
            <a:avLst/>
          </a:prstGeom>
        </p:spPr>
      </p:pic>
      <p:pic>
        <p:nvPicPr>
          <p:cNvPr id="11" name="Image 10">
            <a:extLst>
              <a:ext uri="{FF2B5EF4-FFF2-40B4-BE49-F238E27FC236}">
                <a16:creationId xmlns:a16="http://schemas.microsoft.com/office/drawing/2014/main" id="{01B6C554-9431-48CF-AE0B-1E2B29CB20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1380" y="1670087"/>
            <a:ext cx="612000" cy="612000"/>
          </a:xfrm>
          <a:prstGeom prst="rect">
            <a:avLst/>
          </a:prstGeom>
        </p:spPr>
      </p:pic>
      <p:pic>
        <p:nvPicPr>
          <p:cNvPr id="13" name="Image 12" descr="Une image contenant texte, clipart&#10;&#10;Description générée automatiquement">
            <a:extLst>
              <a:ext uri="{FF2B5EF4-FFF2-40B4-BE49-F238E27FC236}">
                <a16:creationId xmlns:a16="http://schemas.microsoft.com/office/drawing/2014/main" id="{FF7FDF01-60E9-4441-867D-9F73003F00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4765" y="1670087"/>
            <a:ext cx="612000" cy="612000"/>
          </a:xfrm>
          <a:prstGeom prst="rect">
            <a:avLst/>
          </a:prstGeom>
        </p:spPr>
      </p:pic>
      <p:pic>
        <p:nvPicPr>
          <p:cNvPr id="15" name="Image 14">
            <a:extLst>
              <a:ext uri="{FF2B5EF4-FFF2-40B4-BE49-F238E27FC236}">
                <a16:creationId xmlns:a16="http://schemas.microsoft.com/office/drawing/2014/main" id="{3AF8B4DA-1CFA-441E-A808-1A0CC6474C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97995" y="1670087"/>
            <a:ext cx="612000" cy="612000"/>
          </a:xfrm>
          <a:prstGeom prst="rect">
            <a:avLst/>
          </a:prstGeom>
        </p:spPr>
      </p:pic>
      <p:graphicFrame>
        <p:nvGraphicFramePr>
          <p:cNvPr id="3" name="Tabela 2">
            <a:extLst>
              <a:ext uri="{FF2B5EF4-FFF2-40B4-BE49-F238E27FC236}">
                <a16:creationId xmlns:a16="http://schemas.microsoft.com/office/drawing/2014/main" id="{9B67B9F9-43FA-4539-8690-2749E821DE6A}"/>
              </a:ext>
            </a:extLst>
          </p:cNvPr>
          <p:cNvGraphicFramePr>
            <a:graphicFrameLocks noGrp="1"/>
          </p:cNvGraphicFramePr>
          <p:nvPr/>
        </p:nvGraphicFramePr>
        <p:xfrm>
          <a:off x="5002162" y="2592455"/>
          <a:ext cx="415412" cy="2834950"/>
        </p:xfrm>
        <a:graphic>
          <a:graphicData uri="http://schemas.openxmlformats.org/drawingml/2006/table">
            <a:tbl>
              <a:tblPr/>
              <a:tblGrid>
                <a:gridCol w="415412">
                  <a:extLst>
                    <a:ext uri="{9D8B030D-6E8A-4147-A177-3AD203B41FA5}">
                      <a16:colId xmlns:a16="http://schemas.microsoft.com/office/drawing/2014/main" val="502053229"/>
                    </a:ext>
                  </a:extLst>
                </a:gridCol>
              </a:tblGrid>
              <a:tr h="352848">
                <a:tc>
                  <a:txBody>
                    <a:bodyPr/>
                    <a:lstStyle/>
                    <a:p>
                      <a:pPr algn="l" fontAlgn="ctr"/>
                      <a:r>
                        <a:rPr lang="fr-FR" sz="800" b="1" i="0" u="none" strike="noStrike" dirty="0">
                          <a:solidFill>
                            <a:srgbClr val="DD4B5A"/>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523955117"/>
                  </a:ext>
                </a:extLst>
              </a:tr>
              <a:tr h="352848">
                <a:tc>
                  <a:txBody>
                    <a:bodyPr/>
                    <a:lstStyle/>
                    <a:p>
                      <a:pPr algn="l" fontAlgn="ctr"/>
                      <a:r>
                        <a:rPr lang="fr-FR" sz="800" b="1" i="0" u="none" strike="noStrike" dirty="0">
                          <a:solidFill>
                            <a:srgbClr val="00B050"/>
                          </a:solidFill>
                          <a:effectLst/>
                          <a:latin typeface="Tahoma" panose="020B0604030504040204" pitchFamily="34" charset="0"/>
                        </a:rPr>
                        <a:t>+13</a:t>
                      </a:r>
                    </a:p>
                  </a:txBody>
                  <a:tcPr marL="7620" marR="7620" marT="7620" marB="0" anchor="ctr">
                    <a:lnL>
                      <a:noFill/>
                    </a:lnL>
                    <a:lnR>
                      <a:noFill/>
                    </a:lnR>
                    <a:lnT>
                      <a:noFill/>
                    </a:lnT>
                    <a:lnB>
                      <a:noFill/>
                    </a:lnB>
                  </a:tcPr>
                </a:tc>
                <a:extLst>
                  <a:ext uri="{0D108BD9-81ED-4DB2-BD59-A6C34878D82A}">
                    <a16:rowId xmlns:a16="http://schemas.microsoft.com/office/drawing/2014/main" val="3185271262"/>
                  </a:ext>
                </a:extLst>
              </a:tr>
              <a:tr h="352848">
                <a:tc>
                  <a:txBody>
                    <a:bodyPr/>
                    <a:lstStyle/>
                    <a:p>
                      <a:pPr algn="l" fontAlgn="ctr"/>
                      <a:r>
                        <a:rPr lang="fr-FR" sz="800" b="1" i="0" u="none" strike="noStrike" dirty="0">
                          <a:solidFill>
                            <a:srgbClr val="00B050"/>
                          </a:solidFill>
                          <a:effectLst/>
                          <a:latin typeface="Tahoma" panose="020B0604030504040204" pitchFamily="34" charset="0"/>
                        </a:rPr>
                        <a:t>+12</a:t>
                      </a:r>
                    </a:p>
                  </a:txBody>
                  <a:tcPr marL="7620" marR="7620" marT="7620" marB="0" anchor="ctr">
                    <a:lnL>
                      <a:noFill/>
                    </a:lnL>
                    <a:lnR>
                      <a:noFill/>
                    </a:lnR>
                    <a:lnT>
                      <a:noFill/>
                    </a:lnT>
                    <a:lnB>
                      <a:noFill/>
                    </a:lnB>
                  </a:tcPr>
                </a:tc>
                <a:extLst>
                  <a:ext uri="{0D108BD9-81ED-4DB2-BD59-A6C34878D82A}">
                    <a16:rowId xmlns:a16="http://schemas.microsoft.com/office/drawing/2014/main" val="4097742722"/>
                  </a:ext>
                </a:extLst>
              </a:tr>
              <a:tr h="352848">
                <a:tc>
                  <a:txBody>
                    <a:bodyPr/>
                    <a:lstStyle/>
                    <a:p>
                      <a:pPr algn="l" fontAlgn="ctr"/>
                      <a:r>
                        <a:rPr lang="fr-FR" sz="800" b="1" i="0" u="none" strike="noStrike" dirty="0">
                          <a:solidFill>
                            <a:srgbClr val="DD4B5A"/>
                          </a:solidFill>
                          <a:effectLst/>
                          <a:latin typeface="Tahoma" panose="020B0604030504040204" pitchFamily="34" charset="0"/>
                        </a:rPr>
                        <a:t>-9</a:t>
                      </a:r>
                    </a:p>
                  </a:txBody>
                  <a:tcPr marL="7620" marR="7620" marT="7620" marB="0" anchor="ctr">
                    <a:lnL>
                      <a:noFill/>
                    </a:lnL>
                    <a:lnR>
                      <a:noFill/>
                    </a:lnR>
                    <a:lnT>
                      <a:noFill/>
                    </a:lnT>
                    <a:lnB>
                      <a:noFill/>
                    </a:lnB>
                  </a:tcPr>
                </a:tc>
                <a:extLst>
                  <a:ext uri="{0D108BD9-81ED-4DB2-BD59-A6C34878D82A}">
                    <a16:rowId xmlns:a16="http://schemas.microsoft.com/office/drawing/2014/main" val="2925274997"/>
                  </a:ext>
                </a:extLst>
              </a:tr>
              <a:tr h="352848">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518714653"/>
                  </a:ext>
                </a:extLst>
              </a:tr>
              <a:tr h="352848">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991098543"/>
                  </a:ext>
                </a:extLst>
              </a:tr>
              <a:tr h="352848">
                <a:tc>
                  <a:txBody>
                    <a:bodyPr/>
                    <a:lstStyle/>
                    <a:p>
                      <a:pPr algn="l" fontAlgn="ctr"/>
                      <a:r>
                        <a:rPr lang="fr-FR" sz="800" b="1" i="0" u="none" strike="noStrike" dirty="0">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3558932916"/>
                  </a:ext>
                </a:extLst>
              </a:tr>
              <a:tr h="365014">
                <a:tc>
                  <a:txBody>
                    <a:bodyPr/>
                    <a:lstStyle/>
                    <a:p>
                      <a:pPr algn="l" fontAlgn="ctr"/>
                      <a:r>
                        <a:rPr lang="fr-FR" sz="800" b="1" i="0" u="none" strike="noStrike" dirty="0">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951889399"/>
                  </a:ext>
                </a:extLst>
              </a:tr>
            </a:tbl>
          </a:graphicData>
        </a:graphic>
      </p:graphicFrame>
      <p:cxnSp>
        <p:nvCxnSpPr>
          <p:cNvPr id="14" name="Connecteur droit avec flèche 65">
            <a:extLst>
              <a:ext uri="{FF2B5EF4-FFF2-40B4-BE49-F238E27FC236}">
                <a16:creationId xmlns:a16="http://schemas.microsoft.com/office/drawing/2014/main" id="{7F4B658F-DD4F-4452-A4B5-2C67F18B6937}"/>
              </a:ext>
            </a:extLst>
          </p:cNvPr>
          <p:cNvCxnSpPr/>
          <p:nvPr/>
        </p:nvCxnSpPr>
        <p:spPr bwMode="auto">
          <a:xfrm>
            <a:off x="6163409" y="271115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18" name="Connecteur droit avec flèche 73">
            <a:extLst>
              <a:ext uri="{FF2B5EF4-FFF2-40B4-BE49-F238E27FC236}">
                <a16:creationId xmlns:a16="http://schemas.microsoft.com/office/drawing/2014/main" id="{8D6377AB-1841-48FD-B9C8-30E92945909D}"/>
              </a:ext>
            </a:extLst>
          </p:cNvPr>
          <p:cNvCxnSpPr/>
          <p:nvPr/>
        </p:nvCxnSpPr>
        <p:spPr bwMode="auto">
          <a:xfrm flipV="1">
            <a:off x="4843712" y="30637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7" name="Connecteur droit avec flèche 73">
            <a:extLst>
              <a:ext uri="{FF2B5EF4-FFF2-40B4-BE49-F238E27FC236}">
                <a16:creationId xmlns:a16="http://schemas.microsoft.com/office/drawing/2014/main" id="{1A9FCC03-5DA6-44E3-8DF1-BB37C7537B12}"/>
              </a:ext>
            </a:extLst>
          </p:cNvPr>
          <p:cNvCxnSpPr/>
          <p:nvPr/>
        </p:nvCxnSpPr>
        <p:spPr bwMode="auto">
          <a:xfrm flipV="1">
            <a:off x="4843712" y="34066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8" name="Connecteur droit avec flèche 73">
            <a:extLst>
              <a:ext uri="{FF2B5EF4-FFF2-40B4-BE49-F238E27FC236}">
                <a16:creationId xmlns:a16="http://schemas.microsoft.com/office/drawing/2014/main" id="{7FABB3C7-A452-4DE8-B9D6-EB6D26F1BC4B}"/>
              </a:ext>
            </a:extLst>
          </p:cNvPr>
          <p:cNvCxnSpPr/>
          <p:nvPr/>
        </p:nvCxnSpPr>
        <p:spPr bwMode="auto">
          <a:xfrm flipV="1">
            <a:off x="4843712" y="483157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9" name="Connecteur droit avec flèche 65">
            <a:extLst>
              <a:ext uri="{FF2B5EF4-FFF2-40B4-BE49-F238E27FC236}">
                <a16:creationId xmlns:a16="http://schemas.microsoft.com/office/drawing/2014/main" id="{E209B50D-F797-4E2C-A028-BA49C1350E05}"/>
              </a:ext>
            </a:extLst>
          </p:cNvPr>
          <p:cNvCxnSpPr/>
          <p:nvPr/>
        </p:nvCxnSpPr>
        <p:spPr bwMode="auto">
          <a:xfrm>
            <a:off x="4829695" y="27244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0" name="Connecteur droit avec flèche 65">
            <a:extLst>
              <a:ext uri="{FF2B5EF4-FFF2-40B4-BE49-F238E27FC236}">
                <a16:creationId xmlns:a16="http://schemas.microsoft.com/office/drawing/2014/main" id="{2ACEBCC8-618D-4238-B5A2-48DB0A425F85}"/>
              </a:ext>
            </a:extLst>
          </p:cNvPr>
          <p:cNvCxnSpPr/>
          <p:nvPr/>
        </p:nvCxnSpPr>
        <p:spPr bwMode="auto">
          <a:xfrm>
            <a:off x="4829695" y="37760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1" name="Connecteur droit avec flèche 65">
            <a:extLst>
              <a:ext uri="{FF2B5EF4-FFF2-40B4-BE49-F238E27FC236}">
                <a16:creationId xmlns:a16="http://schemas.microsoft.com/office/drawing/2014/main" id="{6AE29742-DA29-4D5C-9A36-5003044A7987}"/>
              </a:ext>
            </a:extLst>
          </p:cNvPr>
          <p:cNvCxnSpPr/>
          <p:nvPr/>
        </p:nvCxnSpPr>
        <p:spPr bwMode="auto">
          <a:xfrm>
            <a:off x="4829695" y="41265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2" name="Connecteur droit avec flèche 65">
            <a:extLst>
              <a:ext uri="{FF2B5EF4-FFF2-40B4-BE49-F238E27FC236}">
                <a16:creationId xmlns:a16="http://schemas.microsoft.com/office/drawing/2014/main" id="{81AA43B3-162E-4DD6-BDEA-D84F51FAF228}"/>
              </a:ext>
            </a:extLst>
          </p:cNvPr>
          <p:cNvCxnSpPr/>
          <p:nvPr/>
        </p:nvCxnSpPr>
        <p:spPr bwMode="auto">
          <a:xfrm>
            <a:off x="4829695" y="448470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3" name="Connecteur droit avec flèche 65">
            <a:extLst>
              <a:ext uri="{FF2B5EF4-FFF2-40B4-BE49-F238E27FC236}">
                <a16:creationId xmlns:a16="http://schemas.microsoft.com/office/drawing/2014/main" id="{B9AF5588-0E66-4957-8C9C-AA5A9A22503B}"/>
              </a:ext>
            </a:extLst>
          </p:cNvPr>
          <p:cNvCxnSpPr/>
          <p:nvPr/>
        </p:nvCxnSpPr>
        <p:spPr bwMode="auto">
          <a:xfrm>
            <a:off x="4829695" y="51857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4" name="Connecteur droit avec flèche 73">
            <a:extLst>
              <a:ext uri="{FF2B5EF4-FFF2-40B4-BE49-F238E27FC236}">
                <a16:creationId xmlns:a16="http://schemas.microsoft.com/office/drawing/2014/main" id="{29486ED4-1BEF-4AF2-ACDF-54020246F858}"/>
              </a:ext>
            </a:extLst>
          </p:cNvPr>
          <p:cNvCxnSpPr/>
          <p:nvPr/>
        </p:nvCxnSpPr>
        <p:spPr bwMode="auto">
          <a:xfrm flipV="1">
            <a:off x="6131706" y="305420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aphicFrame>
        <p:nvGraphicFramePr>
          <p:cNvPr id="4" name="Tabela 3">
            <a:extLst>
              <a:ext uri="{FF2B5EF4-FFF2-40B4-BE49-F238E27FC236}">
                <a16:creationId xmlns:a16="http://schemas.microsoft.com/office/drawing/2014/main" id="{25966321-429C-41A1-A8CD-6F665773CDEF}"/>
              </a:ext>
            </a:extLst>
          </p:cNvPr>
          <p:cNvGraphicFramePr>
            <a:graphicFrameLocks noGrp="1"/>
          </p:cNvGraphicFramePr>
          <p:nvPr/>
        </p:nvGraphicFramePr>
        <p:xfrm>
          <a:off x="6346827" y="2599213"/>
          <a:ext cx="609600" cy="2830040"/>
        </p:xfrm>
        <a:graphic>
          <a:graphicData uri="http://schemas.openxmlformats.org/drawingml/2006/table">
            <a:tbl>
              <a:tblPr/>
              <a:tblGrid>
                <a:gridCol w="609600">
                  <a:extLst>
                    <a:ext uri="{9D8B030D-6E8A-4147-A177-3AD203B41FA5}">
                      <a16:colId xmlns:a16="http://schemas.microsoft.com/office/drawing/2014/main" val="1115367159"/>
                    </a:ext>
                  </a:extLst>
                </a:gridCol>
              </a:tblGrid>
              <a:tr h="352237">
                <a:tc>
                  <a:txBody>
                    <a:bodyPr/>
                    <a:lstStyle/>
                    <a:p>
                      <a:pPr algn="l" fontAlgn="ctr"/>
                      <a:r>
                        <a:rPr lang="fr-FR" sz="800" b="1" i="0" u="none" strike="noStrike" dirty="0">
                          <a:solidFill>
                            <a:srgbClr val="DD4B5A"/>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1015893077"/>
                  </a:ext>
                </a:extLst>
              </a:tr>
              <a:tr h="352237">
                <a:tc>
                  <a:txBody>
                    <a:bodyPr/>
                    <a:lstStyle/>
                    <a:p>
                      <a:pPr algn="l" fontAlgn="ctr"/>
                      <a:r>
                        <a:rPr lang="fr-FR" sz="800" b="1" i="0" u="none" strike="noStrike" dirty="0">
                          <a:solidFill>
                            <a:srgbClr val="00B050"/>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3180689702"/>
                  </a:ext>
                </a:extLst>
              </a:tr>
              <a:tr h="352237">
                <a:tc>
                  <a:txBody>
                    <a:bodyPr/>
                    <a:lstStyle/>
                    <a:p>
                      <a:pPr algn="l" fontAlgn="ctr"/>
                      <a:r>
                        <a:rPr lang="fr-FR" sz="800" b="1" i="0" u="none" strike="noStrike">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3936437150"/>
                  </a:ext>
                </a:extLst>
              </a:tr>
              <a:tr h="352237">
                <a:tc>
                  <a:txBody>
                    <a:bodyPr/>
                    <a:lstStyle/>
                    <a:p>
                      <a:pPr algn="l" fontAlgn="ctr"/>
                      <a:r>
                        <a:rPr lang="fr-FR" sz="800" b="1" i="0" u="none" strike="noStrike">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1138092945"/>
                  </a:ext>
                </a:extLst>
              </a:tr>
              <a:tr h="352237">
                <a:tc>
                  <a:txBody>
                    <a:bodyPr/>
                    <a:lstStyle/>
                    <a:p>
                      <a:pPr algn="l" fontAlgn="ctr"/>
                      <a:r>
                        <a:rPr lang="pl-PL" sz="800" b="1" i="0" u="none" strike="noStrike" dirty="0">
                          <a:solidFill>
                            <a:schemeClr val="tx2"/>
                          </a:solidFill>
                          <a:effectLst/>
                          <a:latin typeface="Tahoma" panose="020B0604030504040204" pitchFamily="34" charset="0"/>
                        </a:rPr>
                        <a:t>=</a:t>
                      </a:r>
                      <a:endParaRPr lang="fr-FR" sz="800" b="1" i="0" u="none" strike="noStrike" dirty="0">
                        <a:solidFill>
                          <a:schemeClr val="tx2"/>
                        </a:solidFill>
                        <a:effectLst/>
                        <a:latin typeface="Tahom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461955411"/>
                  </a:ext>
                </a:extLst>
              </a:tr>
              <a:tr h="352237">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4173025238"/>
                  </a:ext>
                </a:extLst>
              </a:tr>
              <a:tr h="352237">
                <a:tc>
                  <a:txBody>
                    <a:bodyPr/>
                    <a:lstStyle/>
                    <a:p>
                      <a:pPr algn="l" fontAlgn="ctr"/>
                      <a:r>
                        <a:rPr lang="fr-FR" sz="800" b="1" i="0" u="none" strike="noStrike" dirty="0">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1900893551"/>
                  </a:ext>
                </a:extLst>
              </a:tr>
              <a:tr h="364381">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306563297"/>
                  </a:ext>
                </a:extLst>
              </a:tr>
            </a:tbl>
          </a:graphicData>
        </a:graphic>
      </p:graphicFrame>
      <p:cxnSp>
        <p:nvCxnSpPr>
          <p:cNvPr id="36" name="Connecteur droit avec flèche 73">
            <a:extLst>
              <a:ext uri="{FF2B5EF4-FFF2-40B4-BE49-F238E27FC236}">
                <a16:creationId xmlns:a16="http://schemas.microsoft.com/office/drawing/2014/main" id="{E9FE86C9-9754-45C0-9A5F-725EFD4AE333}"/>
              </a:ext>
            </a:extLst>
          </p:cNvPr>
          <p:cNvCxnSpPr/>
          <p:nvPr/>
        </p:nvCxnSpPr>
        <p:spPr bwMode="auto">
          <a:xfrm flipV="1">
            <a:off x="6131706" y="341442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7" name="Connecteur droit avec flèche 73">
            <a:extLst>
              <a:ext uri="{FF2B5EF4-FFF2-40B4-BE49-F238E27FC236}">
                <a16:creationId xmlns:a16="http://schemas.microsoft.com/office/drawing/2014/main" id="{232CAF76-971B-4BB0-956A-7CECB94A00E3}"/>
              </a:ext>
            </a:extLst>
          </p:cNvPr>
          <p:cNvCxnSpPr/>
          <p:nvPr/>
        </p:nvCxnSpPr>
        <p:spPr bwMode="auto">
          <a:xfrm flipV="1">
            <a:off x="6131706" y="447429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8" name="Connecteur droit avec flèche 73">
            <a:extLst>
              <a:ext uri="{FF2B5EF4-FFF2-40B4-BE49-F238E27FC236}">
                <a16:creationId xmlns:a16="http://schemas.microsoft.com/office/drawing/2014/main" id="{C5824654-695F-4823-B6ED-C04B73590A2F}"/>
              </a:ext>
            </a:extLst>
          </p:cNvPr>
          <p:cNvCxnSpPr/>
          <p:nvPr/>
        </p:nvCxnSpPr>
        <p:spPr bwMode="auto">
          <a:xfrm flipV="1">
            <a:off x="6131706" y="482759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9" name="Connecteur droit avec flèche 65">
            <a:extLst>
              <a:ext uri="{FF2B5EF4-FFF2-40B4-BE49-F238E27FC236}">
                <a16:creationId xmlns:a16="http://schemas.microsoft.com/office/drawing/2014/main" id="{FD9E543D-56EC-4C7C-98EE-735A7B29F6DA}"/>
              </a:ext>
            </a:extLst>
          </p:cNvPr>
          <p:cNvCxnSpPr/>
          <p:nvPr/>
        </p:nvCxnSpPr>
        <p:spPr bwMode="auto">
          <a:xfrm>
            <a:off x="6163409" y="377795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0" name="Connecteur droit avec flèche 65">
            <a:extLst>
              <a:ext uri="{FF2B5EF4-FFF2-40B4-BE49-F238E27FC236}">
                <a16:creationId xmlns:a16="http://schemas.microsoft.com/office/drawing/2014/main" id="{4E6EB30E-0B6E-4231-BDD7-D06545843D8A}"/>
              </a:ext>
            </a:extLst>
          </p:cNvPr>
          <p:cNvCxnSpPr/>
          <p:nvPr/>
        </p:nvCxnSpPr>
        <p:spPr bwMode="auto">
          <a:xfrm>
            <a:off x="6163409" y="519111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1" name="Connecteur droit avec flèche 48">
            <a:extLst>
              <a:ext uri="{FF2B5EF4-FFF2-40B4-BE49-F238E27FC236}">
                <a16:creationId xmlns:a16="http://schemas.microsoft.com/office/drawing/2014/main" id="{65385D2E-0BB3-48DE-AE50-E61E14F485E6}"/>
              </a:ext>
            </a:extLst>
          </p:cNvPr>
          <p:cNvCxnSpPr/>
          <p:nvPr/>
        </p:nvCxnSpPr>
        <p:spPr bwMode="auto">
          <a:xfrm rot="2700000" flipV="1">
            <a:off x="6150080" y="412238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aphicFrame>
        <p:nvGraphicFramePr>
          <p:cNvPr id="6" name="Tabela 5">
            <a:extLst>
              <a:ext uri="{FF2B5EF4-FFF2-40B4-BE49-F238E27FC236}">
                <a16:creationId xmlns:a16="http://schemas.microsoft.com/office/drawing/2014/main" id="{FC55115E-536C-4471-946F-103155A1B757}"/>
              </a:ext>
            </a:extLst>
          </p:cNvPr>
          <p:cNvGraphicFramePr>
            <a:graphicFrameLocks noGrp="1"/>
          </p:cNvGraphicFramePr>
          <p:nvPr/>
        </p:nvGraphicFramePr>
        <p:xfrm>
          <a:off x="7643859" y="2607733"/>
          <a:ext cx="609600" cy="2819399"/>
        </p:xfrm>
        <a:graphic>
          <a:graphicData uri="http://schemas.openxmlformats.org/drawingml/2006/table">
            <a:tbl>
              <a:tblPr/>
              <a:tblGrid>
                <a:gridCol w="609600">
                  <a:extLst>
                    <a:ext uri="{9D8B030D-6E8A-4147-A177-3AD203B41FA5}">
                      <a16:colId xmlns:a16="http://schemas.microsoft.com/office/drawing/2014/main" val="580383009"/>
                    </a:ext>
                  </a:extLst>
                </a:gridCol>
              </a:tblGrid>
              <a:tr h="350912">
                <a:tc>
                  <a:txBody>
                    <a:bodyPr/>
                    <a:lstStyle/>
                    <a:p>
                      <a:pPr algn="l" fontAlgn="ctr"/>
                      <a:r>
                        <a:rPr lang="fr-FR" sz="800" b="1" i="0" u="none" strike="noStrike" dirty="0">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508969206"/>
                  </a:ext>
                </a:extLst>
              </a:tr>
              <a:tr h="350912">
                <a:tc>
                  <a:txBody>
                    <a:bodyPr/>
                    <a:lstStyle/>
                    <a:p>
                      <a:pPr algn="l" fontAlgn="ctr"/>
                      <a:r>
                        <a:rPr lang="fr-FR" sz="800" b="1" i="0" u="none" strike="noStrike" dirty="0">
                          <a:solidFill>
                            <a:srgbClr val="00B050"/>
                          </a:solidFill>
                          <a:effectLst/>
                          <a:latin typeface="Tahoma" panose="020B0604030504040204" pitchFamily="34" charset="0"/>
                        </a:rPr>
                        <a:t>+12</a:t>
                      </a:r>
                    </a:p>
                  </a:txBody>
                  <a:tcPr marL="7620" marR="7620" marT="7620" marB="0" anchor="ctr">
                    <a:lnL>
                      <a:noFill/>
                    </a:lnL>
                    <a:lnR>
                      <a:noFill/>
                    </a:lnR>
                    <a:lnT>
                      <a:noFill/>
                    </a:lnT>
                    <a:lnB>
                      <a:noFill/>
                    </a:lnB>
                  </a:tcPr>
                </a:tc>
                <a:extLst>
                  <a:ext uri="{0D108BD9-81ED-4DB2-BD59-A6C34878D82A}">
                    <a16:rowId xmlns:a16="http://schemas.microsoft.com/office/drawing/2014/main" val="2334372497"/>
                  </a:ext>
                </a:extLst>
              </a:tr>
              <a:tr h="350912">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656879995"/>
                  </a:ext>
                </a:extLst>
              </a:tr>
              <a:tr h="350912">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708434216"/>
                  </a:ext>
                </a:extLst>
              </a:tr>
              <a:tr h="350912">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83592782"/>
                  </a:ext>
                </a:extLst>
              </a:tr>
              <a:tr h="350912">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808739901"/>
                  </a:ext>
                </a:extLst>
              </a:tr>
              <a:tr h="350912">
                <a:tc>
                  <a:txBody>
                    <a:bodyPr/>
                    <a:lstStyle/>
                    <a:p>
                      <a:pPr algn="l" fontAlgn="ctr"/>
                      <a:r>
                        <a:rPr lang="fr-FR" sz="800" b="1" i="0" u="none" strike="noStrike" dirty="0">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918277383"/>
                  </a:ext>
                </a:extLst>
              </a:tr>
              <a:tr h="363015">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797020919"/>
                  </a:ext>
                </a:extLst>
              </a:tr>
            </a:tbl>
          </a:graphicData>
        </a:graphic>
      </p:graphicFrame>
      <p:cxnSp>
        <p:nvCxnSpPr>
          <p:cNvPr id="42" name="Connecteur droit avec flèche 65">
            <a:extLst>
              <a:ext uri="{FF2B5EF4-FFF2-40B4-BE49-F238E27FC236}">
                <a16:creationId xmlns:a16="http://schemas.microsoft.com/office/drawing/2014/main" id="{32A6960F-7CDC-4754-9761-6EC05139DD17}"/>
              </a:ext>
            </a:extLst>
          </p:cNvPr>
          <p:cNvCxnSpPr/>
          <p:nvPr/>
        </p:nvCxnSpPr>
        <p:spPr bwMode="auto">
          <a:xfrm>
            <a:off x="7448801" y="271115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3" name="Connecteur droit avec flèche 65">
            <a:extLst>
              <a:ext uri="{FF2B5EF4-FFF2-40B4-BE49-F238E27FC236}">
                <a16:creationId xmlns:a16="http://schemas.microsoft.com/office/drawing/2014/main" id="{460D2ABE-4F30-4F8F-9E0A-0F6EC0DADDC7}"/>
              </a:ext>
            </a:extLst>
          </p:cNvPr>
          <p:cNvCxnSpPr/>
          <p:nvPr/>
        </p:nvCxnSpPr>
        <p:spPr bwMode="auto">
          <a:xfrm>
            <a:off x="7448801" y="377795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4" name="Connecteur droit avec flèche 65">
            <a:extLst>
              <a:ext uri="{FF2B5EF4-FFF2-40B4-BE49-F238E27FC236}">
                <a16:creationId xmlns:a16="http://schemas.microsoft.com/office/drawing/2014/main" id="{B4F22751-68EE-4DC5-A403-565340A764F1}"/>
              </a:ext>
            </a:extLst>
          </p:cNvPr>
          <p:cNvCxnSpPr/>
          <p:nvPr/>
        </p:nvCxnSpPr>
        <p:spPr bwMode="auto">
          <a:xfrm>
            <a:off x="7448801" y="413355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5" name="Connecteur droit avec flèche 65">
            <a:extLst>
              <a:ext uri="{FF2B5EF4-FFF2-40B4-BE49-F238E27FC236}">
                <a16:creationId xmlns:a16="http://schemas.microsoft.com/office/drawing/2014/main" id="{236ABF01-C135-4233-B912-A791C106DD57}"/>
              </a:ext>
            </a:extLst>
          </p:cNvPr>
          <p:cNvCxnSpPr/>
          <p:nvPr/>
        </p:nvCxnSpPr>
        <p:spPr bwMode="auto">
          <a:xfrm>
            <a:off x="7448801" y="520035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6" name="Connecteur droit avec flèche 73">
            <a:extLst>
              <a:ext uri="{FF2B5EF4-FFF2-40B4-BE49-F238E27FC236}">
                <a16:creationId xmlns:a16="http://schemas.microsoft.com/office/drawing/2014/main" id="{E9DE4265-2F38-489A-9734-A83CD03E9A0C}"/>
              </a:ext>
            </a:extLst>
          </p:cNvPr>
          <p:cNvCxnSpPr/>
          <p:nvPr/>
        </p:nvCxnSpPr>
        <p:spPr bwMode="auto">
          <a:xfrm flipV="1">
            <a:off x="7467899" y="305420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7" name="Connecteur droit avec flèche 73">
            <a:extLst>
              <a:ext uri="{FF2B5EF4-FFF2-40B4-BE49-F238E27FC236}">
                <a16:creationId xmlns:a16="http://schemas.microsoft.com/office/drawing/2014/main" id="{51A40845-4F4B-4B0E-B26B-7BA3A0B98251}"/>
              </a:ext>
            </a:extLst>
          </p:cNvPr>
          <p:cNvCxnSpPr/>
          <p:nvPr/>
        </p:nvCxnSpPr>
        <p:spPr bwMode="auto">
          <a:xfrm flipV="1">
            <a:off x="7467899" y="340980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8" name="Connecteur droit avec flèche 73">
            <a:extLst>
              <a:ext uri="{FF2B5EF4-FFF2-40B4-BE49-F238E27FC236}">
                <a16:creationId xmlns:a16="http://schemas.microsoft.com/office/drawing/2014/main" id="{5C853590-665E-4978-BC92-123505A40418}"/>
              </a:ext>
            </a:extLst>
          </p:cNvPr>
          <p:cNvCxnSpPr/>
          <p:nvPr/>
        </p:nvCxnSpPr>
        <p:spPr bwMode="auto">
          <a:xfrm flipV="1">
            <a:off x="7467899" y="448507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9" name="Connecteur droit avec flèche 73">
            <a:extLst>
              <a:ext uri="{FF2B5EF4-FFF2-40B4-BE49-F238E27FC236}">
                <a16:creationId xmlns:a16="http://schemas.microsoft.com/office/drawing/2014/main" id="{775C7B27-8D31-4119-A34C-35E101279173}"/>
              </a:ext>
            </a:extLst>
          </p:cNvPr>
          <p:cNvCxnSpPr/>
          <p:nvPr/>
        </p:nvCxnSpPr>
        <p:spPr bwMode="auto">
          <a:xfrm flipV="1">
            <a:off x="7467899" y="483143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nvGrpSpPr>
          <p:cNvPr id="50" name="Groupe 178">
            <a:extLst>
              <a:ext uri="{FF2B5EF4-FFF2-40B4-BE49-F238E27FC236}">
                <a16:creationId xmlns:a16="http://schemas.microsoft.com/office/drawing/2014/main" id="{B2918108-B174-4F1E-AB72-9428685F3E00}"/>
              </a:ext>
            </a:extLst>
          </p:cNvPr>
          <p:cNvGrpSpPr/>
          <p:nvPr/>
        </p:nvGrpSpPr>
        <p:grpSpPr>
          <a:xfrm>
            <a:off x="6213466" y="6134084"/>
            <a:ext cx="2786465" cy="215444"/>
            <a:chOff x="6180269" y="5701497"/>
            <a:chExt cx="2786465" cy="215444"/>
          </a:xfrm>
        </p:grpSpPr>
        <p:sp>
          <p:nvSpPr>
            <p:cNvPr id="51" name="ZoneTexte 144">
              <a:extLst>
                <a:ext uri="{FF2B5EF4-FFF2-40B4-BE49-F238E27FC236}">
                  <a16:creationId xmlns:a16="http://schemas.microsoft.com/office/drawing/2014/main" id="{3E7AC2AC-55EE-47EA-9F98-59C55D7F6B86}"/>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52" name="Connecteur droit avec flèche 161">
              <a:extLst>
                <a:ext uri="{FF2B5EF4-FFF2-40B4-BE49-F238E27FC236}">
                  <a16:creationId xmlns:a16="http://schemas.microsoft.com/office/drawing/2014/main" id="{F923283F-51D8-4B09-B580-68BB1968379B}"/>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3" name="Connecteur droit avec flèche 176">
              <a:extLst>
                <a:ext uri="{FF2B5EF4-FFF2-40B4-BE49-F238E27FC236}">
                  <a16:creationId xmlns:a16="http://schemas.microsoft.com/office/drawing/2014/main" id="{8859A9CA-307D-4676-A477-C5CE9865015F}"/>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7" name="Groupe 6">
            <a:extLst>
              <a:ext uri="{FF2B5EF4-FFF2-40B4-BE49-F238E27FC236}">
                <a16:creationId xmlns:a16="http://schemas.microsoft.com/office/drawing/2014/main" id="{247C1A02-36CE-4369-A7F7-C3B5802EB56A}"/>
              </a:ext>
            </a:extLst>
          </p:cNvPr>
          <p:cNvGrpSpPr/>
          <p:nvPr/>
        </p:nvGrpSpPr>
        <p:grpSpPr>
          <a:xfrm>
            <a:off x="727555" y="820927"/>
            <a:ext cx="982374" cy="360000"/>
            <a:chOff x="727555" y="820927"/>
            <a:chExt cx="982374" cy="360000"/>
          </a:xfrm>
        </p:grpSpPr>
        <p:sp>
          <p:nvSpPr>
            <p:cNvPr id="54" name="Espace réservé du texte 4">
              <a:extLst>
                <a:ext uri="{FF2B5EF4-FFF2-40B4-BE49-F238E27FC236}">
                  <a16:creationId xmlns:a16="http://schemas.microsoft.com/office/drawing/2014/main" id="{A369A836-9E1F-4178-99E5-3ED586D235C1}"/>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55" name="Picture 2" descr="C:\Users\NicoC\Desktop\CEVIPOF\sample-01.png">
              <a:extLst>
                <a:ext uri="{FF2B5EF4-FFF2-40B4-BE49-F238E27FC236}">
                  <a16:creationId xmlns:a16="http://schemas.microsoft.com/office/drawing/2014/main" id="{EA1372C9-6E46-4413-94F6-B4EAC0FC85D9}"/>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55658834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lang="fr-FR" sz="2400" dirty="0">
                          <a:solidFill>
                            <a:srgbClr val="FFFFFF"/>
                          </a:solidFill>
                        </a:rPr>
                        <a:t>Les</a:t>
                      </a:r>
                      <a:r>
                        <a:rPr lang="fr-FR" sz="2400" baseline="0" dirty="0">
                          <a:solidFill>
                            <a:srgbClr val="FFFFFF"/>
                          </a:solidFill>
                        </a:rPr>
                        <a:t> m</a:t>
                      </a:r>
                      <a:r>
                        <a:rPr lang="fr-FR" sz="2400" dirty="0">
                          <a:solidFill>
                            <a:srgbClr val="FFFFFF"/>
                          </a:solidFill>
                        </a:rPr>
                        <a:t>oyens d’expression des citoyens les plus efficaces </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26" name="Group 27"/>
          <p:cNvGraphicFramePr>
            <a:graphicFrameLocks noGrp="1"/>
          </p:cNvGraphicFramePr>
          <p:nvPr/>
        </p:nvGraphicFramePr>
        <p:xfrm>
          <a:off x="831797" y="5852745"/>
          <a:ext cx="6587892" cy="393192"/>
        </p:xfrm>
        <a:graphic>
          <a:graphicData uri="http://schemas.openxmlformats.org/drawingml/2006/table">
            <a:tbl>
              <a:tblPr/>
              <a:tblGrid>
                <a:gridCol w="548991">
                  <a:extLst>
                    <a:ext uri="{9D8B030D-6E8A-4147-A177-3AD203B41FA5}">
                      <a16:colId xmlns:a16="http://schemas.microsoft.com/office/drawing/2014/main" val="20000"/>
                    </a:ext>
                  </a:extLst>
                </a:gridCol>
                <a:gridCol w="548991">
                  <a:extLst>
                    <a:ext uri="{9D8B030D-6E8A-4147-A177-3AD203B41FA5}">
                      <a16:colId xmlns:a16="http://schemas.microsoft.com/office/drawing/2014/main" val="20001"/>
                    </a:ext>
                  </a:extLst>
                </a:gridCol>
                <a:gridCol w="548991">
                  <a:extLst>
                    <a:ext uri="{9D8B030D-6E8A-4147-A177-3AD203B41FA5}">
                      <a16:colId xmlns:a16="http://schemas.microsoft.com/office/drawing/2014/main" val="20002"/>
                    </a:ext>
                  </a:extLst>
                </a:gridCol>
                <a:gridCol w="548991">
                  <a:extLst>
                    <a:ext uri="{9D8B030D-6E8A-4147-A177-3AD203B41FA5}">
                      <a16:colId xmlns:a16="http://schemas.microsoft.com/office/drawing/2014/main" val="20003"/>
                    </a:ext>
                  </a:extLst>
                </a:gridCol>
                <a:gridCol w="548991">
                  <a:extLst>
                    <a:ext uri="{9D8B030D-6E8A-4147-A177-3AD203B41FA5}">
                      <a16:colId xmlns:a16="http://schemas.microsoft.com/office/drawing/2014/main" val="20004"/>
                    </a:ext>
                  </a:extLst>
                </a:gridCol>
                <a:gridCol w="548991">
                  <a:extLst>
                    <a:ext uri="{9D8B030D-6E8A-4147-A177-3AD203B41FA5}">
                      <a16:colId xmlns:a16="http://schemas.microsoft.com/office/drawing/2014/main" val="20005"/>
                    </a:ext>
                  </a:extLst>
                </a:gridCol>
                <a:gridCol w="548991">
                  <a:extLst>
                    <a:ext uri="{9D8B030D-6E8A-4147-A177-3AD203B41FA5}">
                      <a16:colId xmlns:a16="http://schemas.microsoft.com/office/drawing/2014/main" val="20006"/>
                    </a:ext>
                  </a:extLst>
                </a:gridCol>
                <a:gridCol w="548991">
                  <a:extLst>
                    <a:ext uri="{9D8B030D-6E8A-4147-A177-3AD203B41FA5}">
                      <a16:colId xmlns:a16="http://schemas.microsoft.com/office/drawing/2014/main" val="20007"/>
                    </a:ext>
                  </a:extLst>
                </a:gridCol>
                <a:gridCol w="548991">
                  <a:extLst>
                    <a:ext uri="{9D8B030D-6E8A-4147-A177-3AD203B41FA5}">
                      <a16:colId xmlns:a16="http://schemas.microsoft.com/office/drawing/2014/main" val="20008"/>
                    </a:ext>
                  </a:extLst>
                </a:gridCol>
                <a:gridCol w="548991">
                  <a:extLst>
                    <a:ext uri="{9D8B030D-6E8A-4147-A177-3AD203B41FA5}">
                      <a16:colId xmlns:a16="http://schemas.microsoft.com/office/drawing/2014/main" val="1433094487"/>
                    </a:ext>
                  </a:extLst>
                </a:gridCol>
                <a:gridCol w="548991">
                  <a:extLst>
                    <a:ext uri="{9D8B030D-6E8A-4147-A177-3AD203B41FA5}">
                      <a16:colId xmlns:a16="http://schemas.microsoft.com/office/drawing/2014/main" val="77248920"/>
                    </a:ext>
                  </a:extLst>
                </a:gridCol>
                <a:gridCol w="548991">
                  <a:extLst>
                    <a:ext uri="{9D8B030D-6E8A-4147-A177-3AD203B41FA5}">
                      <a16:colId xmlns:a16="http://schemas.microsoft.com/office/drawing/2014/main" val="3966920757"/>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cap="none" normalizeH="0" baseline="0" dirty="0">
                          <a:ln>
                            <a:noFill/>
                          </a:ln>
                          <a:solidFill>
                            <a:schemeClr val="bg2">
                              <a:lumMod val="50000"/>
                            </a:schemeClr>
                          </a:solidFill>
                          <a:effectLst/>
                          <a:latin typeface="Tahoma" pitchFamily="34" charset="0"/>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cap="none" normalizeH="0" baseline="0" dirty="0">
                          <a:ln>
                            <a:noFill/>
                          </a:ln>
                          <a:solidFill>
                            <a:schemeClr val="bg2">
                              <a:lumMod val="50000"/>
                            </a:schemeClr>
                          </a:solidFill>
                          <a:effectLst/>
                          <a:latin typeface="Tahoma" pitchFamily="34" charset="0"/>
                        </a:rPr>
                        <a:t> 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err="1">
                          <a:ln>
                            <a:noFill/>
                          </a:ln>
                          <a:solidFill>
                            <a:schemeClr val="bg2">
                              <a:lumMod val="50000"/>
                            </a:schemeClr>
                          </a:solidFill>
                          <a:effectLst/>
                          <a:latin typeface="Tahoma" pitchFamily="34" charset="0"/>
                          <a:ea typeface="+mn-ea"/>
                          <a:cs typeface="+mn-cs"/>
                        </a:rPr>
                        <a:t>Février</a:t>
                      </a: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 2021</a:t>
                      </a:r>
                      <a:endParaRPr kumimoji="0" lang="fr-FR" sz="9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Q40 : Selon vous, qu’est-ce qui permet aux citoyens d’exercer le plus d’influence sur les décisions prises en France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Réponse ‘En Premier’ + ‘En second’</a:t>
            </a:r>
            <a:endParaRPr kumimoji="0" lang="fr-FR" sz="1000" b="0" i="1" u="none" strike="noStrike" kern="1200" cap="none" spc="0" normalizeH="0" baseline="0" noProof="0" dirty="0">
              <a:ln>
                <a:noFill/>
              </a:ln>
              <a:solidFill>
                <a:srgbClr val="CC0000"/>
              </a:solidFill>
              <a:effectLst/>
              <a:uLnTx/>
              <a:uFillTx/>
              <a:latin typeface="Tahoma" pitchFamily="34" charset="0"/>
              <a:ea typeface="+mn-ea"/>
              <a:cs typeface="Arial" charset="0"/>
            </a:endParaRPr>
          </a:p>
        </p:txBody>
      </p:sp>
      <p:sp>
        <p:nvSpPr>
          <p:cNvPr id="20" name="ZoneTexte 19"/>
          <p:cNvSpPr txBox="1"/>
          <p:nvPr/>
        </p:nvSpPr>
        <p:spPr>
          <a:xfrm>
            <a:off x="7890948" y="5887047"/>
            <a:ext cx="158325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Vague 6b, réalisée suite aux attentats de janvier 2015</a:t>
            </a:r>
          </a:p>
        </p:txBody>
      </p:sp>
      <p:grpSp>
        <p:nvGrpSpPr>
          <p:cNvPr id="21" name="Groupe 20"/>
          <p:cNvGrpSpPr/>
          <p:nvPr/>
        </p:nvGrpSpPr>
        <p:grpSpPr>
          <a:xfrm>
            <a:off x="7779354" y="5923693"/>
            <a:ext cx="180000" cy="221666"/>
            <a:chOff x="8321205" y="1842135"/>
            <a:chExt cx="180000" cy="221666"/>
          </a:xfrm>
        </p:grpSpPr>
        <p:sp>
          <p:nvSpPr>
            <p:cNvPr id="23" name="Ellipse 22"/>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24" name="Triangle isocèle 23"/>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25" name="Rectangle 24"/>
            <p:cNvSpPr>
              <a:spLocks noChangeAspect="1"/>
            </p:cNvSpPr>
            <p:nvPr/>
          </p:nvSpPr>
          <p:spPr>
            <a:xfrm>
              <a:off x="8339448" y="1860135"/>
              <a:ext cx="143515" cy="144000"/>
            </a:xfrm>
            <a:prstGeom prst="rect">
              <a:avLst/>
            </a:prstGeom>
            <a:noFill/>
          </p:spPr>
          <p:txBody>
            <a:bodyPr wrap="square" tIns="11880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500" b="0" i="0" u="none" strike="noStrike" kern="1200" cap="none" spc="0" normalizeH="0" baseline="0" noProof="0" dirty="0">
                  <a:ln>
                    <a:noFill/>
                  </a:ln>
                  <a:solidFill>
                    <a:srgbClr val="FFC000"/>
                  </a:solidFill>
                  <a:effectLst/>
                  <a:uLnTx/>
                  <a:uFillTx/>
                  <a:latin typeface="Tahoma" pitchFamily="34" charset="0"/>
                  <a:ea typeface="+mn-ea"/>
                  <a:cs typeface="Arial" charset="0"/>
                </a:rPr>
                <a:t>*</a:t>
              </a:r>
              <a:endParaRPr kumimoji="0" lang="fr-FR" sz="15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grpSp>
      <p:grpSp>
        <p:nvGrpSpPr>
          <p:cNvPr id="28" name="Groupe 27"/>
          <p:cNvGrpSpPr>
            <a:grpSpLocks noChangeAspect="1"/>
          </p:cNvGrpSpPr>
          <p:nvPr/>
        </p:nvGrpSpPr>
        <p:grpSpPr>
          <a:xfrm>
            <a:off x="3781478" y="5782811"/>
            <a:ext cx="116933" cy="144000"/>
            <a:chOff x="8321205" y="1842135"/>
            <a:chExt cx="180000" cy="221666"/>
          </a:xfrm>
        </p:grpSpPr>
        <p:sp>
          <p:nvSpPr>
            <p:cNvPr id="29" name="Ellipse 28"/>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30" name="Triangle isocèle 29"/>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31" name="Rectangle 30"/>
            <p:cNvSpPr>
              <a:spLocks noChangeAspect="1"/>
            </p:cNvSpPr>
            <p:nvPr/>
          </p:nvSpPr>
          <p:spPr>
            <a:xfrm>
              <a:off x="8339448" y="1847101"/>
              <a:ext cx="143514" cy="144000"/>
            </a:xfrm>
            <a:prstGeom prst="rect">
              <a:avLst/>
            </a:prstGeom>
            <a:noFill/>
          </p:spPr>
          <p:txBody>
            <a:bodyPr wrap="square" tIns="11880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FFC000"/>
                  </a:solidFill>
                  <a:effectLst/>
                  <a:uLnTx/>
                  <a:uFillTx/>
                  <a:latin typeface="Tahoma" pitchFamily="34" charset="0"/>
                  <a:ea typeface="+mn-ea"/>
                  <a:cs typeface="Arial" charset="0"/>
                </a:rPr>
                <a:t>*</a:t>
              </a:r>
              <a:endParaRPr kumimoji="0" lang="fr-FR" sz="10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grpSp>
      <p:graphicFrame>
        <p:nvGraphicFramePr>
          <p:cNvPr id="32" name="Graphique 31">
            <a:extLst>
              <a:ext uri="{FF2B5EF4-FFF2-40B4-BE49-F238E27FC236}">
                <a16:creationId xmlns:a16="http://schemas.microsoft.com/office/drawing/2014/main" id="{BC2694D2-A649-44AF-906A-0E65079064A4}"/>
              </a:ext>
            </a:extLst>
          </p:cNvPr>
          <p:cNvGraphicFramePr/>
          <p:nvPr/>
        </p:nvGraphicFramePr>
        <p:xfrm>
          <a:off x="389079" y="1696177"/>
          <a:ext cx="7250736" cy="4265095"/>
        </p:xfrm>
        <a:graphic>
          <a:graphicData uri="http://schemas.openxmlformats.org/drawingml/2006/chart">
            <c:chart xmlns:c="http://schemas.openxmlformats.org/drawingml/2006/chart" xmlns:r="http://schemas.openxmlformats.org/officeDocument/2006/relationships" r:id="rId4"/>
          </a:graphicData>
        </a:graphic>
      </p:graphicFrame>
      <p:sp>
        <p:nvSpPr>
          <p:cNvPr id="33" name="Rectangle à coins arrondis 13">
            <a:extLst>
              <a:ext uri="{FF2B5EF4-FFF2-40B4-BE49-F238E27FC236}">
                <a16:creationId xmlns:a16="http://schemas.microsoft.com/office/drawing/2014/main" id="{FCC394CF-1CE3-4965-8F9E-68813A9622E0}"/>
              </a:ext>
            </a:extLst>
          </p:cNvPr>
          <p:cNvSpPr/>
          <p:nvPr/>
        </p:nvSpPr>
        <p:spPr bwMode="auto">
          <a:xfrm>
            <a:off x="7588474" y="4227082"/>
            <a:ext cx="2016000" cy="324000"/>
          </a:xfrm>
          <a:prstGeom prst="roundRect">
            <a:avLst>
              <a:gd name="adj" fmla="val 24737"/>
            </a:avLst>
          </a:prstGeom>
          <a:solidFill>
            <a:srgbClr val="FF0066"/>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FFFFFF"/>
                </a:solidFill>
                <a:effectLst/>
                <a:uLnTx/>
                <a:uFillTx/>
                <a:latin typeface="Tahoma" pitchFamily="34" charset="0"/>
                <a:ea typeface="+mn-ea"/>
                <a:cs typeface="Arial" charset="0"/>
              </a:rPr>
              <a:t>Désobéir aux autorités publiques pour défendre une cause</a:t>
            </a:r>
          </a:p>
        </p:txBody>
      </p:sp>
      <p:sp>
        <p:nvSpPr>
          <p:cNvPr id="34" name="Rectangle à coins arrondis 14">
            <a:extLst>
              <a:ext uri="{FF2B5EF4-FFF2-40B4-BE49-F238E27FC236}">
                <a16:creationId xmlns:a16="http://schemas.microsoft.com/office/drawing/2014/main" id="{C9B6FF86-5DDC-4FD3-AE0D-FD8AB06208B9}"/>
              </a:ext>
            </a:extLst>
          </p:cNvPr>
          <p:cNvSpPr/>
          <p:nvPr/>
        </p:nvSpPr>
        <p:spPr bwMode="auto">
          <a:xfrm>
            <a:off x="7588474" y="2366923"/>
            <a:ext cx="2016000" cy="324000"/>
          </a:xfrm>
          <a:prstGeom prst="roundRect">
            <a:avLst>
              <a:gd name="adj" fmla="val 24737"/>
            </a:avLst>
          </a:prstGeom>
          <a:solidFill>
            <a:srgbClr val="3E0462"/>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Voter aux élections</a:t>
            </a:r>
          </a:p>
        </p:txBody>
      </p:sp>
      <p:sp>
        <p:nvSpPr>
          <p:cNvPr id="35" name="Rectangle à coins arrondis 15">
            <a:extLst>
              <a:ext uri="{FF2B5EF4-FFF2-40B4-BE49-F238E27FC236}">
                <a16:creationId xmlns:a16="http://schemas.microsoft.com/office/drawing/2014/main" id="{D60FA5E4-85AE-403B-A677-718E8DF9E0CA}"/>
              </a:ext>
            </a:extLst>
          </p:cNvPr>
          <p:cNvSpPr/>
          <p:nvPr/>
        </p:nvSpPr>
        <p:spPr bwMode="auto">
          <a:xfrm>
            <a:off x="7588474" y="3908305"/>
            <a:ext cx="2016000" cy="324000"/>
          </a:xfrm>
          <a:prstGeom prst="roundRect">
            <a:avLst>
              <a:gd name="adj" fmla="val 24737"/>
            </a:avLst>
          </a:prstGeom>
          <a:solidFill>
            <a:srgbClr val="C0000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Faire grève</a:t>
            </a:r>
          </a:p>
        </p:txBody>
      </p:sp>
      <p:sp>
        <p:nvSpPr>
          <p:cNvPr id="36" name="Rectangle à coins arrondis 16">
            <a:extLst>
              <a:ext uri="{FF2B5EF4-FFF2-40B4-BE49-F238E27FC236}">
                <a16:creationId xmlns:a16="http://schemas.microsoft.com/office/drawing/2014/main" id="{0B5E5510-624C-440E-A61C-52C7E20F4489}"/>
              </a:ext>
            </a:extLst>
          </p:cNvPr>
          <p:cNvSpPr/>
          <p:nvPr/>
        </p:nvSpPr>
        <p:spPr bwMode="auto">
          <a:xfrm>
            <a:off x="7588474" y="3258458"/>
            <a:ext cx="2016000" cy="324000"/>
          </a:xfrm>
          <a:prstGeom prst="roundRect">
            <a:avLst>
              <a:gd name="adj" fmla="val 24737"/>
            </a:avLst>
          </a:prstGeom>
          <a:solidFill>
            <a:srgbClr val="D60093"/>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Boycotter des entreprises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 ou des produits</a:t>
            </a:r>
          </a:p>
        </p:txBody>
      </p:sp>
      <p:sp>
        <p:nvSpPr>
          <p:cNvPr id="37" name="Rectangle à coins arrondis 17">
            <a:extLst>
              <a:ext uri="{FF2B5EF4-FFF2-40B4-BE49-F238E27FC236}">
                <a16:creationId xmlns:a16="http://schemas.microsoft.com/office/drawing/2014/main" id="{5D42D59B-21D6-4C86-833E-9C575C07514C}"/>
              </a:ext>
            </a:extLst>
          </p:cNvPr>
          <p:cNvSpPr/>
          <p:nvPr/>
        </p:nvSpPr>
        <p:spPr bwMode="auto">
          <a:xfrm>
            <a:off x="7588474" y="3584825"/>
            <a:ext cx="2016000" cy="324000"/>
          </a:xfrm>
          <a:prstGeom prst="roundRect">
            <a:avLst>
              <a:gd name="adj" fmla="val 24737"/>
            </a:avLst>
          </a:prstGeom>
          <a:solidFill>
            <a:srgbClr val="00B05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Manifester dans la rue</a:t>
            </a:r>
          </a:p>
        </p:txBody>
      </p:sp>
      <p:sp>
        <p:nvSpPr>
          <p:cNvPr id="38" name="Rectangle à coins arrondis 21">
            <a:extLst>
              <a:ext uri="{FF2B5EF4-FFF2-40B4-BE49-F238E27FC236}">
                <a16:creationId xmlns:a16="http://schemas.microsoft.com/office/drawing/2014/main" id="{8E4B89E1-36AE-49CC-9DEF-8B29C74DEA6A}"/>
              </a:ext>
            </a:extLst>
          </p:cNvPr>
          <p:cNvSpPr/>
          <p:nvPr/>
        </p:nvSpPr>
        <p:spPr bwMode="auto">
          <a:xfrm>
            <a:off x="7588474" y="5559352"/>
            <a:ext cx="2016000" cy="324000"/>
          </a:xfrm>
          <a:prstGeom prst="roundRect">
            <a:avLst>
              <a:gd name="adj" fmla="val 24737"/>
            </a:avLst>
          </a:prstGeom>
          <a:solidFill>
            <a:srgbClr val="00B0F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Tahoma" pitchFamily="34" charset="0"/>
                <a:ea typeface="+mn-ea"/>
                <a:cs typeface="Arial" charset="0"/>
              </a:rPr>
              <a:t>Discuter sur internet, sur un blog ou un forum</a:t>
            </a:r>
          </a:p>
        </p:txBody>
      </p:sp>
      <p:sp>
        <p:nvSpPr>
          <p:cNvPr id="39" name="Rectangle à coins arrondis 13">
            <a:extLst>
              <a:ext uri="{FF2B5EF4-FFF2-40B4-BE49-F238E27FC236}">
                <a16:creationId xmlns:a16="http://schemas.microsoft.com/office/drawing/2014/main" id="{5148B64D-6585-4443-A8FA-40CA424CC8ED}"/>
              </a:ext>
            </a:extLst>
          </p:cNvPr>
          <p:cNvSpPr/>
          <p:nvPr/>
        </p:nvSpPr>
        <p:spPr bwMode="auto">
          <a:xfrm>
            <a:off x="7588474" y="4890272"/>
            <a:ext cx="2016000" cy="324000"/>
          </a:xfrm>
          <a:prstGeom prst="roundRect">
            <a:avLst>
              <a:gd name="adj" fmla="val 24737"/>
            </a:avLst>
          </a:prstGeom>
          <a:solidFill>
            <a:srgbClr val="FFC00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Militer dans un parti politique</a:t>
            </a:r>
          </a:p>
        </p:txBody>
      </p:sp>
      <p:sp>
        <p:nvSpPr>
          <p:cNvPr id="40" name="Rectangle à coins arrondis 13">
            <a:extLst>
              <a:ext uri="{FF2B5EF4-FFF2-40B4-BE49-F238E27FC236}">
                <a16:creationId xmlns:a16="http://schemas.microsoft.com/office/drawing/2014/main" id="{F378DD0B-371F-4270-8FD6-880A11BA49BD}"/>
              </a:ext>
            </a:extLst>
          </p:cNvPr>
          <p:cNvSpPr/>
          <p:nvPr/>
        </p:nvSpPr>
        <p:spPr bwMode="auto">
          <a:xfrm>
            <a:off x="7588474" y="5221866"/>
            <a:ext cx="2016000" cy="324000"/>
          </a:xfrm>
          <a:prstGeom prst="roundRect">
            <a:avLst>
              <a:gd name="adj" fmla="val 24737"/>
            </a:avLst>
          </a:prstGeom>
          <a:solidFill>
            <a:srgbClr val="00206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Militer dans un syndicat</a:t>
            </a:r>
          </a:p>
        </p:txBody>
      </p:sp>
      <p:sp>
        <p:nvSpPr>
          <p:cNvPr id="41" name="Rectangle à coins arrondis 13">
            <a:extLst>
              <a:ext uri="{FF2B5EF4-FFF2-40B4-BE49-F238E27FC236}">
                <a16:creationId xmlns:a16="http://schemas.microsoft.com/office/drawing/2014/main" id="{A5833086-4CE0-4023-A03E-E72B98D0D76C}"/>
              </a:ext>
            </a:extLst>
          </p:cNvPr>
          <p:cNvSpPr/>
          <p:nvPr/>
        </p:nvSpPr>
        <p:spPr bwMode="auto">
          <a:xfrm>
            <a:off x="7588474" y="4558677"/>
            <a:ext cx="2016000" cy="324000"/>
          </a:xfrm>
          <a:prstGeom prst="roundRect">
            <a:avLst>
              <a:gd name="adj" fmla="val 24737"/>
            </a:avLst>
          </a:prstGeom>
          <a:solidFill>
            <a:srgbClr val="92D05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Militer au sein d’une association, d’une ONG </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lang="fr-FR" sz="2400" dirty="0">
                          <a:solidFill>
                            <a:srgbClr val="FFFFFF"/>
                          </a:solidFill>
                        </a:rPr>
                        <a:t>Les</a:t>
                      </a:r>
                      <a:r>
                        <a:rPr lang="fr-FR" sz="2400" baseline="0" dirty="0">
                          <a:solidFill>
                            <a:srgbClr val="FFFFFF"/>
                          </a:solidFill>
                        </a:rPr>
                        <a:t> m</a:t>
                      </a:r>
                      <a:r>
                        <a:rPr lang="fr-FR" sz="2400" dirty="0">
                          <a:solidFill>
                            <a:srgbClr val="FFFFFF"/>
                          </a:solidFill>
                        </a:rPr>
                        <a:t>oyens d’expression des citoyens les plus efficaces </a:t>
                      </a:r>
                      <a:endParaRPr lang="fr-FR" sz="28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6"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Q40 : Selon vous, qu’est-ce qui permet aux citoyens d’exercer le plus d’influence sur les décisions prises en France / Allemagne / Royaume-Uni / Italie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mn-ea"/>
                <a:cs typeface="Arial" charset="0"/>
              </a:rPr>
              <a:t>En premier ? Et en second ? Total supérieur à 100%</a:t>
            </a:r>
          </a:p>
        </p:txBody>
      </p:sp>
      <p:graphicFrame>
        <p:nvGraphicFramePr>
          <p:cNvPr id="47" name="Tableau 46">
            <a:extLst>
              <a:ext uri="{FF2B5EF4-FFF2-40B4-BE49-F238E27FC236}">
                <a16:creationId xmlns:a16="http://schemas.microsoft.com/office/drawing/2014/main" id="{E39A397E-921D-4D39-A5D2-7BDB94F29B81}"/>
              </a:ext>
            </a:extLst>
          </p:cNvPr>
          <p:cNvGraphicFramePr>
            <a:graphicFrameLocks noGrp="1"/>
          </p:cNvGraphicFramePr>
          <p:nvPr>
            <p:extLst>
              <p:ext uri="{D42A27DB-BD31-4B8C-83A1-F6EECF244321}">
                <p14:modId xmlns:p14="http://schemas.microsoft.com/office/powerpoint/2010/main" val="1831777720"/>
              </p:ext>
            </p:extLst>
          </p:nvPr>
        </p:nvGraphicFramePr>
        <p:xfrm>
          <a:off x="762000" y="2090872"/>
          <a:ext cx="8304439" cy="3985768"/>
        </p:xfrm>
        <a:graphic>
          <a:graphicData uri="http://schemas.openxmlformats.org/drawingml/2006/table">
            <a:tbl>
              <a:tblPr>
                <a:tableStyleId>{5C22544A-7EE6-4342-B048-85BDC9FD1C3A}</a:tableStyleId>
              </a:tblPr>
              <a:tblGrid>
                <a:gridCol w="3260594">
                  <a:extLst>
                    <a:ext uri="{9D8B030D-6E8A-4147-A177-3AD203B41FA5}">
                      <a16:colId xmlns:a16="http://schemas.microsoft.com/office/drawing/2014/main" val="2281626971"/>
                    </a:ext>
                  </a:extLst>
                </a:gridCol>
                <a:gridCol w="1008769">
                  <a:extLst>
                    <a:ext uri="{9D8B030D-6E8A-4147-A177-3AD203B41FA5}">
                      <a16:colId xmlns:a16="http://schemas.microsoft.com/office/drawing/2014/main" val="42060072"/>
                    </a:ext>
                  </a:extLst>
                </a:gridCol>
                <a:gridCol w="1008769">
                  <a:extLst>
                    <a:ext uri="{9D8B030D-6E8A-4147-A177-3AD203B41FA5}">
                      <a16:colId xmlns:a16="http://schemas.microsoft.com/office/drawing/2014/main" val="4251480744"/>
                    </a:ext>
                  </a:extLst>
                </a:gridCol>
                <a:gridCol w="1008769">
                  <a:extLst>
                    <a:ext uri="{9D8B030D-6E8A-4147-A177-3AD203B41FA5}">
                      <a16:colId xmlns:a16="http://schemas.microsoft.com/office/drawing/2014/main" val="789682629"/>
                    </a:ext>
                  </a:extLst>
                </a:gridCol>
                <a:gridCol w="1008769">
                  <a:extLst>
                    <a:ext uri="{9D8B030D-6E8A-4147-A177-3AD203B41FA5}">
                      <a16:colId xmlns:a16="http://schemas.microsoft.com/office/drawing/2014/main" val="1358923703"/>
                    </a:ext>
                  </a:extLst>
                </a:gridCol>
                <a:gridCol w="1008769">
                  <a:extLst>
                    <a:ext uri="{9D8B030D-6E8A-4147-A177-3AD203B41FA5}">
                      <a16:colId xmlns:a16="http://schemas.microsoft.com/office/drawing/2014/main" val="1401842155"/>
                    </a:ext>
                  </a:extLst>
                </a:gridCol>
              </a:tblGrid>
              <a:tr h="373658">
                <a:tc>
                  <a:txBody>
                    <a:bodyPr/>
                    <a:lstStyle/>
                    <a:p>
                      <a:pPr algn="l" fontAlgn="b"/>
                      <a:r>
                        <a:rPr lang="fr-FR" sz="1000" b="1" i="0" u="none" strike="noStrike" dirty="0">
                          <a:solidFill>
                            <a:srgbClr val="000000"/>
                          </a:solidFill>
                          <a:effectLst/>
                          <a:latin typeface="Tahoma" panose="020B0604030504040204" pitchFamily="34" charset="0"/>
                        </a:rPr>
                        <a:t>% En Premier + En second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324000">
                <a:tc>
                  <a:txBody>
                    <a:bodyPr/>
                    <a:lstStyle/>
                    <a:p>
                      <a:pPr algn="r" fontAlgn="b"/>
                      <a:r>
                        <a:rPr lang="fr-FR" sz="1200" b="0" i="0" u="none" strike="noStrike" dirty="0">
                          <a:solidFill>
                            <a:srgbClr val="404040"/>
                          </a:solidFill>
                          <a:effectLst/>
                          <a:latin typeface="Tahoma" panose="020B0604030504040204" pitchFamily="34" charset="0"/>
                        </a:rPr>
                        <a:t>Voter aux élections</a:t>
                      </a:r>
                    </a:p>
                  </a:txBody>
                  <a:tcPr marL="6350" marR="6350" marT="635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58%</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51%</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64%</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63%</a:t>
                      </a:r>
                    </a:p>
                  </a:txBody>
                  <a:tcPr marL="7620" marR="7620" marT="7620"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166839"/>
                  </a:ext>
                </a:extLst>
              </a:tr>
              <a:tr h="324000">
                <a:tc>
                  <a:txBody>
                    <a:bodyPr/>
                    <a:lstStyle/>
                    <a:p>
                      <a:pPr algn="r" fontAlgn="b"/>
                      <a:r>
                        <a:rPr lang="fr-FR" sz="1200" b="0" i="0" u="none" strike="noStrike" dirty="0">
                          <a:solidFill>
                            <a:srgbClr val="404040"/>
                          </a:solidFill>
                          <a:effectLst/>
                          <a:latin typeface="Tahoma" panose="020B0604030504040204" pitchFamily="34" charset="0"/>
                        </a:rPr>
                        <a:t>Manifester dans la rue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4822051"/>
                  </a:ext>
                </a:extLst>
              </a:tr>
              <a:tr h="324000">
                <a:tc>
                  <a:txBody>
                    <a:bodyPr/>
                    <a:lstStyle/>
                    <a:p>
                      <a:pPr algn="r" fontAlgn="b"/>
                      <a:r>
                        <a:rPr lang="fr-FR" sz="1200" b="0" i="0" u="none" strike="noStrike" dirty="0">
                          <a:solidFill>
                            <a:srgbClr val="404040"/>
                          </a:solidFill>
                          <a:effectLst/>
                          <a:latin typeface="Tahoma" panose="020B0604030504040204" pitchFamily="34" charset="0"/>
                        </a:rPr>
                        <a:t>Boycotter des entreprises ou des produits</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46477"/>
                  </a:ext>
                </a:extLst>
              </a:tr>
              <a:tr h="324000">
                <a:tc>
                  <a:txBody>
                    <a:bodyPr/>
                    <a:lstStyle/>
                    <a:p>
                      <a:pPr algn="r" fontAlgn="b"/>
                      <a:r>
                        <a:rPr lang="fr-FR" sz="1200" b="0" i="0" u="none" strike="noStrike" dirty="0">
                          <a:solidFill>
                            <a:srgbClr val="404040"/>
                          </a:solidFill>
                          <a:effectLst/>
                          <a:latin typeface="Tahoma" panose="020B0604030504040204" pitchFamily="34" charset="0"/>
                        </a:rPr>
                        <a:t>Faire grève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716748"/>
                  </a:ext>
                </a:extLst>
              </a:tr>
              <a:tr h="32400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200" b="0" i="0" u="none" strike="noStrike" dirty="0">
                          <a:solidFill>
                            <a:srgbClr val="404040"/>
                          </a:solidFill>
                          <a:effectLst/>
                          <a:latin typeface="Tahoma" panose="020B0604030504040204" pitchFamily="34" charset="0"/>
                        </a:rPr>
                        <a:t>Militer dans un parti politique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164907"/>
                  </a:ext>
                </a:extLst>
              </a:tr>
              <a:tr h="324000">
                <a:tc>
                  <a:txBody>
                    <a:bodyPr/>
                    <a:lstStyle/>
                    <a:p>
                      <a:pPr algn="r" fontAlgn="b"/>
                      <a:r>
                        <a:rPr lang="fr-FR" sz="1200" b="0" i="0" u="none" strike="noStrike" dirty="0">
                          <a:solidFill>
                            <a:srgbClr val="404040"/>
                          </a:solidFill>
                          <a:effectLst/>
                          <a:latin typeface="Tahoma" panose="020B0604030504040204" pitchFamily="34" charset="0"/>
                        </a:rPr>
                        <a:t>Désobéir aux autorités publiques pour défendre une cause</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835955"/>
                  </a:ext>
                </a:extLst>
              </a:tr>
              <a:tr h="324000">
                <a:tc>
                  <a:txBody>
                    <a:bodyPr/>
                    <a:lstStyle/>
                    <a:p>
                      <a:pPr algn="r" fontAlgn="b"/>
                      <a:r>
                        <a:rPr lang="fr-FR" sz="1200" b="0" i="0" u="none" strike="noStrike" dirty="0">
                          <a:solidFill>
                            <a:srgbClr val="404040"/>
                          </a:solidFill>
                          <a:effectLst/>
                          <a:latin typeface="Tahoma" panose="020B0604030504040204" pitchFamily="34" charset="0"/>
                        </a:rPr>
                        <a:t>Militer au sein d'une association, d'une ONG</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951650"/>
                  </a:ext>
                </a:extLst>
              </a:tr>
              <a:tr h="324000">
                <a:tc>
                  <a:txBody>
                    <a:bodyPr/>
                    <a:lstStyle/>
                    <a:p>
                      <a:pPr algn="r" fontAlgn="b"/>
                      <a:r>
                        <a:rPr lang="fr-FR" sz="1200" b="0" i="0" u="none" strike="noStrike" dirty="0">
                          <a:solidFill>
                            <a:srgbClr val="404040"/>
                          </a:solidFill>
                          <a:effectLst/>
                          <a:latin typeface="Tahoma" panose="020B0604030504040204" pitchFamily="34" charset="0"/>
                        </a:rPr>
                        <a:t>Militer au sein d'un syndicat</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1968399"/>
                  </a:ext>
                </a:extLst>
              </a:tr>
              <a:tr h="324000">
                <a:tc>
                  <a:txBody>
                    <a:bodyPr/>
                    <a:lstStyle/>
                    <a:p>
                      <a:pPr algn="r" fontAlgn="b"/>
                      <a:r>
                        <a:rPr lang="fr-FR" sz="1200" b="0" i="0" u="none" strike="noStrike" dirty="0">
                          <a:solidFill>
                            <a:srgbClr val="404040"/>
                          </a:solidFill>
                          <a:effectLst/>
                          <a:latin typeface="Tahoma" panose="020B0604030504040204" pitchFamily="34" charset="0"/>
                        </a:rPr>
                        <a:t>Discuter sur internet, sur un blog ou un forum</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692355"/>
                  </a:ext>
                </a:extLst>
              </a:tr>
              <a:tr h="324000">
                <a:tc>
                  <a:txBody>
                    <a:bodyPr/>
                    <a:lstStyle/>
                    <a:p>
                      <a:pPr algn="r" fontAlgn="b"/>
                      <a:r>
                        <a:rPr lang="fr-FR" sz="1200" b="0" i="0" u="none" strike="noStrike" dirty="0">
                          <a:solidFill>
                            <a:srgbClr val="404040"/>
                          </a:solidFill>
                          <a:effectLst/>
                          <a:latin typeface="Tahoma" panose="020B0604030504040204" pitchFamily="34" charset="0"/>
                        </a:rPr>
                        <a:t>Rien de tout cela</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2175351"/>
                  </a:ext>
                </a:extLst>
              </a:tr>
              <a:tr h="324000">
                <a:tc>
                  <a:txBody>
                    <a:bodyPr/>
                    <a:lstStyle/>
                    <a:p>
                      <a:pPr algn="r" fontAlgn="ctr"/>
                      <a:r>
                        <a:rPr lang="fr-FR" sz="1200" b="0" i="0" u="none" strike="noStrike" dirty="0">
                          <a:solidFill>
                            <a:srgbClr val="404040"/>
                          </a:solidFill>
                          <a:effectLst/>
                          <a:latin typeface="Tahoma" panose="020B0604030504040204" pitchFamily="34" charset="0"/>
                        </a:rPr>
                        <a:t>NSP</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1%</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a:t>
                      </a:r>
                    </a:p>
                  </a:txBody>
                  <a:tcPr marL="6350" marR="6350" marT="635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kern="1200" dirty="0">
                          <a:solidFill>
                            <a:srgbClr val="000000"/>
                          </a:solidFill>
                          <a:effectLst/>
                          <a:latin typeface="Tahoma" panose="020B0604030504040204" pitchFamily="34" charset="0"/>
                          <a:ea typeface="+mn-ea"/>
                          <a:cs typeface="+mn-cs"/>
                        </a:rPr>
                        <a:t>1%</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kern="1200" dirty="0">
                          <a:solidFill>
                            <a:srgbClr val="000000"/>
                          </a:solidFill>
                          <a:effectLst/>
                          <a:latin typeface="Tahoma" panose="020B0604030504040204" pitchFamily="34" charset="0"/>
                          <a:ea typeface="+mn-ea"/>
                          <a:cs typeface="+mn-cs"/>
                        </a:rPr>
                        <a:t>2%</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kern="1200" noProof="0" dirty="0">
                          <a:solidFill>
                            <a:srgbClr val="000000"/>
                          </a:solidFill>
                          <a:effectLst/>
                          <a:latin typeface="Tahoma" panose="020B0604030504040204" pitchFamily="34" charset="0"/>
                          <a:ea typeface="+mn-ea"/>
                          <a:cs typeface="+mn-cs"/>
                        </a:rPr>
                        <a:t>-</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039650"/>
                  </a:ext>
                </a:extLst>
              </a:tr>
            </a:tbl>
          </a:graphicData>
        </a:graphic>
      </p:graphicFrame>
      <p:pic>
        <p:nvPicPr>
          <p:cNvPr id="48" name="Image 47" descr="Une image contenant reine, signe, camion, pièce&#10;&#10;Description générée automatiquement">
            <a:extLst>
              <a:ext uri="{FF2B5EF4-FFF2-40B4-BE49-F238E27FC236}">
                <a16:creationId xmlns:a16="http://schemas.microsoft.com/office/drawing/2014/main" id="{28939A78-277A-49D4-B6A9-A5E3EA4573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6686" y="1616256"/>
            <a:ext cx="504000" cy="504000"/>
          </a:xfrm>
          <a:prstGeom prst="rect">
            <a:avLst/>
          </a:prstGeom>
        </p:spPr>
      </p:pic>
      <p:pic>
        <p:nvPicPr>
          <p:cNvPr id="49" name="Image 48" descr="Une image contenant dessin&#10;&#10;Description générée automatiquement">
            <a:extLst>
              <a:ext uri="{FF2B5EF4-FFF2-40B4-BE49-F238E27FC236}">
                <a16:creationId xmlns:a16="http://schemas.microsoft.com/office/drawing/2014/main" id="{B1BCCB80-773F-47D3-830C-A4E2D26A29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0026" y="1616256"/>
            <a:ext cx="504000" cy="504000"/>
          </a:xfrm>
          <a:prstGeom prst="rect">
            <a:avLst/>
          </a:prstGeom>
        </p:spPr>
      </p:pic>
      <p:pic>
        <p:nvPicPr>
          <p:cNvPr id="59" name="Image 58" descr="Une image contenant horloge&#10;&#10;Description générée automatiquement">
            <a:extLst>
              <a:ext uri="{FF2B5EF4-FFF2-40B4-BE49-F238E27FC236}">
                <a16:creationId xmlns:a16="http://schemas.microsoft.com/office/drawing/2014/main" id="{17E0DD95-5D20-45D5-AFE8-B6AD857965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3356" y="1616256"/>
            <a:ext cx="504000" cy="504000"/>
          </a:xfrm>
          <a:prstGeom prst="rect">
            <a:avLst/>
          </a:prstGeom>
        </p:spPr>
      </p:pic>
      <p:pic>
        <p:nvPicPr>
          <p:cNvPr id="9" name="Picture 6" descr="Autocollant drapeau italien">
            <a:extLst>
              <a:ext uri="{FF2B5EF4-FFF2-40B4-BE49-F238E27FC236}">
                <a16:creationId xmlns:a16="http://schemas.microsoft.com/office/drawing/2014/main" id="{5DBC2750-13BB-4949-B868-FBC988010B1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545" t="35050" r="33819" b="34911"/>
          <a:stretch/>
        </p:blipFill>
        <p:spPr bwMode="auto">
          <a:xfrm>
            <a:off x="8281961" y="1616796"/>
            <a:ext cx="512777" cy="502920"/>
          </a:xfrm>
          <a:prstGeom prst="rect">
            <a:avLst/>
          </a:prstGeom>
          <a:noFill/>
          <a:extLst>
            <a:ext uri="{909E8E84-426E-40DD-AFC4-6F175D3DCCD1}">
              <a14:hiddenFill xmlns:a14="http://schemas.microsoft.com/office/drawing/2010/main">
                <a:solidFill>
                  <a:srgbClr val="FFFFFF"/>
                </a:solidFill>
              </a14:hiddenFill>
            </a:ext>
          </a:extLst>
        </p:spPr>
      </p:pic>
      <p:pic>
        <p:nvPicPr>
          <p:cNvPr id="52" name="Image 14">
            <a:extLst>
              <a:ext uri="{FF2B5EF4-FFF2-40B4-BE49-F238E27FC236}">
                <a16:creationId xmlns:a16="http://schemas.microsoft.com/office/drawing/2014/main" id="{515EAF59-EB5D-4A88-943A-219E33CFA1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4826" y="1561932"/>
            <a:ext cx="612648" cy="612648"/>
          </a:xfrm>
          <a:prstGeom prst="rect">
            <a:avLst/>
          </a:prstGeom>
        </p:spPr>
      </p:pic>
      <p:cxnSp>
        <p:nvCxnSpPr>
          <p:cNvPr id="53" name="Connecteur droit avec flèche 48">
            <a:extLst>
              <a:ext uri="{FF2B5EF4-FFF2-40B4-BE49-F238E27FC236}">
                <a16:creationId xmlns:a16="http://schemas.microsoft.com/office/drawing/2014/main" id="{FFE1DE9C-8C70-439A-BE4B-84A03DF90A50}"/>
              </a:ext>
            </a:extLst>
          </p:cNvPr>
          <p:cNvCxnSpPr/>
          <p:nvPr/>
        </p:nvCxnSpPr>
        <p:spPr bwMode="auto">
          <a:xfrm rot="2700000" flipV="1">
            <a:off x="5832307" y="257298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aphicFrame>
        <p:nvGraphicFramePr>
          <p:cNvPr id="54" name="Tabela 1">
            <a:extLst>
              <a:ext uri="{FF2B5EF4-FFF2-40B4-BE49-F238E27FC236}">
                <a16:creationId xmlns:a16="http://schemas.microsoft.com/office/drawing/2014/main" id="{DAA7F3E5-7DA9-4CB2-A74B-1611DE9932DC}"/>
              </a:ext>
            </a:extLst>
          </p:cNvPr>
          <p:cNvGraphicFramePr>
            <a:graphicFrameLocks noGrp="1"/>
          </p:cNvGraphicFramePr>
          <p:nvPr>
            <p:extLst>
              <p:ext uri="{D42A27DB-BD31-4B8C-83A1-F6EECF244321}">
                <p14:modId xmlns:p14="http://schemas.microsoft.com/office/powerpoint/2010/main" val="1460742873"/>
              </p:ext>
            </p:extLst>
          </p:nvPr>
        </p:nvGraphicFramePr>
        <p:xfrm>
          <a:off x="6006828" y="2456127"/>
          <a:ext cx="296334" cy="3301210"/>
        </p:xfrm>
        <a:graphic>
          <a:graphicData uri="http://schemas.openxmlformats.org/drawingml/2006/table">
            <a:tbl>
              <a:tblPr/>
              <a:tblGrid>
                <a:gridCol w="296334">
                  <a:extLst>
                    <a:ext uri="{9D8B030D-6E8A-4147-A177-3AD203B41FA5}">
                      <a16:colId xmlns:a16="http://schemas.microsoft.com/office/drawing/2014/main" val="2625516606"/>
                    </a:ext>
                  </a:extLst>
                </a:gridCol>
              </a:tblGrid>
              <a:tr h="330121">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2497270033"/>
                  </a:ext>
                </a:extLst>
              </a:tr>
              <a:tr h="330121">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043662383"/>
                  </a:ext>
                </a:extLst>
              </a:tr>
              <a:tr h="330121">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333468009"/>
                  </a:ext>
                </a:extLst>
              </a:tr>
              <a:tr h="330121">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009186432"/>
                  </a:ext>
                </a:extLst>
              </a:tr>
              <a:tr h="330121">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249928498"/>
                  </a:ext>
                </a:extLst>
              </a:tr>
              <a:tr h="330121">
                <a:tc>
                  <a:txBody>
                    <a:bodyPr/>
                    <a:lstStyle/>
                    <a:p>
                      <a:pPr algn="l" fontAlgn="ctr"/>
                      <a:r>
                        <a:rPr lang="fr-FR" sz="800" b="1" i="0" u="none" strike="noStrike" dirty="0">
                          <a:solidFill>
                            <a:srgbClr val="EB4347"/>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290570040"/>
                  </a:ext>
                </a:extLst>
              </a:tr>
              <a:tr h="330121">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228445074"/>
                  </a:ext>
                </a:extLst>
              </a:tr>
              <a:tr h="330121">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856646741"/>
                  </a:ext>
                </a:extLst>
              </a:tr>
              <a:tr h="330121">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763711989"/>
                  </a:ext>
                </a:extLst>
              </a:tr>
              <a:tr h="330121">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098260459"/>
                  </a:ext>
                </a:extLst>
              </a:tr>
            </a:tbl>
          </a:graphicData>
        </a:graphic>
      </p:graphicFrame>
      <p:cxnSp>
        <p:nvCxnSpPr>
          <p:cNvPr id="55" name="Connecteur droit avec flèche 65">
            <a:extLst>
              <a:ext uri="{FF2B5EF4-FFF2-40B4-BE49-F238E27FC236}">
                <a16:creationId xmlns:a16="http://schemas.microsoft.com/office/drawing/2014/main" id="{9472EE79-9351-4EF8-8CFE-BF8AE6FC0CB0}"/>
              </a:ext>
            </a:extLst>
          </p:cNvPr>
          <p:cNvCxnSpPr/>
          <p:nvPr/>
        </p:nvCxnSpPr>
        <p:spPr bwMode="auto">
          <a:xfrm>
            <a:off x="5844577" y="29005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6" name="Connecteur droit avec flèche 65">
            <a:extLst>
              <a:ext uri="{FF2B5EF4-FFF2-40B4-BE49-F238E27FC236}">
                <a16:creationId xmlns:a16="http://schemas.microsoft.com/office/drawing/2014/main" id="{3B152420-D3E4-412F-B7C3-D3F7442F7405}"/>
              </a:ext>
            </a:extLst>
          </p:cNvPr>
          <p:cNvCxnSpPr/>
          <p:nvPr/>
        </p:nvCxnSpPr>
        <p:spPr bwMode="auto">
          <a:xfrm>
            <a:off x="5844577" y="32307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57" name="Connecteur droit avec flèche 65">
            <a:extLst>
              <a:ext uri="{FF2B5EF4-FFF2-40B4-BE49-F238E27FC236}">
                <a16:creationId xmlns:a16="http://schemas.microsoft.com/office/drawing/2014/main" id="{E276F206-559B-46C9-9B13-C9102FE013E9}"/>
              </a:ext>
            </a:extLst>
          </p:cNvPr>
          <p:cNvCxnSpPr/>
          <p:nvPr/>
        </p:nvCxnSpPr>
        <p:spPr bwMode="auto">
          <a:xfrm>
            <a:off x="5844577" y="35525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61" name="Connecteur droit avec flèche 73">
            <a:extLst>
              <a:ext uri="{FF2B5EF4-FFF2-40B4-BE49-F238E27FC236}">
                <a16:creationId xmlns:a16="http://schemas.microsoft.com/office/drawing/2014/main" id="{FBE457FD-AEE5-4866-9E82-3173B2154BF3}"/>
              </a:ext>
            </a:extLst>
          </p:cNvPr>
          <p:cNvCxnSpPr/>
          <p:nvPr/>
        </p:nvCxnSpPr>
        <p:spPr bwMode="auto">
          <a:xfrm flipV="1">
            <a:off x="5847799" y="45665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62" name="Connecteur droit avec flèche 73">
            <a:extLst>
              <a:ext uri="{FF2B5EF4-FFF2-40B4-BE49-F238E27FC236}">
                <a16:creationId xmlns:a16="http://schemas.microsoft.com/office/drawing/2014/main" id="{68CAA67C-FEE3-4BD4-B270-82AC9DC4384C}"/>
              </a:ext>
            </a:extLst>
          </p:cNvPr>
          <p:cNvCxnSpPr/>
          <p:nvPr/>
        </p:nvCxnSpPr>
        <p:spPr bwMode="auto">
          <a:xfrm flipV="1">
            <a:off x="5847799" y="488830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63" name="Connecteur droit avec flèche 73">
            <a:extLst>
              <a:ext uri="{FF2B5EF4-FFF2-40B4-BE49-F238E27FC236}">
                <a16:creationId xmlns:a16="http://schemas.microsoft.com/office/drawing/2014/main" id="{18F80155-5B5F-435A-B65E-2BAF85A9D78D}"/>
              </a:ext>
            </a:extLst>
          </p:cNvPr>
          <p:cNvCxnSpPr/>
          <p:nvPr/>
        </p:nvCxnSpPr>
        <p:spPr bwMode="auto">
          <a:xfrm flipV="1">
            <a:off x="5847799" y="554023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aphicFrame>
        <p:nvGraphicFramePr>
          <p:cNvPr id="64" name="Tabela 23">
            <a:extLst>
              <a:ext uri="{FF2B5EF4-FFF2-40B4-BE49-F238E27FC236}">
                <a16:creationId xmlns:a16="http://schemas.microsoft.com/office/drawing/2014/main" id="{0EBB280A-C77D-472C-B64D-718F1E7EEA7C}"/>
              </a:ext>
            </a:extLst>
          </p:cNvPr>
          <p:cNvGraphicFramePr>
            <a:graphicFrameLocks noGrp="1"/>
          </p:cNvGraphicFramePr>
          <p:nvPr>
            <p:extLst>
              <p:ext uri="{D42A27DB-BD31-4B8C-83A1-F6EECF244321}">
                <p14:modId xmlns:p14="http://schemas.microsoft.com/office/powerpoint/2010/main" val="3926910138"/>
              </p:ext>
            </p:extLst>
          </p:nvPr>
        </p:nvGraphicFramePr>
        <p:xfrm>
          <a:off x="6948958" y="2456127"/>
          <a:ext cx="296334" cy="3301210"/>
        </p:xfrm>
        <a:graphic>
          <a:graphicData uri="http://schemas.openxmlformats.org/drawingml/2006/table">
            <a:tbl>
              <a:tblPr/>
              <a:tblGrid>
                <a:gridCol w="296334">
                  <a:extLst>
                    <a:ext uri="{9D8B030D-6E8A-4147-A177-3AD203B41FA5}">
                      <a16:colId xmlns:a16="http://schemas.microsoft.com/office/drawing/2014/main" val="2625516606"/>
                    </a:ext>
                  </a:extLst>
                </a:gridCol>
              </a:tblGrid>
              <a:tr h="330121">
                <a:tc>
                  <a:txBody>
                    <a:bodyPr/>
                    <a:lstStyle/>
                    <a:p>
                      <a:pPr algn="l" fontAlgn="ctr"/>
                      <a:r>
                        <a:rPr lang="fr-FR" sz="800" b="1" i="0" u="none" strike="noStrike" dirty="0">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497270033"/>
                  </a:ext>
                </a:extLst>
              </a:tr>
              <a:tr h="330121">
                <a:tc>
                  <a:txBody>
                    <a:bodyPr/>
                    <a:lstStyle/>
                    <a:p>
                      <a:pPr algn="l" fontAlgn="ctr"/>
                      <a:r>
                        <a:rPr lang="fr-FR" sz="800" b="1" i="0" u="none" strike="noStrike" dirty="0">
                          <a:solidFill>
                            <a:srgbClr val="00B050"/>
                          </a:solidFill>
                          <a:effectLst/>
                          <a:latin typeface="Tahoma" panose="020B0604030504040204" pitchFamily="34" charset="0"/>
                        </a:rPr>
                        <a:t>+</a:t>
                      </a:r>
                      <a:r>
                        <a:rPr lang="fr-FR" sz="800" b="1" i="0" u="none" strike="noStrike" kern="1200" dirty="0">
                          <a:solidFill>
                            <a:srgbClr val="00B050"/>
                          </a:solidFill>
                          <a:effectLst/>
                          <a:latin typeface="Tahoma" panose="020B0604030504040204" pitchFamily="34" charset="0"/>
                          <a:ea typeface="+mn-ea"/>
                          <a:cs typeface="+mn-cs"/>
                        </a:rPr>
                        <a:t>2</a:t>
                      </a:r>
                    </a:p>
                  </a:txBody>
                  <a:tcPr marL="7620" marR="7620" marT="7620" marB="0" anchor="ctr">
                    <a:lnL>
                      <a:noFill/>
                    </a:lnL>
                    <a:lnR>
                      <a:noFill/>
                    </a:lnR>
                    <a:lnT>
                      <a:noFill/>
                    </a:lnT>
                    <a:lnB>
                      <a:noFill/>
                    </a:lnB>
                  </a:tcPr>
                </a:tc>
                <a:extLst>
                  <a:ext uri="{0D108BD9-81ED-4DB2-BD59-A6C34878D82A}">
                    <a16:rowId xmlns:a16="http://schemas.microsoft.com/office/drawing/2014/main" val="2043662383"/>
                  </a:ext>
                </a:extLst>
              </a:tr>
              <a:tr h="330121">
                <a:tc>
                  <a:txBody>
                    <a:bodyPr/>
                    <a:lstStyle/>
                    <a:p>
                      <a:pPr marL="0" algn="l" defTabSz="914400" rtl="0" eaLnBrk="1" fontAlgn="ctr" latinLnBrk="0" hangingPunct="1"/>
                      <a:r>
                        <a:rPr lang="fr-FR" sz="800" b="1" i="0" u="none" strike="noStrike" kern="1200" dirty="0">
                          <a:solidFill>
                            <a:srgbClr val="DD4B5A"/>
                          </a:solidFill>
                          <a:effectLst/>
                          <a:latin typeface="Tahoma" panose="020B0604030504040204" pitchFamily="34" charset="0"/>
                          <a:ea typeface="+mn-ea"/>
                          <a:cs typeface="+mn-cs"/>
                        </a:rPr>
                        <a:t>-2</a:t>
                      </a:r>
                    </a:p>
                  </a:txBody>
                  <a:tcPr marL="7620" marR="7620" marT="7620" marB="0" anchor="ctr">
                    <a:lnL>
                      <a:noFill/>
                    </a:lnL>
                    <a:lnR>
                      <a:noFill/>
                    </a:lnR>
                    <a:lnT>
                      <a:noFill/>
                    </a:lnT>
                    <a:lnB>
                      <a:noFill/>
                    </a:lnB>
                  </a:tcPr>
                </a:tc>
                <a:extLst>
                  <a:ext uri="{0D108BD9-81ED-4DB2-BD59-A6C34878D82A}">
                    <a16:rowId xmlns:a16="http://schemas.microsoft.com/office/drawing/2014/main" val="2333468009"/>
                  </a:ext>
                </a:extLst>
              </a:tr>
              <a:tr h="330121">
                <a:tc>
                  <a:txBody>
                    <a:bodyPr/>
                    <a:lstStyle/>
                    <a:p>
                      <a:pPr algn="l" fontAlgn="ctr"/>
                      <a:r>
                        <a:rPr lang="fr-FR" sz="800" b="1" i="0" u="none" strike="noStrike">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009186432"/>
                  </a:ext>
                </a:extLst>
              </a:tr>
              <a:tr h="330121">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249928498"/>
                  </a:ext>
                </a:extLst>
              </a:tr>
              <a:tr h="330121">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290570040"/>
                  </a:ext>
                </a:extLst>
              </a:tr>
              <a:tr h="330121">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228445074"/>
                  </a:ext>
                </a:extLst>
              </a:tr>
              <a:tr h="330121">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856646741"/>
                  </a:ext>
                </a:extLst>
              </a:tr>
              <a:tr h="330121">
                <a:tc>
                  <a:txBody>
                    <a:bodyPr/>
                    <a:lstStyle/>
                    <a:p>
                      <a:pPr algn="l" fontAlgn="ctr"/>
                      <a:r>
                        <a:rPr lang="fr-FR" sz="800" b="1" i="0" u="none" strike="noStrike" dirty="0">
                          <a:solidFill>
                            <a:schemeClr val="tx1"/>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3763711989"/>
                  </a:ext>
                </a:extLst>
              </a:tr>
              <a:tr h="330121">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098260459"/>
                  </a:ext>
                </a:extLst>
              </a:tr>
            </a:tbl>
          </a:graphicData>
        </a:graphic>
      </p:graphicFrame>
      <p:cxnSp>
        <p:nvCxnSpPr>
          <p:cNvPr id="65" name="Connecteur droit avec flèche 73">
            <a:extLst>
              <a:ext uri="{FF2B5EF4-FFF2-40B4-BE49-F238E27FC236}">
                <a16:creationId xmlns:a16="http://schemas.microsoft.com/office/drawing/2014/main" id="{C2066105-5403-4B13-8545-0E9AFBBA9405}"/>
              </a:ext>
            </a:extLst>
          </p:cNvPr>
          <p:cNvCxnSpPr/>
          <p:nvPr/>
        </p:nvCxnSpPr>
        <p:spPr bwMode="auto">
          <a:xfrm flipV="1">
            <a:off x="6798396" y="25515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67" name="Connecteur droit avec flèche 73">
            <a:extLst>
              <a:ext uri="{FF2B5EF4-FFF2-40B4-BE49-F238E27FC236}">
                <a16:creationId xmlns:a16="http://schemas.microsoft.com/office/drawing/2014/main" id="{06A3CA08-9FAB-42DB-810E-05AAE891D908}"/>
              </a:ext>
            </a:extLst>
          </p:cNvPr>
          <p:cNvCxnSpPr/>
          <p:nvPr/>
        </p:nvCxnSpPr>
        <p:spPr bwMode="auto">
          <a:xfrm flipV="1">
            <a:off x="6798396" y="45665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68" name="Connecteur droit avec flèche 73">
            <a:extLst>
              <a:ext uri="{FF2B5EF4-FFF2-40B4-BE49-F238E27FC236}">
                <a16:creationId xmlns:a16="http://schemas.microsoft.com/office/drawing/2014/main" id="{C822F213-2D9D-4A23-AE35-561E4E912982}"/>
              </a:ext>
            </a:extLst>
          </p:cNvPr>
          <p:cNvCxnSpPr/>
          <p:nvPr/>
        </p:nvCxnSpPr>
        <p:spPr bwMode="auto">
          <a:xfrm flipV="1">
            <a:off x="6798396" y="489676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69" name="Connecteur droit avec flèche 65">
            <a:extLst>
              <a:ext uri="{FF2B5EF4-FFF2-40B4-BE49-F238E27FC236}">
                <a16:creationId xmlns:a16="http://schemas.microsoft.com/office/drawing/2014/main" id="{D1EEEC4C-B519-43E4-ACD5-874A86E4EC55}"/>
              </a:ext>
            </a:extLst>
          </p:cNvPr>
          <p:cNvCxnSpPr/>
          <p:nvPr/>
        </p:nvCxnSpPr>
        <p:spPr bwMode="auto">
          <a:xfrm>
            <a:off x="6786707" y="55506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71" name="Connecteur droit avec flèche 65">
            <a:extLst>
              <a:ext uri="{FF2B5EF4-FFF2-40B4-BE49-F238E27FC236}">
                <a16:creationId xmlns:a16="http://schemas.microsoft.com/office/drawing/2014/main" id="{48A6E9F6-F245-434D-BB41-B3CF50A6236E}"/>
              </a:ext>
            </a:extLst>
          </p:cNvPr>
          <p:cNvCxnSpPr/>
          <p:nvPr/>
        </p:nvCxnSpPr>
        <p:spPr bwMode="auto">
          <a:xfrm>
            <a:off x="6786707" y="354405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72" name="Connecteur droit avec flèche 48">
            <a:extLst>
              <a:ext uri="{FF2B5EF4-FFF2-40B4-BE49-F238E27FC236}">
                <a16:creationId xmlns:a16="http://schemas.microsoft.com/office/drawing/2014/main" id="{CC8FA219-7D1B-4692-89BC-4D124389E914}"/>
              </a:ext>
            </a:extLst>
          </p:cNvPr>
          <p:cNvCxnSpPr/>
          <p:nvPr/>
        </p:nvCxnSpPr>
        <p:spPr bwMode="auto">
          <a:xfrm rot="2700000" flipV="1">
            <a:off x="5832308" y="520015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73" name="Connecteur droit avec flèche 48">
            <a:extLst>
              <a:ext uri="{FF2B5EF4-FFF2-40B4-BE49-F238E27FC236}">
                <a16:creationId xmlns:a16="http://schemas.microsoft.com/office/drawing/2014/main" id="{AEE35856-7DF1-473B-A5A3-9D29CCFFDE11}"/>
              </a:ext>
            </a:extLst>
          </p:cNvPr>
          <p:cNvCxnSpPr/>
          <p:nvPr/>
        </p:nvCxnSpPr>
        <p:spPr bwMode="auto">
          <a:xfrm rot="2700000" flipV="1">
            <a:off x="6785985" y="520015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aphicFrame>
        <p:nvGraphicFramePr>
          <p:cNvPr id="74" name="Tabela 35">
            <a:extLst>
              <a:ext uri="{FF2B5EF4-FFF2-40B4-BE49-F238E27FC236}">
                <a16:creationId xmlns:a16="http://schemas.microsoft.com/office/drawing/2014/main" id="{68936CB5-8E07-4949-A269-CA74C9B000B6}"/>
              </a:ext>
            </a:extLst>
          </p:cNvPr>
          <p:cNvGraphicFramePr>
            <a:graphicFrameLocks noGrp="1"/>
          </p:cNvGraphicFramePr>
          <p:nvPr>
            <p:extLst>
              <p:ext uri="{D42A27DB-BD31-4B8C-83A1-F6EECF244321}">
                <p14:modId xmlns:p14="http://schemas.microsoft.com/office/powerpoint/2010/main" val="3281301334"/>
              </p:ext>
            </p:extLst>
          </p:nvPr>
        </p:nvGraphicFramePr>
        <p:xfrm>
          <a:off x="7958870" y="2456127"/>
          <a:ext cx="296334" cy="3301210"/>
        </p:xfrm>
        <a:graphic>
          <a:graphicData uri="http://schemas.openxmlformats.org/drawingml/2006/table">
            <a:tbl>
              <a:tblPr/>
              <a:tblGrid>
                <a:gridCol w="296334">
                  <a:extLst>
                    <a:ext uri="{9D8B030D-6E8A-4147-A177-3AD203B41FA5}">
                      <a16:colId xmlns:a16="http://schemas.microsoft.com/office/drawing/2014/main" val="2625516606"/>
                    </a:ext>
                  </a:extLst>
                </a:gridCol>
              </a:tblGrid>
              <a:tr h="330121">
                <a:tc>
                  <a:txBody>
                    <a:bodyPr/>
                    <a:lstStyle/>
                    <a:p>
                      <a:pPr algn="l" fontAlgn="ctr"/>
                      <a:r>
                        <a:rPr lang="fr-FR" sz="800" b="1" i="0" u="none" strike="noStrike" dirty="0">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2497270033"/>
                  </a:ext>
                </a:extLst>
              </a:tr>
              <a:tr h="330121">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043662383"/>
                  </a:ext>
                </a:extLst>
              </a:tr>
              <a:tr h="330121">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333468009"/>
                  </a:ext>
                </a:extLst>
              </a:tr>
              <a:tr h="330121">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009186432"/>
                  </a:ext>
                </a:extLst>
              </a:tr>
              <a:tr h="330121">
                <a:tc>
                  <a:txBody>
                    <a:bodyPr/>
                    <a:lstStyle/>
                    <a:p>
                      <a:pPr algn="l" fontAlgn="ctr"/>
                      <a:r>
                        <a:rPr lang="fr-FR" sz="800" b="1" i="0" u="none" strike="noStrike" dirty="0">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249928498"/>
                  </a:ext>
                </a:extLst>
              </a:tr>
              <a:tr h="330121">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290570040"/>
                  </a:ext>
                </a:extLst>
              </a:tr>
              <a:tr h="330121">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228445074"/>
                  </a:ext>
                </a:extLst>
              </a:tr>
              <a:tr h="330121">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856646741"/>
                  </a:ext>
                </a:extLst>
              </a:tr>
              <a:tr h="330121">
                <a:tc>
                  <a:txBody>
                    <a:bodyPr/>
                    <a:lstStyle/>
                    <a:p>
                      <a:pPr algn="l" fontAlgn="ctr"/>
                      <a:r>
                        <a:rPr lang="fr-FR" sz="800" b="1" i="0" u="none" strike="noStrike" dirty="0">
                          <a:solidFill>
                            <a:srgbClr val="DD4B5A"/>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763711989"/>
                  </a:ext>
                </a:extLst>
              </a:tr>
              <a:tr h="330121">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3098260459"/>
                  </a:ext>
                </a:extLst>
              </a:tr>
            </a:tbl>
          </a:graphicData>
        </a:graphic>
      </p:graphicFrame>
      <p:cxnSp>
        <p:nvCxnSpPr>
          <p:cNvPr id="75" name="Connecteur droit avec flèche 73">
            <a:extLst>
              <a:ext uri="{FF2B5EF4-FFF2-40B4-BE49-F238E27FC236}">
                <a16:creationId xmlns:a16="http://schemas.microsoft.com/office/drawing/2014/main" id="{44666952-F74B-4AA8-B4F7-0ED89C9329F2}"/>
              </a:ext>
            </a:extLst>
          </p:cNvPr>
          <p:cNvCxnSpPr/>
          <p:nvPr/>
        </p:nvCxnSpPr>
        <p:spPr bwMode="auto">
          <a:xfrm flipV="1">
            <a:off x="7808308" y="25515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76" name="Connecteur droit avec flèche 73">
            <a:extLst>
              <a:ext uri="{FF2B5EF4-FFF2-40B4-BE49-F238E27FC236}">
                <a16:creationId xmlns:a16="http://schemas.microsoft.com/office/drawing/2014/main" id="{9F9142A1-B87E-468A-840C-CA54129853FF}"/>
              </a:ext>
            </a:extLst>
          </p:cNvPr>
          <p:cNvCxnSpPr>
            <a:cxnSpLocks/>
          </p:cNvCxnSpPr>
          <p:nvPr/>
        </p:nvCxnSpPr>
        <p:spPr bwMode="auto">
          <a:xfrm flipV="1">
            <a:off x="7808308" y="4560409"/>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77" name="Connecteur droit avec flèche 73">
            <a:extLst>
              <a:ext uri="{FF2B5EF4-FFF2-40B4-BE49-F238E27FC236}">
                <a16:creationId xmlns:a16="http://schemas.microsoft.com/office/drawing/2014/main" id="{A72D3D0D-43AA-4BCE-B485-CE0698CC23F9}"/>
              </a:ext>
            </a:extLst>
          </p:cNvPr>
          <p:cNvCxnSpPr/>
          <p:nvPr/>
        </p:nvCxnSpPr>
        <p:spPr bwMode="auto">
          <a:xfrm flipV="1">
            <a:off x="7808308" y="487906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78" name="Connecteur droit avec flèche 73">
            <a:extLst>
              <a:ext uri="{FF2B5EF4-FFF2-40B4-BE49-F238E27FC236}">
                <a16:creationId xmlns:a16="http://schemas.microsoft.com/office/drawing/2014/main" id="{77FB66E9-D58F-4375-971B-283B5F4AF751}"/>
              </a:ext>
            </a:extLst>
          </p:cNvPr>
          <p:cNvCxnSpPr/>
          <p:nvPr/>
        </p:nvCxnSpPr>
        <p:spPr bwMode="auto">
          <a:xfrm flipV="1">
            <a:off x="7808308" y="554793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79" name="Connecteur droit avec flèche 65">
            <a:extLst>
              <a:ext uri="{FF2B5EF4-FFF2-40B4-BE49-F238E27FC236}">
                <a16:creationId xmlns:a16="http://schemas.microsoft.com/office/drawing/2014/main" id="{7E3348E9-5370-4B9C-9BF8-2F36265FDE84}"/>
              </a:ext>
            </a:extLst>
          </p:cNvPr>
          <p:cNvCxnSpPr/>
          <p:nvPr/>
        </p:nvCxnSpPr>
        <p:spPr bwMode="auto">
          <a:xfrm>
            <a:off x="7804028" y="29005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0" name="Connecteur droit avec flèche 65">
            <a:extLst>
              <a:ext uri="{FF2B5EF4-FFF2-40B4-BE49-F238E27FC236}">
                <a16:creationId xmlns:a16="http://schemas.microsoft.com/office/drawing/2014/main" id="{3DFC5AC8-0976-49F5-B8DE-38D86A219787}"/>
              </a:ext>
            </a:extLst>
          </p:cNvPr>
          <p:cNvCxnSpPr/>
          <p:nvPr/>
        </p:nvCxnSpPr>
        <p:spPr bwMode="auto">
          <a:xfrm>
            <a:off x="7804028" y="323079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1" name="Connecteur droit avec flèche 65">
            <a:extLst>
              <a:ext uri="{FF2B5EF4-FFF2-40B4-BE49-F238E27FC236}">
                <a16:creationId xmlns:a16="http://schemas.microsoft.com/office/drawing/2014/main" id="{DB29EB8C-E46B-4DB2-B274-6F5EF6D7DACC}"/>
              </a:ext>
            </a:extLst>
          </p:cNvPr>
          <p:cNvCxnSpPr/>
          <p:nvPr/>
        </p:nvCxnSpPr>
        <p:spPr bwMode="auto">
          <a:xfrm>
            <a:off x="7804028" y="355252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3" name="Connecteur droit avec flèche 65">
            <a:extLst>
              <a:ext uri="{FF2B5EF4-FFF2-40B4-BE49-F238E27FC236}">
                <a16:creationId xmlns:a16="http://schemas.microsoft.com/office/drawing/2014/main" id="{3F1F1F33-56E6-4289-BEA7-190C7B697912}"/>
              </a:ext>
            </a:extLst>
          </p:cNvPr>
          <p:cNvCxnSpPr/>
          <p:nvPr/>
        </p:nvCxnSpPr>
        <p:spPr bwMode="auto">
          <a:xfrm>
            <a:off x="7804028" y="424679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4" name="Connecteur droit avec flèche 65">
            <a:extLst>
              <a:ext uri="{FF2B5EF4-FFF2-40B4-BE49-F238E27FC236}">
                <a16:creationId xmlns:a16="http://schemas.microsoft.com/office/drawing/2014/main" id="{A2AAEF07-A9D4-47BA-8BA4-3DB49287F261}"/>
              </a:ext>
            </a:extLst>
          </p:cNvPr>
          <p:cNvCxnSpPr/>
          <p:nvPr/>
        </p:nvCxnSpPr>
        <p:spPr bwMode="auto">
          <a:xfrm>
            <a:off x="7804028" y="522045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6" name="Connecteur droit avec flèche 48">
            <a:extLst>
              <a:ext uri="{FF2B5EF4-FFF2-40B4-BE49-F238E27FC236}">
                <a16:creationId xmlns:a16="http://schemas.microsoft.com/office/drawing/2014/main" id="{D5F6F93A-D502-4BE0-BF3F-AAC0CA90A930}"/>
              </a:ext>
            </a:extLst>
          </p:cNvPr>
          <p:cNvCxnSpPr/>
          <p:nvPr/>
        </p:nvCxnSpPr>
        <p:spPr bwMode="auto">
          <a:xfrm rot="2700000" flipV="1">
            <a:off x="6782905" y="423495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87" name="Connecteur droit avec flèche 65">
            <a:extLst>
              <a:ext uri="{FF2B5EF4-FFF2-40B4-BE49-F238E27FC236}">
                <a16:creationId xmlns:a16="http://schemas.microsoft.com/office/drawing/2014/main" id="{5540D467-1108-454F-A96D-5717BF255F28}"/>
              </a:ext>
            </a:extLst>
          </p:cNvPr>
          <p:cNvCxnSpPr/>
          <p:nvPr/>
        </p:nvCxnSpPr>
        <p:spPr bwMode="auto">
          <a:xfrm>
            <a:off x="6807448" y="3239326"/>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88" name="Connecteur droit avec flèche 73">
            <a:extLst>
              <a:ext uri="{FF2B5EF4-FFF2-40B4-BE49-F238E27FC236}">
                <a16:creationId xmlns:a16="http://schemas.microsoft.com/office/drawing/2014/main" id="{B2F9D6EE-06D9-48CE-98C0-50F8AA6AD97C}"/>
              </a:ext>
            </a:extLst>
          </p:cNvPr>
          <p:cNvCxnSpPr/>
          <p:nvPr/>
        </p:nvCxnSpPr>
        <p:spPr bwMode="auto">
          <a:xfrm flipV="1">
            <a:off x="6782905" y="287699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89" name="Connecteur droit avec flèche 65">
            <a:extLst>
              <a:ext uri="{FF2B5EF4-FFF2-40B4-BE49-F238E27FC236}">
                <a16:creationId xmlns:a16="http://schemas.microsoft.com/office/drawing/2014/main" id="{8959344C-3822-4DEC-8599-D36DFAAE685A}"/>
              </a:ext>
            </a:extLst>
          </p:cNvPr>
          <p:cNvCxnSpPr/>
          <p:nvPr/>
        </p:nvCxnSpPr>
        <p:spPr bwMode="auto">
          <a:xfrm>
            <a:off x="5844577" y="42194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90" name="Connecteur droit avec flèche 73">
            <a:extLst>
              <a:ext uri="{FF2B5EF4-FFF2-40B4-BE49-F238E27FC236}">
                <a16:creationId xmlns:a16="http://schemas.microsoft.com/office/drawing/2014/main" id="{D7704DDD-DCD8-489E-A702-738CEC6530BE}"/>
              </a:ext>
            </a:extLst>
          </p:cNvPr>
          <p:cNvCxnSpPr/>
          <p:nvPr/>
        </p:nvCxnSpPr>
        <p:spPr bwMode="auto">
          <a:xfrm flipV="1">
            <a:off x="5863417" y="387426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91" name="Connecteur droit avec flèche 73">
            <a:extLst>
              <a:ext uri="{FF2B5EF4-FFF2-40B4-BE49-F238E27FC236}">
                <a16:creationId xmlns:a16="http://schemas.microsoft.com/office/drawing/2014/main" id="{FFCDF787-D3B6-4E0E-A834-451B4897D451}"/>
              </a:ext>
            </a:extLst>
          </p:cNvPr>
          <p:cNvCxnSpPr>
            <a:cxnSpLocks/>
          </p:cNvCxnSpPr>
          <p:nvPr/>
        </p:nvCxnSpPr>
        <p:spPr bwMode="auto">
          <a:xfrm flipV="1">
            <a:off x="7799833" y="385638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92" name="Connecteur droit avec flèche 73">
            <a:extLst>
              <a:ext uri="{FF2B5EF4-FFF2-40B4-BE49-F238E27FC236}">
                <a16:creationId xmlns:a16="http://schemas.microsoft.com/office/drawing/2014/main" id="{7E29F434-EDFE-442B-863E-C55BDE2D4594}"/>
              </a:ext>
            </a:extLst>
          </p:cNvPr>
          <p:cNvCxnSpPr>
            <a:cxnSpLocks/>
          </p:cNvCxnSpPr>
          <p:nvPr/>
        </p:nvCxnSpPr>
        <p:spPr bwMode="auto">
          <a:xfrm flipV="1">
            <a:off x="6798396" y="38656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nvGrpSpPr>
          <p:cNvPr id="93" name="Groupe 178">
            <a:extLst>
              <a:ext uri="{FF2B5EF4-FFF2-40B4-BE49-F238E27FC236}">
                <a16:creationId xmlns:a16="http://schemas.microsoft.com/office/drawing/2014/main" id="{8856D94A-3220-43BC-8761-07D4A2CAC85E}"/>
              </a:ext>
            </a:extLst>
          </p:cNvPr>
          <p:cNvGrpSpPr/>
          <p:nvPr/>
        </p:nvGrpSpPr>
        <p:grpSpPr>
          <a:xfrm>
            <a:off x="6213466" y="6134084"/>
            <a:ext cx="2786465" cy="215444"/>
            <a:chOff x="6180269" y="5701497"/>
            <a:chExt cx="2786465" cy="215444"/>
          </a:xfrm>
        </p:grpSpPr>
        <p:sp>
          <p:nvSpPr>
            <p:cNvPr id="94" name="ZoneTexte 144">
              <a:extLst>
                <a:ext uri="{FF2B5EF4-FFF2-40B4-BE49-F238E27FC236}">
                  <a16:creationId xmlns:a16="http://schemas.microsoft.com/office/drawing/2014/main" id="{768C185A-7C16-4AEC-BF20-4A9C7F3A9FE0}"/>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95" name="Connecteur droit avec flèche 161">
              <a:extLst>
                <a:ext uri="{FF2B5EF4-FFF2-40B4-BE49-F238E27FC236}">
                  <a16:creationId xmlns:a16="http://schemas.microsoft.com/office/drawing/2014/main" id="{6B70EBB8-39FF-464B-87C5-C3719339CEFB}"/>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96" name="Connecteur droit avec flèche 176">
              <a:extLst>
                <a:ext uri="{FF2B5EF4-FFF2-40B4-BE49-F238E27FC236}">
                  <a16:creationId xmlns:a16="http://schemas.microsoft.com/office/drawing/2014/main" id="{5DE47AFA-16C0-4516-9E13-4518A31F52E2}"/>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97" name="Groupe 96">
            <a:extLst>
              <a:ext uri="{FF2B5EF4-FFF2-40B4-BE49-F238E27FC236}">
                <a16:creationId xmlns:a16="http://schemas.microsoft.com/office/drawing/2014/main" id="{6CBA08BF-EEBB-4D3A-B264-DD5CBEB5EBED}"/>
              </a:ext>
            </a:extLst>
          </p:cNvPr>
          <p:cNvGrpSpPr/>
          <p:nvPr/>
        </p:nvGrpSpPr>
        <p:grpSpPr>
          <a:xfrm>
            <a:off x="727555" y="820927"/>
            <a:ext cx="982374" cy="360000"/>
            <a:chOff x="727555" y="820927"/>
            <a:chExt cx="982374" cy="360000"/>
          </a:xfrm>
        </p:grpSpPr>
        <p:sp>
          <p:nvSpPr>
            <p:cNvPr id="98" name="Espace réservé du texte 4">
              <a:extLst>
                <a:ext uri="{FF2B5EF4-FFF2-40B4-BE49-F238E27FC236}">
                  <a16:creationId xmlns:a16="http://schemas.microsoft.com/office/drawing/2014/main" id="{7A717F62-FFEF-4C76-B7A2-BCCB235D9396}"/>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99" name="Picture 2" descr="C:\Users\NicoC\Desktop\CEVIPOF\sample-01.png">
              <a:extLst>
                <a:ext uri="{FF2B5EF4-FFF2-40B4-BE49-F238E27FC236}">
                  <a16:creationId xmlns:a16="http://schemas.microsoft.com/office/drawing/2014/main" id="{DADFA4D8-8D08-44B9-9EF6-8E5F0E8A02BB}"/>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286998742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725" y="1640844"/>
            <a:ext cx="1818126" cy="3170099"/>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0" b="1" i="0" u="none" strike="noStrike" kern="1200" cap="none" spc="0" normalizeH="0" baseline="0" noProof="0" dirty="0">
                <a:ln>
                  <a:noFill/>
                </a:ln>
                <a:solidFill>
                  <a:srgbClr val="FFFFFF"/>
                </a:solidFill>
                <a:effectLst/>
                <a:uLnTx/>
                <a:uFillTx/>
                <a:latin typeface="Tahoma" pitchFamily="34" charset="0"/>
                <a:ea typeface="+mn-ea"/>
                <a:cs typeface="Arial" charset="0"/>
              </a:rPr>
              <a:t>7</a:t>
            </a:r>
          </a:p>
        </p:txBody>
      </p:sp>
      <p:sp>
        <p:nvSpPr>
          <p:cNvPr id="31747" name="Rectangle 3"/>
          <p:cNvSpPr>
            <a:spLocks noChangeArrowheads="1"/>
          </p:cNvSpPr>
          <p:nvPr/>
        </p:nvSpPr>
        <p:spPr bwMode="auto">
          <a:xfrm>
            <a:off x="1341438" y="3610664"/>
            <a:ext cx="8564562" cy="517525"/>
          </a:xfrm>
          <a:prstGeom prst="rect">
            <a:avLst/>
          </a:prstGeom>
          <a:solidFill>
            <a:schemeClr val="tx1">
              <a:lumMod val="75000"/>
              <a:lumOff val="25000"/>
            </a:schemeClr>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kern="1200" cap="none" spc="0" normalizeH="0" baseline="0" noProof="0" dirty="0">
                <a:ln>
                  <a:noFill/>
                </a:ln>
                <a:solidFill>
                  <a:srgbClr val="FFFFFF"/>
                </a:solidFill>
                <a:effectLst/>
                <a:uLnTx/>
                <a:uFillTx/>
                <a:latin typeface="Arial" charset="0"/>
                <a:ea typeface="+mn-ea"/>
                <a:cs typeface="Arial" charset="0"/>
              </a:rPr>
              <a:t>La perception des systèmes politiques et de la démocratie</a:t>
            </a:r>
          </a:p>
        </p:txBody>
      </p:sp>
      <p:sp>
        <p:nvSpPr>
          <p:cNvPr id="21" name="Rectangle 2"/>
          <p:cNvSpPr>
            <a:spLocks noChangeArrowheads="1"/>
          </p:cNvSpPr>
          <p:nvPr/>
        </p:nvSpPr>
        <p:spPr bwMode="auto">
          <a:xfrm>
            <a:off x="1341438" y="4116388"/>
            <a:ext cx="8564562" cy="360000"/>
          </a:xfrm>
          <a:prstGeom prst="rect">
            <a:avLst/>
          </a:prstGeom>
          <a:solidFill>
            <a:srgbClr val="FCB711"/>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066153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Les opinions sur différents types de systèmes politiques</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9" name="ZoneTexte 8"/>
          <p:cNvSpPr txBox="1"/>
          <p:nvPr>
            <p:custDataLst>
              <p:tags r:id="rId1"/>
            </p:custDataLst>
          </p:nvPr>
        </p:nvSpPr>
        <p:spPr>
          <a:xfrm rot="5400000">
            <a:off x="7829836" y="3471382"/>
            <a:ext cx="3192675" cy="307777"/>
          </a:xfrm>
          <a:prstGeom prst="rect">
            <a:avLst/>
          </a:prstGeom>
          <a:solidFill>
            <a:srgbClr val="37609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300" normalizeH="0" baseline="0" noProof="0" dirty="0">
                <a:ln>
                  <a:noFill/>
                </a:ln>
                <a:solidFill>
                  <a:srgbClr val="FFFFFF"/>
                </a:solidFill>
                <a:effectLst/>
                <a:uLnTx/>
                <a:uFillTx/>
                <a:latin typeface="Calibri" pitchFamily="34" charset="0"/>
                <a:ea typeface="+mn-ea"/>
                <a:cs typeface="Tahoma" pitchFamily="34" charset="0"/>
              </a:rPr>
              <a:t>% Bonne</a:t>
            </a:r>
          </a:p>
        </p:txBody>
      </p:sp>
      <p:sp>
        <p:nvSpPr>
          <p:cNvPr id="11" name="AutoShape 4"/>
          <p:cNvSpPr>
            <a:spLocks noChangeArrowheads="1"/>
          </p:cNvSpPr>
          <p:nvPr/>
        </p:nvSpPr>
        <p:spPr bwMode="auto">
          <a:xfrm>
            <a:off x="3803410" y="5905398"/>
            <a:ext cx="5382899" cy="396000"/>
          </a:xfrm>
          <a:prstGeom prst="roundRect">
            <a:avLst>
              <a:gd name="adj" fmla="val 16667"/>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a typeface="+mn-ea"/>
              <a:cs typeface="Tahoma" pitchFamily="34" charset="0"/>
            </a:endParaRPr>
          </a:p>
        </p:txBody>
      </p:sp>
      <p:sp>
        <p:nvSpPr>
          <p:cNvPr id="12" name="=label1"/>
          <p:cNvSpPr txBox="1"/>
          <p:nvPr/>
        </p:nvSpPr>
        <p:spPr>
          <a:xfrm>
            <a:off x="4190270" y="5992002"/>
            <a:ext cx="928694" cy="24622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Très bonne</a:t>
            </a:r>
          </a:p>
        </p:txBody>
      </p:sp>
      <p:sp>
        <p:nvSpPr>
          <p:cNvPr id="13" name="=label4"/>
          <p:cNvSpPr txBox="1"/>
          <p:nvPr/>
        </p:nvSpPr>
        <p:spPr>
          <a:xfrm>
            <a:off x="7495509" y="5992002"/>
            <a:ext cx="1110700" cy="24622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Très mauvaise</a:t>
            </a:r>
          </a:p>
        </p:txBody>
      </p:sp>
      <p:sp>
        <p:nvSpPr>
          <p:cNvPr id="14" name="=label5"/>
          <p:cNvSpPr txBox="1"/>
          <p:nvPr/>
        </p:nvSpPr>
        <p:spPr>
          <a:xfrm>
            <a:off x="8707922" y="5992002"/>
            <a:ext cx="788374" cy="24622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NSP</a:t>
            </a:r>
          </a:p>
        </p:txBody>
      </p:sp>
      <p:sp>
        <p:nvSpPr>
          <p:cNvPr id="15" name="=label2"/>
          <p:cNvSpPr txBox="1"/>
          <p:nvPr/>
        </p:nvSpPr>
        <p:spPr>
          <a:xfrm>
            <a:off x="5200864" y="5992002"/>
            <a:ext cx="966159" cy="24622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Assez bonne</a:t>
            </a:r>
          </a:p>
        </p:txBody>
      </p:sp>
      <p:sp>
        <p:nvSpPr>
          <p:cNvPr id="20" name="=label3"/>
          <p:cNvSpPr txBox="1"/>
          <p:nvPr/>
        </p:nvSpPr>
        <p:spPr>
          <a:xfrm>
            <a:off x="6270551" y="5992002"/>
            <a:ext cx="1112808" cy="24622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Assez mauvaise</a:t>
            </a:r>
          </a:p>
        </p:txBody>
      </p:sp>
      <p:sp>
        <p:nvSpPr>
          <p:cNvPr id="22" name="=affich1"/>
          <p:cNvSpPr>
            <a:spLocks noChangeArrowheads="1"/>
          </p:cNvSpPr>
          <p:nvPr/>
        </p:nvSpPr>
        <p:spPr bwMode="auto">
          <a:xfrm>
            <a:off x="3993858" y="5995180"/>
            <a:ext cx="241200" cy="239864"/>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3" name="=affich2"/>
          <p:cNvSpPr>
            <a:spLocks noChangeArrowheads="1"/>
          </p:cNvSpPr>
          <p:nvPr/>
        </p:nvSpPr>
        <p:spPr bwMode="auto">
          <a:xfrm>
            <a:off x="5021322" y="5995180"/>
            <a:ext cx="241200" cy="239864"/>
          </a:xfrm>
          <a:prstGeom prst="rect">
            <a:avLst/>
          </a:prstGeom>
          <a:solidFill>
            <a:srgbClr val="00B0F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4" name="=affich3"/>
          <p:cNvSpPr>
            <a:spLocks noChangeArrowheads="1"/>
          </p:cNvSpPr>
          <p:nvPr/>
        </p:nvSpPr>
        <p:spPr bwMode="auto">
          <a:xfrm>
            <a:off x="6078904" y="5995180"/>
            <a:ext cx="241200" cy="239864"/>
          </a:xfrm>
          <a:prstGeom prst="rect">
            <a:avLst/>
          </a:prstGeom>
          <a:solidFill>
            <a:srgbClr val="FCB711"/>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5" name="=affich4"/>
          <p:cNvSpPr>
            <a:spLocks noChangeArrowheads="1"/>
          </p:cNvSpPr>
          <p:nvPr/>
        </p:nvSpPr>
        <p:spPr bwMode="auto">
          <a:xfrm>
            <a:off x="7320395" y="5995180"/>
            <a:ext cx="241200" cy="239864"/>
          </a:xfrm>
          <a:prstGeom prst="rect">
            <a:avLst/>
          </a:prstGeom>
          <a:solidFill>
            <a:srgbClr val="FF505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6" name="=affich5"/>
          <p:cNvSpPr>
            <a:spLocks noChangeArrowheads="1"/>
          </p:cNvSpPr>
          <p:nvPr/>
        </p:nvSpPr>
        <p:spPr bwMode="auto">
          <a:xfrm>
            <a:off x="8507178" y="5995180"/>
            <a:ext cx="241200" cy="239864"/>
          </a:xfrm>
          <a:prstGeom prst="rect">
            <a:avLst/>
          </a:prstGeom>
          <a:solidFill>
            <a:srgbClr val="595959"/>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27" name="Tableau 26"/>
          <p:cNvGraphicFramePr>
            <a:graphicFrameLocks noGrp="1"/>
          </p:cNvGraphicFramePr>
          <p:nvPr/>
        </p:nvGraphicFramePr>
        <p:xfrm>
          <a:off x="235131" y="1897376"/>
          <a:ext cx="3552825" cy="3474724"/>
        </p:xfrm>
        <a:graphic>
          <a:graphicData uri="http://schemas.openxmlformats.org/drawingml/2006/table">
            <a:tbl>
              <a:tblPr/>
              <a:tblGrid>
                <a:gridCol w="3552825">
                  <a:extLst>
                    <a:ext uri="{9D8B030D-6E8A-4147-A177-3AD203B41FA5}">
                      <a16:colId xmlns:a16="http://schemas.microsoft.com/office/drawing/2014/main" val="20000"/>
                    </a:ext>
                  </a:extLst>
                </a:gridCol>
              </a:tblGrid>
              <a:tr h="868681">
                <a:tc>
                  <a:txBody>
                    <a:bodyPr/>
                    <a:lstStyle/>
                    <a:p>
                      <a:pPr algn="r" fontAlgn="ctr"/>
                      <a:r>
                        <a:rPr lang="fr-FR" sz="1200" b="0" i="0" u="none" strike="noStrike" dirty="0">
                          <a:solidFill>
                            <a:srgbClr val="404040"/>
                          </a:solidFill>
                          <a:effectLst/>
                          <a:latin typeface="Tahoma" panose="020B0604030504040204" pitchFamily="34" charset="0"/>
                        </a:rPr>
                        <a:t>Avoir un système politique démocratique</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868681">
                <a:tc>
                  <a:txBody>
                    <a:bodyPr/>
                    <a:lstStyle/>
                    <a:p>
                      <a:pPr algn="r" fontAlgn="ctr"/>
                      <a:r>
                        <a:rPr lang="fr-FR" sz="1200" b="0" i="0" u="none" strike="noStrike" dirty="0">
                          <a:solidFill>
                            <a:srgbClr val="404040"/>
                          </a:solidFill>
                          <a:effectLst/>
                          <a:latin typeface="Tahoma" panose="020B0604030504040204" pitchFamily="34" charset="0"/>
                        </a:rPr>
                        <a:t>Que ce soient des experts et non un gouvernement qui décident ce qui leur semble le meilleur pour le pays</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868681">
                <a:tc>
                  <a:txBody>
                    <a:bodyPr/>
                    <a:lstStyle/>
                    <a:p>
                      <a:pPr algn="r" fontAlgn="ctr"/>
                      <a:r>
                        <a:rPr lang="fr-FR" sz="1200" b="0" i="0" u="none" strike="noStrike" dirty="0">
                          <a:solidFill>
                            <a:srgbClr val="404040"/>
                          </a:solidFill>
                          <a:effectLst/>
                          <a:latin typeface="Tahoma" panose="020B0604030504040204" pitchFamily="34" charset="0"/>
                        </a:rPr>
                        <a:t>Avoir à sa tête un homme fort qui n'a pas à se préoccuper du parlement ni des élections</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868681">
                <a:tc>
                  <a:txBody>
                    <a:bodyPr/>
                    <a:lstStyle/>
                    <a:p>
                      <a:pPr algn="r" fontAlgn="ctr"/>
                      <a:r>
                        <a:rPr lang="fr-FR" sz="1200" b="0" i="0" u="none" strike="noStrike" dirty="0">
                          <a:solidFill>
                            <a:srgbClr val="404040"/>
                          </a:solidFill>
                          <a:effectLst/>
                          <a:latin typeface="Tahoma" panose="020B0604030504040204" pitchFamily="34" charset="0"/>
                        </a:rPr>
                        <a:t>Que l'armée dirige le pays</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32"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Q55. Je vais vous décrire différents types de systèmes politiques. Pour chacun, veuillez me dire si cette façon de gouverner le pays serait très bonne, assez bonne, assez mauvaise ou très mauvaise.</a:t>
            </a:r>
          </a:p>
        </p:txBody>
      </p:sp>
      <p:graphicFrame>
        <p:nvGraphicFramePr>
          <p:cNvPr id="43" name="Graphique 11"/>
          <p:cNvGraphicFramePr/>
          <p:nvPr/>
        </p:nvGraphicFramePr>
        <p:xfrm>
          <a:off x="3502205" y="1773555"/>
          <a:ext cx="4552951" cy="3676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Tableau 65"/>
          <p:cNvGraphicFramePr>
            <a:graphicFrameLocks noGrp="1"/>
          </p:cNvGraphicFramePr>
          <p:nvPr/>
        </p:nvGraphicFramePr>
        <p:xfrm>
          <a:off x="7988480" y="2028933"/>
          <a:ext cx="761999" cy="3253164"/>
        </p:xfrm>
        <a:graphic>
          <a:graphicData uri="http://schemas.openxmlformats.org/drawingml/2006/table">
            <a:tbl>
              <a:tblPr/>
              <a:tblGrid>
                <a:gridCol w="761999">
                  <a:extLst>
                    <a:ext uri="{9D8B030D-6E8A-4147-A177-3AD203B41FA5}">
                      <a16:colId xmlns:a16="http://schemas.microsoft.com/office/drawing/2014/main" val="20000"/>
                    </a:ext>
                  </a:extLst>
                </a:gridCol>
              </a:tblGrid>
              <a:tr h="799841">
                <a:tc>
                  <a:txBody>
                    <a:bodyPr/>
                    <a:lstStyle/>
                    <a:p>
                      <a:pPr algn="ctr" fontAlgn="ctr"/>
                      <a:r>
                        <a:rPr lang="fr-FR" sz="1600" b="0" i="0" u="none" strike="noStrike" dirty="0">
                          <a:solidFill>
                            <a:schemeClr val="bg1"/>
                          </a:solidFill>
                          <a:effectLst/>
                          <a:latin typeface="Tahoma" panose="020B0604030504040204" pitchFamily="34" charset="0"/>
                        </a:rPr>
                        <a:t>84%</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0"/>
                  </a:ext>
                </a:extLst>
              </a:tr>
              <a:tr h="799841">
                <a:tc>
                  <a:txBody>
                    <a:bodyPr/>
                    <a:lstStyle/>
                    <a:p>
                      <a:pPr algn="ctr" fontAlgn="ctr"/>
                      <a:r>
                        <a:rPr lang="fr-FR" sz="1600" b="0" i="0" u="none" strike="noStrike" dirty="0">
                          <a:solidFill>
                            <a:schemeClr val="bg1"/>
                          </a:solidFill>
                          <a:effectLst/>
                          <a:latin typeface="Tahoma" panose="020B0604030504040204" pitchFamily="34" charset="0"/>
                        </a:rPr>
                        <a:t>47%</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1"/>
                  </a:ext>
                </a:extLst>
              </a:tr>
              <a:tr h="820491">
                <a:tc>
                  <a:txBody>
                    <a:bodyPr/>
                    <a:lstStyle/>
                    <a:p>
                      <a:pPr algn="ctr" fontAlgn="ctr"/>
                      <a:r>
                        <a:rPr lang="fr-FR" sz="1600" b="0" i="0" u="none" strike="noStrike" dirty="0">
                          <a:solidFill>
                            <a:schemeClr val="bg1"/>
                          </a:solidFill>
                          <a:effectLst/>
                          <a:latin typeface="Tahoma" panose="020B0604030504040204" pitchFamily="34" charset="0"/>
                        </a:rPr>
                        <a:t>34%</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2"/>
                  </a:ext>
                </a:extLst>
              </a:tr>
              <a:tr h="832991">
                <a:tc>
                  <a:txBody>
                    <a:bodyPr/>
                    <a:lstStyle/>
                    <a:p>
                      <a:pPr algn="ctr" fontAlgn="ctr"/>
                      <a:r>
                        <a:rPr lang="fr-FR" sz="1600" b="0" i="0" u="none" strike="noStrike" dirty="0">
                          <a:solidFill>
                            <a:schemeClr val="bg1"/>
                          </a:solidFill>
                          <a:effectLst/>
                          <a:latin typeface="Tahoma" panose="020B0604030504040204" pitchFamily="34" charset="0"/>
                        </a:rPr>
                        <a:t>20%</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3"/>
                  </a:ext>
                </a:extLst>
              </a:tr>
            </a:tbl>
          </a:graphicData>
        </a:graphic>
      </p:graphicFrame>
      <p:grpSp>
        <p:nvGrpSpPr>
          <p:cNvPr id="44" name="Groupe 178"/>
          <p:cNvGrpSpPr/>
          <p:nvPr/>
        </p:nvGrpSpPr>
        <p:grpSpPr>
          <a:xfrm>
            <a:off x="6727109" y="5379124"/>
            <a:ext cx="2786464" cy="215444"/>
            <a:chOff x="6180269" y="5701497"/>
            <a:chExt cx="2786464" cy="215444"/>
          </a:xfrm>
        </p:grpSpPr>
        <p:sp>
          <p:nvSpPr>
            <p:cNvPr id="46" name="ZoneTexte 144"/>
            <p:cNvSpPr txBox="1"/>
            <p:nvPr/>
          </p:nvSpPr>
          <p:spPr>
            <a:xfrm>
              <a:off x="6438477" y="5701497"/>
              <a:ext cx="2528256"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 (février 2020)</a:t>
              </a:r>
            </a:p>
          </p:txBody>
        </p:sp>
        <p:cxnSp>
          <p:nvCxnSpPr>
            <p:cNvPr id="47"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8"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9" name="Groupe 64">
            <a:extLst>
              <a:ext uri="{FF2B5EF4-FFF2-40B4-BE49-F238E27FC236}">
                <a16:creationId xmlns:a16="http://schemas.microsoft.com/office/drawing/2014/main" id="{3C85453A-3D14-4C9D-9018-5284D7DBCB55}"/>
              </a:ext>
            </a:extLst>
          </p:cNvPr>
          <p:cNvGrpSpPr/>
          <p:nvPr/>
        </p:nvGrpSpPr>
        <p:grpSpPr>
          <a:xfrm>
            <a:off x="8865948" y="3122059"/>
            <a:ext cx="309894" cy="215444"/>
            <a:chOff x="6413168" y="2748837"/>
            <a:chExt cx="309894" cy="215444"/>
          </a:xfrm>
        </p:grpSpPr>
        <p:cxnSp>
          <p:nvCxnSpPr>
            <p:cNvPr id="40" name="Connecteur droit avec flèche 65">
              <a:extLst>
                <a:ext uri="{FF2B5EF4-FFF2-40B4-BE49-F238E27FC236}">
                  <a16:creationId xmlns:a16="http://schemas.microsoft.com/office/drawing/2014/main" id="{EEDD46F4-47F2-4D3B-A75B-1C474BA39AA9}"/>
                </a:ext>
              </a:extLst>
            </p:cNvPr>
            <p:cNvCxnSpPr/>
            <p:nvPr/>
          </p:nvCxnSpPr>
          <p:spPr bwMode="auto">
            <a:xfrm>
              <a:off x="6413168" y="281221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sp>
          <p:nvSpPr>
            <p:cNvPr id="41" name="Rectangle 40">
              <a:extLst>
                <a:ext uri="{FF2B5EF4-FFF2-40B4-BE49-F238E27FC236}">
                  <a16:creationId xmlns:a16="http://schemas.microsoft.com/office/drawing/2014/main" id="{CD94AC13-504C-4374-BC17-D4B73B674A19}"/>
                </a:ext>
              </a:extLst>
            </p:cNvPr>
            <p:cNvSpPr/>
            <p:nvPr/>
          </p:nvSpPr>
          <p:spPr>
            <a:xfrm>
              <a:off x="6427788" y="2748837"/>
              <a:ext cx="29527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E40546"/>
                  </a:solidFill>
                  <a:effectLst/>
                  <a:uLnTx/>
                  <a:uFillTx/>
                  <a:latin typeface="Tahoma" pitchFamily="34" charset="0"/>
                  <a:ea typeface="+mn-ea"/>
                  <a:cs typeface="Tahoma" pitchFamily="34" charset="0"/>
                </a:rPr>
                <a:t>-5</a:t>
              </a:r>
              <a:endParaRPr kumimoji="0" lang="fr-FR" sz="800" b="1" i="0" u="none" strike="noStrike" kern="1200" cap="none" spc="0" normalizeH="0" baseline="0" noProof="0" dirty="0">
                <a:ln>
                  <a:noFill/>
                </a:ln>
                <a:solidFill>
                  <a:srgbClr val="E40546"/>
                </a:solidFill>
                <a:effectLst/>
                <a:uLnTx/>
                <a:uFillTx/>
                <a:latin typeface="Tahoma" pitchFamily="34" charset="0"/>
                <a:ea typeface="+mn-ea"/>
                <a:cs typeface="Arial" charset="0"/>
              </a:endParaRPr>
            </a:p>
          </p:txBody>
        </p:sp>
      </p:grpSp>
      <p:grpSp>
        <p:nvGrpSpPr>
          <p:cNvPr id="50" name="Groupe 63">
            <a:extLst>
              <a:ext uri="{FF2B5EF4-FFF2-40B4-BE49-F238E27FC236}">
                <a16:creationId xmlns:a16="http://schemas.microsoft.com/office/drawing/2014/main" id="{BD64A86A-4A29-4E3A-8A2C-AB8215B3DBEB}"/>
              </a:ext>
            </a:extLst>
          </p:cNvPr>
          <p:cNvGrpSpPr/>
          <p:nvPr/>
        </p:nvGrpSpPr>
        <p:grpSpPr>
          <a:xfrm>
            <a:off x="8822445" y="2316903"/>
            <a:ext cx="348366" cy="215444"/>
            <a:chOff x="6413168" y="3047886"/>
            <a:chExt cx="348366" cy="215444"/>
          </a:xfrm>
        </p:grpSpPr>
        <p:cxnSp>
          <p:nvCxnSpPr>
            <p:cNvPr id="51" name="Connecteur droit avec flèche 73">
              <a:extLst>
                <a:ext uri="{FF2B5EF4-FFF2-40B4-BE49-F238E27FC236}">
                  <a16:creationId xmlns:a16="http://schemas.microsoft.com/office/drawing/2014/main" id="{AB389DC0-198F-436B-9DC6-D46DA7F6D45B}"/>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52" name="Rectangle 51">
              <a:extLst>
                <a:ext uri="{FF2B5EF4-FFF2-40B4-BE49-F238E27FC236}">
                  <a16:creationId xmlns:a16="http://schemas.microsoft.com/office/drawing/2014/main" id="{873657AB-6B48-4EA4-AE4E-13254202EAD6}"/>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+9</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33" name="Groupe 63">
            <a:extLst>
              <a:ext uri="{FF2B5EF4-FFF2-40B4-BE49-F238E27FC236}">
                <a16:creationId xmlns:a16="http://schemas.microsoft.com/office/drawing/2014/main" id="{408878D0-3221-4FE0-8EDF-A81C68CB31E1}"/>
              </a:ext>
            </a:extLst>
          </p:cNvPr>
          <p:cNvGrpSpPr/>
          <p:nvPr/>
        </p:nvGrpSpPr>
        <p:grpSpPr>
          <a:xfrm>
            <a:off x="8860545" y="3926628"/>
            <a:ext cx="348366" cy="215444"/>
            <a:chOff x="6413168" y="3047886"/>
            <a:chExt cx="348366" cy="215444"/>
          </a:xfrm>
        </p:grpSpPr>
        <p:cxnSp>
          <p:nvCxnSpPr>
            <p:cNvPr id="34" name="Connecteur droit avec flèche 73">
              <a:extLst>
                <a:ext uri="{FF2B5EF4-FFF2-40B4-BE49-F238E27FC236}">
                  <a16:creationId xmlns:a16="http://schemas.microsoft.com/office/drawing/2014/main" id="{09D6FB44-749F-4919-A9ED-3E81ECC113EC}"/>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35" name="Rectangle 51">
              <a:extLst>
                <a:ext uri="{FF2B5EF4-FFF2-40B4-BE49-F238E27FC236}">
                  <a16:creationId xmlns:a16="http://schemas.microsoft.com/office/drawing/2014/main" id="{2CB6F341-6DC1-4F56-912A-C4D1666AC629}"/>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grpSp>
        <p:nvGrpSpPr>
          <p:cNvPr id="36" name="Groupe 63">
            <a:extLst>
              <a:ext uri="{FF2B5EF4-FFF2-40B4-BE49-F238E27FC236}">
                <a16:creationId xmlns:a16="http://schemas.microsoft.com/office/drawing/2014/main" id="{2A49C357-085A-4B4B-BE13-74E1CA5F1299}"/>
              </a:ext>
            </a:extLst>
          </p:cNvPr>
          <p:cNvGrpSpPr/>
          <p:nvPr/>
        </p:nvGrpSpPr>
        <p:grpSpPr>
          <a:xfrm>
            <a:off x="8860545" y="4736253"/>
            <a:ext cx="348366" cy="215444"/>
            <a:chOff x="6413168" y="3047886"/>
            <a:chExt cx="348366" cy="215444"/>
          </a:xfrm>
        </p:grpSpPr>
        <p:cxnSp>
          <p:nvCxnSpPr>
            <p:cNvPr id="37" name="Connecteur droit avec flèche 73">
              <a:extLst>
                <a:ext uri="{FF2B5EF4-FFF2-40B4-BE49-F238E27FC236}">
                  <a16:creationId xmlns:a16="http://schemas.microsoft.com/office/drawing/2014/main" id="{A605F93F-BC05-4CBC-8D1A-492F1EB333F9}"/>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38" name="Rectangle 51">
              <a:extLst>
                <a:ext uri="{FF2B5EF4-FFF2-40B4-BE49-F238E27FC236}">
                  <a16:creationId xmlns:a16="http://schemas.microsoft.com/office/drawing/2014/main" id="{470F93E4-90B5-4904-A1E7-8090999A9C1D}"/>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+5</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sp>
        <p:nvSpPr>
          <p:cNvPr id="2" name="Rectangle 1"/>
          <p:cNvSpPr/>
          <p:nvPr/>
        </p:nvSpPr>
        <p:spPr>
          <a:xfrm>
            <a:off x="-1072594" y="1442064"/>
            <a:ext cx="993221" cy="400110"/>
          </a:xfrm>
          <a:prstGeom prst="rect">
            <a:avLst/>
          </a:prstGeom>
        </p:spPr>
        <p:txBody>
          <a:bodyPr wrap="square">
            <a:spAutoFit/>
          </a:bodyPr>
          <a:lstStyle/>
          <a:p>
            <a:r>
              <a:rPr lang="fr-FR" b="0" u="sng" dirty="0">
                <a:solidFill>
                  <a:srgbClr val="FF0000"/>
                </a:solidFill>
                <a:latin typeface="Times New Roman"/>
                <a:cs typeface="Times New Roman"/>
              </a:rPr>
              <a:t> </a:t>
            </a:r>
          </a:p>
        </p:txBody>
      </p:sp>
      <p:pic>
        <p:nvPicPr>
          <p:cNvPr id="42" name="Image 41" descr="Une image contenant texte, clipart&#10;&#10;Description générée automatiquement">
            <a:extLst>
              <a:ext uri="{FF2B5EF4-FFF2-40B4-BE49-F238E27FC236}">
                <a16:creationId xmlns:a16="http://schemas.microsoft.com/office/drawing/2014/main" id="{1415566E-BDD9-2347-8710-313B03AA51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779" y="1233548"/>
            <a:ext cx="612000" cy="612000"/>
          </a:xfrm>
          <a:prstGeom prst="rect">
            <a:avLst/>
          </a:prstGeom>
        </p:spPr>
      </p:pic>
    </p:spTree>
    <p:extLst>
      <p:ext uri="{BB962C8B-B14F-4D97-AF65-F5344CB8AC3E}">
        <p14:creationId xmlns:p14="http://schemas.microsoft.com/office/powerpoint/2010/main" val="2620131675"/>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Les opinions sur différents types de systèmes politiques</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28" name="Graphique 27"/>
          <p:cNvGraphicFramePr/>
          <p:nvPr>
            <p:extLst>
              <p:ext uri="{D42A27DB-BD31-4B8C-83A1-F6EECF244321}">
                <p14:modId xmlns:p14="http://schemas.microsoft.com/office/powerpoint/2010/main" val="1672730603"/>
              </p:ext>
            </p:extLst>
          </p:nvPr>
        </p:nvGraphicFramePr>
        <p:xfrm>
          <a:off x="853984" y="2087597"/>
          <a:ext cx="8124916" cy="4126355"/>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à coins arrondis 31"/>
          <p:cNvSpPr/>
          <p:nvPr/>
        </p:nvSpPr>
        <p:spPr bwMode="auto">
          <a:xfrm>
            <a:off x="6165915" y="2510296"/>
            <a:ext cx="2091165" cy="401803"/>
          </a:xfrm>
          <a:prstGeom prst="roundRect">
            <a:avLst>
              <a:gd name="adj" fmla="val 24737"/>
            </a:avLst>
          </a:prstGeom>
          <a:no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76092"/>
                </a:solidFill>
                <a:effectLst/>
                <a:uLnTx/>
                <a:uFillTx/>
                <a:latin typeface="Tahoma" pitchFamily="34" charset="0"/>
                <a:ea typeface="+mn-ea"/>
                <a:cs typeface="Arial" charset="0"/>
              </a:rPr>
              <a:t>Très + Assez bonne façon de gouverner</a:t>
            </a:r>
          </a:p>
        </p:txBody>
      </p:sp>
      <p:sp>
        <p:nvSpPr>
          <p:cNvPr id="33" name="Rectangle à coins arrondis 32"/>
          <p:cNvSpPr/>
          <p:nvPr/>
        </p:nvSpPr>
        <p:spPr bwMode="auto">
          <a:xfrm>
            <a:off x="6165915" y="4736815"/>
            <a:ext cx="2091165" cy="401803"/>
          </a:xfrm>
          <a:prstGeom prst="roundRect">
            <a:avLst>
              <a:gd name="adj" fmla="val 24737"/>
            </a:avLst>
          </a:prstGeom>
          <a:no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FF5050"/>
                </a:solidFill>
                <a:effectLst/>
                <a:uLnTx/>
                <a:uFillTx/>
                <a:latin typeface="Tahoma" pitchFamily="34" charset="0"/>
                <a:ea typeface="+mn-ea"/>
                <a:cs typeface="Arial" charset="0"/>
              </a:rPr>
              <a:t>Assez + Très mauvaise façon de gouverner</a:t>
            </a:r>
          </a:p>
        </p:txBody>
      </p:sp>
      <p:graphicFrame>
        <p:nvGraphicFramePr>
          <p:cNvPr id="34" name="Group 27"/>
          <p:cNvGraphicFramePr>
            <a:graphicFrameLocks noGrp="1"/>
          </p:cNvGraphicFramePr>
          <p:nvPr>
            <p:extLst>
              <p:ext uri="{D42A27DB-BD31-4B8C-83A1-F6EECF244321}">
                <p14:modId xmlns:p14="http://schemas.microsoft.com/office/powerpoint/2010/main" val="354368657"/>
              </p:ext>
            </p:extLst>
          </p:nvPr>
        </p:nvGraphicFramePr>
        <p:xfrm>
          <a:off x="1477579" y="5615485"/>
          <a:ext cx="7158120" cy="393192"/>
        </p:xfrm>
        <a:graphic>
          <a:graphicData uri="http://schemas.openxmlformats.org/drawingml/2006/table">
            <a:tbl>
              <a:tblPr/>
              <a:tblGrid>
                <a:gridCol w="596510">
                  <a:extLst>
                    <a:ext uri="{9D8B030D-6E8A-4147-A177-3AD203B41FA5}">
                      <a16:colId xmlns:a16="http://schemas.microsoft.com/office/drawing/2014/main" val="20000"/>
                    </a:ext>
                  </a:extLst>
                </a:gridCol>
                <a:gridCol w="596510">
                  <a:extLst>
                    <a:ext uri="{9D8B030D-6E8A-4147-A177-3AD203B41FA5}">
                      <a16:colId xmlns:a16="http://schemas.microsoft.com/office/drawing/2014/main" val="20001"/>
                    </a:ext>
                  </a:extLst>
                </a:gridCol>
                <a:gridCol w="596510">
                  <a:extLst>
                    <a:ext uri="{9D8B030D-6E8A-4147-A177-3AD203B41FA5}">
                      <a16:colId xmlns:a16="http://schemas.microsoft.com/office/drawing/2014/main" val="20002"/>
                    </a:ext>
                  </a:extLst>
                </a:gridCol>
                <a:gridCol w="596510">
                  <a:extLst>
                    <a:ext uri="{9D8B030D-6E8A-4147-A177-3AD203B41FA5}">
                      <a16:colId xmlns:a16="http://schemas.microsoft.com/office/drawing/2014/main" val="20003"/>
                    </a:ext>
                  </a:extLst>
                </a:gridCol>
                <a:gridCol w="596510">
                  <a:extLst>
                    <a:ext uri="{9D8B030D-6E8A-4147-A177-3AD203B41FA5}">
                      <a16:colId xmlns:a16="http://schemas.microsoft.com/office/drawing/2014/main" val="20004"/>
                    </a:ext>
                  </a:extLst>
                </a:gridCol>
                <a:gridCol w="596510">
                  <a:extLst>
                    <a:ext uri="{9D8B030D-6E8A-4147-A177-3AD203B41FA5}">
                      <a16:colId xmlns:a16="http://schemas.microsoft.com/office/drawing/2014/main" val="20005"/>
                    </a:ext>
                  </a:extLst>
                </a:gridCol>
                <a:gridCol w="596510">
                  <a:extLst>
                    <a:ext uri="{9D8B030D-6E8A-4147-A177-3AD203B41FA5}">
                      <a16:colId xmlns:a16="http://schemas.microsoft.com/office/drawing/2014/main" val="20006"/>
                    </a:ext>
                  </a:extLst>
                </a:gridCol>
                <a:gridCol w="596510">
                  <a:extLst>
                    <a:ext uri="{9D8B030D-6E8A-4147-A177-3AD203B41FA5}">
                      <a16:colId xmlns:a16="http://schemas.microsoft.com/office/drawing/2014/main" val="20007"/>
                    </a:ext>
                  </a:extLst>
                </a:gridCol>
                <a:gridCol w="596510">
                  <a:extLst>
                    <a:ext uri="{9D8B030D-6E8A-4147-A177-3AD203B41FA5}">
                      <a16:colId xmlns:a16="http://schemas.microsoft.com/office/drawing/2014/main" val="2583466987"/>
                    </a:ext>
                  </a:extLst>
                </a:gridCol>
                <a:gridCol w="596510">
                  <a:extLst>
                    <a:ext uri="{9D8B030D-6E8A-4147-A177-3AD203B41FA5}">
                      <a16:colId xmlns:a16="http://schemas.microsoft.com/office/drawing/2014/main" val="2472800301"/>
                    </a:ext>
                  </a:extLst>
                </a:gridCol>
                <a:gridCol w="596510">
                  <a:extLst>
                    <a:ext uri="{9D8B030D-6E8A-4147-A177-3AD203B41FA5}">
                      <a16:colId xmlns:a16="http://schemas.microsoft.com/office/drawing/2014/main" val="759333033"/>
                    </a:ext>
                  </a:extLst>
                </a:gridCol>
                <a:gridCol w="596510">
                  <a:extLst>
                    <a:ext uri="{9D8B030D-6E8A-4147-A177-3AD203B41FA5}">
                      <a16:colId xmlns:a16="http://schemas.microsoft.com/office/drawing/2014/main" val="2768745658"/>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cap="none" normalizeH="0" baseline="0" dirty="0">
                          <a:ln>
                            <a:noFill/>
                          </a:ln>
                          <a:solidFill>
                            <a:schemeClr val="bg2">
                              <a:lumMod val="50000"/>
                            </a:schemeClr>
                          </a:solidFill>
                          <a:effectLst/>
                          <a:latin typeface="Tahoma" pitchFamily="34" charset="0"/>
                        </a:rPr>
                        <a:t>Décembre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cap="none" normalizeH="0" baseline="0" dirty="0">
                          <a:ln>
                            <a:noFill/>
                          </a:ln>
                          <a:solidFill>
                            <a:schemeClr val="bg2">
                              <a:lumMod val="50000"/>
                            </a:schemeClr>
                          </a:solidFill>
                          <a:effectLst/>
                          <a:latin typeface="Tahoma" pitchFamily="34" charset="0"/>
                        </a:rPr>
                        <a:t>2009</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2012</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2013</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Décembre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Février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9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err="1">
                          <a:ln>
                            <a:noFill/>
                          </a:ln>
                          <a:solidFill>
                            <a:schemeClr val="bg2">
                              <a:lumMod val="50000"/>
                            </a:schemeClr>
                          </a:solidFill>
                          <a:effectLst/>
                          <a:latin typeface="Tahoma" pitchFamily="34" charset="0"/>
                          <a:ea typeface="+mn-ea"/>
                          <a:cs typeface="+mn-cs"/>
                        </a:rPr>
                        <a:t>Février</a:t>
                      </a: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9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 name="Rectangle 34"/>
          <p:cNvSpPr/>
          <p:nvPr/>
        </p:nvSpPr>
        <p:spPr>
          <a:xfrm>
            <a:off x="1380226" y="1559597"/>
            <a:ext cx="6530197"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1" u="none" strike="noStrike" kern="1200" cap="none" spc="0" normalizeH="0" baseline="0" noProof="0" dirty="0">
                <a:ln>
                  <a:noFill/>
                </a:ln>
                <a:solidFill>
                  <a:srgbClr val="000000">
                    <a:lumMod val="75000"/>
                    <a:lumOff val="25000"/>
                  </a:srgbClr>
                </a:solidFill>
                <a:effectLst/>
                <a:uLnTx/>
                <a:uFillTx/>
                <a:latin typeface="Tahoma" pitchFamily="34" charset="0"/>
                <a:ea typeface="+mn-ea"/>
                <a:cs typeface="Arial" charset="0"/>
              </a:rPr>
              <a:t>« Que ce soient des experts et non un gouvernement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1" u="none" strike="noStrike" kern="1200" cap="none" spc="0" normalizeH="0" baseline="0" noProof="0" dirty="0">
                <a:ln>
                  <a:noFill/>
                </a:ln>
                <a:solidFill>
                  <a:srgbClr val="000000">
                    <a:lumMod val="75000"/>
                    <a:lumOff val="25000"/>
                  </a:srgbClr>
                </a:solidFill>
                <a:effectLst/>
                <a:uLnTx/>
                <a:uFillTx/>
                <a:latin typeface="Tahoma" pitchFamily="34" charset="0"/>
                <a:ea typeface="+mn-ea"/>
                <a:cs typeface="Arial" charset="0"/>
              </a:rPr>
              <a:t>qui décident ce qui leur semble le meilleur pour le pays »</a:t>
            </a:r>
          </a:p>
        </p:txBody>
      </p:sp>
      <p:sp>
        <p:nvSpPr>
          <p:cNvPr id="36"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Q55. Je vais vous décrire différents types de systèmes politiques. Pour chacun, veuillez me dire si cette façon de gouverner le pays serait très bonne, assez bonne, assez mauvaise ou très mauvaise.</a:t>
            </a:r>
          </a:p>
        </p:txBody>
      </p:sp>
      <p:grpSp>
        <p:nvGrpSpPr>
          <p:cNvPr id="15" name="Groupe 14"/>
          <p:cNvGrpSpPr>
            <a:grpSpLocks noChangeAspect="1"/>
          </p:cNvGrpSpPr>
          <p:nvPr/>
        </p:nvGrpSpPr>
        <p:grpSpPr>
          <a:xfrm>
            <a:off x="4108608" y="5485352"/>
            <a:ext cx="116933" cy="144000"/>
            <a:chOff x="8321205" y="1842135"/>
            <a:chExt cx="180000" cy="221666"/>
          </a:xfrm>
        </p:grpSpPr>
        <p:sp>
          <p:nvSpPr>
            <p:cNvPr id="16" name="Ellipse 15"/>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17" name="Triangle isocèle 16"/>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18" name="Rectangle 17"/>
            <p:cNvSpPr>
              <a:spLocks noChangeAspect="1"/>
            </p:cNvSpPr>
            <p:nvPr/>
          </p:nvSpPr>
          <p:spPr>
            <a:xfrm>
              <a:off x="8339448" y="1847101"/>
              <a:ext cx="143514" cy="144000"/>
            </a:xfrm>
            <a:prstGeom prst="rect">
              <a:avLst/>
            </a:prstGeom>
            <a:noFill/>
          </p:spPr>
          <p:txBody>
            <a:bodyPr wrap="square" tIns="11880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FFC000"/>
                  </a:solidFill>
                  <a:effectLst/>
                  <a:uLnTx/>
                  <a:uFillTx/>
                  <a:latin typeface="Tahoma" pitchFamily="34" charset="0"/>
                  <a:ea typeface="+mn-ea"/>
                  <a:cs typeface="Arial" charset="0"/>
                </a:rPr>
                <a:t>*</a:t>
              </a:r>
              <a:endParaRPr kumimoji="0" lang="fr-FR" sz="10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grpSp>
      <p:sp>
        <p:nvSpPr>
          <p:cNvPr id="20" name="ZoneTexte 19">
            <a:extLst>
              <a:ext uri="{FF2B5EF4-FFF2-40B4-BE49-F238E27FC236}">
                <a16:creationId xmlns:a16="http://schemas.microsoft.com/office/drawing/2014/main" id="{24AF5BBC-979F-4D97-B0C2-BE3056C9D6D4}"/>
              </a:ext>
            </a:extLst>
          </p:cNvPr>
          <p:cNvSpPr txBox="1"/>
          <p:nvPr/>
        </p:nvSpPr>
        <p:spPr>
          <a:xfrm>
            <a:off x="5069981" y="6138445"/>
            <a:ext cx="158325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Vague 6b, réalisée suite aux attentats de janvier 2015</a:t>
            </a:r>
          </a:p>
        </p:txBody>
      </p:sp>
      <p:grpSp>
        <p:nvGrpSpPr>
          <p:cNvPr id="21" name="Groupe 20">
            <a:extLst>
              <a:ext uri="{FF2B5EF4-FFF2-40B4-BE49-F238E27FC236}">
                <a16:creationId xmlns:a16="http://schemas.microsoft.com/office/drawing/2014/main" id="{8C3C987B-B608-4983-90A8-72A2E8E99AC4}"/>
              </a:ext>
            </a:extLst>
          </p:cNvPr>
          <p:cNvGrpSpPr/>
          <p:nvPr/>
        </p:nvGrpSpPr>
        <p:grpSpPr>
          <a:xfrm>
            <a:off x="4958387" y="6175091"/>
            <a:ext cx="180000" cy="221666"/>
            <a:chOff x="8321205" y="1842135"/>
            <a:chExt cx="180000" cy="221666"/>
          </a:xfrm>
        </p:grpSpPr>
        <p:sp>
          <p:nvSpPr>
            <p:cNvPr id="22" name="Ellipse 21">
              <a:extLst>
                <a:ext uri="{FF2B5EF4-FFF2-40B4-BE49-F238E27FC236}">
                  <a16:creationId xmlns:a16="http://schemas.microsoft.com/office/drawing/2014/main" id="{0925375E-6123-419A-A3A6-264BD4854F47}"/>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23" name="Triangle isocèle 22">
              <a:extLst>
                <a:ext uri="{FF2B5EF4-FFF2-40B4-BE49-F238E27FC236}">
                  <a16:creationId xmlns:a16="http://schemas.microsoft.com/office/drawing/2014/main" id="{314923BC-9568-4573-9FA2-0B92E32495F8}"/>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24" name="Rectangle 23">
              <a:extLst>
                <a:ext uri="{FF2B5EF4-FFF2-40B4-BE49-F238E27FC236}">
                  <a16:creationId xmlns:a16="http://schemas.microsoft.com/office/drawing/2014/main" id="{33C1D5E9-ABFE-46EA-895E-AFA6A64FD4B2}"/>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500" b="0" i="0" u="none" strike="noStrike" kern="1200" cap="none" spc="0" normalizeH="0" baseline="0" noProof="0" dirty="0">
                  <a:ln>
                    <a:noFill/>
                  </a:ln>
                  <a:solidFill>
                    <a:srgbClr val="FFC000"/>
                  </a:solidFill>
                  <a:effectLst/>
                  <a:uLnTx/>
                  <a:uFillTx/>
                  <a:latin typeface="Tahoma" pitchFamily="34" charset="0"/>
                  <a:ea typeface="+mn-ea"/>
                  <a:cs typeface="Arial" charset="0"/>
                </a:rPr>
                <a:t>*</a:t>
              </a:r>
              <a:endParaRPr kumimoji="0" lang="fr-FR" sz="15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grpSp>
      <p:sp>
        <p:nvSpPr>
          <p:cNvPr id="25" name="ZoneTexte 33">
            <a:extLst>
              <a:ext uri="{FF2B5EF4-FFF2-40B4-BE49-F238E27FC236}">
                <a16:creationId xmlns:a16="http://schemas.microsoft.com/office/drawing/2014/main" id="{426741B9-0D4C-4239-B768-6A0E9950C245}"/>
              </a:ext>
            </a:extLst>
          </p:cNvPr>
          <p:cNvSpPr txBox="1"/>
          <p:nvPr/>
        </p:nvSpPr>
        <p:spPr>
          <a:xfrm>
            <a:off x="6746590" y="6138445"/>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26" name="Groupe 34">
            <a:extLst>
              <a:ext uri="{FF2B5EF4-FFF2-40B4-BE49-F238E27FC236}">
                <a16:creationId xmlns:a16="http://schemas.microsoft.com/office/drawing/2014/main" id="{DADE2DE0-F52D-48BD-8B14-EEF1E97AF958}"/>
              </a:ext>
            </a:extLst>
          </p:cNvPr>
          <p:cNvGrpSpPr/>
          <p:nvPr/>
        </p:nvGrpSpPr>
        <p:grpSpPr>
          <a:xfrm>
            <a:off x="6634997" y="6175091"/>
            <a:ext cx="180000" cy="221666"/>
            <a:chOff x="8321205" y="1842135"/>
            <a:chExt cx="180000" cy="221666"/>
          </a:xfrm>
        </p:grpSpPr>
        <p:sp>
          <p:nvSpPr>
            <p:cNvPr id="27" name="Ellipse 35">
              <a:extLst>
                <a:ext uri="{FF2B5EF4-FFF2-40B4-BE49-F238E27FC236}">
                  <a16:creationId xmlns:a16="http://schemas.microsoft.com/office/drawing/2014/main" id="{0A205411-4F60-4ABD-86C3-5ABC387A5E12}"/>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9" name="Triangle isocèle 36">
              <a:extLst>
                <a:ext uri="{FF2B5EF4-FFF2-40B4-BE49-F238E27FC236}">
                  <a16:creationId xmlns:a16="http://schemas.microsoft.com/office/drawing/2014/main" id="{C1310FA8-4276-4B5E-BE0D-10BF65948DF9}"/>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0" name="Rectangle 37">
              <a:extLst>
                <a:ext uri="{FF2B5EF4-FFF2-40B4-BE49-F238E27FC236}">
                  <a16:creationId xmlns:a16="http://schemas.microsoft.com/office/drawing/2014/main" id="{F6DF7241-8150-4A70-8C80-7B01CC257FEE}"/>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31" name="Groupe 38">
            <a:extLst>
              <a:ext uri="{FF2B5EF4-FFF2-40B4-BE49-F238E27FC236}">
                <a16:creationId xmlns:a16="http://schemas.microsoft.com/office/drawing/2014/main" id="{B9BC7E7C-617D-4FF0-9EA4-57C63F191B83}"/>
              </a:ext>
            </a:extLst>
          </p:cNvPr>
          <p:cNvGrpSpPr>
            <a:grpSpLocks noChangeAspect="1"/>
          </p:cNvGrpSpPr>
          <p:nvPr/>
        </p:nvGrpSpPr>
        <p:grpSpPr>
          <a:xfrm>
            <a:off x="7669850" y="5518908"/>
            <a:ext cx="116933" cy="144000"/>
            <a:chOff x="8321205" y="1842135"/>
            <a:chExt cx="180000" cy="221666"/>
          </a:xfrm>
        </p:grpSpPr>
        <p:sp>
          <p:nvSpPr>
            <p:cNvPr id="37" name="Ellipse 39">
              <a:extLst>
                <a:ext uri="{FF2B5EF4-FFF2-40B4-BE49-F238E27FC236}">
                  <a16:creationId xmlns:a16="http://schemas.microsoft.com/office/drawing/2014/main" id="{81DF68FE-D95B-4A76-A01B-4CFE7BD064A9}"/>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8" name="Triangle isocèle 40">
              <a:extLst>
                <a:ext uri="{FF2B5EF4-FFF2-40B4-BE49-F238E27FC236}">
                  <a16:creationId xmlns:a16="http://schemas.microsoft.com/office/drawing/2014/main" id="{2DC90B4D-99B6-4DAC-A50B-6D9438287FFE}"/>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9" name="Rectangle 41">
              <a:extLst>
                <a:ext uri="{FF2B5EF4-FFF2-40B4-BE49-F238E27FC236}">
                  <a16:creationId xmlns:a16="http://schemas.microsoft.com/office/drawing/2014/main" id="{C90386E7-262D-4C53-A8FB-40BA877E04D3}"/>
                </a:ext>
              </a:extLst>
            </p:cNvPr>
            <p:cNvSpPr>
              <a:spLocks noChangeAspect="1"/>
            </p:cNvSpPr>
            <p:nvPr/>
          </p:nvSpPr>
          <p:spPr>
            <a:xfrm>
              <a:off x="8339446"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Les opinions sur différents types de systèmes politiques</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graphicFrame>
        <p:nvGraphicFramePr>
          <p:cNvPr id="28" name="Graphique 27"/>
          <p:cNvGraphicFramePr/>
          <p:nvPr>
            <p:extLst>
              <p:ext uri="{D42A27DB-BD31-4B8C-83A1-F6EECF244321}">
                <p14:modId xmlns:p14="http://schemas.microsoft.com/office/powerpoint/2010/main" val="3506218692"/>
              </p:ext>
            </p:extLst>
          </p:nvPr>
        </p:nvGraphicFramePr>
        <p:xfrm>
          <a:off x="244384" y="1763747"/>
          <a:ext cx="7250736" cy="41263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Group 27"/>
          <p:cNvGraphicFramePr>
            <a:graphicFrameLocks noGrp="1"/>
          </p:cNvGraphicFramePr>
          <p:nvPr>
            <p:extLst>
              <p:ext uri="{D42A27DB-BD31-4B8C-83A1-F6EECF244321}">
                <p14:modId xmlns:p14="http://schemas.microsoft.com/office/powerpoint/2010/main" val="4093096956"/>
              </p:ext>
            </p:extLst>
          </p:nvPr>
        </p:nvGraphicFramePr>
        <p:xfrm>
          <a:off x="771524" y="5878650"/>
          <a:ext cx="6505578" cy="426720"/>
        </p:xfrm>
        <a:graphic>
          <a:graphicData uri="http://schemas.openxmlformats.org/drawingml/2006/table">
            <a:tbl>
              <a:tblPr/>
              <a:tblGrid>
                <a:gridCol w="722842">
                  <a:extLst>
                    <a:ext uri="{9D8B030D-6E8A-4147-A177-3AD203B41FA5}">
                      <a16:colId xmlns:a16="http://schemas.microsoft.com/office/drawing/2014/main" val="20000"/>
                    </a:ext>
                  </a:extLst>
                </a:gridCol>
                <a:gridCol w="722842">
                  <a:extLst>
                    <a:ext uri="{9D8B030D-6E8A-4147-A177-3AD203B41FA5}">
                      <a16:colId xmlns:a16="http://schemas.microsoft.com/office/drawing/2014/main" val="20001"/>
                    </a:ext>
                  </a:extLst>
                </a:gridCol>
                <a:gridCol w="722842">
                  <a:extLst>
                    <a:ext uri="{9D8B030D-6E8A-4147-A177-3AD203B41FA5}">
                      <a16:colId xmlns:a16="http://schemas.microsoft.com/office/drawing/2014/main" val="20002"/>
                    </a:ext>
                  </a:extLst>
                </a:gridCol>
                <a:gridCol w="722842">
                  <a:extLst>
                    <a:ext uri="{9D8B030D-6E8A-4147-A177-3AD203B41FA5}">
                      <a16:colId xmlns:a16="http://schemas.microsoft.com/office/drawing/2014/main" val="20003"/>
                    </a:ext>
                  </a:extLst>
                </a:gridCol>
                <a:gridCol w="722842">
                  <a:extLst>
                    <a:ext uri="{9D8B030D-6E8A-4147-A177-3AD203B41FA5}">
                      <a16:colId xmlns:a16="http://schemas.microsoft.com/office/drawing/2014/main" val="20004"/>
                    </a:ext>
                  </a:extLst>
                </a:gridCol>
                <a:gridCol w="722842">
                  <a:extLst>
                    <a:ext uri="{9D8B030D-6E8A-4147-A177-3AD203B41FA5}">
                      <a16:colId xmlns:a16="http://schemas.microsoft.com/office/drawing/2014/main" val="2885385286"/>
                    </a:ext>
                  </a:extLst>
                </a:gridCol>
                <a:gridCol w="722842">
                  <a:extLst>
                    <a:ext uri="{9D8B030D-6E8A-4147-A177-3AD203B41FA5}">
                      <a16:colId xmlns:a16="http://schemas.microsoft.com/office/drawing/2014/main" val="3956301380"/>
                    </a:ext>
                  </a:extLst>
                </a:gridCol>
                <a:gridCol w="722842">
                  <a:extLst>
                    <a:ext uri="{9D8B030D-6E8A-4147-A177-3AD203B41FA5}">
                      <a16:colId xmlns:a16="http://schemas.microsoft.com/office/drawing/2014/main" val="2610872203"/>
                    </a:ext>
                  </a:extLst>
                </a:gridCol>
                <a:gridCol w="722842">
                  <a:extLst>
                    <a:ext uri="{9D8B030D-6E8A-4147-A177-3AD203B41FA5}">
                      <a16:colId xmlns:a16="http://schemas.microsoft.com/office/drawing/2014/main" val="3204009713"/>
                    </a:ext>
                  </a:extLst>
                </a:gridCol>
              </a:tblGrid>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2014</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2015</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2016</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2017</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Décembre 2018</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Février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Avril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000" b="0" i="0" u="none" strike="noStrike" kern="1200" cap="none" normalizeH="0" baseline="0" dirty="0">
                          <a:ln>
                            <a:noFill/>
                          </a:ln>
                          <a:solidFill>
                            <a:schemeClr val="bg2">
                              <a:lumMod val="50000"/>
                            </a:schemeClr>
                          </a:solidFill>
                          <a:effectLst/>
                          <a:latin typeface="Tahoma" pitchFamily="34" charset="0"/>
                          <a:ea typeface="+mn-ea"/>
                          <a:cs typeface="+mn-cs"/>
                        </a:rPr>
                        <a:t>2020</a:t>
                      </a:r>
                    </a:p>
                  </a:txBody>
                  <a:tcPr marL="10800" marR="10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normalizeH="0" baseline="0" dirty="0" err="1">
                          <a:ln>
                            <a:noFill/>
                          </a:ln>
                          <a:solidFill>
                            <a:schemeClr val="bg2">
                              <a:lumMod val="50000"/>
                            </a:schemeClr>
                          </a:solidFill>
                          <a:effectLst/>
                          <a:latin typeface="Tahoma" pitchFamily="34" charset="0"/>
                          <a:ea typeface="+mn-ea"/>
                          <a:cs typeface="+mn-cs"/>
                        </a:rPr>
                        <a:t>Février</a:t>
                      </a:r>
                      <a:r>
                        <a:rPr kumimoji="0" lang="en-US" sz="1000" b="0" i="0" u="none" strike="noStrike" kern="1200" cap="none" normalizeH="0" baseline="0" dirty="0">
                          <a:ln>
                            <a:noFill/>
                          </a:ln>
                          <a:solidFill>
                            <a:schemeClr val="bg2">
                              <a:lumMod val="50000"/>
                            </a:schemeClr>
                          </a:solidFill>
                          <a:effectLst/>
                          <a:latin typeface="Tahoma" pitchFamily="34" charset="0"/>
                          <a:ea typeface="+mn-ea"/>
                          <a:cs typeface="+mn-cs"/>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normalizeH="0" baseline="0" dirty="0">
                          <a:ln>
                            <a:noFill/>
                          </a:ln>
                          <a:solidFill>
                            <a:schemeClr val="bg2">
                              <a:lumMod val="50000"/>
                            </a:schemeClr>
                          </a:solidFill>
                          <a:effectLst/>
                          <a:latin typeface="Tahoma" pitchFamily="34" charset="0"/>
                          <a:ea typeface="+mn-ea"/>
                          <a:cs typeface="+mn-cs"/>
                        </a:rPr>
                        <a:t>2021</a:t>
                      </a:r>
                      <a:endParaRPr kumimoji="0" lang="fr-FR" sz="1000" b="0" i="0" u="none" strike="noStrike" kern="1200" cap="none" normalizeH="0" baseline="0" dirty="0">
                        <a:ln>
                          <a:noFill/>
                        </a:ln>
                        <a:solidFill>
                          <a:schemeClr val="bg2">
                            <a:lumMod val="50000"/>
                          </a:schemeClr>
                        </a:solidFill>
                        <a:effectLst/>
                        <a:latin typeface="Tahoma" pitchFamily="34" charset="0"/>
                        <a:ea typeface="+mn-ea"/>
                        <a:cs typeface="+mn-cs"/>
                      </a:endParaRPr>
                    </a:p>
                  </a:txBody>
                  <a:tcPr marL="10800" marR="10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6" name="Espace réservé du texte 2"/>
          <p:cNvSpPr txBox="1">
            <a:spLocks/>
          </p:cNvSpPr>
          <p:nvPr>
            <p:custDataLst>
              <p:tags r:id="rId1"/>
            </p:custDataLst>
          </p:nvPr>
        </p:nvSpPr>
        <p:spPr>
          <a:xfrm>
            <a:off x="1777040"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Q55. Je vais vous décrire différents types de systèmes politiques. Pour chacun, veuillez me dire si cette façon de gouverner le pays serait très bonne, assez bonne, assez mauvaise ou très mauvaise. Réponse  ‘Très bonne’ +  ‘Assez bonne’</a:t>
            </a:r>
          </a:p>
        </p:txBody>
      </p:sp>
      <p:sp>
        <p:nvSpPr>
          <p:cNvPr id="10" name="Rectangle à coins arrondis 9"/>
          <p:cNvSpPr/>
          <p:nvPr/>
        </p:nvSpPr>
        <p:spPr bwMode="auto">
          <a:xfrm>
            <a:off x="7410450" y="4914899"/>
            <a:ext cx="2230827" cy="582993"/>
          </a:xfrm>
          <a:prstGeom prst="roundRect">
            <a:avLst>
              <a:gd name="adj" fmla="val 24737"/>
            </a:avLst>
          </a:prstGeom>
          <a:solidFill>
            <a:schemeClr val="tx1">
              <a:lumMod val="85000"/>
              <a:lumOff val="15000"/>
            </a:schemeClr>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pitchFamily="34" charset="0"/>
                <a:ea typeface="+mn-ea"/>
                <a:cs typeface="Arial" charset="0"/>
              </a:rPr>
              <a:t>Que l'armée dirige le pays</a:t>
            </a:r>
          </a:p>
        </p:txBody>
      </p:sp>
      <p:sp>
        <p:nvSpPr>
          <p:cNvPr id="11" name="Rectangle à coins arrondis 10"/>
          <p:cNvSpPr/>
          <p:nvPr/>
        </p:nvSpPr>
        <p:spPr bwMode="auto">
          <a:xfrm>
            <a:off x="7410450" y="4002659"/>
            <a:ext cx="2230827" cy="756000"/>
          </a:xfrm>
          <a:prstGeom prst="roundRect">
            <a:avLst>
              <a:gd name="adj" fmla="val 24737"/>
            </a:avLst>
          </a:prstGeom>
          <a:solidFill>
            <a:srgbClr val="376092"/>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a:ea typeface="+mn-ea"/>
                <a:cs typeface="Arial" charset="0"/>
              </a:rPr>
              <a:t>Avoir à sa tête un homme fort qui n'a pas à se préoccuper du parlement ni des élections</a:t>
            </a:r>
          </a:p>
        </p:txBody>
      </p:sp>
      <p:sp>
        <p:nvSpPr>
          <p:cNvPr id="12" name="Rectangle à coins arrondis 11"/>
          <p:cNvSpPr/>
          <p:nvPr/>
        </p:nvSpPr>
        <p:spPr bwMode="auto">
          <a:xfrm>
            <a:off x="7410450" y="1867452"/>
            <a:ext cx="2230827" cy="756000"/>
          </a:xfrm>
          <a:prstGeom prst="roundRect">
            <a:avLst>
              <a:gd name="adj" fmla="val 24737"/>
            </a:avLst>
          </a:prstGeom>
          <a:solidFill>
            <a:srgbClr val="7F2E80"/>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Tahoma"/>
                <a:ea typeface="+mn-ea"/>
                <a:cs typeface="Arial" charset="0"/>
              </a:rPr>
              <a:t>Avoir un système politique démocratique</a:t>
            </a:r>
          </a:p>
        </p:txBody>
      </p:sp>
      <p:grpSp>
        <p:nvGrpSpPr>
          <p:cNvPr id="20" name="Groupe 19"/>
          <p:cNvGrpSpPr>
            <a:grpSpLocks noChangeAspect="1"/>
          </p:cNvGrpSpPr>
          <p:nvPr/>
        </p:nvGrpSpPr>
        <p:grpSpPr>
          <a:xfrm>
            <a:off x="1799249" y="5745725"/>
            <a:ext cx="116933" cy="144000"/>
            <a:chOff x="8321205" y="1842135"/>
            <a:chExt cx="180000" cy="221666"/>
          </a:xfrm>
        </p:grpSpPr>
        <p:sp>
          <p:nvSpPr>
            <p:cNvPr id="21" name="Ellipse 20"/>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22" name="Triangle isocèle 21"/>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23" name="Rectangle 22"/>
            <p:cNvSpPr>
              <a:spLocks noChangeAspect="1"/>
            </p:cNvSpPr>
            <p:nvPr/>
          </p:nvSpPr>
          <p:spPr>
            <a:xfrm>
              <a:off x="8339448" y="1847101"/>
              <a:ext cx="143514" cy="144000"/>
            </a:xfrm>
            <a:prstGeom prst="rect">
              <a:avLst/>
            </a:prstGeom>
            <a:noFill/>
          </p:spPr>
          <p:txBody>
            <a:bodyPr wrap="square" tIns="11880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FFC000"/>
                  </a:solidFill>
                  <a:effectLst/>
                  <a:uLnTx/>
                  <a:uFillTx/>
                  <a:latin typeface="Tahoma" pitchFamily="34" charset="0"/>
                  <a:ea typeface="+mn-ea"/>
                  <a:cs typeface="Arial" charset="0"/>
                </a:rPr>
                <a:t>*</a:t>
              </a:r>
              <a:endParaRPr kumimoji="0" lang="fr-FR" sz="1000" b="1" i="0" u="none" strike="noStrike" kern="1200" cap="none" spc="0" normalizeH="0" baseline="0" noProof="0" dirty="0">
                <a:ln>
                  <a:noFill/>
                </a:ln>
                <a:solidFill>
                  <a:srgbClr val="FFC000"/>
                </a:solidFill>
                <a:effectLst/>
                <a:uLnTx/>
                <a:uFillTx/>
                <a:latin typeface="Tahoma" pitchFamily="34" charset="0"/>
                <a:ea typeface="+mn-ea"/>
                <a:cs typeface="Arial" charset="0"/>
              </a:endParaRPr>
            </a:p>
          </p:txBody>
        </p:sp>
      </p:grpSp>
      <p:sp>
        <p:nvSpPr>
          <p:cNvPr id="24" name="ZoneTexte 13">
            <a:extLst>
              <a:ext uri="{FF2B5EF4-FFF2-40B4-BE49-F238E27FC236}">
                <a16:creationId xmlns:a16="http://schemas.microsoft.com/office/drawing/2014/main" id="{7494ACA8-ED6C-4C86-8A37-5621232C0E52}"/>
              </a:ext>
            </a:extLst>
          </p:cNvPr>
          <p:cNvSpPr txBox="1"/>
          <p:nvPr/>
        </p:nvSpPr>
        <p:spPr>
          <a:xfrm>
            <a:off x="7865547" y="6040300"/>
            <a:ext cx="1583258" cy="338554"/>
          </a:xfrm>
          <a:prstGeom prst="rect">
            <a:avLst/>
          </a:prstGeom>
          <a:noFill/>
        </p:spPr>
        <p:txBody>
          <a:bodyPr wrap="square" rtlCol="0">
            <a:spAutoFit/>
          </a:bodyPr>
          <a:lstStyle/>
          <a:p>
            <a:pPr>
              <a:defRPr/>
            </a:pPr>
            <a:r>
              <a:rPr lang="fr-FR" sz="800" b="0" dirty="0"/>
              <a:t>Vague 6b, réalisée suite aux attentats de janvier 2015</a:t>
            </a:r>
          </a:p>
        </p:txBody>
      </p:sp>
      <p:grpSp>
        <p:nvGrpSpPr>
          <p:cNvPr id="25" name="Groupe 14">
            <a:extLst>
              <a:ext uri="{FF2B5EF4-FFF2-40B4-BE49-F238E27FC236}">
                <a16:creationId xmlns:a16="http://schemas.microsoft.com/office/drawing/2014/main" id="{4B1ABE76-1926-4379-884B-70C7FF249515}"/>
              </a:ext>
            </a:extLst>
          </p:cNvPr>
          <p:cNvGrpSpPr/>
          <p:nvPr/>
        </p:nvGrpSpPr>
        <p:grpSpPr>
          <a:xfrm>
            <a:off x="7753953" y="6076946"/>
            <a:ext cx="180000" cy="221666"/>
            <a:chOff x="8321205" y="1842135"/>
            <a:chExt cx="180000" cy="221666"/>
          </a:xfrm>
        </p:grpSpPr>
        <p:sp>
          <p:nvSpPr>
            <p:cNvPr id="26" name="Ellipse 15">
              <a:extLst>
                <a:ext uri="{FF2B5EF4-FFF2-40B4-BE49-F238E27FC236}">
                  <a16:creationId xmlns:a16="http://schemas.microsoft.com/office/drawing/2014/main" id="{15EB6779-ECD6-4170-975B-3E01567BDF01}"/>
                </a:ext>
              </a:extLst>
            </p:cNvPr>
            <p:cNvSpPr/>
            <p:nvPr/>
          </p:nvSpPr>
          <p:spPr bwMode="auto">
            <a:xfrm>
              <a:off x="8321205" y="1842135"/>
              <a:ext cx="180000" cy="180000"/>
            </a:xfrm>
            <a:prstGeom prst="ellips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7" name="Triangle isocèle 16">
              <a:extLst>
                <a:ext uri="{FF2B5EF4-FFF2-40B4-BE49-F238E27FC236}">
                  <a16:creationId xmlns:a16="http://schemas.microsoft.com/office/drawing/2014/main" id="{36708317-446F-4F0A-86BA-CD5F148D8DE7}"/>
                </a:ext>
              </a:extLst>
            </p:cNvPr>
            <p:cNvSpPr/>
            <p:nvPr/>
          </p:nvSpPr>
          <p:spPr bwMode="auto">
            <a:xfrm flipV="1">
              <a:off x="8321205" y="1955801"/>
              <a:ext cx="180000" cy="108000"/>
            </a:xfrm>
            <a:prstGeom prst="triangle">
              <a:avLst/>
            </a:prstGeom>
            <a:solidFill>
              <a:srgbClr val="C60C27"/>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29" name="Rectangle 17">
              <a:extLst>
                <a:ext uri="{FF2B5EF4-FFF2-40B4-BE49-F238E27FC236}">
                  <a16:creationId xmlns:a16="http://schemas.microsoft.com/office/drawing/2014/main" id="{E39E343E-F7E6-4E9E-90F5-B32FFF0E85B5}"/>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FFC000"/>
                  </a:solidFill>
                </a:rPr>
                <a:t>*</a:t>
              </a:r>
              <a:endParaRPr lang="fr-FR" sz="1500" dirty="0">
                <a:solidFill>
                  <a:srgbClr val="FFC000"/>
                </a:solidFill>
              </a:endParaRPr>
            </a:p>
          </p:txBody>
        </p:sp>
      </p:grpSp>
      <p:sp>
        <p:nvSpPr>
          <p:cNvPr id="30" name="ZoneTexte 33">
            <a:extLst>
              <a:ext uri="{FF2B5EF4-FFF2-40B4-BE49-F238E27FC236}">
                <a16:creationId xmlns:a16="http://schemas.microsoft.com/office/drawing/2014/main" id="{1E9993D6-B481-43E2-AE21-8E3724787A68}"/>
              </a:ext>
            </a:extLst>
          </p:cNvPr>
          <p:cNvSpPr txBox="1"/>
          <p:nvPr/>
        </p:nvSpPr>
        <p:spPr>
          <a:xfrm>
            <a:off x="7865547" y="5578635"/>
            <a:ext cx="1744125" cy="461665"/>
          </a:xfrm>
          <a:prstGeom prst="rect">
            <a:avLst/>
          </a:prstGeom>
          <a:noFill/>
        </p:spPr>
        <p:txBody>
          <a:bodyPr wrap="square" rtlCol="0">
            <a:spAutoFit/>
          </a:bodyPr>
          <a:lstStyle/>
          <a:p>
            <a:pPr>
              <a:defRPr/>
            </a:pPr>
            <a:r>
              <a:rPr lang="fr-FR" sz="800" b="0" dirty="0"/>
              <a:t>Vague 11b, réalisée en avril 2020 durant la période de confinement contre l’épidémie de Covid-19</a:t>
            </a:r>
          </a:p>
        </p:txBody>
      </p:sp>
      <p:grpSp>
        <p:nvGrpSpPr>
          <p:cNvPr id="31" name="Groupe 34">
            <a:extLst>
              <a:ext uri="{FF2B5EF4-FFF2-40B4-BE49-F238E27FC236}">
                <a16:creationId xmlns:a16="http://schemas.microsoft.com/office/drawing/2014/main" id="{21F59C57-26D6-4A61-AABB-D04DC117F7EF}"/>
              </a:ext>
            </a:extLst>
          </p:cNvPr>
          <p:cNvGrpSpPr/>
          <p:nvPr/>
        </p:nvGrpSpPr>
        <p:grpSpPr>
          <a:xfrm>
            <a:off x="7753954" y="5615281"/>
            <a:ext cx="180000" cy="221666"/>
            <a:chOff x="8321205" y="1842135"/>
            <a:chExt cx="180000" cy="221666"/>
          </a:xfrm>
        </p:grpSpPr>
        <p:sp>
          <p:nvSpPr>
            <p:cNvPr id="32" name="Ellipse 35">
              <a:extLst>
                <a:ext uri="{FF2B5EF4-FFF2-40B4-BE49-F238E27FC236}">
                  <a16:creationId xmlns:a16="http://schemas.microsoft.com/office/drawing/2014/main" id="{8823BDF9-F56C-4468-A2D4-74AFE84E0089}"/>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3" name="Triangle isocèle 36">
              <a:extLst>
                <a:ext uri="{FF2B5EF4-FFF2-40B4-BE49-F238E27FC236}">
                  <a16:creationId xmlns:a16="http://schemas.microsoft.com/office/drawing/2014/main" id="{EAFAA7F0-9E71-4C5B-AA43-D981E1DB9C00}"/>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5" name="Rectangle 37">
              <a:extLst>
                <a:ext uri="{FF2B5EF4-FFF2-40B4-BE49-F238E27FC236}">
                  <a16:creationId xmlns:a16="http://schemas.microsoft.com/office/drawing/2014/main" id="{29E56B79-E6D6-4E16-A186-408A3578A41A}"/>
                </a:ext>
              </a:extLst>
            </p:cNvPr>
            <p:cNvSpPr>
              <a:spLocks noChangeAspect="1"/>
            </p:cNvSpPr>
            <p:nvPr/>
          </p:nvSpPr>
          <p:spPr>
            <a:xfrm>
              <a:off x="8339448" y="1860135"/>
              <a:ext cx="143515" cy="144000"/>
            </a:xfrm>
            <a:prstGeom prst="rect">
              <a:avLst/>
            </a:prstGeom>
            <a:noFill/>
          </p:spPr>
          <p:txBody>
            <a:bodyPr wrap="square" tIns="118800" anchor="ctr" anchorCtr="0">
              <a:noAutofit/>
            </a:bodyPr>
            <a:lstStyle/>
            <a:p>
              <a:pPr algn="ctr"/>
              <a:r>
                <a:rPr lang="fr-FR" sz="1500" b="0" dirty="0">
                  <a:solidFill>
                    <a:srgbClr val="C60C27"/>
                  </a:solidFill>
                </a:rPr>
                <a:t>*</a:t>
              </a:r>
              <a:endParaRPr lang="fr-FR" sz="1500" dirty="0">
                <a:solidFill>
                  <a:srgbClr val="C60C27"/>
                </a:solidFill>
              </a:endParaRPr>
            </a:p>
          </p:txBody>
        </p:sp>
      </p:grpSp>
      <p:grpSp>
        <p:nvGrpSpPr>
          <p:cNvPr id="37" name="Groupe 38">
            <a:extLst>
              <a:ext uri="{FF2B5EF4-FFF2-40B4-BE49-F238E27FC236}">
                <a16:creationId xmlns:a16="http://schemas.microsoft.com/office/drawing/2014/main" id="{7822004E-734E-4D11-B472-CD9F7D20826B}"/>
              </a:ext>
            </a:extLst>
          </p:cNvPr>
          <p:cNvGrpSpPr>
            <a:grpSpLocks noChangeAspect="1"/>
          </p:cNvGrpSpPr>
          <p:nvPr/>
        </p:nvGrpSpPr>
        <p:grpSpPr>
          <a:xfrm>
            <a:off x="6140129" y="5745725"/>
            <a:ext cx="116933" cy="144000"/>
            <a:chOff x="8321205" y="1842135"/>
            <a:chExt cx="180000" cy="221666"/>
          </a:xfrm>
        </p:grpSpPr>
        <p:sp>
          <p:nvSpPr>
            <p:cNvPr id="38" name="Ellipse 39">
              <a:extLst>
                <a:ext uri="{FF2B5EF4-FFF2-40B4-BE49-F238E27FC236}">
                  <a16:creationId xmlns:a16="http://schemas.microsoft.com/office/drawing/2014/main" id="{BC92E054-18F3-4F33-88ED-8669D99CC4AB}"/>
                </a:ext>
              </a:extLst>
            </p:cNvPr>
            <p:cNvSpPr/>
            <p:nvPr/>
          </p:nvSpPr>
          <p:spPr bwMode="auto">
            <a:xfrm>
              <a:off x="8321205" y="1842135"/>
              <a:ext cx="180000" cy="180000"/>
            </a:xfrm>
            <a:prstGeom prst="ellips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39" name="Triangle isocèle 40">
              <a:extLst>
                <a:ext uri="{FF2B5EF4-FFF2-40B4-BE49-F238E27FC236}">
                  <a16:creationId xmlns:a16="http://schemas.microsoft.com/office/drawing/2014/main" id="{C5C92FC2-8A33-44D6-A15C-1003BB7FB22B}"/>
                </a:ext>
              </a:extLst>
            </p:cNvPr>
            <p:cNvSpPr/>
            <p:nvPr/>
          </p:nvSpPr>
          <p:spPr bwMode="auto">
            <a:xfrm flipV="1">
              <a:off x="8321205" y="1955801"/>
              <a:ext cx="180000" cy="108000"/>
            </a:xfrm>
            <a:prstGeom prst="triangle">
              <a:avLst/>
            </a:prstGeom>
            <a:solidFill>
              <a:srgbClr val="FFC000"/>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a:ln>
                  <a:noFill/>
                </a:ln>
                <a:solidFill>
                  <a:schemeClr val="tx1"/>
                </a:solidFill>
                <a:effectLst/>
                <a:latin typeface="Tahoma" pitchFamily="34" charset="0"/>
              </a:endParaRPr>
            </a:p>
          </p:txBody>
        </p:sp>
        <p:sp>
          <p:nvSpPr>
            <p:cNvPr id="40" name="Rectangle 41">
              <a:extLst>
                <a:ext uri="{FF2B5EF4-FFF2-40B4-BE49-F238E27FC236}">
                  <a16:creationId xmlns:a16="http://schemas.microsoft.com/office/drawing/2014/main" id="{A1609982-6C78-4B8B-81F0-07EE89A50787}"/>
                </a:ext>
              </a:extLst>
            </p:cNvPr>
            <p:cNvSpPr>
              <a:spLocks noChangeAspect="1"/>
            </p:cNvSpPr>
            <p:nvPr/>
          </p:nvSpPr>
          <p:spPr>
            <a:xfrm>
              <a:off x="8339448" y="1847101"/>
              <a:ext cx="143514" cy="144000"/>
            </a:xfrm>
            <a:prstGeom prst="rect">
              <a:avLst/>
            </a:prstGeom>
            <a:noFill/>
          </p:spPr>
          <p:txBody>
            <a:bodyPr wrap="square" tIns="118800" anchor="ctr" anchorCtr="0">
              <a:noAutofit/>
            </a:bodyPr>
            <a:lstStyle/>
            <a:p>
              <a:pPr algn="ctr"/>
              <a:r>
                <a:rPr lang="fr-FR" sz="1000" b="0" dirty="0">
                  <a:solidFill>
                    <a:srgbClr val="C60C27"/>
                  </a:solidFill>
                </a:rPr>
                <a:t>*</a:t>
              </a:r>
              <a:endParaRPr lang="fr-FR" sz="1000" dirty="0">
                <a:solidFill>
                  <a:srgbClr val="C60C27"/>
                </a:solidFill>
              </a:endParaRPr>
            </a:p>
          </p:txBody>
        </p:sp>
      </p:gr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Les opinions sur différents types de systèmes politiques</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2"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Q55. Je vais vous décrire différents types de systèmes politiques. Pour chacun, veuillez me dire si cette façon de gouverner le pays serait très bonne, assez bonne, assez mauvaise ou très mauvaise.</a:t>
            </a:r>
          </a:p>
        </p:txBody>
      </p:sp>
      <p:graphicFrame>
        <p:nvGraphicFramePr>
          <p:cNvPr id="56" name="Tableau 55">
            <a:extLst>
              <a:ext uri="{FF2B5EF4-FFF2-40B4-BE49-F238E27FC236}">
                <a16:creationId xmlns:a16="http://schemas.microsoft.com/office/drawing/2014/main" id="{A61990AC-14D8-42EC-94E9-5ACE4C282122}"/>
              </a:ext>
            </a:extLst>
          </p:cNvPr>
          <p:cNvGraphicFramePr>
            <a:graphicFrameLocks noGrp="1"/>
          </p:cNvGraphicFramePr>
          <p:nvPr/>
        </p:nvGraphicFramePr>
        <p:xfrm>
          <a:off x="609600" y="2288432"/>
          <a:ext cx="9062915" cy="3253658"/>
        </p:xfrm>
        <a:graphic>
          <a:graphicData uri="http://schemas.openxmlformats.org/drawingml/2006/table">
            <a:tbl>
              <a:tblPr>
                <a:tableStyleId>{5C22544A-7EE6-4342-B048-85BDC9FD1C3A}</a:tableStyleId>
              </a:tblPr>
              <a:tblGrid>
                <a:gridCol w="2583784">
                  <a:extLst>
                    <a:ext uri="{9D8B030D-6E8A-4147-A177-3AD203B41FA5}">
                      <a16:colId xmlns:a16="http://schemas.microsoft.com/office/drawing/2014/main" val="4061785253"/>
                    </a:ext>
                  </a:extLst>
                </a:gridCol>
                <a:gridCol w="1332081">
                  <a:extLst>
                    <a:ext uri="{9D8B030D-6E8A-4147-A177-3AD203B41FA5}">
                      <a16:colId xmlns:a16="http://schemas.microsoft.com/office/drawing/2014/main" val="2281626971"/>
                    </a:ext>
                  </a:extLst>
                </a:gridCol>
                <a:gridCol w="1029410">
                  <a:extLst>
                    <a:ext uri="{9D8B030D-6E8A-4147-A177-3AD203B41FA5}">
                      <a16:colId xmlns:a16="http://schemas.microsoft.com/office/drawing/2014/main" val="22200526"/>
                    </a:ext>
                  </a:extLst>
                </a:gridCol>
                <a:gridCol w="1029410">
                  <a:extLst>
                    <a:ext uri="{9D8B030D-6E8A-4147-A177-3AD203B41FA5}">
                      <a16:colId xmlns:a16="http://schemas.microsoft.com/office/drawing/2014/main" val="4251480744"/>
                    </a:ext>
                  </a:extLst>
                </a:gridCol>
                <a:gridCol w="1029410">
                  <a:extLst>
                    <a:ext uri="{9D8B030D-6E8A-4147-A177-3AD203B41FA5}">
                      <a16:colId xmlns:a16="http://schemas.microsoft.com/office/drawing/2014/main" val="789682629"/>
                    </a:ext>
                  </a:extLst>
                </a:gridCol>
                <a:gridCol w="1029410">
                  <a:extLst>
                    <a:ext uri="{9D8B030D-6E8A-4147-A177-3AD203B41FA5}">
                      <a16:colId xmlns:a16="http://schemas.microsoft.com/office/drawing/2014/main" val="1358923703"/>
                    </a:ext>
                  </a:extLst>
                </a:gridCol>
                <a:gridCol w="1029410">
                  <a:extLst>
                    <a:ext uri="{9D8B030D-6E8A-4147-A177-3AD203B41FA5}">
                      <a16:colId xmlns:a16="http://schemas.microsoft.com/office/drawing/2014/main" val="3872112618"/>
                    </a:ext>
                  </a:extLst>
                </a:gridCol>
              </a:tblGrid>
              <a:tr h="373658">
                <a:tc>
                  <a:txBody>
                    <a:bodyPr/>
                    <a:lstStyle/>
                    <a:p>
                      <a:pPr algn="ctr" fontAlgn="b"/>
                      <a:endParaRPr lang="fr-FR" sz="1000" b="0"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000" b="1" i="0" u="none" strike="noStrike" dirty="0">
                          <a:solidFill>
                            <a:srgbClr val="000000"/>
                          </a:solidFill>
                          <a:effectLst/>
                          <a:latin typeface="Tahoma" panose="020B0604030504040204" pitchFamily="34" charset="0"/>
                        </a:rPr>
                        <a:t>Total</a:t>
                      </a:r>
                      <a:endParaRPr lang="fr-FR" sz="1000" b="1" i="0" u="none" strike="noStrike" dirty="0">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360000">
                <a:tc rowSpan="2">
                  <a:txBody>
                    <a:bodyPr/>
                    <a:lstStyle/>
                    <a:p>
                      <a:pPr algn="r" rtl="0" fontAlgn="ctr"/>
                      <a:r>
                        <a:rPr lang="fr-FR" sz="1200" b="0" i="0" u="none" strike="noStrike" dirty="0">
                          <a:solidFill>
                            <a:srgbClr val="404040"/>
                          </a:solidFill>
                          <a:effectLst/>
                          <a:latin typeface="Tahoma" panose="020B0604030504040204" pitchFamily="34" charset="0"/>
                        </a:rPr>
                        <a:t>Avoir un système politique démocratique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Bonne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r h="360000">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Mauvaise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310786"/>
                  </a:ext>
                </a:extLst>
              </a:tr>
              <a:tr h="360000">
                <a:tc rowSpan="2">
                  <a:txBody>
                    <a:bodyPr/>
                    <a:lstStyle/>
                    <a:p>
                      <a:pPr algn="r" rtl="0" fontAlgn="ctr"/>
                      <a:r>
                        <a:rPr lang="fr-FR" sz="1200" b="0" i="0" u="none" strike="noStrike" dirty="0">
                          <a:solidFill>
                            <a:srgbClr val="404040"/>
                          </a:solidFill>
                          <a:effectLst/>
                          <a:latin typeface="Tahoma" panose="020B0604030504040204" pitchFamily="34" charset="0"/>
                        </a:rPr>
                        <a:t>Que ce soient des experts et non un gouvernement qui décident ce qui leur semble le meilleur pour le pays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Bonne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561833"/>
                  </a:ext>
                </a:extLst>
              </a:tr>
              <a:tr h="360000">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Mauvaise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465050"/>
                  </a:ext>
                </a:extLst>
              </a:tr>
              <a:tr h="360000">
                <a:tc rowSpan="2">
                  <a:txBody>
                    <a:bodyPr/>
                    <a:lstStyle/>
                    <a:p>
                      <a:pPr algn="r" rtl="0" fontAlgn="ctr"/>
                      <a:r>
                        <a:rPr lang="fr-FR" sz="1200" b="0" i="0" u="none" strike="noStrike">
                          <a:solidFill>
                            <a:srgbClr val="404040"/>
                          </a:solidFill>
                          <a:effectLst/>
                          <a:latin typeface="Tahoma" panose="020B0604030504040204" pitchFamily="34" charset="0"/>
                        </a:rPr>
                        <a:t>Avoir à sa tête un homme fort qui n'a pas à se préoccuper du parlement ni des élections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Bonne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54755"/>
                  </a:ext>
                </a:extLst>
              </a:tr>
              <a:tr h="360000">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Mauvaise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6248324"/>
                  </a:ext>
                </a:extLst>
              </a:tr>
              <a:tr h="360000">
                <a:tc rowSpan="2">
                  <a:txBody>
                    <a:bodyPr/>
                    <a:lstStyle/>
                    <a:p>
                      <a:pPr algn="r" rtl="0" fontAlgn="ctr"/>
                      <a:r>
                        <a:rPr lang="fr-FR" sz="1200" b="0" i="0" u="none" strike="noStrike" dirty="0">
                          <a:solidFill>
                            <a:srgbClr val="404040"/>
                          </a:solidFill>
                          <a:effectLst/>
                          <a:latin typeface="Tahoma" panose="020B0604030504040204" pitchFamily="34" charset="0"/>
                        </a:rPr>
                        <a:t>Que l'armée dirige le pays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Bonne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848814"/>
                  </a:ext>
                </a:extLst>
              </a:tr>
              <a:tr h="360000">
                <a:tc vMerge="1">
                  <a:txBody>
                    <a:bodyPr/>
                    <a:lstStyle/>
                    <a:p>
                      <a:endParaRPr lang="fr-FR" dirty="0"/>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Mauvaise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4096150"/>
                  </a:ext>
                </a:extLst>
              </a:tr>
            </a:tbl>
          </a:graphicData>
        </a:graphic>
      </p:graphicFrame>
      <p:cxnSp>
        <p:nvCxnSpPr>
          <p:cNvPr id="10" name="Connecteur droit avec flèche 65">
            <a:extLst>
              <a:ext uri="{FF2B5EF4-FFF2-40B4-BE49-F238E27FC236}">
                <a16:creationId xmlns:a16="http://schemas.microsoft.com/office/drawing/2014/main" id="{E35FABD5-173A-4928-8515-E00872B5ADAE}"/>
              </a:ext>
            </a:extLst>
          </p:cNvPr>
          <p:cNvCxnSpPr/>
          <p:nvPr/>
        </p:nvCxnSpPr>
        <p:spPr bwMode="auto">
          <a:xfrm>
            <a:off x="6349462" y="31545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pic>
        <p:nvPicPr>
          <p:cNvPr id="13" name="Image 4" descr="Une image contenant texte, clipart&#10;&#10;Description générée automatiquement">
            <a:extLst>
              <a:ext uri="{FF2B5EF4-FFF2-40B4-BE49-F238E27FC236}">
                <a16:creationId xmlns:a16="http://schemas.microsoft.com/office/drawing/2014/main" id="{E0ED3545-3E36-4149-81C8-6E1E12EB36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4843" y="1747167"/>
            <a:ext cx="612000" cy="612000"/>
          </a:xfrm>
          <a:prstGeom prst="rect">
            <a:avLst/>
          </a:prstGeom>
        </p:spPr>
      </p:pic>
      <p:pic>
        <p:nvPicPr>
          <p:cNvPr id="14" name="Image 8">
            <a:extLst>
              <a:ext uri="{FF2B5EF4-FFF2-40B4-BE49-F238E27FC236}">
                <a16:creationId xmlns:a16="http://schemas.microsoft.com/office/drawing/2014/main" id="{3726DE55-D8E0-42DA-B5D9-405F803E6C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7437" y="1747167"/>
            <a:ext cx="612000" cy="612000"/>
          </a:xfrm>
          <a:prstGeom prst="rect">
            <a:avLst/>
          </a:prstGeom>
        </p:spPr>
      </p:pic>
      <p:pic>
        <p:nvPicPr>
          <p:cNvPr id="15" name="Image 10">
            <a:extLst>
              <a:ext uri="{FF2B5EF4-FFF2-40B4-BE49-F238E27FC236}">
                <a16:creationId xmlns:a16="http://schemas.microsoft.com/office/drawing/2014/main" id="{1E2311BE-F627-4133-9CBF-FDE15D2AAA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1140" y="1747167"/>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5A5E683E-0808-4406-BEC5-8F1C23E9A1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53734" y="1747167"/>
            <a:ext cx="612000" cy="612000"/>
          </a:xfrm>
          <a:prstGeom prst="rect">
            <a:avLst/>
          </a:prstGeom>
        </p:spPr>
      </p:pic>
      <p:pic>
        <p:nvPicPr>
          <p:cNvPr id="17" name="Image 14">
            <a:extLst>
              <a:ext uri="{FF2B5EF4-FFF2-40B4-BE49-F238E27FC236}">
                <a16:creationId xmlns:a16="http://schemas.microsoft.com/office/drawing/2014/main" id="{8C0144F5-4C30-478B-9F6C-7F09EF620A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48546" y="1752460"/>
            <a:ext cx="612000" cy="612000"/>
          </a:xfrm>
          <a:prstGeom prst="rect">
            <a:avLst/>
          </a:prstGeom>
        </p:spPr>
      </p:pic>
      <p:graphicFrame>
        <p:nvGraphicFramePr>
          <p:cNvPr id="2" name="Tabela 1">
            <a:extLst>
              <a:ext uri="{FF2B5EF4-FFF2-40B4-BE49-F238E27FC236}">
                <a16:creationId xmlns:a16="http://schemas.microsoft.com/office/drawing/2014/main" id="{96F97C4C-F46C-4C90-B4AA-41D1AD5E8B8C}"/>
              </a:ext>
            </a:extLst>
          </p:cNvPr>
          <p:cNvGraphicFramePr>
            <a:graphicFrameLocks noGrp="1"/>
          </p:cNvGraphicFramePr>
          <p:nvPr/>
        </p:nvGraphicFramePr>
        <p:xfrm>
          <a:off x="6511713" y="2668637"/>
          <a:ext cx="397933" cy="2885496"/>
        </p:xfrm>
        <a:graphic>
          <a:graphicData uri="http://schemas.openxmlformats.org/drawingml/2006/table">
            <a:tbl>
              <a:tblPr/>
              <a:tblGrid>
                <a:gridCol w="397933">
                  <a:extLst>
                    <a:ext uri="{9D8B030D-6E8A-4147-A177-3AD203B41FA5}">
                      <a16:colId xmlns:a16="http://schemas.microsoft.com/office/drawing/2014/main" val="1670106704"/>
                    </a:ext>
                  </a:extLst>
                </a:gridCol>
              </a:tblGrid>
              <a:tr h="360687">
                <a:tc>
                  <a:txBody>
                    <a:bodyPr/>
                    <a:lstStyle/>
                    <a:p>
                      <a:pPr algn="l" fontAlgn="ctr"/>
                      <a:r>
                        <a:rPr lang="fr-FR" sz="800" b="1" i="0" u="none" strike="noStrike" dirty="0">
                          <a:solidFill>
                            <a:srgbClr val="00B050"/>
                          </a:solidFill>
                          <a:effectLst/>
                          <a:latin typeface="Tahoma" panose="020B0604030504040204" pitchFamily="34" charset="0"/>
                        </a:rPr>
                        <a:t>+9</a:t>
                      </a:r>
                    </a:p>
                  </a:txBody>
                  <a:tcPr marL="7620" marR="7620" marT="7620" marB="0" anchor="ctr">
                    <a:lnL>
                      <a:noFill/>
                    </a:lnL>
                    <a:lnR>
                      <a:noFill/>
                    </a:lnR>
                    <a:lnT>
                      <a:noFill/>
                    </a:lnT>
                    <a:lnB>
                      <a:noFill/>
                    </a:lnB>
                  </a:tcPr>
                </a:tc>
                <a:extLst>
                  <a:ext uri="{0D108BD9-81ED-4DB2-BD59-A6C34878D82A}">
                    <a16:rowId xmlns:a16="http://schemas.microsoft.com/office/drawing/2014/main" val="899207678"/>
                  </a:ext>
                </a:extLst>
              </a:tr>
              <a:tr h="360687">
                <a:tc>
                  <a:txBody>
                    <a:bodyPr/>
                    <a:lstStyle/>
                    <a:p>
                      <a:pPr algn="l" fontAlgn="ctr"/>
                      <a:r>
                        <a:rPr lang="fr-FR" sz="800" b="1" i="0" u="none" strike="noStrike">
                          <a:solidFill>
                            <a:srgbClr val="DD4B5A"/>
                          </a:solidFill>
                          <a:effectLst/>
                          <a:latin typeface="Tahoma" panose="020B0604030504040204" pitchFamily="34" charset="0"/>
                        </a:rPr>
                        <a:t>-8</a:t>
                      </a:r>
                    </a:p>
                  </a:txBody>
                  <a:tcPr marL="7620" marR="7620" marT="7620" marB="0" anchor="ctr">
                    <a:lnL>
                      <a:noFill/>
                    </a:lnL>
                    <a:lnR>
                      <a:noFill/>
                    </a:lnR>
                    <a:lnT>
                      <a:noFill/>
                    </a:lnT>
                    <a:lnB>
                      <a:noFill/>
                    </a:lnB>
                  </a:tcPr>
                </a:tc>
                <a:extLst>
                  <a:ext uri="{0D108BD9-81ED-4DB2-BD59-A6C34878D82A}">
                    <a16:rowId xmlns:a16="http://schemas.microsoft.com/office/drawing/2014/main" val="3713304145"/>
                  </a:ext>
                </a:extLst>
              </a:tr>
              <a:tr h="360687">
                <a:tc>
                  <a:txBody>
                    <a:bodyPr/>
                    <a:lstStyle/>
                    <a:p>
                      <a:pPr algn="l" fontAlgn="ctr"/>
                      <a:r>
                        <a:rPr lang="fr-FR" sz="800" b="1" i="0" u="none" strike="noStrike" dirty="0">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2677771504"/>
                  </a:ext>
                </a:extLst>
              </a:tr>
              <a:tr h="360687">
                <a:tc>
                  <a:txBody>
                    <a:bodyPr/>
                    <a:lstStyle/>
                    <a:p>
                      <a:pPr algn="l" fontAlgn="ctr"/>
                      <a:r>
                        <a:rPr lang="fr-FR" sz="800" b="1" i="0" u="none" strike="noStrike">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4245244545"/>
                  </a:ext>
                </a:extLst>
              </a:tr>
              <a:tr h="360687">
                <a:tc>
                  <a:txBody>
                    <a:bodyPr/>
                    <a:lstStyle/>
                    <a:p>
                      <a:pPr algn="l" fontAlgn="ctr"/>
                      <a:r>
                        <a:rPr lang="fr-FR" sz="800" b="1" i="0" u="none" strike="noStrike">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1759159352"/>
                  </a:ext>
                </a:extLst>
              </a:tr>
              <a:tr h="360687">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858880688"/>
                  </a:ext>
                </a:extLst>
              </a:tr>
              <a:tr h="360687">
                <a:tc>
                  <a:txBody>
                    <a:bodyPr/>
                    <a:lstStyle/>
                    <a:p>
                      <a:pPr algn="l" fontAlgn="ctr"/>
                      <a:r>
                        <a:rPr lang="fr-FR" sz="800" b="1" i="0" u="none" strike="noStrike" dirty="0">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2759697195"/>
                  </a:ext>
                </a:extLst>
              </a:tr>
              <a:tr h="360687">
                <a:tc>
                  <a:txBody>
                    <a:bodyPr/>
                    <a:lstStyle/>
                    <a:p>
                      <a:pPr algn="l" fontAlgn="ctr"/>
                      <a:r>
                        <a:rPr lang="fr-FR" sz="800" b="1" i="0" u="none" strike="noStrike" dirty="0">
                          <a:solidFill>
                            <a:srgbClr val="DD4B5A"/>
                          </a:solidFill>
                          <a:effectLst/>
                          <a:latin typeface="Tahoma" panose="020B0604030504040204" pitchFamily="34" charset="0"/>
                        </a:rPr>
                        <a:t>-6</a:t>
                      </a:r>
                    </a:p>
                  </a:txBody>
                  <a:tcPr marL="7620" marR="7620" marT="7620" marB="0" anchor="ctr">
                    <a:lnL>
                      <a:noFill/>
                    </a:lnL>
                    <a:lnR>
                      <a:noFill/>
                    </a:lnR>
                    <a:lnT>
                      <a:noFill/>
                    </a:lnT>
                    <a:lnB>
                      <a:noFill/>
                    </a:lnB>
                  </a:tcPr>
                </a:tc>
                <a:extLst>
                  <a:ext uri="{0D108BD9-81ED-4DB2-BD59-A6C34878D82A}">
                    <a16:rowId xmlns:a16="http://schemas.microsoft.com/office/drawing/2014/main" val="1332704309"/>
                  </a:ext>
                </a:extLst>
              </a:tr>
            </a:tbl>
          </a:graphicData>
        </a:graphic>
      </p:graphicFrame>
      <p:cxnSp>
        <p:nvCxnSpPr>
          <p:cNvPr id="20" name="Connecteur droit avec flèche 73">
            <a:extLst>
              <a:ext uri="{FF2B5EF4-FFF2-40B4-BE49-F238E27FC236}">
                <a16:creationId xmlns:a16="http://schemas.microsoft.com/office/drawing/2014/main" id="{72F9B7CB-6931-41CD-8268-27660954FAE8}"/>
              </a:ext>
            </a:extLst>
          </p:cNvPr>
          <p:cNvCxnSpPr/>
          <p:nvPr/>
        </p:nvCxnSpPr>
        <p:spPr bwMode="auto">
          <a:xfrm flipV="1">
            <a:off x="6361150" y="27801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1" name="Connecteur droit avec flèche 73">
            <a:extLst>
              <a:ext uri="{FF2B5EF4-FFF2-40B4-BE49-F238E27FC236}">
                <a16:creationId xmlns:a16="http://schemas.microsoft.com/office/drawing/2014/main" id="{D96FD7F3-B832-462D-8A16-BEA4CF49E285}"/>
              </a:ext>
            </a:extLst>
          </p:cNvPr>
          <p:cNvCxnSpPr/>
          <p:nvPr/>
        </p:nvCxnSpPr>
        <p:spPr bwMode="auto">
          <a:xfrm flipV="1">
            <a:off x="6361150" y="38723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2" name="Connecteur droit avec flèche 73">
            <a:extLst>
              <a:ext uri="{FF2B5EF4-FFF2-40B4-BE49-F238E27FC236}">
                <a16:creationId xmlns:a16="http://schemas.microsoft.com/office/drawing/2014/main" id="{1708BA75-00B3-4AEC-82A0-FA6B9726B097}"/>
              </a:ext>
            </a:extLst>
          </p:cNvPr>
          <p:cNvCxnSpPr/>
          <p:nvPr/>
        </p:nvCxnSpPr>
        <p:spPr bwMode="auto">
          <a:xfrm flipV="1">
            <a:off x="6361150" y="4219433"/>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3" name="Connecteur droit avec flèche 73">
            <a:extLst>
              <a:ext uri="{FF2B5EF4-FFF2-40B4-BE49-F238E27FC236}">
                <a16:creationId xmlns:a16="http://schemas.microsoft.com/office/drawing/2014/main" id="{711D5FE3-2E74-4488-8500-6B988B0E2D59}"/>
              </a:ext>
            </a:extLst>
          </p:cNvPr>
          <p:cNvCxnSpPr/>
          <p:nvPr/>
        </p:nvCxnSpPr>
        <p:spPr bwMode="auto">
          <a:xfrm flipV="1">
            <a:off x="6361150" y="494756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4" name="Connecteur droit avec flèche 65">
            <a:extLst>
              <a:ext uri="{FF2B5EF4-FFF2-40B4-BE49-F238E27FC236}">
                <a16:creationId xmlns:a16="http://schemas.microsoft.com/office/drawing/2014/main" id="{159EEAB3-2AA1-45DC-942E-4B1D6ED39FD1}"/>
              </a:ext>
            </a:extLst>
          </p:cNvPr>
          <p:cNvCxnSpPr/>
          <p:nvPr/>
        </p:nvCxnSpPr>
        <p:spPr bwMode="auto">
          <a:xfrm>
            <a:off x="6349462" y="35127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5" name="Connecteur droit avec flèche 65">
            <a:extLst>
              <a:ext uri="{FF2B5EF4-FFF2-40B4-BE49-F238E27FC236}">
                <a16:creationId xmlns:a16="http://schemas.microsoft.com/office/drawing/2014/main" id="{8D7BDB05-FD85-4F33-BACE-8B32E1771B72}"/>
              </a:ext>
            </a:extLst>
          </p:cNvPr>
          <p:cNvCxnSpPr/>
          <p:nvPr/>
        </p:nvCxnSpPr>
        <p:spPr bwMode="auto">
          <a:xfrm>
            <a:off x="6349462" y="46023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6" name="Connecteur droit avec flèche 65">
            <a:extLst>
              <a:ext uri="{FF2B5EF4-FFF2-40B4-BE49-F238E27FC236}">
                <a16:creationId xmlns:a16="http://schemas.microsoft.com/office/drawing/2014/main" id="{D124DD77-D18F-4E7F-AF67-62A26D86D2EA}"/>
              </a:ext>
            </a:extLst>
          </p:cNvPr>
          <p:cNvCxnSpPr/>
          <p:nvPr/>
        </p:nvCxnSpPr>
        <p:spPr bwMode="auto">
          <a:xfrm>
            <a:off x="6349462" y="531867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27" name="Tabela 26">
            <a:extLst>
              <a:ext uri="{FF2B5EF4-FFF2-40B4-BE49-F238E27FC236}">
                <a16:creationId xmlns:a16="http://schemas.microsoft.com/office/drawing/2014/main" id="{02B91B49-E9EC-4BEE-80C6-243E1E779607}"/>
              </a:ext>
            </a:extLst>
          </p:cNvPr>
          <p:cNvGraphicFramePr>
            <a:graphicFrameLocks noGrp="1"/>
          </p:cNvGraphicFramePr>
          <p:nvPr/>
        </p:nvGraphicFramePr>
        <p:xfrm>
          <a:off x="7525173" y="2668637"/>
          <a:ext cx="397933" cy="2885496"/>
        </p:xfrm>
        <a:graphic>
          <a:graphicData uri="http://schemas.openxmlformats.org/drawingml/2006/table">
            <a:tbl>
              <a:tblPr/>
              <a:tblGrid>
                <a:gridCol w="397933">
                  <a:extLst>
                    <a:ext uri="{9D8B030D-6E8A-4147-A177-3AD203B41FA5}">
                      <a16:colId xmlns:a16="http://schemas.microsoft.com/office/drawing/2014/main" val="1670106704"/>
                    </a:ext>
                  </a:extLst>
                </a:gridCol>
              </a:tblGrid>
              <a:tr h="360687">
                <a:tc>
                  <a:txBody>
                    <a:bodyPr/>
                    <a:lstStyle/>
                    <a:p>
                      <a:pPr algn="l" fontAlgn="ctr"/>
                      <a:r>
                        <a:rPr lang="fr-FR" sz="800" b="1" i="0" u="none" strike="noStrike" dirty="0">
                          <a:solidFill>
                            <a:srgbClr val="00B050"/>
                          </a:solidFill>
                          <a:effectLst/>
                          <a:latin typeface="Tahoma" panose="020B0604030504040204" pitchFamily="34" charset="0"/>
                        </a:rPr>
                        <a:t>+7</a:t>
                      </a:r>
                    </a:p>
                  </a:txBody>
                  <a:tcPr marL="7620" marR="7620" marT="7620" marB="0" anchor="ctr">
                    <a:lnL>
                      <a:noFill/>
                    </a:lnL>
                    <a:lnR>
                      <a:noFill/>
                    </a:lnR>
                    <a:lnT>
                      <a:noFill/>
                    </a:lnT>
                    <a:lnB>
                      <a:noFill/>
                    </a:lnB>
                  </a:tcPr>
                </a:tc>
                <a:extLst>
                  <a:ext uri="{0D108BD9-81ED-4DB2-BD59-A6C34878D82A}">
                    <a16:rowId xmlns:a16="http://schemas.microsoft.com/office/drawing/2014/main" val="899207678"/>
                  </a:ext>
                </a:extLst>
              </a:tr>
              <a:tr h="360687">
                <a:tc>
                  <a:txBody>
                    <a:bodyPr/>
                    <a:lstStyle/>
                    <a:p>
                      <a:pPr algn="l" fontAlgn="ctr"/>
                      <a:r>
                        <a:rPr lang="fr-FR" sz="800" b="1" i="0" u="none" strike="noStrike">
                          <a:solidFill>
                            <a:srgbClr val="DD4B5A"/>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3713304145"/>
                  </a:ext>
                </a:extLst>
              </a:tr>
              <a:tr h="360687">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677771504"/>
                  </a:ext>
                </a:extLst>
              </a:tr>
              <a:tr h="360687">
                <a:tc>
                  <a:txBody>
                    <a:bodyPr/>
                    <a:lstStyle/>
                    <a:p>
                      <a:pPr algn="l" fontAlgn="ctr"/>
                      <a:r>
                        <a:rPr lang="fr-FR" sz="800" b="1" i="0" u="none" strike="noStrike">
                          <a:solidFill>
                            <a:srgbClr val="00B050"/>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4245244545"/>
                  </a:ext>
                </a:extLst>
              </a:tr>
              <a:tr h="360687">
                <a:tc>
                  <a:txBody>
                    <a:bodyPr/>
                    <a:lstStyle/>
                    <a:p>
                      <a:pPr algn="l" fontAlgn="ctr"/>
                      <a:r>
                        <a:rPr lang="fr-FR" sz="800" b="1" i="0" u="none" strike="noStrike">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759159352"/>
                  </a:ext>
                </a:extLst>
              </a:tr>
              <a:tr h="360687">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858880688"/>
                  </a:ext>
                </a:extLst>
              </a:tr>
              <a:tr h="360687">
                <a:tc>
                  <a:txBody>
                    <a:bodyPr/>
                    <a:lstStyle/>
                    <a:p>
                      <a:pPr algn="l" fontAlgn="ctr"/>
                      <a:r>
                        <a:rPr lang="fr-FR" sz="800" b="1" i="0" u="none" strike="noStrike">
                          <a:solidFill>
                            <a:srgbClr val="00B050"/>
                          </a:solidFill>
                          <a:effectLst/>
                          <a:latin typeface="Tahoma" panose="020B0604030504040204" pitchFamily="34" charset="0"/>
                        </a:rPr>
                        <a:t>+5</a:t>
                      </a:r>
                    </a:p>
                  </a:txBody>
                  <a:tcPr marL="7620" marR="7620" marT="7620" marB="0" anchor="ctr">
                    <a:lnL>
                      <a:noFill/>
                    </a:lnL>
                    <a:lnR>
                      <a:noFill/>
                    </a:lnR>
                    <a:lnT>
                      <a:noFill/>
                    </a:lnT>
                    <a:lnB>
                      <a:noFill/>
                    </a:lnB>
                  </a:tcPr>
                </a:tc>
                <a:extLst>
                  <a:ext uri="{0D108BD9-81ED-4DB2-BD59-A6C34878D82A}">
                    <a16:rowId xmlns:a16="http://schemas.microsoft.com/office/drawing/2014/main" val="2759697195"/>
                  </a:ext>
                </a:extLst>
              </a:tr>
              <a:tr h="360687">
                <a:tc>
                  <a:txBody>
                    <a:bodyPr/>
                    <a:lstStyle/>
                    <a:p>
                      <a:pPr algn="l" fontAlgn="ctr"/>
                      <a:r>
                        <a:rPr lang="fr-FR" sz="800" b="1" i="0" u="none" strike="noStrike" dirty="0">
                          <a:solidFill>
                            <a:srgbClr val="DD4B5A"/>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1332704309"/>
                  </a:ext>
                </a:extLst>
              </a:tr>
            </a:tbl>
          </a:graphicData>
        </a:graphic>
      </p:graphicFrame>
      <p:graphicFrame>
        <p:nvGraphicFramePr>
          <p:cNvPr id="28" name="Tabela 27">
            <a:extLst>
              <a:ext uri="{FF2B5EF4-FFF2-40B4-BE49-F238E27FC236}">
                <a16:creationId xmlns:a16="http://schemas.microsoft.com/office/drawing/2014/main" id="{1C536694-A1FD-4488-A869-F8059395A5C0}"/>
              </a:ext>
            </a:extLst>
          </p:cNvPr>
          <p:cNvGraphicFramePr>
            <a:graphicFrameLocks noGrp="1"/>
          </p:cNvGraphicFramePr>
          <p:nvPr/>
        </p:nvGraphicFramePr>
        <p:xfrm>
          <a:off x="8563187" y="2668637"/>
          <a:ext cx="397933" cy="2885496"/>
        </p:xfrm>
        <a:graphic>
          <a:graphicData uri="http://schemas.openxmlformats.org/drawingml/2006/table">
            <a:tbl>
              <a:tblPr/>
              <a:tblGrid>
                <a:gridCol w="397933">
                  <a:extLst>
                    <a:ext uri="{9D8B030D-6E8A-4147-A177-3AD203B41FA5}">
                      <a16:colId xmlns:a16="http://schemas.microsoft.com/office/drawing/2014/main" val="1670106704"/>
                    </a:ext>
                  </a:extLst>
                </a:gridCol>
              </a:tblGrid>
              <a:tr h="360687">
                <a:tc>
                  <a:txBody>
                    <a:bodyPr/>
                    <a:lstStyle/>
                    <a:p>
                      <a:pPr algn="l" fontAlgn="ctr"/>
                      <a:r>
                        <a:rPr lang="fr-FR" sz="800" b="1" i="0" u="none" strike="noStrike">
                          <a:solidFill>
                            <a:srgbClr val="00B050"/>
                          </a:solidFill>
                          <a:effectLst/>
                          <a:latin typeface="Tahoma" panose="020B0604030504040204" pitchFamily="34" charset="0"/>
                        </a:rPr>
                        <a:t>+4</a:t>
                      </a:r>
                    </a:p>
                  </a:txBody>
                  <a:tcPr marL="7620" marR="7620" marT="7620" marB="0" anchor="ctr">
                    <a:lnL>
                      <a:noFill/>
                    </a:lnL>
                    <a:lnR>
                      <a:noFill/>
                    </a:lnR>
                    <a:lnT>
                      <a:noFill/>
                    </a:lnT>
                    <a:lnB>
                      <a:noFill/>
                    </a:lnB>
                  </a:tcPr>
                </a:tc>
                <a:extLst>
                  <a:ext uri="{0D108BD9-81ED-4DB2-BD59-A6C34878D82A}">
                    <a16:rowId xmlns:a16="http://schemas.microsoft.com/office/drawing/2014/main" val="899207678"/>
                  </a:ext>
                </a:extLst>
              </a:tr>
              <a:tr h="360687">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3713304145"/>
                  </a:ext>
                </a:extLst>
              </a:tr>
              <a:tr h="360687">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677771504"/>
                  </a:ext>
                </a:extLst>
              </a:tr>
              <a:tr h="360687">
                <a:tc>
                  <a:txBody>
                    <a:bodyPr/>
                    <a:lstStyle/>
                    <a:p>
                      <a:pPr algn="l" fontAlgn="ctr"/>
                      <a:r>
                        <a:rPr lang="fr-FR" sz="800" b="1" i="0" u="none" strike="noStrike">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4245244545"/>
                  </a:ext>
                </a:extLst>
              </a:tr>
              <a:tr h="360687">
                <a:tc>
                  <a:txBody>
                    <a:bodyPr/>
                    <a:lstStyle/>
                    <a:p>
                      <a:pPr algn="l" fontAlgn="ctr"/>
                      <a:r>
                        <a:rPr lang="fr-FR" sz="800" b="1" i="0" u="none" strike="noStrike">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759159352"/>
                  </a:ext>
                </a:extLst>
              </a:tr>
              <a:tr h="360687">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3858880688"/>
                  </a:ext>
                </a:extLst>
              </a:tr>
              <a:tr h="360687">
                <a:tc>
                  <a:txBody>
                    <a:bodyPr/>
                    <a:lstStyle/>
                    <a:p>
                      <a:pPr algn="l" fontAlgn="ctr"/>
                      <a:r>
                        <a:rPr lang="fr-FR" sz="800" b="1" i="0" u="none" strike="noStrike">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2759697195"/>
                  </a:ext>
                </a:extLst>
              </a:tr>
              <a:tr h="360687">
                <a:tc>
                  <a:txBody>
                    <a:bodyPr/>
                    <a:lstStyle/>
                    <a:p>
                      <a:pPr algn="l" fontAlgn="ctr"/>
                      <a:r>
                        <a:rPr lang="fr-FR" sz="800" b="1" i="0" u="none" strike="noStrike" dirty="0">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332704309"/>
                  </a:ext>
                </a:extLst>
              </a:tr>
            </a:tbl>
          </a:graphicData>
        </a:graphic>
      </p:graphicFrame>
      <p:cxnSp>
        <p:nvCxnSpPr>
          <p:cNvPr id="29" name="Connecteur droit avec flèche 73">
            <a:extLst>
              <a:ext uri="{FF2B5EF4-FFF2-40B4-BE49-F238E27FC236}">
                <a16:creationId xmlns:a16="http://schemas.microsoft.com/office/drawing/2014/main" id="{1892BA0E-2DF5-4ABA-9F32-60D2D889A3DC}"/>
              </a:ext>
            </a:extLst>
          </p:cNvPr>
          <p:cNvCxnSpPr/>
          <p:nvPr/>
        </p:nvCxnSpPr>
        <p:spPr bwMode="auto">
          <a:xfrm flipV="1">
            <a:off x="7374610" y="27801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0" name="Connecteur droit avec flèche 65">
            <a:extLst>
              <a:ext uri="{FF2B5EF4-FFF2-40B4-BE49-F238E27FC236}">
                <a16:creationId xmlns:a16="http://schemas.microsoft.com/office/drawing/2014/main" id="{ECDCF7C0-C99F-4C78-B4E6-293896E1A983}"/>
              </a:ext>
            </a:extLst>
          </p:cNvPr>
          <p:cNvCxnSpPr/>
          <p:nvPr/>
        </p:nvCxnSpPr>
        <p:spPr bwMode="auto">
          <a:xfrm>
            <a:off x="7378162" y="31545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1" name="Connecteur droit avec flèche 65">
            <a:extLst>
              <a:ext uri="{FF2B5EF4-FFF2-40B4-BE49-F238E27FC236}">
                <a16:creationId xmlns:a16="http://schemas.microsoft.com/office/drawing/2014/main" id="{BDC4DAB2-EF70-4090-A3DF-B9E876451D01}"/>
              </a:ext>
            </a:extLst>
          </p:cNvPr>
          <p:cNvCxnSpPr/>
          <p:nvPr/>
        </p:nvCxnSpPr>
        <p:spPr bwMode="auto">
          <a:xfrm>
            <a:off x="7378162" y="352035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3" name="Connecteur droit avec flèche 65">
            <a:extLst>
              <a:ext uri="{FF2B5EF4-FFF2-40B4-BE49-F238E27FC236}">
                <a16:creationId xmlns:a16="http://schemas.microsoft.com/office/drawing/2014/main" id="{25A8376D-E83B-4465-AA6F-89ADE9843BA0}"/>
              </a:ext>
            </a:extLst>
          </p:cNvPr>
          <p:cNvCxnSpPr/>
          <p:nvPr/>
        </p:nvCxnSpPr>
        <p:spPr bwMode="auto">
          <a:xfrm>
            <a:off x="7378162" y="42366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4" name="Connecteur droit avec flèche 65">
            <a:extLst>
              <a:ext uri="{FF2B5EF4-FFF2-40B4-BE49-F238E27FC236}">
                <a16:creationId xmlns:a16="http://schemas.microsoft.com/office/drawing/2014/main" id="{79ED50DE-1DE8-4C45-9526-35F5033E0912}"/>
              </a:ext>
            </a:extLst>
          </p:cNvPr>
          <p:cNvCxnSpPr/>
          <p:nvPr/>
        </p:nvCxnSpPr>
        <p:spPr bwMode="auto">
          <a:xfrm>
            <a:off x="7378162" y="53262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5" name="Connecteur droit avec flèche 73">
            <a:extLst>
              <a:ext uri="{FF2B5EF4-FFF2-40B4-BE49-F238E27FC236}">
                <a16:creationId xmlns:a16="http://schemas.microsoft.com/office/drawing/2014/main" id="{69189E05-0295-4980-9766-F173E72BA5A1}"/>
              </a:ext>
            </a:extLst>
          </p:cNvPr>
          <p:cNvCxnSpPr/>
          <p:nvPr/>
        </p:nvCxnSpPr>
        <p:spPr bwMode="auto">
          <a:xfrm flipV="1">
            <a:off x="7374610" y="38697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6" name="Connecteur droit avec flèche 73">
            <a:extLst>
              <a:ext uri="{FF2B5EF4-FFF2-40B4-BE49-F238E27FC236}">
                <a16:creationId xmlns:a16="http://schemas.microsoft.com/office/drawing/2014/main" id="{7832BA8E-146A-4972-82FB-334163F1ADCC}"/>
              </a:ext>
            </a:extLst>
          </p:cNvPr>
          <p:cNvCxnSpPr/>
          <p:nvPr/>
        </p:nvCxnSpPr>
        <p:spPr bwMode="auto">
          <a:xfrm flipV="1">
            <a:off x="7374610" y="459366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7" name="Connecteur droit avec flèche 73">
            <a:extLst>
              <a:ext uri="{FF2B5EF4-FFF2-40B4-BE49-F238E27FC236}">
                <a16:creationId xmlns:a16="http://schemas.microsoft.com/office/drawing/2014/main" id="{91075093-2820-489A-87F1-367F73F52B24}"/>
              </a:ext>
            </a:extLst>
          </p:cNvPr>
          <p:cNvCxnSpPr/>
          <p:nvPr/>
        </p:nvCxnSpPr>
        <p:spPr bwMode="auto">
          <a:xfrm flipV="1">
            <a:off x="7374610" y="494418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8" name="Connecteur droit avec flèche 73">
            <a:extLst>
              <a:ext uri="{FF2B5EF4-FFF2-40B4-BE49-F238E27FC236}">
                <a16:creationId xmlns:a16="http://schemas.microsoft.com/office/drawing/2014/main" id="{13858549-6F51-4D2E-A3BB-74A02ECA3D29}"/>
              </a:ext>
            </a:extLst>
          </p:cNvPr>
          <p:cNvCxnSpPr/>
          <p:nvPr/>
        </p:nvCxnSpPr>
        <p:spPr bwMode="auto">
          <a:xfrm flipV="1">
            <a:off x="8410930" y="27801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39" name="Connecteur droit avec flèche 73">
            <a:extLst>
              <a:ext uri="{FF2B5EF4-FFF2-40B4-BE49-F238E27FC236}">
                <a16:creationId xmlns:a16="http://schemas.microsoft.com/office/drawing/2014/main" id="{0AE142B7-03FA-433D-AEE6-59C4DF4963F8}"/>
              </a:ext>
            </a:extLst>
          </p:cNvPr>
          <p:cNvCxnSpPr/>
          <p:nvPr/>
        </p:nvCxnSpPr>
        <p:spPr bwMode="auto">
          <a:xfrm flipV="1">
            <a:off x="8410930" y="351162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0" name="Connecteur droit avec flèche 73">
            <a:extLst>
              <a:ext uri="{FF2B5EF4-FFF2-40B4-BE49-F238E27FC236}">
                <a16:creationId xmlns:a16="http://schemas.microsoft.com/office/drawing/2014/main" id="{1464AE53-81D4-4D98-9CB8-D10C5D90CAEA}"/>
              </a:ext>
            </a:extLst>
          </p:cNvPr>
          <p:cNvCxnSpPr/>
          <p:nvPr/>
        </p:nvCxnSpPr>
        <p:spPr bwMode="auto">
          <a:xfrm flipV="1">
            <a:off x="8410930" y="4227900"/>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41" name="Connecteur droit avec flèche 65">
            <a:extLst>
              <a:ext uri="{FF2B5EF4-FFF2-40B4-BE49-F238E27FC236}">
                <a16:creationId xmlns:a16="http://schemas.microsoft.com/office/drawing/2014/main" id="{712E373B-9D7A-4B4B-831F-68BF60E39C2E}"/>
              </a:ext>
            </a:extLst>
          </p:cNvPr>
          <p:cNvCxnSpPr/>
          <p:nvPr/>
        </p:nvCxnSpPr>
        <p:spPr bwMode="auto">
          <a:xfrm>
            <a:off x="8414482" y="38784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2" name="Connecteur droit avec flèche 65">
            <a:extLst>
              <a:ext uri="{FF2B5EF4-FFF2-40B4-BE49-F238E27FC236}">
                <a16:creationId xmlns:a16="http://schemas.microsoft.com/office/drawing/2014/main" id="{BE805062-00FA-49AC-8829-9FCB72F564E5}"/>
              </a:ext>
            </a:extLst>
          </p:cNvPr>
          <p:cNvCxnSpPr/>
          <p:nvPr/>
        </p:nvCxnSpPr>
        <p:spPr bwMode="auto">
          <a:xfrm>
            <a:off x="8414482" y="314697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3" name="Connecteur droit avec flèche 65">
            <a:extLst>
              <a:ext uri="{FF2B5EF4-FFF2-40B4-BE49-F238E27FC236}">
                <a16:creationId xmlns:a16="http://schemas.microsoft.com/office/drawing/2014/main" id="{E7509551-7ACA-4DEE-B062-B5F32CBEE6F9}"/>
              </a:ext>
            </a:extLst>
          </p:cNvPr>
          <p:cNvCxnSpPr/>
          <p:nvPr/>
        </p:nvCxnSpPr>
        <p:spPr bwMode="auto">
          <a:xfrm>
            <a:off x="8414482" y="460239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4" name="Connecteur droit avec flèche 48">
            <a:extLst>
              <a:ext uri="{FF2B5EF4-FFF2-40B4-BE49-F238E27FC236}">
                <a16:creationId xmlns:a16="http://schemas.microsoft.com/office/drawing/2014/main" id="{6410550C-89F8-45C5-8EC6-EC16D83F0F40}"/>
              </a:ext>
            </a:extLst>
          </p:cNvPr>
          <p:cNvCxnSpPr/>
          <p:nvPr/>
        </p:nvCxnSpPr>
        <p:spPr bwMode="auto">
          <a:xfrm rot="2700000" flipV="1">
            <a:off x="8394591" y="4957201"/>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cxnSp>
        <p:nvCxnSpPr>
          <p:cNvPr id="45" name="Connecteur droit avec flèche 48">
            <a:extLst>
              <a:ext uri="{FF2B5EF4-FFF2-40B4-BE49-F238E27FC236}">
                <a16:creationId xmlns:a16="http://schemas.microsoft.com/office/drawing/2014/main" id="{967BF82A-595A-424C-8695-879EA4CA77D9}"/>
              </a:ext>
            </a:extLst>
          </p:cNvPr>
          <p:cNvCxnSpPr/>
          <p:nvPr/>
        </p:nvCxnSpPr>
        <p:spPr bwMode="auto">
          <a:xfrm rot="2700000" flipV="1">
            <a:off x="8394591" y="532296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pSp>
        <p:nvGrpSpPr>
          <p:cNvPr id="46" name="Groupe 178">
            <a:extLst>
              <a:ext uri="{FF2B5EF4-FFF2-40B4-BE49-F238E27FC236}">
                <a16:creationId xmlns:a16="http://schemas.microsoft.com/office/drawing/2014/main" id="{8D290501-7AAF-47EA-8C99-E2E6E4600F68}"/>
              </a:ext>
            </a:extLst>
          </p:cNvPr>
          <p:cNvGrpSpPr/>
          <p:nvPr/>
        </p:nvGrpSpPr>
        <p:grpSpPr>
          <a:xfrm>
            <a:off x="6213466" y="6134084"/>
            <a:ext cx="2786465" cy="215444"/>
            <a:chOff x="6180269" y="5701497"/>
            <a:chExt cx="2786465" cy="215444"/>
          </a:xfrm>
        </p:grpSpPr>
        <p:sp>
          <p:nvSpPr>
            <p:cNvPr id="47" name="ZoneTexte 144">
              <a:extLst>
                <a:ext uri="{FF2B5EF4-FFF2-40B4-BE49-F238E27FC236}">
                  <a16:creationId xmlns:a16="http://schemas.microsoft.com/office/drawing/2014/main" id="{793520DB-97C9-4D63-B8A4-196BF6BD990E}"/>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48" name="Connecteur droit avec flèche 161">
              <a:extLst>
                <a:ext uri="{FF2B5EF4-FFF2-40B4-BE49-F238E27FC236}">
                  <a16:creationId xmlns:a16="http://schemas.microsoft.com/office/drawing/2014/main" id="{AADF757F-7887-481B-B3D6-A6150795D034}"/>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49" name="Connecteur droit avec flèche 176">
              <a:extLst>
                <a:ext uri="{FF2B5EF4-FFF2-40B4-BE49-F238E27FC236}">
                  <a16:creationId xmlns:a16="http://schemas.microsoft.com/office/drawing/2014/main" id="{97F01C2C-9237-4480-A0E3-FF14461B604A}"/>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50" name="Groupe 49">
            <a:extLst>
              <a:ext uri="{FF2B5EF4-FFF2-40B4-BE49-F238E27FC236}">
                <a16:creationId xmlns:a16="http://schemas.microsoft.com/office/drawing/2014/main" id="{687177C1-6791-4550-B0A1-73EDC68ED5B7}"/>
              </a:ext>
            </a:extLst>
          </p:cNvPr>
          <p:cNvGrpSpPr/>
          <p:nvPr/>
        </p:nvGrpSpPr>
        <p:grpSpPr>
          <a:xfrm>
            <a:off x="727555" y="820927"/>
            <a:ext cx="982374" cy="360000"/>
            <a:chOff x="727555" y="820927"/>
            <a:chExt cx="982374" cy="360000"/>
          </a:xfrm>
        </p:grpSpPr>
        <p:sp>
          <p:nvSpPr>
            <p:cNvPr id="51" name="Espace réservé du texte 4">
              <a:extLst>
                <a:ext uri="{FF2B5EF4-FFF2-40B4-BE49-F238E27FC236}">
                  <a16:creationId xmlns:a16="http://schemas.microsoft.com/office/drawing/2014/main" id="{4F6A6F6E-DA7A-42DE-A98C-BA3C558E4A13}"/>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52" name="Picture 2" descr="C:\Users\NicoC\Desktop\CEVIPOF\sample-01.png">
              <a:extLst>
                <a:ext uri="{FF2B5EF4-FFF2-40B4-BE49-F238E27FC236}">
                  <a16:creationId xmlns:a16="http://schemas.microsoft.com/office/drawing/2014/main" id="{A781349C-206C-46B6-A4A8-300833650227}"/>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1898680348"/>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Les opinions sur le système démocratique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9" name="ZoneTexte 8"/>
          <p:cNvSpPr txBox="1"/>
          <p:nvPr>
            <p:custDataLst>
              <p:tags r:id="rId1"/>
            </p:custDataLst>
          </p:nvPr>
        </p:nvSpPr>
        <p:spPr>
          <a:xfrm rot="5400000">
            <a:off x="7627888" y="3516927"/>
            <a:ext cx="3614260" cy="307777"/>
          </a:xfrm>
          <a:prstGeom prst="rect">
            <a:avLst/>
          </a:prstGeom>
          <a:solidFill>
            <a:srgbClr val="37609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300" normalizeH="0" baseline="0" noProof="0" dirty="0">
                <a:ln>
                  <a:noFill/>
                </a:ln>
                <a:solidFill>
                  <a:srgbClr val="FFFFFF"/>
                </a:solidFill>
                <a:effectLst/>
                <a:uLnTx/>
                <a:uFillTx/>
                <a:latin typeface="Calibri" pitchFamily="34" charset="0"/>
                <a:ea typeface="+mn-ea"/>
                <a:cs typeface="Tahoma" pitchFamily="34" charset="0"/>
              </a:rPr>
              <a:t>% D’accord</a:t>
            </a:r>
          </a:p>
        </p:txBody>
      </p:sp>
      <p:sp>
        <p:nvSpPr>
          <p:cNvPr id="11" name="AutoShape 4"/>
          <p:cNvSpPr>
            <a:spLocks noChangeArrowheads="1"/>
          </p:cNvSpPr>
          <p:nvPr/>
        </p:nvSpPr>
        <p:spPr bwMode="auto">
          <a:xfrm>
            <a:off x="3640342" y="5616128"/>
            <a:ext cx="5426020" cy="453932"/>
          </a:xfrm>
          <a:prstGeom prst="roundRect">
            <a:avLst>
              <a:gd name="adj" fmla="val 16667"/>
            </a:avLst>
          </a:prstGeom>
          <a:solidFill>
            <a:srgbClr val="F8F9FA"/>
          </a:solidFill>
          <a:ln w="6350">
            <a:no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sysClr val="windowText" lastClr="000000"/>
              </a:solidFill>
              <a:effectLst/>
              <a:uLnTx/>
              <a:uFillTx/>
              <a:latin typeface="Arial Black" pitchFamily="34" charset="0"/>
              <a:ea typeface="+mn-ea"/>
              <a:cs typeface="Tahoma" pitchFamily="34" charset="0"/>
            </a:endParaRPr>
          </a:p>
        </p:txBody>
      </p:sp>
      <p:sp>
        <p:nvSpPr>
          <p:cNvPr id="12" name="=label1"/>
          <p:cNvSpPr txBox="1"/>
          <p:nvPr/>
        </p:nvSpPr>
        <p:spPr>
          <a:xfrm>
            <a:off x="3958194" y="5643040"/>
            <a:ext cx="928694"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Tout à fait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d’accord</a:t>
            </a:r>
          </a:p>
        </p:txBody>
      </p:sp>
      <p:sp>
        <p:nvSpPr>
          <p:cNvPr id="13" name="=label4"/>
          <p:cNvSpPr txBox="1"/>
          <p:nvPr/>
        </p:nvSpPr>
        <p:spPr>
          <a:xfrm>
            <a:off x="7263433" y="5643040"/>
            <a:ext cx="1110700"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Pas du tout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d’accord</a:t>
            </a:r>
          </a:p>
        </p:txBody>
      </p:sp>
      <p:sp>
        <p:nvSpPr>
          <p:cNvPr id="14" name="=label5"/>
          <p:cNvSpPr txBox="1"/>
          <p:nvPr/>
        </p:nvSpPr>
        <p:spPr>
          <a:xfrm>
            <a:off x="8475846" y="5719984"/>
            <a:ext cx="788374" cy="24622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NSP</a:t>
            </a:r>
          </a:p>
        </p:txBody>
      </p:sp>
      <p:sp>
        <p:nvSpPr>
          <p:cNvPr id="15" name="=label2"/>
          <p:cNvSpPr txBox="1"/>
          <p:nvPr/>
        </p:nvSpPr>
        <p:spPr>
          <a:xfrm>
            <a:off x="4968788" y="5643040"/>
            <a:ext cx="966159"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Plutôt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d’accord</a:t>
            </a:r>
          </a:p>
        </p:txBody>
      </p:sp>
      <p:sp>
        <p:nvSpPr>
          <p:cNvPr id="20" name="=label3"/>
          <p:cNvSpPr txBox="1"/>
          <p:nvPr/>
        </p:nvSpPr>
        <p:spPr>
          <a:xfrm>
            <a:off x="6038475" y="5643040"/>
            <a:ext cx="1112808" cy="4001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Plutôt pas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d’accord</a:t>
            </a:r>
          </a:p>
        </p:txBody>
      </p:sp>
      <p:sp>
        <p:nvSpPr>
          <p:cNvPr id="22" name="=affich1"/>
          <p:cNvSpPr>
            <a:spLocks noChangeArrowheads="1"/>
          </p:cNvSpPr>
          <p:nvPr/>
        </p:nvSpPr>
        <p:spPr bwMode="auto">
          <a:xfrm>
            <a:off x="3761782" y="5723162"/>
            <a:ext cx="241200" cy="239864"/>
          </a:xfrm>
          <a:prstGeom prst="rect">
            <a:avLst/>
          </a:prstGeom>
          <a:solidFill>
            <a:srgbClr val="376092"/>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3" name="=affich2"/>
          <p:cNvSpPr>
            <a:spLocks noChangeArrowheads="1"/>
          </p:cNvSpPr>
          <p:nvPr/>
        </p:nvSpPr>
        <p:spPr bwMode="auto">
          <a:xfrm>
            <a:off x="4789246" y="5723162"/>
            <a:ext cx="241200" cy="239864"/>
          </a:xfrm>
          <a:prstGeom prst="rect">
            <a:avLst/>
          </a:prstGeom>
          <a:solidFill>
            <a:srgbClr val="00B0F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4" name="=affich3"/>
          <p:cNvSpPr>
            <a:spLocks noChangeArrowheads="1"/>
          </p:cNvSpPr>
          <p:nvPr/>
        </p:nvSpPr>
        <p:spPr bwMode="auto">
          <a:xfrm>
            <a:off x="5846828" y="5723162"/>
            <a:ext cx="241200" cy="239864"/>
          </a:xfrm>
          <a:prstGeom prst="rect">
            <a:avLst/>
          </a:prstGeom>
          <a:solidFill>
            <a:srgbClr val="FCB711"/>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5" name="=affich4"/>
          <p:cNvSpPr>
            <a:spLocks noChangeArrowheads="1"/>
          </p:cNvSpPr>
          <p:nvPr/>
        </p:nvSpPr>
        <p:spPr bwMode="auto">
          <a:xfrm>
            <a:off x="7088319" y="5723162"/>
            <a:ext cx="241200" cy="239864"/>
          </a:xfrm>
          <a:prstGeom prst="rect">
            <a:avLst/>
          </a:prstGeom>
          <a:solidFill>
            <a:srgbClr val="FF5050"/>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26" name="=affich5"/>
          <p:cNvSpPr>
            <a:spLocks noChangeArrowheads="1"/>
          </p:cNvSpPr>
          <p:nvPr/>
        </p:nvSpPr>
        <p:spPr bwMode="auto">
          <a:xfrm>
            <a:off x="8275102" y="5723162"/>
            <a:ext cx="241200" cy="239864"/>
          </a:xfrm>
          <a:prstGeom prst="rect">
            <a:avLst/>
          </a:prstGeom>
          <a:solidFill>
            <a:srgbClr val="595959"/>
          </a:solidFill>
          <a:ln>
            <a:noFill/>
            <a:headEnd/>
            <a:tailEnd/>
          </a:ln>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1" name="Espace réservé du texte 2"/>
          <p:cNvSpPr txBox="1">
            <a:spLocks/>
          </p:cNvSpPr>
          <p:nvPr>
            <p:custDataLst>
              <p:tags r:id="rId2"/>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Q56 : Certaines opinions sont parfois exprimées au sujet du système politique démocratique.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Veuillez me dire, à chaque fois, si vous êtes tout à fait d’accord, plutôt d’accord, plutôt pas d’accord ou pas du tout d’accord.</a:t>
            </a:r>
          </a:p>
        </p:txBody>
      </p:sp>
      <p:grpSp>
        <p:nvGrpSpPr>
          <p:cNvPr id="35" name="Groupe 178"/>
          <p:cNvGrpSpPr/>
          <p:nvPr/>
        </p:nvGrpSpPr>
        <p:grpSpPr>
          <a:xfrm>
            <a:off x="6299134" y="6235128"/>
            <a:ext cx="2786464" cy="215444"/>
            <a:chOff x="6180269" y="5701497"/>
            <a:chExt cx="2786464" cy="215444"/>
          </a:xfrm>
        </p:grpSpPr>
        <p:sp>
          <p:nvSpPr>
            <p:cNvPr id="36" name="ZoneTexte 144"/>
            <p:cNvSpPr txBox="1"/>
            <p:nvPr/>
          </p:nvSpPr>
          <p:spPr>
            <a:xfrm>
              <a:off x="6438477" y="5701497"/>
              <a:ext cx="2528256"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Comparatif par rapport à la vague 11 (février 2020)</a:t>
              </a:r>
            </a:p>
          </p:txBody>
        </p:sp>
        <p:cxnSp>
          <p:nvCxnSpPr>
            <p:cNvPr id="37" name="Connecteur droit avec flèche 161"/>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8" name="Connecteur droit avec flèche 176"/>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aphicFrame>
        <p:nvGraphicFramePr>
          <p:cNvPr id="28" name="Tableau 26">
            <a:extLst>
              <a:ext uri="{FF2B5EF4-FFF2-40B4-BE49-F238E27FC236}">
                <a16:creationId xmlns:a16="http://schemas.microsoft.com/office/drawing/2014/main" id="{4CB4A1E9-8FC2-4A67-8296-011B89AE817A}"/>
              </a:ext>
            </a:extLst>
          </p:cNvPr>
          <p:cNvGraphicFramePr>
            <a:graphicFrameLocks noGrp="1"/>
          </p:cNvGraphicFramePr>
          <p:nvPr>
            <p:extLst>
              <p:ext uri="{D42A27DB-BD31-4B8C-83A1-F6EECF244321}">
                <p14:modId xmlns:p14="http://schemas.microsoft.com/office/powerpoint/2010/main" val="3773981603"/>
              </p:ext>
            </p:extLst>
          </p:nvPr>
        </p:nvGraphicFramePr>
        <p:xfrm>
          <a:off x="225606" y="1821767"/>
          <a:ext cx="3552825" cy="3747183"/>
        </p:xfrm>
        <a:graphic>
          <a:graphicData uri="http://schemas.openxmlformats.org/drawingml/2006/table">
            <a:tbl>
              <a:tblPr/>
              <a:tblGrid>
                <a:gridCol w="3552825">
                  <a:extLst>
                    <a:ext uri="{9D8B030D-6E8A-4147-A177-3AD203B41FA5}">
                      <a16:colId xmlns:a16="http://schemas.microsoft.com/office/drawing/2014/main" val="20000"/>
                    </a:ext>
                  </a:extLst>
                </a:gridCol>
              </a:tblGrid>
              <a:tr h="730179">
                <a:tc>
                  <a:txBody>
                    <a:bodyPr/>
                    <a:lstStyle/>
                    <a:p>
                      <a:pPr algn="r" fontAlgn="b"/>
                      <a:r>
                        <a:rPr lang="fr-FR" sz="1100" b="0" i="0" u="none" strike="noStrike" dirty="0">
                          <a:solidFill>
                            <a:srgbClr val="595959"/>
                          </a:solidFill>
                          <a:effectLst/>
                          <a:latin typeface="Tahoma" panose="020B0604030504040204" pitchFamily="34" charset="0"/>
                        </a:rPr>
                        <a:t>C'est utile de voter car c'est par les élections que l'on peut faire évoluer les choses</a:t>
                      </a:r>
                    </a:p>
                  </a:txBody>
                  <a:tcPr marL="6350" marR="6350" marT="6350" marB="0" anchor="ctr">
                    <a:lnL>
                      <a:noFill/>
                    </a:lnL>
                    <a:lnR>
                      <a:noFill/>
                    </a:lnR>
                    <a:lnT>
                      <a:noFill/>
                    </a:lnT>
                    <a:lnB>
                      <a:noFill/>
                    </a:lnB>
                  </a:tcPr>
                </a:tc>
                <a:extLst>
                  <a:ext uri="{0D108BD9-81ED-4DB2-BD59-A6C34878D82A}">
                    <a16:rowId xmlns:a16="http://schemas.microsoft.com/office/drawing/2014/main" val="10000"/>
                  </a:ext>
                </a:extLst>
              </a:tr>
              <a:tr h="778323">
                <a:tc>
                  <a:txBody>
                    <a:bodyPr/>
                    <a:lstStyle/>
                    <a:p>
                      <a:pPr algn="r" fontAlgn="b"/>
                      <a:r>
                        <a:rPr lang="fr-FR" sz="1100" b="0" i="0" u="none" strike="noStrike">
                          <a:solidFill>
                            <a:srgbClr val="595959"/>
                          </a:solidFill>
                          <a:effectLst/>
                          <a:latin typeface="Tahoma" panose="020B0604030504040204" pitchFamily="34" charset="0"/>
                        </a:rPr>
                        <a:t>Le régime démocratique est irremplaçable, c'est le meilleur système possible</a:t>
                      </a:r>
                    </a:p>
                  </a:txBody>
                  <a:tcPr marL="6350" marR="6350" marT="6350" marB="0" anchor="ctr">
                    <a:lnL>
                      <a:noFill/>
                    </a:lnL>
                    <a:lnR>
                      <a:noFill/>
                    </a:lnR>
                    <a:lnT>
                      <a:noFill/>
                    </a:lnT>
                    <a:lnB>
                      <a:noFill/>
                    </a:lnB>
                  </a:tcPr>
                </a:tc>
                <a:extLst>
                  <a:ext uri="{0D108BD9-81ED-4DB2-BD59-A6C34878D82A}">
                    <a16:rowId xmlns:a16="http://schemas.microsoft.com/office/drawing/2014/main" val="10002"/>
                  </a:ext>
                </a:extLst>
              </a:tr>
              <a:tr h="730179">
                <a:tc>
                  <a:txBody>
                    <a:bodyPr/>
                    <a:lstStyle/>
                    <a:p>
                      <a:pPr algn="r" fontAlgn="b"/>
                      <a:r>
                        <a:rPr lang="fr-FR" sz="1100" b="0" i="0" u="none" strike="noStrike" dirty="0">
                          <a:solidFill>
                            <a:srgbClr val="595959"/>
                          </a:solidFill>
                          <a:effectLst/>
                          <a:latin typeface="Tahoma" panose="020B0604030504040204" pitchFamily="34" charset="0"/>
                        </a:rPr>
                        <a:t>La démocratie fonctionnerait mieux en France si les organisations de la société civile (associations, syndicats) étaient davantage associées à toutes les grandes décisions politiques</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r h="730179">
                <a:tc>
                  <a:txBody>
                    <a:bodyPr/>
                    <a:lstStyle/>
                    <a:p>
                      <a:pPr algn="r" fontAlgn="b"/>
                      <a:r>
                        <a:rPr lang="fr-FR" sz="1100" b="0" i="0" u="none" strike="noStrike" dirty="0">
                          <a:solidFill>
                            <a:srgbClr val="595959"/>
                          </a:solidFill>
                          <a:effectLst/>
                          <a:latin typeface="Tahoma" panose="020B0604030504040204" pitchFamily="34" charset="0"/>
                        </a:rPr>
                        <a:t>La démocratie fonctionnerait mieux en France si les citoyens étaient associés de manière directe (pétitions, tirage au sort) à toutes les grandes décisions politiques</a:t>
                      </a:r>
                    </a:p>
                  </a:txBody>
                  <a:tcPr marL="6350" marR="6350" marT="6350" marB="0" anchor="ctr">
                    <a:lnL>
                      <a:noFill/>
                    </a:lnL>
                    <a:lnR>
                      <a:noFill/>
                    </a:lnR>
                    <a:lnT>
                      <a:noFill/>
                    </a:lnT>
                    <a:lnB>
                      <a:noFill/>
                    </a:lnB>
                  </a:tcPr>
                </a:tc>
                <a:extLst>
                  <a:ext uri="{0D108BD9-81ED-4DB2-BD59-A6C34878D82A}">
                    <a16:rowId xmlns:a16="http://schemas.microsoft.com/office/drawing/2014/main" val="204673491"/>
                  </a:ext>
                </a:extLst>
              </a:tr>
              <a:tr h="778323">
                <a:tc>
                  <a:txBody>
                    <a:bodyPr/>
                    <a:lstStyle/>
                    <a:p>
                      <a:pPr algn="r" fontAlgn="b"/>
                      <a:r>
                        <a:rPr lang="fr-FR" sz="1100" b="0" i="0" u="none" strike="noStrike" dirty="0">
                          <a:solidFill>
                            <a:srgbClr val="595959"/>
                          </a:solidFill>
                          <a:effectLst/>
                          <a:latin typeface="Tahoma" panose="020B0604030504040204" pitchFamily="34" charset="0"/>
                        </a:rPr>
                        <a:t>En démocratie rien n'avance, il vaudrait mieux moins de démocratie mais plus d'efficacité</a:t>
                      </a:r>
                    </a:p>
                  </a:txBody>
                  <a:tcPr marL="6350" marR="6350" marT="6350" marB="0" anchor="ctr">
                    <a:lnL>
                      <a:noFill/>
                    </a:lnL>
                    <a:lnR>
                      <a:noFill/>
                    </a:lnR>
                    <a:lnT>
                      <a:noFill/>
                    </a:lnT>
                    <a:lnB>
                      <a:noFill/>
                    </a:lnB>
                  </a:tcPr>
                </a:tc>
                <a:extLst>
                  <a:ext uri="{0D108BD9-81ED-4DB2-BD59-A6C34878D82A}">
                    <a16:rowId xmlns:a16="http://schemas.microsoft.com/office/drawing/2014/main" val="10004"/>
                  </a:ext>
                </a:extLst>
              </a:tr>
            </a:tbl>
          </a:graphicData>
        </a:graphic>
      </p:graphicFrame>
      <p:graphicFrame>
        <p:nvGraphicFramePr>
          <p:cNvPr id="29" name="Graphique 11">
            <a:extLst>
              <a:ext uri="{FF2B5EF4-FFF2-40B4-BE49-F238E27FC236}">
                <a16:creationId xmlns:a16="http://schemas.microsoft.com/office/drawing/2014/main" id="{8AD342BD-945E-4372-8ABB-71E5A79D7828}"/>
              </a:ext>
            </a:extLst>
          </p:cNvPr>
          <p:cNvGraphicFramePr/>
          <p:nvPr>
            <p:extLst>
              <p:ext uri="{D42A27DB-BD31-4B8C-83A1-F6EECF244321}">
                <p14:modId xmlns:p14="http://schemas.microsoft.com/office/powerpoint/2010/main" val="609341349"/>
              </p:ext>
            </p:extLst>
          </p:nvPr>
        </p:nvGraphicFramePr>
        <p:xfrm>
          <a:off x="3502205" y="1659843"/>
          <a:ext cx="4552951" cy="39464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Tableau 65">
            <a:extLst>
              <a:ext uri="{FF2B5EF4-FFF2-40B4-BE49-F238E27FC236}">
                <a16:creationId xmlns:a16="http://schemas.microsoft.com/office/drawing/2014/main" id="{7F83B9AD-64C5-4D0A-BE46-F7F653637CC9}"/>
              </a:ext>
            </a:extLst>
          </p:cNvPr>
          <p:cNvGraphicFramePr>
            <a:graphicFrameLocks noGrp="1"/>
          </p:cNvGraphicFramePr>
          <p:nvPr>
            <p:extLst>
              <p:ext uri="{D42A27DB-BD31-4B8C-83A1-F6EECF244321}">
                <p14:modId xmlns:p14="http://schemas.microsoft.com/office/powerpoint/2010/main" val="2062847373"/>
              </p:ext>
            </p:extLst>
          </p:nvPr>
        </p:nvGraphicFramePr>
        <p:xfrm>
          <a:off x="7914049" y="1877476"/>
          <a:ext cx="761999" cy="3614261"/>
        </p:xfrm>
        <a:graphic>
          <a:graphicData uri="http://schemas.openxmlformats.org/drawingml/2006/table">
            <a:tbl>
              <a:tblPr/>
              <a:tblGrid>
                <a:gridCol w="761999">
                  <a:extLst>
                    <a:ext uri="{9D8B030D-6E8A-4147-A177-3AD203B41FA5}">
                      <a16:colId xmlns:a16="http://schemas.microsoft.com/office/drawing/2014/main" val="20000"/>
                    </a:ext>
                  </a:extLst>
                </a:gridCol>
              </a:tblGrid>
              <a:tr h="707471">
                <a:tc>
                  <a:txBody>
                    <a:bodyPr/>
                    <a:lstStyle/>
                    <a:p>
                      <a:pPr algn="ctr" fontAlgn="ctr"/>
                      <a:r>
                        <a:rPr lang="fr-FR" sz="1400" b="0" i="0" u="none" strike="noStrike" dirty="0">
                          <a:solidFill>
                            <a:schemeClr val="bg1"/>
                          </a:solidFill>
                          <a:effectLst/>
                          <a:latin typeface="Tahoma" panose="020B0604030504040204" pitchFamily="34" charset="0"/>
                        </a:rPr>
                        <a:t>80%</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0"/>
                  </a:ext>
                </a:extLst>
              </a:tr>
              <a:tr h="707471">
                <a:tc>
                  <a:txBody>
                    <a:bodyPr/>
                    <a:lstStyle/>
                    <a:p>
                      <a:pPr algn="ctr" fontAlgn="ctr"/>
                      <a:r>
                        <a:rPr lang="fr-FR" sz="1400" b="0" i="0" u="none" strike="noStrike">
                          <a:solidFill>
                            <a:schemeClr val="bg1"/>
                          </a:solidFill>
                          <a:effectLst/>
                          <a:latin typeface="Tahoma" panose="020B0604030504040204" pitchFamily="34" charset="0"/>
                        </a:rPr>
                        <a:t>72%</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1"/>
                  </a:ext>
                </a:extLst>
              </a:tr>
              <a:tr h="725735">
                <a:tc>
                  <a:txBody>
                    <a:bodyPr/>
                    <a:lstStyle/>
                    <a:p>
                      <a:pPr algn="ctr" fontAlgn="ctr"/>
                      <a:r>
                        <a:rPr lang="fr-FR" sz="1400" b="0" i="0" u="none" strike="noStrike">
                          <a:solidFill>
                            <a:schemeClr val="bg1"/>
                          </a:solidFill>
                          <a:effectLst/>
                          <a:latin typeface="Tahoma" panose="020B0604030504040204" pitchFamily="34" charset="0"/>
                        </a:rPr>
                        <a:t>65%</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2"/>
                  </a:ext>
                </a:extLst>
              </a:tr>
              <a:tr h="736792">
                <a:tc>
                  <a:txBody>
                    <a:bodyPr/>
                    <a:lstStyle/>
                    <a:p>
                      <a:pPr algn="ctr" fontAlgn="ctr"/>
                      <a:r>
                        <a:rPr lang="fr-FR" sz="1400" b="0" i="0" u="none" strike="noStrike">
                          <a:solidFill>
                            <a:schemeClr val="bg1"/>
                          </a:solidFill>
                          <a:effectLst/>
                          <a:latin typeface="Tahoma" panose="020B0604030504040204" pitchFamily="34" charset="0"/>
                        </a:rPr>
                        <a:t>64%</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10003"/>
                  </a:ext>
                </a:extLst>
              </a:tr>
              <a:tr h="736792">
                <a:tc>
                  <a:txBody>
                    <a:bodyPr/>
                    <a:lstStyle/>
                    <a:p>
                      <a:pPr algn="ctr" fontAlgn="ctr"/>
                      <a:r>
                        <a:rPr lang="fr-FR" sz="1400" b="0" i="0" u="none" strike="noStrike" dirty="0">
                          <a:solidFill>
                            <a:schemeClr val="bg1"/>
                          </a:solidFill>
                          <a:effectLst/>
                          <a:latin typeface="Tahoma" panose="020B0604030504040204" pitchFamily="34" charset="0"/>
                        </a:rPr>
                        <a:t>42%</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76092"/>
                    </a:solidFill>
                  </a:tcPr>
                </a:tc>
                <a:extLst>
                  <a:ext uri="{0D108BD9-81ED-4DB2-BD59-A6C34878D82A}">
                    <a16:rowId xmlns:a16="http://schemas.microsoft.com/office/drawing/2014/main" val="381612277"/>
                  </a:ext>
                </a:extLst>
              </a:tr>
            </a:tbl>
          </a:graphicData>
        </a:graphic>
      </p:graphicFrame>
      <p:grpSp>
        <p:nvGrpSpPr>
          <p:cNvPr id="41" name="Groupe 63">
            <a:extLst>
              <a:ext uri="{FF2B5EF4-FFF2-40B4-BE49-F238E27FC236}">
                <a16:creationId xmlns:a16="http://schemas.microsoft.com/office/drawing/2014/main" id="{9169562F-70B4-4001-9E25-D5229AC34F1F}"/>
              </a:ext>
            </a:extLst>
          </p:cNvPr>
          <p:cNvGrpSpPr/>
          <p:nvPr/>
        </p:nvGrpSpPr>
        <p:grpSpPr>
          <a:xfrm>
            <a:off x="8825468" y="5017197"/>
            <a:ext cx="348366" cy="215444"/>
            <a:chOff x="6413168" y="3047886"/>
            <a:chExt cx="348366" cy="215444"/>
          </a:xfrm>
        </p:grpSpPr>
        <p:cxnSp>
          <p:nvCxnSpPr>
            <p:cNvPr id="42" name="Connecteur droit avec flèche 73">
              <a:extLst>
                <a:ext uri="{FF2B5EF4-FFF2-40B4-BE49-F238E27FC236}">
                  <a16:creationId xmlns:a16="http://schemas.microsoft.com/office/drawing/2014/main" id="{C79E7033-EF38-461C-9F98-B19270369FA3}"/>
                </a:ext>
              </a:extLst>
            </p:cNvPr>
            <p:cNvCxnSpPr/>
            <p:nvPr/>
          </p:nvCxnSpPr>
          <p:spPr bwMode="auto">
            <a:xfrm flipV="1">
              <a:off x="6413168" y="310694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sp>
          <p:nvSpPr>
            <p:cNvPr id="43" name="Rectangle 42">
              <a:extLst>
                <a:ext uri="{FF2B5EF4-FFF2-40B4-BE49-F238E27FC236}">
                  <a16:creationId xmlns:a16="http://schemas.microsoft.com/office/drawing/2014/main" id="{C77CEE82-FD3F-404D-ACE7-08B2FAA00D75}"/>
                </a:ext>
              </a:extLst>
            </p:cNvPr>
            <p:cNvSpPr/>
            <p:nvPr/>
          </p:nvSpPr>
          <p:spPr>
            <a:xfrm>
              <a:off x="6427788" y="3047886"/>
              <a:ext cx="333746"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1" i="1" u="none" strike="noStrike" kern="1200" cap="none" spc="0" normalizeH="0" baseline="0" noProof="0" dirty="0">
                  <a:ln>
                    <a:noFill/>
                  </a:ln>
                  <a:solidFill>
                    <a:srgbClr val="00B050"/>
                  </a:solidFill>
                  <a:effectLst/>
                  <a:uLnTx/>
                  <a:uFillTx/>
                  <a:latin typeface="Tahoma" pitchFamily="34" charset="0"/>
                  <a:ea typeface="+mn-ea"/>
                  <a:cs typeface="Tahoma" pitchFamily="34" charset="0"/>
                </a:rPr>
                <a:t>+1</a:t>
              </a:r>
              <a:endParaRPr kumimoji="0" lang="fr-FR" sz="800" b="1" i="0" u="none" strike="noStrike" kern="1200" cap="none" spc="0" normalizeH="0" baseline="0" noProof="0" dirty="0">
                <a:ln>
                  <a:noFill/>
                </a:ln>
                <a:solidFill>
                  <a:srgbClr val="00B050"/>
                </a:solidFill>
                <a:effectLst/>
                <a:uLnTx/>
                <a:uFillTx/>
                <a:latin typeface="Tahoma" pitchFamily="34" charset="0"/>
                <a:ea typeface="+mn-ea"/>
                <a:cs typeface="Arial" charset="0"/>
              </a:endParaRPr>
            </a:p>
          </p:txBody>
        </p:sp>
      </p:grpSp>
      <p:sp>
        <p:nvSpPr>
          <p:cNvPr id="44" name="Rectangle 61">
            <a:extLst>
              <a:ext uri="{FF2B5EF4-FFF2-40B4-BE49-F238E27FC236}">
                <a16:creationId xmlns:a16="http://schemas.microsoft.com/office/drawing/2014/main" id="{5090ABD5-7A8B-4A54-BB06-1BA503C50F80}"/>
              </a:ext>
            </a:extLst>
          </p:cNvPr>
          <p:cNvSpPr/>
          <p:nvPr/>
        </p:nvSpPr>
        <p:spPr>
          <a:xfrm>
            <a:off x="8639043" y="2127053"/>
            <a:ext cx="649949" cy="21544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Non posé</a:t>
            </a:r>
            <a:endParaRPr kumimoji="0" lang="fr-FR" sz="20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45" name="Rectangle 61">
            <a:extLst>
              <a:ext uri="{FF2B5EF4-FFF2-40B4-BE49-F238E27FC236}">
                <a16:creationId xmlns:a16="http://schemas.microsoft.com/office/drawing/2014/main" id="{CE4C9FF8-49AB-4B8C-9596-6F1797731AD7}"/>
              </a:ext>
            </a:extLst>
          </p:cNvPr>
          <p:cNvSpPr/>
          <p:nvPr/>
        </p:nvSpPr>
        <p:spPr>
          <a:xfrm>
            <a:off x="8639043" y="2841428"/>
            <a:ext cx="649949" cy="21544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Non posé</a:t>
            </a:r>
            <a:endParaRPr kumimoji="0" lang="fr-FR" sz="20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46" name="Rectangle 61">
            <a:extLst>
              <a:ext uri="{FF2B5EF4-FFF2-40B4-BE49-F238E27FC236}">
                <a16:creationId xmlns:a16="http://schemas.microsoft.com/office/drawing/2014/main" id="{D350797C-AEE0-43CB-9D88-CEAC73A3B242}"/>
              </a:ext>
            </a:extLst>
          </p:cNvPr>
          <p:cNvSpPr/>
          <p:nvPr/>
        </p:nvSpPr>
        <p:spPr>
          <a:xfrm>
            <a:off x="8639043" y="3546278"/>
            <a:ext cx="649949" cy="21544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Non posé</a:t>
            </a:r>
            <a:endParaRPr kumimoji="0" lang="fr-FR" sz="20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47" name="Rectangle 61">
            <a:extLst>
              <a:ext uri="{FF2B5EF4-FFF2-40B4-BE49-F238E27FC236}">
                <a16:creationId xmlns:a16="http://schemas.microsoft.com/office/drawing/2014/main" id="{6D829C55-9D35-4078-A236-3E74ADAF95E1}"/>
              </a:ext>
            </a:extLst>
          </p:cNvPr>
          <p:cNvSpPr/>
          <p:nvPr/>
        </p:nvSpPr>
        <p:spPr>
          <a:xfrm>
            <a:off x="8639043" y="4279703"/>
            <a:ext cx="649949" cy="21544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Tahoma" pitchFamily="34" charset="0"/>
                <a:ea typeface="+mn-ea"/>
                <a:cs typeface="Arial" charset="0"/>
              </a:rPr>
              <a:t>Non posé</a:t>
            </a:r>
            <a:endParaRPr kumimoji="0" lang="fr-FR" sz="20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pic>
        <p:nvPicPr>
          <p:cNvPr id="32" name="Image 31" descr="Une image contenant texte, clipart&#10;&#10;Description générée automatiquement">
            <a:extLst>
              <a:ext uri="{FF2B5EF4-FFF2-40B4-BE49-F238E27FC236}">
                <a16:creationId xmlns:a16="http://schemas.microsoft.com/office/drawing/2014/main" id="{4DA1EFF9-9018-CB44-BAE5-7F286ABD0B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779" y="1208148"/>
            <a:ext cx="612000" cy="612000"/>
          </a:xfrm>
          <a:prstGeom prst="rect">
            <a:avLst/>
          </a:prstGeom>
        </p:spPr>
      </p:pic>
    </p:spTree>
    <p:extLst>
      <p:ext uri="{BB962C8B-B14F-4D97-AF65-F5344CB8AC3E}">
        <p14:creationId xmlns:p14="http://schemas.microsoft.com/office/powerpoint/2010/main" val="2117958384"/>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7333" name="Group 133"/>
          <p:cNvGraphicFramePr>
            <a:graphicFrameLocks noGrp="1"/>
          </p:cNvGraphicFramePr>
          <p:nvPr/>
        </p:nvGraphicFramePr>
        <p:xfrm>
          <a:off x="692150" y="304317"/>
          <a:ext cx="9213850" cy="477838"/>
        </p:xfrm>
        <a:graphic>
          <a:graphicData uri="http://schemas.openxmlformats.org/drawingml/2006/table">
            <a:tbl>
              <a:tblPr/>
              <a:tblGrid>
                <a:gridCol w="9213850">
                  <a:extLst>
                    <a:ext uri="{9D8B030D-6E8A-4147-A177-3AD203B41FA5}">
                      <a16:colId xmlns:a16="http://schemas.microsoft.com/office/drawing/2014/main" val="20000"/>
                    </a:ext>
                  </a:extLst>
                </a:gridCol>
              </a:tblGrid>
              <a:tr h="477838">
                <a:tc>
                  <a:txBody>
                    <a:bodyPr/>
                    <a:lstStyle/>
                    <a:p>
                      <a:pPr marL="0" marR="0" indent="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Les opinions sur le système démocratique </a:t>
                      </a:r>
                      <a:endParaRPr lang="fr-FR" sz="3200" b="0" dirty="0">
                        <a:solidFill>
                          <a:srgbClr val="FFFFFF"/>
                        </a:solidFill>
                      </a:endParaRPr>
                    </a:p>
                  </a:txBody>
                  <a:tcPr anchor="ctr" horzOverflow="overflow">
                    <a:lnL>
                      <a:noFill/>
                    </a:lnL>
                    <a:lnR>
                      <a:noFill/>
                    </a:lnR>
                    <a:lnT>
                      <a:noFill/>
                    </a:lnT>
                    <a:lnB>
                      <a:noFill/>
                    </a:lnB>
                    <a:lnTlToBr>
                      <a:noFill/>
                    </a:lnTlToBr>
                    <a:lnBlToTr>
                      <a:noFill/>
                    </a:lnBlToTr>
                    <a:solidFill>
                      <a:schemeClr val="tx2">
                        <a:lumMod val="75000"/>
                        <a:lumOff val="25000"/>
                      </a:schemeClr>
                    </a:solidFill>
                  </a:tcPr>
                </a:tc>
                <a:extLst>
                  <a:ext uri="{0D108BD9-81ED-4DB2-BD59-A6C34878D82A}">
                    <a16:rowId xmlns:a16="http://schemas.microsoft.com/office/drawing/2014/main" val="10000"/>
                  </a:ext>
                </a:extLst>
              </a:tr>
            </a:tbl>
          </a:graphicData>
        </a:graphic>
      </p:graphicFrame>
      <p:sp>
        <p:nvSpPr>
          <p:cNvPr id="19" name="=affich5" hidden="1"/>
          <p:cNvSpPr>
            <a:spLocks noChangeArrowheads="1"/>
          </p:cNvSpPr>
          <p:nvPr/>
        </p:nvSpPr>
        <p:spPr bwMode="auto">
          <a:xfrm>
            <a:off x="7666769" y="1940619"/>
            <a:ext cx="241201" cy="237349"/>
          </a:xfrm>
          <a:prstGeom prst="rect">
            <a:avLst/>
          </a:prstGeom>
          <a:solidFill>
            <a:srgbClr val="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900" b="0" i="1" u="none" strike="noStrike" kern="0" cap="none" spc="0" normalizeH="0" baseline="0" noProof="0" dirty="0">
              <a:ln>
                <a:noFill/>
              </a:ln>
              <a:solidFill>
                <a:prstClr val="black"/>
              </a:solidFill>
              <a:effectLst/>
              <a:uLnTx/>
              <a:uFillTx/>
              <a:latin typeface="Arial"/>
              <a:ea typeface="Tahoma" pitchFamily="34" charset="0"/>
              <a:cs typeface="Tahoma" pitchFamily="34" charset="0"/>
            </a:endParaRPr>
          </a:p>
        </p:txBody>
      </p:sp>
      <p:sp>
        <p:nvSpPr>
          <p:cNvPr id="31" name="Espace réservé du texte 2"/>
          <p:cNvSpPr txBox="1">
            <a:spLocks/>
          </p:cNvSpPr>
          <p:nvPr>
            <p:custDataLst>
              <p:tags r:id="rId1"/>
            </p:custDataLst>
          </p:nvPr>
        </p:nvSpPr>
        <p:spPr>
          <a:xfrm>
            <a:off x="1777041" y="780386"/>
            <a:ext cx="7988061" cy="418686"/>
          </a:xfrm>
          <a:prstGeom prst="rect">
            <a:avLst/>
          </a:prstGeom>
          <a:no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Q56 : Certaines opinions sont parfois exprimées au sujet du système politique démocratique.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000" b="0" i="0" u="none" strike="noStrike" kern="120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rPr>
              <a:t>Veuillez me dire, à chaque fois, si vous êtes tout à fait d’accord, plutôt d’accord, plutôt pas d’accord ou pas du tout d’accord.</a:t>
            </a:r>
          </a:p>
        </p:txBody>
      </p:sp>
      <p:graphicFrame>
        <p:nvGraphicFramePr>
          <p:cNvPr id="28" name="Tableau 27">
            <a:extLst>
              <a:ext uri="{FF2B5EF4-FFF2-40B4-BE49-F238E27FC236}">
                <a16:creationId xmlns:a16="http://schemas.microsoft.com/office/drawing/2014/main" id="{2CDB785C-D297-4138-A96C-13B7DA4A89A6}"/>
              </a:ext>
            </a:extLst>
          </p:cNvPr>
          <p:cNvGraphicFramePr>
            <a:graphicFrameLocks noGrp="1"/>
          </p:cNvGraphicFramePr>
          <p:nvPr>
            <p:extLst>
              <p:ext uri="{D42A27DB-BD31-4B8C-83A1-F6EECF244321}">
                <p14:modId xmlns:p14="http://schemas.microsoft.com/office/powerpoint/2010/main" val="165273409"/>
              </p:ext>
            </p:extLst>
          </p:nvPr>
        </p:nvGraphicFramePr>
        <p:xfrm>
          <a:off x="545592" y="1915504"/>
          <a:ext cx="9062915" cy="4518303"/>
        </p:xfrm>
        <a:graphic>
          <a:graphicData uri="http://schemas.openxmlformats.org/drawingml/2006/table">
            <a:tbl>
              <a:tblPr>
                <a:tableStyleId>{5C22544A-7EE6-4342-B048-85BDC9FD1C3A}</a:tableStyleId>
              </a:tblPr>
              <a:tblGrid>
                <a:gridCol w="2583784">
                  <a:extLst>
                    <a:ext uri="{9D8B030D-6E8A-4147-A177-3AD203B41FA5}">
                      <a16:colId xmlns:a16="http://schemas.microsoft.com/office/drawing/2014/main" val="4061785253"/>
                    </a:ext>
                  </a:extLst>
                </a:gridCol>
                <a:gridCol w="1332081">
                  <a:extLst>
                    <a:ext uri="{9D8B030D-6E8A-4147-A177-3AD203B41FA5}">
                      <a16:colId xmlns:a16="http://schemas.microsoft.com/office/drawing/2014/main" val="2281626971"/>
                    </a:ext>
                  </a:extLst>
                </a:gridCol>
                <a:gridCol w="1029410">
                  <a:extLst>
                    <a:ext uri="{9D8B030D-6E8A-4147-A177-3AD203B41FA5}">
                      <a16:colId xmlns:a16="http://schemas.microsoft.com/office/drawing/2014/main" val="582503800"/>
                    </a:ext>
                  </a:extLst>
                </a:gridCol>
                <a:gridCol w="1029410">
                  <a:extLst>
                    <a:ext uri="{9D8B030D-6E8A-4147-A177-3AD203B41FA5}">
                      <a16:colId xmlns:a16="http://schemas.microsoft.com/office/drawing/2014/main" val="4251480744"/>
                    </a:ext>
                  </a:extLst>
                </a:gridCol>
                <a:gridCol w="1029410">
                  <a:extLst>
                    <a:ext uri="{9D8B030D-6E8A-4147-A177-3AD203B41FA5}">
                      <a16:colId xmlns:a16="http://schemas.microsoft.com/office/drawing/2014/main" val="789682629"/>
                    </a:ext>
                  </a:extLst>
                </a:gridCol>
                <a:gridCol w="1029410">
                  <a:extLst>
                    <a:ext uri="{9D8B030D-6E8A-4147-A177-3AD203B41FA5}">
                      <a16:colId xmlns:a16="http://schemas.microsoft.com/office/drawing/2014/main" val="1358923703"/>
                    </a:ext>
                  </a:extLst>
                </a:gridCol>
                <a:gridCol w="1029410">
                  <a:extLst>
                    <a:ext uri="{9D8B030D-6E8A-4147-A177-3AD203B41FA5}">
                      <a16:colId xmlns:a16="http://schemas.microsoft.com/office/drawing/2014/main" val="2598273893"/>
                    </a:ext>
                  </a:extLst>
                </a:gridCol>
              </a:tblGrid>
              <a:tr h="373658">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000" b="0" i="0" u="none" strike="noStrike">
                        <a:solidFill>
                          <a:srgbClr val="000000"/>
                        </a:solidFill>
                        <a:effectLst/>
                        <a:latin typeface="Tahoma" panose="020B0604030504040204" pitchFamily="34" charset="0"/>
                      </a:endParaRP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Total</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France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Allemagne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Royaume-Uni</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a:solidFill>
                            <a:srgbClr val="000000"/>
                          </a:solidFill>
                          <a:effectLst/>
                          <a:latin typeface="Tahoma" panose="020B0604030504040204" pitchFamily="34" charset="0"/>
                        </a:rPr>
                        <a:t>Italie</a:t>
                      </a:r>
                    </a:p>
                  </a:txBody>
                  <a:tcPr marL="9525" marR="9525" marT="9525" marB="0" anchor="ctr">
                    <a:lnL w="12700" cmpd="sng">
                      <a:noFill/>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08998"/>
                  </a:ext>
                </a:extLst>
              </a:tr>
              <a:tr h="411480">
                <a:tc rowSpan="2">
                  <a:txBody>
                    <a:bodyPr/>
                    <a:lstStyle/>
                    <a:p>
                      <a:pPr algn="r" fontAlgn="ctr">
                        <a:lnSpc>
                          <a:spcPts val="1050"/>
                        </a:lnSpc>
                      </a:pPr>
                      <a:r>
                        <a:rPr lang="fr-FR" sz="1050" b="0" i="0" u="none" strike="noStrike" dirty="0">
                          <a:solidFill>
                            <a:srgbClr val="404040"/>
                          </a:solidFill>
                          <a:effectLst/>
                          <a:latin typeface="Tahoma" panose="020B0604030504040204" pitchFamily="34" charset="0"/>
                        </a:rPr>
                        <a:t>C'est utile de voter car c'est par les élections que l'on peut faire évoluer les choses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81%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80%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86%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82%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72307"/>
                  </a:ext>
                </a:extLst>
              </a:tr>
              <a:tr h="411480">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310786"/>
                  </a:ext>
                </a:extLst>
              </a:tr>
              <a:tr h="411480">
                <a:tc rowSpan="2">
                  <a:txBody>
                    <a:bodyPr/>
                    <a:lstStyle/>
                    <a:p>
                      <a:pPr algn="r" fontAlgn="ctr">
                        <a:lnSpc>
                          <a:spcPts val="1050"/>
                        </a:lnSpc>
                      </a:pPr>
                      <a:r>
                        <a:rPr lang="fr-FR" sz="1050" b="0" i="0" u="none" strike="noStrike" dirty="0">
                          <a:solidFill>
                            <a:srgbClr val="404040"/>
                          </a:solidFill>
                          <a:effectLst/>
                          <a:latin typeface="Tahoma" panose="020B0604030504040204" pitchFamily="34" charset="0"/>
                        </a:rPr>
                        <a:t>Le régime démocratique est irremplaçable, c'est le meilleur système possible</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76%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80%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561833"/>
                  </a:ext>
                </a:extLst>
              </a:tr>
              <a:tr h="411480">
                <a:tc vMerge="1">
                  <a:txBody>
                    <a:bodyPr/>
                    <a:lstStyle/>
                    <a:p>
                      <a:endParaRPr lang="fr-F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19%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20%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a:solidFill>
                            <a:srgbClr val="000000"/>
                          </a:solidFill>
                          <a:effectLst/>
                          <a:latin typeface="Tahoma" panose="020B0604030504040204" pitchFamily="34" charset="0"/>
                        </a:rPr>
                        <a:t>18%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465050"/>
                  </a:ext>
                </a:extLst>
              </a:tr>
              <a:tr h="411480">
                <a:tc rowSpan="2">
                  <a:txBody>
                    <a:bodyPr/>
                    <a:lstStyle/>
                    <a:p>
                      <a:pPr algn="r" fontAlgn="ctr">
                        <a:lnSpc>
                          <a:spcPts val="1050"/>
                        </a:lnSpc>
                      </a:pPr>
                      <a:r>
                        <a:rPr lang="fr-FR" sz="1050" b="0" i="0" u="none" strike="noStrike" dirty="0">
                          <a:solidFill>
                            <a:srgbClr val="404040"/>
                          </a:solidFill>
                          <a:effectLst/>
                          <a:latin typeface="Tahoma" panose="020B0604030504040204" pitchFamily="34" charset="0"/>
                        </a:rPr>
                        <a:t>La démocratie fonctionnerait mieux en France/Allemagne/Royaume-Uni/Italie si les organisations de la société civile (associations, syndicats) étaient davantage associées à toutes les grandes décisions politiques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kern="1200" dirty="0">
                          <a:solidFill>
                            <a:srgbClr val="000000"/>
                          </a:solidFill>
                          <a:effectLst/>
                          <a:latin typeface="Tahoma" panose="020B0604030504040204" pitchFamily="34" charset="0"/>
                          <a:ea typeface="+mn-ea"/>
                          <a:cs typeface="+mn-cs"/>
                        </a:rPr>
                        <a:t>64%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72%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0301324"/>
                  </a:ext>
                </a:extLst>
              </a:tr>
              <a:tr h="411480">
                <a:tc vMerge="1">
                  <a:txBody>
                    <a:bodyPr/>
                    <a:lstStyle/>
                    <a:p>
                      <a:pPr algn="r" fontAlgn="ct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kern="1200" dirty="0">
                          <a:solidFill>
                            <a:srgbClr val="000000"/>
                          </a:solidFill>
                          <a:effectLst/>
                          <a:latin typeface="Tahoma" panose="020B0604030504040204" pitchFamily="34" charset="0"/>
                          <a:ea typeface="+mn-ea"/>
                          <a:cs typeface="+mn-cs"/>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99666"/>
                  </a:ext>
                </a:extLst>
              </a:tr>
              <a:tr h="411480">
                <a:tc rowSpan="2">
                  <a:txBody>
                    <a:bodyPr/>
                    <a:lstStyle/>
                    <a:p>
                      <a:pPr algn="r" fontAlgn="ctr">
                        <a:lnSpc>
                          <a:spcPts val="1050"/>
                        </a:lnSpc>
                      </a:pPr>
                      <a:r>
                        <a:rPr lang="fr-FR" sz="1050" b="0" i="0" u="none" strike="noStrike" dirty="0">
                          <a:solidFill>
                            <a:srgbClr val="404040"/>
                          </a:solidFill>
                          <a:effectLst/>
                          <a:latin typeface="Tahoma" panose="020B0604030504040204" pitchFamily="34" charset="0"/>
                        </a:rPr>
                        <a:t>La démocratie fonctionnerait mieux en France/Allemagne/Royaume-Uni/Italie si les citoyens étaient associés de manière directe (pétitions, tirage au sort) à toutes les grandes décisions politiques</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kern="1200" dirty="0">
                          <a:solidFill>
                            <a:srgbClr val="000000"/>
                          </a:solidFill>
                          <a:effectLst/>
                          <a:latin typeface="Tahoma" panose="020B0604030504040204" pitchFamily="34" charset="0"/>
                          <a:ea typeface="+mn-ea"/>
                          <a:cs typeface="+mn-cs"/>
                        </a:rPr>
                        <a:t>66%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000000"/>
                          </a:solidFill>
                          <a:effectLst/>
                          <a:latin typeface="Tahoma" panose="020B0604030504040204" pitchFamily="34" charset="0"/>
                        </a:rPr>
                        <a:t>69%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68%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836624"/>
                  </a:ext>
                </a:extLst>
              </a:tr>
              <a:tr h="411480">
                <a:tc vMerge="1">
                  <a:txBody>
                    <a:bodyPr/>
                    <a:lstStyle/>
                    <a:p>
                      <a:pPr algn="r" fontAlgn="ct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1" i="0" u="none" strike="noStrike" kern="1200" dirty="0">
                          <a:solidFill>
                            <a:srgbClr val="000000"/>
                          </a:solidFill>
                          <a:effectLst/>
                          <a:latin typeface="Tahoma" panose="020B0604030504040204" pitchFamily="34" charset="0"/>
                          <a:ea typeface="+mn-ea"/>
                          <a:cs typeface="+mn-cs"/>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32%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29%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750178"/>
                  </a:ext>
                </a:extLst>
              </a:tr>
              <a:tr h="411480">
                <a:tc rowSpan="2">
                  <a:txBody>
                    <a:bodyPr/>
                    <a:lstStyle/>
                    <a:p>
                      <a:pPr algn="r" fontAlgn="ctr">
                        <a:lnSpc>
                          <a:spcPts val="1050"/>
                        </a:lnSpc>
                      </a:pPr>
                      <a:r>
                        <a:rPr lang="fr-FR" sz="1050" b="0" i="0" u="none" strike="noStrike" dirty="0">
                          <a:solidFill>
                            <a:srgbClr val="404040"/>
                          </a:solidFill>
                          <a:effectLst/>
                          <a:latin typeface="Tahoma" panose="020B0604030504040204" pitchFamily="34" charset="0"/>
                        </a:rPr>
                        <a:t>En démocratie rien n'avance, il vaudrait mieux moins de démocratie mais plus d'efficacité</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1" i="0" u="none" strike="noStrike" dirty="0">
                          <a:solidFill>
                            <a:srgbClr val="404040"/>
                          </a:solidFill>
                          <a:effectLst/>
                          <a:latin typeface="Tahoma" panose="020B0604030504040204" pitchFamily="34" charset="0"/>
                        </a:rPr>
                        <a:t>%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38%</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42%</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35%</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000000"/>
                          </a:solidFill>
                          <a:effectLst/>
                          <a:latin typeface="Tahoma" panose="020B0604030504040204" pitchFamily="34" charset="0"/>
                        </a:rPr>
                        <a:t>37%</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2921673"/>
                  </a:ext>
                </a:extLst>
              </a:tr>
              <a:tr h="411480">
                <a:tc vMerge="1">
                  <a:txBody>
                    <a:bodyPr/>
                    <a:lstStyle/>
                    <a:p>
                      <a:pPr algn="r" fontAlgn="ctr"/>
                      <a:endParaRPr lang="fr-FR" sz="1200" b="0" i="0" u="none" strike="noStrike" dirty="0">
                        <a:solidFill>
                          <a:srgbClr val="404040"/>
                        </a:solidFill>
                        <a:effectLst/>
                        <a:latin typeface="Tahoma" panose="020B0604030504040204" pitchFamily="34" charset="0"/>
                      </a:endParaRP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1100" b="0" i="0" u="none" strike="noStrike" dirty="0">
                          <a:solidFill>
                            <a:srgbClr val="404040"/>
                          </a:solidFill>
                          <a:effectLst/>
                          <a:latin typeface="Tahoma" panose="020B0604030504040204" pitchFamily="34" charset="0"/>
                        </a:rPr>
                        <a:t>% Pas d’accord</a:t>
                      </a:r>
                    </a:p>
                  </a:txBody>
                  <a:tcPr marL="9525" marR="9525" marT="9525"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000000"/>
                          </a:solidFill>
                          <a:effectLst/>
                          <a:latin typeface="Tahoma" panose="020B0604030504040204" pitchFamily="34" charset="0"/>
                          <a:ea typeface="+mn-ea"/>
                          <a:cs typeface="+mn-cs"/>
                        </a:rPr>
                        <a:t>56%</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50%</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59%</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54%</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a:solidFill>
                            <a:srgbClr val="000000"/>
                          </a:solidFill>
                          <a:effectLst/>
                          <a:latin typeface="Tahoma" panose="020B0604030504040204" pitchFamily="34" charset="0"/>
                        </a:rPr>
                        <a:t>61%</a:t>
                      </a:r>
                    </a:p>
                  </a:txBody>
                  <a:tcPr marL="7620" marR="7620" marT="762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4417561"/>
                  </a:ext>
                </a:extLst>
              </a:tr>
            </a:tbl>
          </a:graphicData>
        </a:graphic>
      </p:graphicFrame>
      <p:pic>
        <p:nvPicPr>
          <p:cNvPr id="13" name="Image 4" descr="Une image contenant texte, clipart&#10;&#10;Description générée automatiquement">
            <a:extLst>
              <a:ext uri="{FF2B5EF4-FFF2-40B4-BE49-F238E27FC236}">
                <a16:creationId xmlns:a16="http://schemas.microsoft.com/office/drawing/2014/main" id="{26E53CEA-C127-4CFA-B3CF-D908C2DBE8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1101" y="1373541"/>
            <a:ext cx="612000" cy="612000"/>
          </a:xfrm>
          <a:prstGeom prst="rect">
            <a:avLst/>
          </a:prstGeom>
        </p:spPr>
      </p:pic>
      <p:pic>
        <p:nvPicPr>
          <p:cNvPr id="14" name="Image 8">
            <a:extLst>
              <a:ext uri="{FF2B5EF4-FFF2-40B4-BE49-F238E27FC236}">
                <a16:creationId xmlns:a16="http://schemas.microsoft.com/office/drawing/2014/main" id="{C202AD4C-DDB7-4E0E-91A2-7B36D2B070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3527" y="1373541"/>
            <a:ext cx="612000" cy="612000"/>
          </a:xfrm>
          <a:prstGeom prst="rect">
            <a:avLst/>
          </a:prstGeom>
        </p:spPr>
      </p:pic>
      <p:pic>
        <p:nvPicPr>
          <p:cNvPr id="15" name="Image 10">
            <a:extLst>
              <a:ext uri="{FF2B5EF4-FFF2-40B4-BE49-F238E27FC236}">
                <a16:creationId xmlns:a16="http://schemas.microsoft.com/office/drawing/2014/main" id="{E8B6428B-C3B7-484B-B52B-CFA0AB4988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2314" y="1373541"/>
            <a:ext cx="612000" cy="612000"/>
          </a:xfrm>
          <a:prstGeom prst="rect">
            <a:avLst/>
          </a:prstGeom>
        </p:spPr>
      </p:pic>
      <p:pic>
        <p:nvPicPr>
          <p:cNvPr id="16" name="Image 12" descr="Une image contenant texte, clipart&#10;&#10;Description générée automatiquement">
            <a:extLst>
              <a:ext uri="{FF2B5EF4-FFF2-40B4-BE49-F238E27FC236}">
                <a16:creationId xmlns:a16="http://schemas.microsoft.com/office/drawing/2014/main" id="{3C6A81A0-06C6-482A-856E-41A471BDC2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94739" y="1373541"/>
            <a:ext cx="612000" cy="612000"/>
          </a:xfrm>
          <a:prstGeom prst="rect">
            <a:avLst/>
          </a:prstGeom>
        </p:spPr>
      </p:pic>
      <p:pic>
        <p:nvPicPr>
          <p:cNvPr id="17" name="Image 14">
            <a:extLst>
              <a:ext uri="{FF2B5EF4-FFF2-40B4-BE49-F238E27FC236}">
                <a16:creationId xmlns:a16="http://schemas.microsoft.com/office/drawing/2014/main" id="{C4760F34-6114-4F14-B416-B069958A73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69888" y="1378834"/>
            <a:ext cx="612000" cy="612000"/>
          </a:xfrm>
          <a:prstGeom prst="rect">
            <a:avLst/>
          </a:prstGeom>
        </p:spPr>
      </p:pic>
      <p:graphicFrame>
        <p:nvGraphicFramePr>
          <p:cNvPr id="2" name="Tabela 1">
            <a:extLst>
              <a:ext uri="{FF2B5EF4-FFF2-40B4-BE49-F238E27FC236}">
                <a16:creationId xmlns:a16="http://schemas.microsoft.com/office/drawing/2014/main" id="{3F66DDE2-AC06-40D6-9509-F27E48F59A7E}"/>
              </a:ext>
            </a:extLst>
          </p:cNvPr>
          <p:cNvGraphicFramePr>
            <a:graphicFrameLocks noGrp="1"/>
          </p:cNvGraphicFramePr>
          <p:nvPr/>
        </p:nvGraphicFramePr>
        <p:xfrm>
          <a:off x="6447501" y="5599280"/>
          <a:ext cx="297428" cy="811352"/>
        </p:xfrm>
        <a:graphic>
          <a:graphicData uri="http://schemas.openxmlformats.org/drawingml/2006/table">
            <a:tbl>
              <a:tblPr/>
              <a:tblGrid>
                <a:gridCol w="297428">
                  <a:extLst>
                    <a:ext uri="{9D8B030D-6E8A-4147-A177-3AD203B41FA5}">
                      <a16:colId xmlns:a16="http://schemas.microsoft.com/office/drawing/2014/main" val="1156772565"/>
                    </a:ext>
                  </a:extLst>
                </a:gridCol>
              </a:tblGrid>
              <a:tr h="405676">
                <a:tc>
                  <a:txBody>
                    <a:bodyPr/>
                    <a:lstStyle/>
                    <a:p>
                      <a:pPr algn="l" fontAlgn="ctr"/>
                      <a:r>
                        <a:rPr lang="fr-FR" sz="800" b="1" i="0" u="none" strike="noStrike" dirty="0">
                          <a:solidFill>
                            <a:srgbClr val="00B050"/>
                          </a:solidFill>
                          <a:effectLst/>
                          <a:latin typeface="Tahoma" panose="020B0604030504040204" pitchFamily="34" charset="0"/>
                        </a:rPr>
                        <a:t>+1</a:t>
                      </a:r>
                    </a:p>
                  </a:txBody>
                  <a:tcPr marL="7620" marR="7620" marT="7620" marB="0" anchor="ctr">
                    <a:lnL>
                      <a:noFill/>
                    </a:lnL>
                    <a:lnR>
                      <a:noFill/>
                    </a:lnR>
                    <a:lnT>
                      <a:noFill/>
                    </a:lnT>
                    <a:lnB>
                      <a:noFill/>
                    </a:lnB>
                  </a:tcPr>
                </a:tc>
                <a:extLst>
                  <a:ext uri="{0D108BD9-81ED-4DB2-BD59-A6C34878D82A}">
                    <a16:rowId xmlns:a16="http://schemas.microsoft.com/office/drawing/2014/main" val="2730242249"/>
                  </a:ext>
                </a:extLst>
              </a:tr>
              <a:tr h="405676">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1432379656"/>
                  </a:ext>
                </a:extLst>
              </a:tr>
            </a:tbl>
          </a:graphicData>
        </a:graphic>
      </p:graphicFrame>
      <p:cxnSp>
        <p:nvCxnSpPr>
          <p:cNvPr id="20" name="Connecteur droit avec flèche 73">
            <a:extLst>
              <a:ext uri="{FF2B5EF4-FFF2-40B4-BE49-F238E27FC236}">
                <a16:creationId xmlns:a16="http://schemas.microsoft.com/office/drawing/2014/main" id="{8A1B610B-5DF4-47AF-AC03-15DA992C77E7}"/>
              </a:ext>
            </a:extLst>
          </p:cNvPr>
          <p:cNvCxnSpPr/>
          <p:nvPr/>
        </p:nvCxnSpPr>
        <p:spPr bwMode="auto">
          <a:xfrm flipV="1">
            <a:off x="6308410" y="5731962"/>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1" name="Connecteur droit avec flèche 65">
            <a:extLst>
              <a:ext uri="{FF2B5EF4-FFF2-40B4-BE49-F238E27FC236}">
                <a16:creationId xmlns:a16="http://schemas.microsoft.com/office/drawing/2014/main" id="{4C47929C-1CEC-4FAD-9CEB-EC2EB7B56D31}"/>
              </a:ext>
            </a:extLst>
          </p:cNvPr>
          <p:cNvCxnSpPr/>
          <p:nvPr/>
        </p:nvCxnSpPr>
        <p:spPr bwMode="auto">
          <a:xfrm>
            <a:off x="6303549" y="61687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graphicFrame>
        <p:nvGraphicFramePr>
          <p:cNvPr id="22" name="Tabela 21">
            <a:extLst>
              <a:ext uri="{FF2B5EF4-FFF2-40B4-BE49-F238E27FC236}">
                <a16:creationId xmlns:a16="http://schemas.microsoft.com/office/drawing/2014/main" id="{D3CB61C7-D85A-4570-84EE-D8F2AFE4009E}"/>
              </a:ext>
            </a:extLst>
          </p:cNvPr>
          <p:cNvGraphicFramePr>
            <a:graphicFrameLocks noGrp="1"/>
          </p:cNvGraphicFramePr>
          <p:nvPr/>
        </p:nvGraphicFramePr>
        <p:xfrm>
          <a:off x="7485624" y="5599280"/>
          <a:ext cx="297428" cy="811352"/>
        </p:xfrm>
        <a:graphic>
          <a:graphicData uri="http://schemas.openxmlformats.org/drawingml/2006/table">
            <a:tbl>
              <a:tblPr/>
              <a:tblGrid>
                <a:gridCol w="297428">
                  <a:extLst>
                    <a:ext uri="{9D8B030D-6E8A-4147-A177-3AD203B41FA5}">
                      <a16:colId xmlns:a16="http://schemas.microsoft.com/office/drawing/2014/main" val="1156772565"/>
                    </a:ext>
                  </a:extLst>
                </a:gridCol>
              </a:tblGrid>
              <a:tr h="405676">
                <a:tc>
                  <a:txBody>
                    <a:bodyPr/>
                    <a:lstStyle/>
                    <a:p>
                      <a:pPr algn="l" fontAlgn="ctr"/>
                      <a:r>
                        <a:rPr lang="fr-FR" sz="800" b="1" i="0" u="none" strike="noStrike" dirty="0">
                          <a:solidFill>
                            <a:srgbClr val="DD4B5A"/>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2730242249"/>
                  </a:ext>
                </a:extLst>
              </a:tr>
              <a:tr h="405676">
                <a:tc>
                  <a:txBody>
                    <a:bodyPr/>
                    <a:lstStyle/>
                    <a:p>
                      <a:pPr algn="l" fontAlgn="ctr"/>
                      <a:r>
                        <a:rPr lang="fr-FR" sz="800" b="1" i="0" u="none" strike="noStrike" dirty="0">
                          <a:solidFill>
                            <a:srgbClr val="00B050"/>
                          </a:solidFill>
                          <a:effectLst/>
                          <a:latin typeface="Tahoma" panose="020B0604030504040204" pitchFamily="34" charset="0"/>
                        </a:rPr>
                        <a:t>+2</a:t>
                      </a:r>
                    </a:p>
                  </a:txBody>
                  <a:tcPr marL="7620" marR="7620" marT="7620" marB="0" anchor="ctr">
                    <a:lnL>
                      <a:noFill/>
                    </a:lnL>
                    <a:lnR>
                      <a:noFill/>
                    </a:lnR>
                    <a:lnT>
                      <a:noFill/>
                    </a:lnT>
                    <a:lnB>
                      <a:noFill/>
                    </a:lnB>
                  </a:tcPr>
                </a:tc>
                <a:extLst>
                  <a:ext uri="{0D108BD9-81ED-4DB2-BD59-A6C34878D82A}">
                    <a16:rowId xmlns:a16="http://schemas.microsoft.com/office/drawing/2014/main" val="1432379656"/>
                  </a:ext>
                </a:extLst>
              </a:tr>
            </a:tbl>
          </a:graphicData>
        </a:graphic>
      </p:graphicFrame>
      <p:graphicFrame>
        <p:nvGraphicFramePr>
          <p:cNvPr id="23" name="Tabela 22">
            <a:extLst>
              <a:ext uri="{FF2B5EF4-FFF2-40B4-BE49-F238E27FC236}">
                <a16:creationId xmlns:a16="http://schemas.microsoft.com/office/drawing/2014/main" id="{0ECD86E2-9064-4F31-9876-7933ED1B1D28}"/>
              </a:ext>
            </a:extLst>
          </p:cNvPr>
          <p:cNvGraphicFramePr>
            <a:graphicFrameLocks noGrp="1"/>
          </p:cNvGraphicFramePr>
          <p:nvPr/>
        </p:nvGraphicFramePr>
        <p:xfrm>
          <a:off x="8530028" y="5599280"/>
          <a:ext cx="297428" cy="811352"/>
        </p:xfrm>
        <a:graphic>
          <a:graphicData uri="http://schemas.openxmlformats.org/drawingml/2006/table">
            <a:tbl>
              <a:tblPr/>
              <a:tblGrid>
                <a:gridCol w="297428">
                  <a:extLst>
                    <a:ext uri="{9D8B030D-6E8A-4147-A177-3AD203B41FA5}">
                      <a16:colId xmlns:a16="http://schemas.microsoft.com/office/drawing/2014/main" val="1156772565"/>
                    </a:ext>
                  </a:extLst>
                </a:gridCol>
              </a:tblGrid>
              <a:tr h="405676">
                <a:tc>
                  <a:txBody>
                    <a:bodyPr/>
                    <a:lstStyle/>
                    <a:p>
                      <a:pPr algn="l" fontAlgn="ctr"/>
                      <a:r>
                        <a:rPr lang="fr-FR" sz="800" b="1" i="0" u="none" strike="noStrike" dirty="0">
                          <a:solidFill>
                            <a:srgbClr val="DD4B5A"/>
                          </a:solidFill>
                          <a:effectLst/>
                          <a:latin typeface="Tahoma" panose="020B0604030504040204" pitchFamily="34" charset="0"/>
                        </a:rPr>
                        <a:t>-3</a:t>
                      </a:r>
                    </a:p>
                  </a:txBody>
                  <a:tcPr marL="7620" marR="7620" marT="7620" marB="0" anchor="ctr">
                    <a:lnL>
                      <a:noFill/>
                    </a:lnL>
                    <a:lnR>
                      <a:noFill/>
                    </a:lnR>
                    <a:lnT>
                      <a:noFill/>
                    </a:lnT>
                    <a:lnB>
                      <a:noFill/>
                    </a:lnB>
                  </a:tcPr>
                </a:tc>
                <a:extLst>
                  <a:ext uri="{0D108BD9-81ED-4DB2-BD59-A6C34878D82A}">
                    <a16:rowId xmlns:a16="http://schemas.microsoft.com/office/drawing/2014/main" val="2730242249"/>
                  </a:ext>
                </a:extLst>
              </a:tr>
              <a:tr h="405676">
                <a:tc>
                  <a:txBody>
                    <a:bodyPr/>
                    <a:lstStyle/>
                    <a:p>
                      <a:pPr algn="l" fontAlgn="ctr"/>
                      <a:r>
                        <a:rPr lang="fr-FR" sz="800" b="1" i="0" u="none" strike="noStrike" dirty="0">
                          <a:solidFill>
                            <a:srgbClr val="000000"/>
                          </a:solidFill>
                          <a:effectLst/>
                          <a:latin typeface="Tahoma" panose="020B060403050404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432379656"/>
                  </a:ext>
                </a:extLst>
              </a:tr>
            </a:tbl>
          </a:graphicData>
        </a:graphic>
      </p:graphicFrame>
      <p:cxnSp>
        <p:nvCxnSpPr>
          <p:cNvPr id="24" name="Connecteur droit avec flèche 65">
            <a:extLst>
              <a:ext uri="{FF2B5EF4-FFF2-40B4-BE49-F238E27FC236}">
                <a16:creationId xmlns:a16="http://schemas.microsoft.com/office/drawing/2014/main" id="{66129C54-6F77-4133-84E7-C469F8CE4D17}"/>
              </a:ext>
            </a:extLst>
          </p:cNvPr>
          <p:cNvCxnSpPr/>
          <p:nvPr/>
        </p:nvCxnSpPr>
        <p:spPr bwMode="auto">
          <a:xfrm>
            <a:off x="7336483" y="57623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5" name="Connecteur droit avec flèche 73">
            <a:extLst>
              <a:ext uri="{FF2B5EF4-FFF2-40B4-BE49-F238E27FC236}">
                <a16:creationId xmlns:a16="http://schemas.microsoft.com/office/drawing/2014/main" id="{51D9577E-8BB1-4AC4-AD36-AF0916FEAB7E}"/>
              </a:ext>
            </a:extLst>
          </p:cNvPr>
          <p:cNvCxnSpPr/>
          <p:nvPr/>
        </p:nvCxnSpPr>
        <p:spPr bwMode="auto">
          <a:xfrm flipV="1">
            <a:off x="7341344" y="6146828"/>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cxnSp>
        <p:nvCxnSpPr>
          <p:cNvPr id="26" name="Connecteur droit avec flèche 65">
            <a:extLst>
              <a:ext uri="{FF2B5EF4-FFF2-40B4-BE49-F238E27FC236}">
                <a16:creationId xmlns:a16="http://schemas.microsoft.com/office/drawing/2014/main" id="{A4C2F913-D5EA-483A-941A-5C811204A9AA}"/>
              </a:ext>
            </a:extLst>
          </p:cNvPr>
          <p:cNvCxnSpPr/>
          <p:nvPr/>
        </p:nvCxnSpPr>
        <p:spPr bwMode="auto">
          <a:xfrm>
            <a:off x="8377883" y="5762327"/>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27" name="Connecteur droit avec flèche 48">
            <a:extLst>
              <a:ext uri="{FF2B5EF4-FFF2-40B4-BE49-F238E27FC236}">
                <a16:creationId xmlns:a16="http://schemas.microsoft.com/office/drawing/2014/main" id="{36174C3A-1858-43BF-815D-EE38A5C17495}"/>
              </a:ext>
            </a:extLst>
          </p:cNvPr>
          <p:cNvCxnSpPr/>
          <p:nvPr/>
        </p:nvCxnSpPr>
        <p:spPr bwMode="auto">
          <a:xfrm rot="2700000" flipV="1">
            <a:off x="8359878" y="6162855"/>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chemeClr val="accent1">
                <a:lumMod val="25000"/>
              </a:schemeClr>
            </a:solidFill>
            <a:prstDash val="solid"/>
            <a:miter lim="800000"/>
            <a:headEnd type="none" w="med" len="med"/>
            <a:tailEnd type="arrow"/>
          </a:ln>
          <a:effectLst/>
        </p:spPr>
      </p:cxnSp>
      <p:grpSp>
        <p:nvGrpSpPr>
          <p:cNvPr id="29" name="Groupe 178">
            <a:extLst>
              <a:ext uri="{FF2B5EF4-FFF2-40B4-BE49-F238E27FC236}">
                <a16:creationId xmlns:a16="http://schemas.microsoft.com/office/drawing/2014/main" id="{426D08A2-A23B-4602-AAB6-E3F3C1ACD415}"/>
              </a:ext>
            </a:extLst>
          </p:cNvPr>
          <p:cNvGrpSpPr/>
          <p:nvPr/>
        </p:nvGrpSpPr>
        <p:grpSpPr>
          <a:xfrm>
            <a:off x="6301618" y="6438122"/>
            <a:ext cx="2786465" cy="215444"/>
            <a:chOff x="6180269" y="5701497"/>
            <a:chExt cx="2786465" cy="215444"/>
          </a:xfrm>
        </p:grpSpPr>
        <p:sp>
          <p:nvSpPr>
            <p:cNvPr id="30" name="ZoneTexte 144">
              <a:extLst>
                <a:ext uri="{FF2B5EF4-FFF2-40B4-BE49-F238E27FC236}">
                  <a16:creationId xmlns:a16="http://schemas.microsoft.com/office/drawing/2014/main" id="{6743EA68-968F-480E-BDFC-1C171FAB5210}"/>
                </a:ext>
              </a:extLst>
            </p:cNvPr>
            <p:cNvSpPr txBox="1"/>
            <p:nvPr/>
          </p:nvSpPr>
          <p:spPr>
            <a:xfrm>
              <a:off x="6438478" y="5701497"/>
              <a:ext cx="2528256" cy="215444"/>
            </a:xfrm>
            <a:prstGeom prst="rect">
              <a:avLst/>
            </a:prstGeom>
            <a:noFill/>
          </p:spPr>
          <p:txBody>
            <a:bodyPr wrap="none" rtlCol="0">
              <a:spAutoFit/>
            </a:bodyPr>
            <a:lstStyle/>
            <a:p>
              <a:pPr algn="ctr">
                <a:defRPr/>
              </a:pPr>
              <a:r>
                <a:rPr lang="fr-FR" sz="800" b="0" dirty="0"/>
                <a:t>Comparatif par rapport à la vague 11 (février 2020)</a:t>
              </a:r>
            </a:p>
          </p:txBody>
        </p:sp>
        <p:cxnSp>
          <p:nvCxnSpPr>
            <p:cNvPr id="32" name="Connecteur droit avec flèche 161">
              <a:extLst>
                <a:ext uri="{FF2B5EF4-FFF2-40B4-BE49-F238E27FC236}">
                  <a16:creationId xmlns:a16="http://schemas.microsoft.com/office/drawing/2014/main" id="{8DB1E3D7-E699-4B7D-8819-7175370F3AFB}"/>
                </a:ext>
              </a:extLst>
            </p:cNvPr>
            <p:cNvCxnSpPr/>
            <p:nvPr/>
          </p:nvCxnSpPr>
          <p:spPr bwMode="auto">
            <a:xfrm>
              <a:off x="6320276"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E40546"/>
              </a:solidFill>
              <a:prstDash val="solid"/>
              <a:miter lim="800000"/>
              <a:headEnd type="none" w="med" len="med"/>
              <a:tailEnd type="arrow"/>
            </a:ln>
            <a:effectLst/>
          </p:spPr>
        </p:cxnSp>
        <p:cxnSp>
          <p:nvCxnSpPr>
            <p:cNvPr id="33" name="Connecteur droit avec flèche 176">
              <a:extLst>
                <a:ext uri="{FF2B5EF4-FFF2-40B4-BE49-F238E27FC236}">
                  <a16:creationId xmlns:a16="http://schemas.microsoft.com/office/drawing/2014/main" id="{D331F6AC-53B4-4240-88C4-489048DD8596}"/>
                </a:ext>
              </a:extLst>
            </p:cNvPr>
            <p:cNvCxnSpPr/>
            <p:nvPr/>
          </p:nvCxnSpPr>
          <p:spPr bwMode="auto">
            <a:xfrm flipV="1">
              <a:off x="6180269" y="5748834"/>
              <a:ext cx="120770" cy="120770"/>
            </a:xfrm>
            <a:prstGeom prst="straightConnector1">
              <a:avLst/>
            </a:prstGeom>
            <a:gradFill rotWithShape="1">
              <a:gsLst>
                <a:gs pos="0">
                  <a:schemeClr val="bg1"/>
                </a:gs>
                <a:gs pos="100000">
                  <a:srgbClr val="EAEAEA"/>
                </a:gs>
              </a:gsLst>
              <a:path path="rect">
                <a:fillToRect l="50000" t="50000" r="50000" b="50000"/>
              </a:path>
            </a:gradFill>
            <a:ln w="19050" cap="flat" cmpd="sng" algn="ctr">
              <a:solidFill>
                <a:srgbClr val="00B050"/>
              </a:solidFill>
              <a:prstDash val="solid"/>
              <a:miter lim="800000"/>
              <a:headEnd type="none" w="med" len="med"/>
              <a:tailEnd type="arrow"/>
            </a:ln>
            <a:effectLst/>
          </p:spPr>
        </p:cxnSp>
      </p:grpSp>
      <p:grpSp>
        <p:nvGrpSpPr>
          <p:cNvPr id="34" name="Groupe 33">
            <a:extLst>
              <a:ext uri="{FF2B5EF4-FFF2-40B4-BE49-F238E27FC236}">
                <a16:creationId xmlns:a16="http://schemas.microsoft.com/office/drawing/2014/main" id="{13FF1986-C678-4AD0-B02B-3ECAEA4A2E28}"/>
              </a:ext>
            </a:extLst>
          </p:cNvPr>
          <p:cNvGrpSpPr/>
          <p:nvPr/>
        </p:nvGrpSpPr>
        <p:grpSpPr>
          <a:xfrm>
            <a:off x="727555" y="820927"/>
            <a:ext cx="982374" cy="360000"/>
            <a:chOff x="727555" y="820927"/>
            <a:chExt cx="982374" cy="360000"/>
          </a:xfrm>
        </p:grpSpPr>
        <p:sp>
          <p:nvSpPr>
            <p:cNvPr id="35" name="Espace réservé du texte 4">
              <a:extLst>
                <a:ext uri="{FF2B5EF4-FFF2-40B4-BE49-F238E27FC236}">
                  <a16:creationId xmlns:a16="http://schemas.microsoft.com/office/drawing/2014/main" id="{A7421825-908A-4C9F-9B0F-36252D561889}"/>
                </a:ext>
              </a:extLst>
            </p:cNvPr>
            <p:cNvSpPr txBox="1">
              <a:spLocks/>
            </p:cNvSpPr>
            <p:nvPr>
              <p:custDataLst>
                <p:tags r:id="rId2"/>
              </p:custDataLst>
            </p:nvPr>
          </p:nvSpPr>
          <p:spPr>
            <a:xfrm>
              <a:off x="1001987" y="838264"/>
              <a:ext cx="707942" cy="304699"/>
            </a:xfrm>
            <a:prstGeom prst="rect">
              <a:avLst/>
            </a:prstGeom>
            <a:solidFill>
              <a:srgbClr val="FCB711"/>
            </a:solidFill>
          </p:spPr>
          <p:txBody>
            <a:bodyPr vert="horz" wrap="square" lIns="91440" tIns="0" rIns="91440" bIns="0" rtlCol="0">
              <a:spAutoFit/>
            </a:bodyPr>
            <a:lstStyle/>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7558</a:t>
              </a:r>
            </a:p>
            <a:p>
              <a:pPr marL="85725" marR="0" lvl="0" indent="-857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900" b="0" i="1" u="none" strike="noStrike" kern="1200" cap="none" spc="0" normalizeH="0" baseline="0" noProof="0" dirty="0">
                  <a:ln>
                    <a:noFill/>
                  </a:ln>
                  <a:solidFill>
                    <a:srgbClr val="CC0000"/>
                  </a:solidFill>
                  <a:effectLst/>
                  <a:uLnTx/>
                  <a:uFillTx/>
                  <a:latin typeface="Tahoma" pitchFamily="34" charset="0"/>
                  <a:ea typeface="Tahoma" pitchFamily="34" charset="0"/>
                  <a:cs typeface="Tahoma" pitchFamily="34" charset="0"/>
                </a:rPr>
                <a:t>  individus </a:t>
              </a:r>
            </a:p>
          </p:txBody>
        </p:sp>
        <p:pic>
          <p:nvPicPr>
            <p:cNvPr id="36" name="Picture 2" descr="C:\Users\NicoC\Desktop\CEVIPOF\sample-01.png">
              <a:extLst>
                <a:ext uri="{FF2B5EF4-FFF2-40B4-BE49-F238E27FC236}">
                  <a16:creationId xmlns:a16="http://schemas.microsoft.com/office/drawing/2014/main" id="{0B6E6B23-E218-4B94-992C-75539868BD29}"/>
                </a:ext>
              </a:extLst>
            </p:cNvPr>
            <p:cNvPicPr>
              <a:picLocks noChangeAspect="1" noChangeArrowheads="1"/>
            </p:cNvPicPr>
            <p:nvPr/>
          </p:nvPicPr>
          <p:blipFill>
            <a:blip r:embed="rId10" cstate="print"/>
            <a:srcRect/>
            <a:stretch>
              <a:fillRect/>
            </a:stretch>
          </p:blipFill>
          <p:spPr bwMode="auto">
            <a:xfrm>
              <a:off x="727555" y="820927"/>
              <a:ext cx="369256" cy="360000"/>
            </a:xfrm>
            <a:prstGeom prst="rect">
              <a:avLst/>
            </a:prstGeom>
            <a:noFill/>
          </p:spPr>
        </p:pic>
      </p:grpSp>
    </p:spTree>
    <p:extLst>
      <p:ext uri="{BB962C8B-B14F-4D97-AF65-F5344CB8AC3E}">
        <p14:creationId xmlns:p14="http://schemas.microsoft.com/office/powerpoint/2010/main" val="3713393656"/>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725" y="1589088"/>
            <a:ext cx="1818126" cy="3170099"/>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0" b="1" i="0" u="none" strike="noStrike" kern="1200" cap="none" spc="0" normalizeH="0" baseline="0" noProof="0" dirty="0">
                <a:ln>
                  <a:noFill/>
                </a:ln>
                <a:solidFill>
                  <a:srgbClr val="FFFFFF"/>
                </a:solidFill>
                <a:effectLst/>
                <a:uLnTx/>
                <a:uFillTx/>
                <a:latin typeface="Tahoma" pitchFamily="34" charset="0"/>
                <a:ea typeface="+mn-ea"/>
                <a:cs typeface="Arial" charset="0"/>
              </a:rPr>
              <a:t>8</a:t>
            </a:r>
          </a:p>
        </p:txBody>
      </p:sp>
      <p:sp>
        <p:nvSpPr>
          <p:cNvPr id="31747" name="Rectangle 3"/>
          <p:cNvSpPr>
            <a:spLocks noChangeArrowheads="1"/>
          </p:cNvSpPr>
          <p:nvPr/>
        </p:nvSpPr>
        <p:spPr bwMode="auto">
          <a:xfrm>
            <a:off x="1341438" y="3602038"/>
            <a:ext cx="8564562" cy="517525"/>
          </a:xfrm>
          <a:prstGeom prst="rect">
            <a:avLst/>
          </a:prstGeom>
          <a:solidFill>
            <a:schemeClr val="tx1">
              <a:lumMod val="75000"/>
              <a:lumOff val="25000"/>
            </a:schemeClr>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kern="1200" cap="none" spc="0" normalizeH="0" baseline="0" noProof="0" dirty="0">
                <a:ln>
                  <a:noFill/>
                </a:ln>
                <a:solidFill>
                  <a:srgbClr val="FFFFFF"/>
                </a:solidFill>
                <a:effectLst/>
                <a:uLnTx/>
                <a:uFillTx/>
                <a:latin typeface="Arial" charset="0"/>
                <a:ea typeface="+mn-ea"/>
                <a:cs typeface="Arial" charset="0"/>
              </a:rPr>
              <a:t>La perception de la crise sanitaire et de sa gestion</a:t>
            </a:r>
          </a:p>
        </p:txBody>
      </p:sp>
      <p:sp>
        <p:nvSpPr>
          <p:cNvPr id="12" name="Rectangle 2"/>
          <p:cNvSpPr>
            <a:spLocks noChangeArrowheads="1"/>
          </p:cNvSpPr>
          <p:nvPr/>
        </p:nvSpPr>
        <p:spPr bwMode="auto">
          <a:xfrm>
            <a:off x="1341438" y="4116388"/>
            <a:ext cx="8564562" cy="360000"/>
          </a:xfrm>
          <a:prstGeom prst="rect">
            <a:avLst/>
          </a:prstGeom>
          <a:solidFill>
            <a:srgbClr val="FCB711"/>
          </a:solid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58608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0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01.xml><?xml version="1.0" encoding="utf-8"?>
<p:tagLst xmlns:a="http://schemas.openxmlformats.org/drawingml/2006/main" xmlns:r="http://schemas.openxmlformats.org/officeDocument/2006/relationships" xmlns:p="http://schemas.openxmlformats.org/presentationml/2006/main">
  <p:tag name="IS_MAIN_SHAPE" val="True"/>
  <p:tag name="OUTPUT_ID" val="f136aa20-dd72-4226-b407-4d9810e72c7a"/>
</p:tagLst>
</file>

<file path=ppt/tags/tag10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03.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04.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0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06.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07.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08.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09.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1.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10.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11.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1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13.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14.xml><?xml version="1.0" encoding="utf-8"?>
<p:tagLst xmlns:a="http://schemas.openxmlformats.org/drawingml/2006/main" xmlns:r="http://schemas.openxmlformats.org/officeDocument/2006/relationships" xmlns:p="http://schemas.openxmlformats.org/presentationml/2006/main">
  <p:tag name="ROW_MAX" val="3"/>
  <p:tag name="COLUMN_MAX" val="1"/>
  <p:tag name="IS_MAIN_SHAPE" val="True"/>
  <p:tag name="OUTPUT_ID" val="517e6394-7db9-426f-bef8-85fc1e6cf61c"/>
</p:tagLst>
</file>

<file path=ppt/tags/tag11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16.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17.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18.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19.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2.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2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21.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2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23.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24.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2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26.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27.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28.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29.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3.xml><?xml version="1.0" encoding="utf-8"?>
<p:tagLst xmlns:a="http://schemas.openxmlformats.org/drawingml/2006/main" xmlns:r="http://schemas.openxmlformats.org/officeDocument/2006/relationships" xmlns:p="http://schemas.openxmlformats.org/presentationml/2006/main">
  <p:tag name="IS_MAIN_SHAPE" val="True"/>
  <p:tag name="ROW_MAX" val="100"/>
  <p:tag name="COLUMN_MAX" val="5"/>
  <p:tag name="OUTPUT_ID" val="33192766-89b2-48ce-881b-36efe6e5971d"/>
</p:tagLst>
</file>

<file path=ppt/tags/tag130.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31.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3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33.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3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35.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36.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37.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38.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39.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4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41.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42.xml><?xml version="1.0" encoding="utf-8"?>
<p:tagLst xmlns:a="http://schemas.openxmlformats.org/drawingml/2006/main" xmlns:r="http://schemas.openxmlformats.org/officeDocument/2006/relationships" xmlns:p="http://schemas.openxmlformats.org/presentationml/2006/main">
  <p:tag name="ROW_MAX" val="100"/>
  <p:tag name="COLUMN_MAX" val="2"/>
  <p:tag name="IS_MAIN_SHAPE" val="True"/>
  <p:tag name="OUTPUT_ID" val="fa8556a4-a4b6-4d32-abbc-69b9c10ac355"/>
</p:tagLst>
</file>

<file path=ppt/tags/tag143.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4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4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46.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47.xml><?xml version="1.0" encoding="utf-8"?>
<p:tagLst xmlns:a="http://schemas.openxmlformats.org/drawingml/2006/main" xmlns:r="http://schemas.openxmlformats.org/officeDocument/2006/relationships" xmlns:p="http://schemas.openxmlformats.org/presentationml/2006/main">
  <p:tag name="IS_MAIN_SHAPE" val="True"/>
  <p:tag name="OUTPUT_ID" val="b9e6ad10-fb16-434c-a416-82245924e993"/>
</p:tagLst>
</file>

<file path=ppt/tags/tag148.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49.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5.xml><?xml version="1.0" encoding="utf-8"?>
<p:tagLst xmlns:a="http://schemas.openxmlformats.org/drawingml/2006/main" xmlns:r="http://schemas.openxmlformats.org/officeDocument/2006/relationships" xmlns:p="http://schemas.openxmlformats.org/presentationml/2006/main">
  <p:tag name="IS_MAIN_SHAPE" val="True"/>
  <p:tag name="OUTPUT_ID" val="e38c42bf-e779-4e75-b452-42494b627b51"/>
</p:tagLst>
</file>

<file path=ppt/tags/tag15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51.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52.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53.xml><?xml version="1.0" encoding="utf-8"?>
<p:tagLst xmlns:a="http://schemas.openxmlformats.org/drawingml/2006/main" xmlns:r="http://schemas.openxmlformats.org/officeDocument/2006/relationships" xmlns:p="http://schemas.openxmlformats.org/presentationml/2006/main">
  <p:tag name="IS_MAIN_SHAPE" val="True"/>
  <p:tag name="OUTPUT_ID" val="b9e6ad10-fb16-434c-a416-82245924e993"/>
</p:tagLst>
</file>

<file path=ppt/tags/tag15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5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56.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57.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58.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59.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6.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60.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61.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62.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63.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6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65.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66.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67.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68.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69.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7.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7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71.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7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73.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7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75.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76.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77.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78.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79.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8.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8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81.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8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83.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8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85.xml><?xml version="1.0" encoding="utf-8"?>
<p:tagLst xmlns:a="http://schemas.openxmlformats.org/drawingml/2006/main" xmlns:r="http://schemas.openxmlformats.org/officeDocument/2006/relationships" xmlns:p="http://schemas.openxmlformats.org/presentationml/2006/main">
  <p:tag name="ROW_MAX" val="100"/>
  <p:tag name="COLUMN_MAX" val="2"/>
  <p:tag name="IS_MAIN_SHAPE" val="True"/>
  <p:tag name="OUTPUT_ID" val="fa8556a4-a4b6-4d32-abbc-69b9c10ac355"/>
</p:tagLst>
</file>

<file path=ppt/tags/tag186.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87.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88.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89.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9.xml><?xml version="1.0" encoding="utf-8"?>
<p:tagLst xmlns:a="http://schemas.openxmlformats.org/drawingml/2006/main" xmlns:r="http://schemas.openxmlformats.org/officeDocument/2006/relationships" xmlns:p="http://schemas.openxmlformats.org/presentationml/2006/main">
  <p:tag name="ROW_MAX" val="3"/>
  <p:tag name="COLUMN_MAX" val="1"/>
  <p:tag name="IS_MAIN_SHAPE" val="True"/>
  <p:tag name="OUTPUT_ID" val="517e6394-7db9-426f-bef8-85fc1e6cf61c"/>
</p:tagLst>
</file>

<file path=ppt/tags/tag19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91.xml><?xml version="1.0" encoding="utf-8"?>
<p:tagLst xmlns:a="http://schemas.openxmlformats.org/drawingml/2006/main" xmlns:r="http://schemas.openxmlformats.org/officeDocument/2006/relationships" xmlns:p="http://schemas.openxmlformats.org/presentationml/2006/main">
  <p:tag name="ROW_MAX" val="100"/>
  <p:tag name="COLUMN_MAX" val="2"/>
  <p:tag name="IS_MAIN_SHAPE" val="True"/>
  <p:tag name="OUTPUT_ID" val="fa8556a4-a4b6-4d32-abbc-69b9c10ac355"/>
</p:tagLst>
</file>

<file path=ppt/tags/tag192.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93.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94.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95.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196.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97.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198.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199.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2.xml><?xml version="1.0" encoding="utf-8"?>
<p:tagLst xmlns:a="http://schemas.openxmlformats.org/drawingml/2006/main" xmlns:r="http://schemas.openxmlformats.org/officeDocument/2006/relationships" xmlns:p="http://schemas.openxmlformats.org/presentationml/2006/main">
  <p:tag name="IS_MAIN_SHAPE" val="True"/>
  <p:tag name="COLUMN_MAX" val="1"/>
  <p:tag name="OUTPUT_ID" val="30b53779-3040-419e-b153-f774e5dd64a0"/>
</p:tagLst>
</file>

<file path=ppt/tags/tag2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0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01.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20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03.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04.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20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06.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207.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08.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209.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21.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1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11.xml><?xml version="1.0" encoding="utf-8"?>
<p:tagLst xmlns:a="http://schemas.openxmlformats.org/drawingml/2006/main" xmlns:r="http://schemas.openxmlformats.org/officeDocument/2006/relationships" xmlns:p="http://schemas.openxmlformats.org/presentationml/2006/main">
  <p:tag name="IS_MAIN_SHAPE" val="True"/>
  <p:tag name="OUTPUT_ID" val="b9e6ad10-fb16-434c-a416-82245924e993"/>
</p:tagLst>
</file>

<file path=ppt/tags/tag21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13.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21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15.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216.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17.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218.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19.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22.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22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21.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22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23.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2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2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26.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227.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28.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23.xml><?xml version="1.0" encoding="utf-8"?>
<p:tagLst xmlns:a="http://schemas.openxmlformats.org/drawingml/2006/main" xmlns:r="http://schemas.openxmlformats.org/officeDocument/2006/relationships" xmlns:p="http://schemas.openxmlformats.org/presentationml/2006/main">
  <p:tag name="ROW_MAX" val="3"/>
  <p:tag name="COLUMN_MAX" val="1"/>
  <p:tag name="IS_MAIN_SHAPE" val="True"/>
  <p:tag name="OUTPUT_ID" val="517e6394-7db9-426f-bef8-85fc1e6cf61c"/>
</p:tagLst>
</file>

<file path=ppt/tags/tag2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6.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27.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8.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29.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3.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3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31.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32.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33.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3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35.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36.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37.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38.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39.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4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41.xml><?xml version="1.0" encoding="utf-8"?>
<p:tagLst xmlns:a="http://schemas.openxmlformats.org/drawingml/2006/main" xmlns:r="http://schemas.openxmlformats.org/officeDocument/2006/relationships" xmlns:p="http://schemas.openxmlformats.org/presentationml/2006/main">
  <p:tag name="IS_MAIN_SHAPE" val="True"/>
  <p:tag name="OUTPUT_ID" val="b9e6ad10-fb16-434c-a416-82245924e993"/>
</p:tagLst>
</file>

<file path=ppt/tags/tag4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43.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44.xml><?xml version="1.0" encoding="utf-8"?>
<p:tagLst xmlns:a="http://schemas.openxmlformats.org/drawingml/2006/main" xmlns:r="http://schemas.openxmlformats.org/officeDocument/2006/relationships" xmlns:p="http://schemas.openxmlformats.org/presentationml/2006/main">
  <p:tag name="IS_MAIN_SHAPE" val="True"/>
  <p:tag name="OUTPUT_ID" val="f136aa20-dd72-4226-b407-4d9810e72c7a"/>
</p:tagLst>
</file>

<file path=ppt/tags/tag4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46.xml><?xml version="1.0" encoding="utf-8"?>
<p:tagLst xmlns:a="http://schemas.openxmlformats.org/drawingml/2006/main" xmlns:r="http://schemas.openxmlformats.org/officeDocument/2006/relationships" xmlns:p="http://schemas.openxmlformats.org/presentationml/2006/main">
  <p:tag name="IS_MAIN_SHAPE" val="True"/>
  <p:tag name="OUTPUT_ID" val="f136aa20-dd72-4226-b407-4d9810e72c7a"/>
</p:tagLst>
</file>

<file path=ppt/tags/tag47.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48.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49.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5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51.xml><?xml version="1.0" encoding="utf-8"?>
<p:tagLst xmlns:a="http://schemas.openxmlformats.org/drawingml/2006/main" xmlns:r="http://schemas.openxmlformats.org/officeDocument/2006/relationships" xmlns:p="http://schemas.openxmlformats.org/presentationml/2006/main">
  <p:tag name="IS_MAIN_SHAPE" val="True"/>
  <p:tag name="OUTPUT_ID" val="f136aa20-dd72-4226-b407-4d9810e72c7a"/>
</p:tagLst>
</file>

<file path=ppt/tags/tag5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53.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54.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55.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56.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57.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58.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59.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6.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6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61.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62.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63.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6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6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66.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67.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68.xml><?xml version="1.0" encoding="utf-8"?>
<p:tagLst xmlns:a="http://schemas.openxmlformats.org/drawingml/2006/main" xmlns:r="http://schemas.openxmlformats.org/officeDocument/2006/relationships" xmlns:p="http://schemas.openxmlformats.org/presentationml/2006/main">
  <p:tag name="IS_MAIN_SHAPE" val="True"/>
  <p:tag name="OUTPUT_ID" val="f136aa20-dd72-4226-b407-4d9810e72c7a"/>
</p:tagLst>
</file>

<file path=ppt/tags/tag69.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7.xml><?xml version="1.0" encoding="utf-8"?>
<p:tagLst xmlns:a="http://schemas.openxmlformats.org/drawingml/2006/main" xmlns:r="http://schemas.openxmlformats.org/officeDocument/2006/relationships" xmlns:p="http://schemas.openxmlformats.org/presentationml/2006/main">
  <p:tag name="IS_MAIN_SHAPE" val="True"/>
  <p:tag name="ROW_MAX" val="100"/>
  <p:tag name="COLUMN_MAX" val="5"/>
  <p:tag name="OUTPUT_ID" val="e38c42bf-e779-4e75-b452-42494b627b51"/>
</p:tagLst>
</file>

<file path=ppt/tags/tag7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71.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72.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73.xml><?xml version="1.0" encoding="utf-8"?>
<p:tagLst xmlns:a="http://schemas.openxmlformats.org/drawingml/2006/main" xmlns:r="http://schemas.openxmlformats.org/officeDocument/2006/relationships" xmlns:p="http://schemas.openxmlformats.org/presentationml/2006/main">
  <p:tag name="ROW_MAX" val="100"/>
  <p:tag name="COLUMN_MAX" val="2"/>
  <p:tag name="IS_MAIN_SHAPE" val="True"/>
  <p:tag name="OUTPUT_ID" val="fa8556a4-a4b6-4d32-abbc-69b9c10ac355"/>
</p:tagLst>
</file>

<file path=ppt/tags/tag7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7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76.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77.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78.xml><?xml version="1.0" encoding="utf-8"?>
<p:tagLst xmlns:a="http://schemas.openxmlformats.org/drawingml/2006/main" xmlns:r="http://schemas.openxmlformats.org/officeDocument/2006/relationships" xmlns:p="http://schemas.openxmlformats.org/presentationml/2006/main">
  <p:tag name="IS_MAIN_SHAPE" val="True"/>
  <p:tag name="ROW_MAX" val="5"/>
  <p:tag name="COLUMN_MAX" val="1"/>
  <p:tag name="OUTPUT_ID" val="db963d88-f842-49a3-8fd6-bddc56972a12"/>
</p:tagLst>
</file>

<file path=ppt/tags/tag79.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8.xml><?xml version="1.0" encoding="utf-8"?>
<p:tagLst xmlns:a="http://schemas.openxmlformats.org/drawingml/2006/main" xmlns:r="http://schemas.openxmlformats.org/officeDocument/2006/relationships" xmlns:p="http://schemas.openxmlformats.org/presentationml/2006/main">
  <p:tag name="IS_MAIN_SHAPE" val="True"/>
  <p:tag name="OUTPUT_ID" val="e38c42bf-e779-4e75-b452-42494b627b51"/>
</p:tagLst>
</file>

<file path=ppt/tags/tag8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81.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8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83.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84.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85.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86.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87.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88.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89.xml><?xml version="1.0" encoding="utf-8"?>
<p:tagLst xmlns:a="http://schemas.openxmlformats.org/drawingml/2006/main" xmlns:r="http://schemas.openxmlformats.org/officeDocument/2006/relationships" xmlns:p="http://schemas.openxmlformats.org/presentationml/2006/main">
  <p:tag name="ROW_MAX" val="100"/>
  <p:tag name="COLUMN_MAX" val="2"/>
  <p:tag name="IS_MAIN_SHAPE" val="True"/>
  <p:tag name="OUTPUT_ID" val="fa8556a4-a4b6-4d32-abbc-69b9c10ac355"/>
</p:tagLst>
</file>

<file path=ppt/tags/tag9.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90.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91.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92.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93.xml><?xml version="1.0" encoding="utf-8"?>
<p:tagLst xmlns:a="http://schemas.openxmlformats.org/drawingml/2006/main" xmlns:r="http://schemas.openxmlformats.org/officeDocument/2006/relationships" xmlns:p="http://schemas.openxmlformats.org/presentationml/2006/main">
  <p:tag name="IS_MAIN_SHAPE" val="True"/>
  <p:tag name="OUTPUT_ID" val="b9e6ad10-fb16-434c-a416-82245924e993"/>
</p:tagLst>
</file>

<file path=ppt/tags/tag94.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95.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ags/tag96.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97.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98.xml><?xml version="1.0" encoding="utf-8"?>
<p:tagLst xmlns:a="http://schemas.openxmlformats.org/drawingml/2006/main" xmlns:r="http://schemas.openxmlformats.org/officeDocument/2006/relationships" xmlns:p="http://schemas.openxmlformats.org/presentationml/2006/main">
  <p:tag name="IS_QUESTION_LABEL" val="True"/>
  <p:tag name="VALUE_0_0" val="whd_q19"/>
  <p:tag name="OUTPUT_ID" val="30b53779-3040-419e-b153-f774e5dd64a0"/>
</p:tagLst>
</file>

<file path=ppt/tags/tag99.xml><?xml version="1.0" encoding="utf-8"?>
<p:tagLst xmlns:a="http://schemas.openxmlformats.org/drawingml/2006/main" xmlns:r="http://schemas.openxmlformats.org/officeDocument/2006/relationships" xmlns:p="http://schemas.openxmlformats.org/presentationml/2006/main">
  <p:tag name="IS_BASE" val="True"/>
  <p:tag name="VALUE_0_0" val="wpt_u2_q19_c1_b4_x2"/>
  <p:tag name="OUTPUT_ID" val="30b53779-3040-419e-b153-f774e5dd64a0"/>
</p:tagLst>
</file>

<file path=ppt/theme/theme1.xml><?xml version="1.0" encoding="utf-8"?>
<a:theme xmlns:a="http://schemas.openxmlformats.org/drawingml/2006/main" name="PAGE DE GARDE">
  <a:themeElements>
    <a:clrScheme name="PAGE DE GAR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GE DE GAR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PAGE DE GAR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GE DE GAR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GE DE GAR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GE DE GAR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GE DE GAR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GE DE GAR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GE DE GAR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GE DE GAR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GE DE GAR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GE DE GAR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GE DE GAR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GE DE GAR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ésultats">
  <a:themeElements>
    <a:clrScheme name="1_Résulta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ésulta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1_Résulta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ésulta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ésulta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ésulta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ésulta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ésulta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ésulta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ésulta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ésulta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ésulta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ésulta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ésulta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Résultats suite ...">
  <a:themeElements>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ésultats suite ...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ésultats suite ...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ésultats suite ...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ésultats suite ...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ésultats suite ...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ésultats suite ...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ésultats suite ...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ésultats suite ...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ésultats suite ...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ésultats suite ...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ésultats suite ...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Résultats">
  <a:themeElements>
    <a:clrScheme name="1_Résulta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ésulta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1_Résulta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ésulta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ésulta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ésulta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ésulta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ésulta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ésulta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ésulta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ésulta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ésulta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ésulta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ésulta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Résultats">
  <a:themeElements>
    <a:clrScheme name="1_Résulta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ésulta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1_Résulta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ésulta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ésulta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ésulta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ésulta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ésulta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ésulta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ésulta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ésulta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ésulta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ésulta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ésulta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Résultats">
  <a:themeElements>
    <a:clrScheme name="1_Résulta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ésulta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1_Résulta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ésulta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ésulta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ésulta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ésulta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ésulta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ésulta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ésulta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ésulta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ésulta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ésulta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ésulta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Résultats">
  <a:themeElements>
    <a:clrScheme name="1_Résulta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ésulta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1_Résulta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ésulta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ésulta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ésulta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ésulta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ésulta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ésulta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ésulta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ésulta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ésulta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ésulta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ésulta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éthodologie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éthodologie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Méthodologie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éthodologie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éthodologie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éthodologie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éthodologie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éthodologie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éthodologie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éthodologie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Résultats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ésultats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éthodologie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éthodologie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1 6 " ? > < C o n t e x t F u n c t i o n s   x m l n s : d 1 = " h t t p : / / w w w . w 3 . o r g / 2 0 0 1 / X M L S c h e m a "   x m l n s : d 2 = " h t t p : / / s c h e m a s . m i c r o s o f t . c o m / 2 0 0 3 / 1 0 / S e r i a l i z a t i o n / A r r a y s "   x m l n s : i = " h t t p : / / w w w . w 3 . o r g / 2 0 0 1 / X M L S c h e m a - i n s t a n c e "   x m l n s = " h t t p : / / s c h e m a s . d a t a c o n t r a c t . o r g / 2 0 0 4 / 0 7 / T o o l s . C o m m a n d s " > < A s s e m b l y V e r s i o n V a l u e > 1 . 0 . 0 . 0 < / A s s e m b l y V e r s i o n V a l u e > < F u n c t i o n s > < d 2 : K e y V a l u e O f s t r i n g F u n c t i o n s _ S t j u 6 q 3 4 > < d 2 : K e y > I n s e r t < / d 2 : K e y > < d 2 : V a l u e > < _ f u n c t i o n s > < F u n c t i o n > < F u n c t i o n N a m e > A p p l y I n t e r i o r C o l o r S c h e m e < / F u n c t i o n N a m e > < T y p e N a m e   i : n i l = " t r u e " / > < _ p a r a m e t e r s / > < / F u n c t i o n > < / _ f u n c t i o n s > < / d 2 : V a l u e > < / d 2 : K e y V a l u e O f s t r i n g F u n c t i o n s _ S t j u 6 q 3 4 > < d 2 : K e y V a l u e O f s t r i n g F u n c t i o n s _ S t j u 6 q 3 4 > < d 2 : K e y > L o a d < / d 2 : K e y > < d 2 : V a l u e > < _ f u n c t i o n s > < F u n c t i o n > < F u n c t i o n N a m e > A p p l y I n t e r i o r C o l o r S c h e m e < / F u n c t i o n N a m e > < T y p e N a m e   i : n i l = " t r u e " / > < _ p a r a m e t e r s / > < / F u n c t i o n > < / _ f u n c t i o n s > < / d 2 : V a l u e > < / d 2 : K e y V a l u e O f s t r i n g F u n c t i o n s _ S t j u 6 q 3 4 > < / F u n c t i o n s > < / C o n t e x t F u n c t i o n s > 
</file>

<file path=customXml/item3.xml><?xml version="1.0" encoding="utf-8"?>
<ct:contentTypeSchema xmlns:ct="http://schemas.microsoft.com/office/2006/metadata/contentType" xmlns:ma="http://schemas.microsoft.com/office/2006/metadata/properties/metaAttributes" ct:_="" ma:_="" ma:contentTypeName="Document" ma:contentTypeID="0x0101005BAE91C4FBEC6D46A7764CFEF14980C8" ma:contentTypeVersion="11" ma:contentTypeDescription="Crée un document." ma:contentTypeScope="" ma:versionID="a8cb9c917f88ea6de19ca3a6abd38d10">
  <xsd:schema xmlns:xsd="http://www.w3.org/2001/XMLSchema" xmlns:xs="http://www.w3.org/2001/XMLSchema" xmlns:p="http://schemas.microsoft.com/office/2006/metadata/properties" xmlns:ns2="b0eaa1fd-d9a9-4d81-9540-d9413414388d" xmlns:ns3="f52e2ba2-7631-4357-87bb-7515671f5d98" targetNamespace="http://schemas.microsoft.com/office/2006/metadata/properties" ma:root="true" ma:fieldsID="9da1b479883f6b45a8838b5b301f0d82" ns2:_="" ns3:_="">
    <xsd:import namespace="b0eaa1fd-d9a9-4d81-9540-d9413414388d"/>
    <xsd:import namespace="f52e2ba2-7631-4357-87bb-7515671f5d9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eaa1fd-d9a9-4d81-9540-d941341438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2e2ba2-7631-4357-87bb-7515671f5d98"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1 6 " ? > < C o n t e x t F u n c t i o n s   x m l n s : d 1 = " h t t p : / / w w w . w 3 . o r g / 2 0 0 1 / X M L S c h e m a "   x m l n s : d 2 = " h t t p : / / s c h e m a s . m i c r o s o f t . c o m / 2 0 0 3 / 1 0 / S e r i a l i z a t i o n / A r r a y s "   x m l n s : i = " h t t p : / / w w w . w 3 . o r g / 2 0 0 1 / X M L S c h e m a - i n s t a n c e "   x m l n s = " h t t p : / / s c h e m a s . d a t a c o n t r a c t . o r g / 2 0 0 4 / 0 7 / T o o l s . C o m m a n d s " > < A s s e m b l y V e r s i o n V a l u e > 1 . 0 . 0 . 0 < / A s s e m b l y V e r s i o n V a l u e > < F u n c t i o n s > < d 2 : K e y V a l u e O f s t r i n g F u n c t i o n s _ S t j u 6 q 3 4 > < d 2 : K e y > I n s e r t < / d 2 : K e y > < d 2 : V a l u e > < _ f u n c t i o n s > < F u n c t i o n > < F u n c t i o n N a m e > A p p l y I n t e r i o r C o l o r S c h e m e < / F u n c t i o n N a m e > < T y p e N a m e   i : n i l = " t r u e " / > < _ p a r a m e t e r s / > < / F u n c t i o n > < / _ f u n c t i o n s > < / d 2 : V a l u e > < / d 2 : K e y V a l u e O f s t r i n g F u n c t i o n s _ S t j u 6 q 3 4 > < d 2 : K e y V a l u e O f s t r i n g F u n c t i o n s _ S t j u 6 q 3 4 > < d 2 : K e y > L o a d < / d 2 : K e y > < d 2 : V a l u e > < _ f u n c t i o n s > < F u n c t i o n > < F u n c t i o n N a m e > A p p l y I n t e r i o r C o l o r S c h e m e < / F u n c t i o n N a m e > < T y p e N a m e   i : n i l = " t r u e " / > < _ p a r a m e t e r s / > < / F u n c t i o n > < / _ f u n c t i o n s > < / d 2 : V a l u e > < / d 2 : K e y V a l u e O f s t r i n g F u n c t i o n s _ S t j u 6 q 3 4 > < / F u n c t i o n s > < / C o n t e x t F u n c t i o n 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F83E39-BEA5-435F-97CD-328BAFA4453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F2223CC-1BD3-4320-854D-7D1167CC4ADF}">
  <ds:schemaRefs>
    <ds:schemaRef ds:uri="http://www.w3.org/2001/XMLSchema"/>
    <ds:schemaRef ds:uri="http://schemas.microsoft.com/2003/10/Serialization/Arrays"/>
    <ds:schemaRef ds:uri="http://schemas.datacontract.org/2004/07/Tools.Commands"/>
  </ds:schemaRefs>
</ds:datastoreItem>
</file>

<file path=customXml/itemProps3.xml><?xml version="1.0" encoding="utf-8"?>
<ds:datastoreItem xmlns:ds="http://schemas.openxmlformats.org/officeDocument/2006/customXml" ds:itemID="{FE0F8844-818A-4450-92DF-100E4909B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eaa1fd-d9a9-4d81-9540-d9413414388d"/>
    <ds:schemaRef ds:uri="f52e2ba2-7631-4357-87bb-7515671f5d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2A949CD-341B-40B4-8F7A-9F17AD668094}">
  <ds:schemaRefs>
    <ds:schemaRef ds:uri="http://www.w3.org/2001/XMLSchema"/>
    <ds:schemaRef ds:uri="http://schemas.microsoft.com/2003/10/Serialization/Arrays"/>
    <ds:schemaRef ds:uri="http://schemas.datacontract.org/2004/07/Tools.Commands"/>
  </ds:schemaRefs>
</ds:datastoreItem>
</file>

<file path=customXml/itemProps5.xml><?xml version="1.0" encoding="utf-8"?>
<ds:datastoreItem xmlns:ds="http://schemas.openxmlformats.org/officeDocument/2006/customXml" ds:itemID="{D00D898B-2596-462F-B45E-098970E69F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98537</TotalTime>
  <Words>16931</Words>
  <Application>Microsoft Macintosh PowerPoint</Application>
  <PresentationFormat>Format A4 (210 x 297 mm)</PresentationFormat>
  <Paragraphs>5201</Paragraphs>
  <Slides>135</Slides>
  <Notes>103</Notes>
  <HiddenSlides>0</HiddenSlides>
  <MMClips>0</MMClips>
  <ScaleCrop>false</ScaleCrop>
  <HeadingPairs>
    <vt:vector size="6" baseType="variant">
      <vt:variant>
        <vt:lpstr>Polices utilisées</vt:lpstr>
      </vt:variant>
      <vt:variant>
        <vt:i4>8</vt:i4>
      </vt:variant>
      <vt:variant>
        <vt:lpstr>Thème</vt:lpstr>
      </vt:variant>
      <vt:variant>
        <vt:i4>7</vt:i4>
      </vt:variant>
      <vt:variant>
        <vt:lpstr>Titres des diapositives</vt:lpstr>
      </vt:variant>
      <vt:variant>
        <vt:i4>135</vt:i4>
      </vt:variant>
    </vt:vector>
  </HeadingPairs>
  <TitlesOfParts>
    <vt:vector size="150" baseType="lpstr">
      <vt:lpstr>Arial</vt:lpstr>
      <vt:lpstr>Arial Black</vt:lpstr>
      <vt:lpstr>Calibri</vt:lpstr>
      <vt:lpstr>Open Sans</vt:lpstr>
      <vt:lpstr>Squada One</vt:lpstr>
      <vt:lpstr>Tahoma</vt:lpstr>
      <vt:lpstr>Times New Roman</vt:lpstr>
      <vt:lpstr>Webdings</vt:lpstr>
      <vt:lpstr>PAGE DE GARDE</vt:lpstr>
      <vt:lpstr>1_Résultats</vt:lpstr>
      <vt:lpstr>4_Résultats suite ...</vt:lpstr>
      <vt:lpstr>2_Résultats</vt:lpstr>
      <vt:lpstr>3_Résultats</vt:lpstr>
      <vt:lpstr>4_Résultats</vt:lpstr>
      <vt:lpstr>5_Résultats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opinion way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opinionway</dc:creator>
  <cp:lastModifiedBy>Katherine Hamilton</cp:lastModifiedBy>
  <cp:revision>9183</cp:revision>
  <cp:lastPrinted>2020-02-20T15:43:39Z</cp:lastPrinted>
  <dcterms:created xsi:type="dcterms:W3CDTF">2000-07-25T17:17:40Z</dcterms:created>
  <dcterms:modified xsi:type="dcterms:W3CDTF">2021-02-22T17:56:13Z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0x0101005BAE91C4FBEC6D46A7764CFEF14980C8</vt:lpwstr>
  </property>
</Properties>
</file>